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87" r:id="rId4"/>
    <p:sldId id="286" r:id="rId5"/>
    <p:sldId id="279" r:id="rId6"/>
    <p:sldId id="290" r:id="rId7"/>
    <p:sldId id="285" r:id="rId8"/>
    <p:sldId id="282" r:id="rId9"/>
    <p:sldId id="280" r:id="rId10"/>
    <p:sldId id="283" r:id="rId11"/>
    <p:sldId id="281"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Afflerbach" initials="BA" lastIdx="1" clrIdx="0">
    <p:extLst>
      <p:ext uri="{19B8F6BF-5375-455C-9EA6-DF929625EA0E}">
        <p15:presenceInfo xmlns:p15="http://schemas.microsoft.com/office/powerpoint/2012/main" userId="6b18fdee89c02e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6" autoAdjust="0"/>
    <p:restoredTop sz="82993" autoAdjust="0"/>
  </p:normalViewPr>
  <p:slideViewPr>
    <p:cSldViewPr snapToGrid="0">
      <p:cViewPr varScale="1">
        <p:scale>
          <a:sx n="74" d="100"/>
          <a:sy n="74" d="100"/>
        </p:scale>
        <p:origin x="10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ACB91B-96D7-4896-B6CE-E3FD7F7788BB}" type="doc">
      <dgm:prSet loTypeId="urn:microsoft.com/office/officeart/2005/8/layout/process1" loCatId="process" qsTypeId="urn:microsoft.com/office/officeart/2005/8/quickstyle/simple1" qsCatId="simple" csTypeId="urn:microsoft.com/office/officeart/2005/8/colors/accent1_2" csCatId="accent1" phldr="1"/>
      <dgm:spPr/>
    </dgm:pt>
    <dgm:pt modelId="{532407C4-C61A-4BB5-8846-323049E93360}">
      <dgm:prSet phldrT="[Text]"/>
      <dgm:spPr/>
      <dgm:t>
        <a:bodyPr/>
        <a:lstStyle/>
        <a:p>
          <a:r>
            <a:rPr lang="en-US" dirty="0"/>
            <a:t>Identify Materials Properties</a:t>
          </a:r>
        </a:p>
      </dgm:t>
    </dgm:pt>
    <dgm:pt modelId="{F660F1AA-7D4C-4BBD-BFCF-025592609A9B}" type="parTrans" cxnId="{8156B521-3BFC-4EAC-9E57-0B7C94E2F0F7}">
      <dgm:prSet/>
      <dgm:spPr/>
      <dgm:t>
        <a:bodyPr/>
        <a:lstStyle/>
        <a:p>
          <a:endParaRPr lang="en-US"/>
        </a:p>
      </dgm:t>
    </dgm:pt>
    <dgm:pt modelId="{71645022-EB08-4E68-A574-05AABB299303}" type="sibTrans" cxnId="{8156B521-3BFC-4EAC-9E57-0B7C94E2F0F7}">
      <dgm:prSet/>
      <dgm:spPr/>
      <dgm:t>
        <a:bodyPr/>
        <a:lstStyle/>
        <a:p>
          <a:endParaRPr lang="en-US"/>
        </a:p>
      </dgm:t>
    </dgm:pt>
    <dgm:pt modelId="{92589B9A-F60D-4AEB-A390-1BC6A60F054D}">
      <dgm:prSet phldrT="[Text]"/>
      <dgm:spPr/>
      <dgm:t>
        <a:bodyPr/>
        <a:lstStyle/>
        <a:p>
          <a:r>
            <a:rPr lang="en-US" dirty="0"/>
            <a:t>Train Model of Properties</a:t>
          </a:r>
        </a:p>
      </dgm:t>
    </dgm:pt>
    <dgm:pt modelId="{F04AC293-EB1D-439E-BB1D-EDFCE3E3BC32}" type="parTrans" cxnId="{DBAFA4AE-0663-4CD5-B3E5-DA297DF508DC}">
      <dgm:prSet/>
      <dgm:spPr/>
      <dgm:t>
        <a:bodyPr/>
        <a:lstStyle/>
        <a:p>
          <a:endParaRPr lang="en-US"/>
        </a:p>
      </dgm:t>
    </dgm:pt>
    <dgm:pt modelId="{172A5A87-3934-4186-AFEA-812DCFFC818E}" type="sibTrans" cxnId="{DBAFA4AE-0663-4CD5-B3E5-DA297DF508DC}">
      <dgm:prSet/>
      <dgm:spPr/>
      <dgm:t>
        <a:bodyPr/>
        <a:lstStyle/>
        <a:p>
          <a:endParaRPr lang="en-US"/>
        </a:p>
      </dgm:t>
    </dgm:pt>
    <dgm:pt modelId="{62323F05-D27E-46AB-B1BB-92366E41FF4E}">
      <dgm:prSet phldrT="[Text]"/>
      <dgm:spPr/>
      <dgm:t>
        <a:bodyPr/>
        <a:lstStyle/>
        <a:p>
          <a:r>
            <a:rPr lang="en-US" dirty="0"/>
            <a:t>Predict Properties For New Chemical Compositions</a:t>
          </a:r>
        </a:p>
      </dgm:t>
    </dgm:pt>
    <dgm:pt modelId="{2C560692-EE1A-4CA5-84E6-A4CB28DEE741}" type="parTrans" cxnId="{52584C10-4E72-472F-B40C-32068C1E7118}">
      <dgm:prSet/>
      <dgm:spPr/>
      <dgm:t>
        <a:bodyPr/>
        <a:lstStyle/>
        <a:p>
          <a:endParaRPr lang="en-US"/>
        </a:p>
      </dgm:t>
    </dgm:pt>
    <dgm:pt modelId="{A05A2818-3CE8-4E2F-8F35-EE0187FEA9A0}" type="sibTrans" cxnId="{52584C10-4E72-472F-B40C-32068C1E7118}">
      <dgm:prSet/>
      <dgm:spPr/>
      <dgm:t>
        <a:bodyPr/>
        <a:lstStyle/>
        <a:p>
          <a:endParaRPr lang="en-US"/>
        </a:p>
      </dgm:t>
    </dgm:pt>
    <dgm:pt modelId="{7CFA93FC-02F2-4310-9A79-E7A2376E6063}">
      <dgm:prSet phldrT="[Text]"/>
      <dgm:spPr/>
      <dgm:t>
        <a:bodyPr/>
        <a:lstStyle/>
        <a:p>
          <a:r>
            <a:rPr lang="en-US" dirty="0"/>
            <a:t>Synthesize and Verify Predictions</a:t>
          </a:r>
        </a:p>
      </dgm:t>
    </dgm:pt>
    <dgm:pt modelId="{8B0FFE34-6B51-4DF5-9C0D-3E05DC213332}" type="parTrans" cxnId="{B398B161-E232-4E6B-A949-B993EF723EAB}">
      <dgm:prSet/>
      <dgm:spPr/>
      <dgm:t>
        <a:bodyPr/>
        <a:lstStyle/>
        <a:p>
          <a:endParaRPr lang="en-US"/>
        </a:p>
      </dgm:t>
    </dgm:pt>
    <dgm:pt modelId="{F0B0BEB4-CBD2-4FD5-89C7-4A17118728D9}" type="sibTrans" cxnId="{B398B161-E232-4E6B-A949-B993EF723EAB}">
      <dgm:prSet/>
      <dgm:spPr/>
      <dgm:t>
        <a:bodyPr/>
        <a:lstStyle/>
        <a:p>
          <a:endParaRPr lang="en-US"/>
        </a:p>
      </dgm:t>
    </dgm:pt>
    <dgm:pt modelId="{F0693795-54EB-4222-A6FB-102B02AB8D2B}" type="pres">
      <dgm:prSet presAssocID="{A0ACB91B-96D7-4896-B6CE-E3FD7F7788BB}" presName="Name0" presStyleCnt="0">
        <dgm:presLayoutVars>
          <dgm:dir/>
          <dgm:resizeHandles val="exact"/>
        </dgm:presLayoutVars>
      </dgm:prSet>
      <dgm:spPr/>
    </dgm:pt>
    <dgm:pt modelId="{146C77C7-6B59-469C-AE73-6AAA93DD0567}" type="pres">
      <dgm:prSet presAssocID="{532407C4-C61A-4BB5-8846-323049E93360}" presName="node" presStyleLbl="node1" presStyleIdx="0" presStyleCnt="4">
        <dgm:presLayoutVars>
          <dgm:bulletEnabled val="1"/>
        </dgm:presLayoutVars>
      </dgm:prSet>
      <dgm:spPr/>
    </dgm:pt>
    <dgm:pt modelId="{103720EC-6751-40DF-BCEF-6D3217E3BB55}" type="pres">
      <dgm:prSet presAssocID="{71645022-EB08-4E68-A574-05AABB299303}" presName="sibTrans" presStyleLbl="sibTrans2D1" presStyleIdx="0" presStyleCnt="3"/>
      <dgm:spPr/>
    </dgm:pt>
    <dgm:pt modelId="{F9EE36D7-59E3-485C-AC38-793427614998}" type="pres">
      <dgm:prSet presAssocID="{71645022-EB08-4E68-A574-05AABB299303}" presName="connectorText" presStyleLbl="sibTrans2D1" presStyleIdx="0" presStyleCnt="3"/>
      <dgm:spPr/>
    </dgm:pt>
    <dgm:pt modelId="{D6CDAFA8-CA1A-43F2-A0CE-0D70336CA01B}" type="pres">
      <dgm:prSet presAssocID="{92589B9A-F60D-4AEB-A390-1BC6A60F054D}" presName="node" presStyleLbl="node1" presStyleIdx="1" presStyleCnt="4">
        <dgm:presLayoutVars>
          <dgm:bulletEnabled val="1"/>
        </dgm:presLayoutVars>
      </dgm:prSet>
      <dgm:spPr/>
    </dgm:pt>
    <dgm:pt modelId="{7BB0282E-FA83-4775-8851-2C776EE3D851}" type="pres">
      <dgm:prSet presAssocID="{172A5A87-3934-4186-AFEA-812DCFFC818E}" presName="sibTrans" presStyleLbl="sibTrans2D1" presStyleIdx="1" presStyleCnt="3"/>
      <dgm:spPr/>
    </dgm:pt>
    <dgm:pt modelId="{52FD96DD-96CD-44D9-B677-5E133CC9C40D}" type="pres">
      <dgm:prSet presAssocID="{172A5A87-3934-4186-AFEA-812DCFFC818E}" presName="connectorText" presStyleLbl="sibTrans2D1" presStyleIdx="1" presStyleCnt="3"/>
      <dgm:spPr/>
    </dgm:pt>
    <dgm:pt modelId="{8CBFFB11-6DF9-4C16-9D97-21D66455D660}" type="pres">
      <dgm:prSet presAssocID="{62323F05-D27E-46AB-B1BB-92366E41FF4E}" presName="node" presStyleLbl="node1" presStyleIdx="2" presStyleCnt="4">
        <dgm:presLayoutVars>
          <dgm:bulletEnabled val="1"/>
        </dgm:presLayoutVars>
      </dgm:prSet>
      <dgm:spPr/>
    </dgm:pt>
    <dgm:pt modelId="{69FE38FF-D641-4A71-A4EB-645E973899CD}" type="pres">
      <dgm:prSet presAssocID="{A05A2818-3CE8-4E2F-8F35-EE0187FEA9A0}" presName="sibTrans" presStyleLbl="sibTrans2D1" presStyleIdx="2" presStyleCnt="3"/>
      <dgm:spPr/>
    </dgm:pt>
    <dgm:pt modelId="{27641AA3-FDE1-4AB0-ADCD-0F2B2085459B}" type="pres">
      <dgm:prSet presAssocID="{A05A2818-3CE8-4E2F-8F35-EE0187FEA9A0}" presName="connectorText" presStyleLbl="sibTrans2D1" presStyleIdx="2" presStyleCnt="3"/>
      <dgm:spPr/>
    </dgm:pt>
    <dgm:pt modelId="{87E15649-6C71-4A1F-B429-5DAA4536EE5F}" type="pres">
      <dgm:prSet presAssocID="{7CFA93FC-02F2-4310-9A79-E7A2376E6063}" presName="node" presStyleLbl="node1" presStyleIdx="3" presStyleCnt="4">
        <dgm:presLayoutVars>
          <dgm:bulletEnabled val="1"/>
        </dgm:presLayoutVars>
      </dgm:prSet>
      <dgm:spPr/>
    </dgm:pt>
  </dgm:ptLst>
  <dgm:cxnLst>
    <dgm:cxn modelId="{52584C10-4E72-472F-B40C-32068C1E7118}" srcId="{A0ACB91B-96D7-4896-B6CE-E3FD7F7788BB}" destId="{62323F05-D27E-46AB-B1BB-92366E41FF4E}" srcOrd="2" destOrd="0" parTransId="{2C560692-EE1A-4CA5-84E6-A4CB28DEE741}" sibTransId="{A05A2818-3CE8-4E2F-8F35-EE0187FEA9A0}"/>
    <dgm:cxn modelId="{5E69E91C-AD1E-477E-A9D5-96CDBF74D447}" type="presOf" srcId="{A05A2818-3CE8-4E2F-8F35-EE0187FEA9A0}" destId="{69FE38FF-D641-4A71-A4EB-645E973899CD}" srcOrd="0" destOrd="0" presId="urn:microsoft.com/office/officeart/2005/8/layout/process1"/>
    <dgm:cxn modelId="{8156B521-3BFC-4EAC-9E57-0B7C94E2F0F7}" srcId="{A0ACB91B-96D7-4896-B6CE-E3FD7F7788BB}" destId="{532407C4-C61A-4BB5-8846-323049E93360}" srcOrd="0" destOrd="0" parTransId="{F660F1AA-7D4C-4BBD-BFCF-025592609A9B}" sibTransId="{71645022-EB08-4E68-A574-05AABB299303}"/>
    <dgm:cxn modelId="{70523832-7AE8-45B2-A55E-2A6E0F06A137}" type="presOf" srcId="{92589B9A-F60D-4AEB-A390-1BC6A60F054D}" destId="{D6CDAFA8-CA1A-43F2-A0CE-0D70336CA01B}" srcOrd="0" destOrd="0" presId="urn:microsoft.com/office/officeart/2005/8/layout/process1"/>
    <dgm:cxn modelId="{7D5ED938-F38C-4346-82ED-EE838B928002}" type="presOf" srcId="{71645022-EB08-4E68-A574-05AABB299303}" destId="{F9EE36D7-59E3-485C-AC38-793427614998}" srcOrd="1" destOrd="0" presId="urn:microsoft.com/office/officeart/2005/8/layout/process1"/>
    <dgm:cxn modelId="{20F4FB60-2E10-46AB-832B-D7A2CA8E531F}" type="presOf" srcId="{A0ACB91B-96D7-4896-B6CE-E3FD7F7788BB}" destId="{F0693795-54EB-4222-A6FB-102B02AB8D2B}" srcOrd="0" destOrd="0" presId="urn:microsoft.com/office/officeart/2005/8/layout/process1"/>
    <dgm:cxn modelId="{B398B161-E232-4E6B-A949-B993EF723EAB}" srcId="{A0ACB91B-96D7-4896-B6CE-E3FD7F7788BB}" destId="{7CFA93FC-02F2-4310-9A79-E7A2376E6063}" srcOrd="3" destOrd="0" parTransId="{8B0FFE34-6B51-4DF5-9C0D-3E05DC213332}" sibTransId="{F0B0BEB4-CBD2-4FD5-89C7-4A17118728D9}"/>
    <dgm:cxn modelId="{F2A50842-A124-4C11-9FF3-9D03A28C6F94}" type="presOf" srcId="{62323F05-D27E-46AB-B1BB-92366E41FF4E}" destId="{8CBFFB11-6DF9-4C16-9D97-21D66455D660}" srcOrd="0" destOrd="0" presId="urn:microsoft.com/office/officeart/2005/8/layout/process1"/>
    <dgm:cxn modelId="{69148853-1599-4C2C-8666-3E022CA91292}" type="presOf" srcId="{71645022-EB08-4E68-A574-05AABB299303}" destId="{103720EC-6751-40DF-BCEF-6D3217E3BB55}" srcOrd="0" destOrd="0" presId="urn:microsoft.com/office/officeart/2005/8/layout/process1"/>
    <dgm:cxn modelId="{5E34A3A2-FC37-44E5-9369-4A0CB95FB6EB}" type="presOf" srcId="{A05A2818-3CE8-4E2F-8F35-EE0187FEA9A0}" destId="{27641AA3-FDE1-4AB0-ADCD-0F2B2085459B}" srcOrd="1" destOrd="0" presId="urn:microsoft.com/office/officeart/2005/8/layout/process1"/>
    <dgm:cxn modelId="{DBAFA4AE-0663-4CD5-B3E5-DA297DF508DC}" srcId="{A0ACB91B-96D7-4896-B6CE-E3FD7F7788BB}" destId="{92589B9A-F60D-4AEB-A390-1BC6A60F054D}" srcOrd="1" destOrd="0" parTransId="{F04AC293-EB1D-439E-BB1D-EDFCE3E3BC32}" sibTransId="{172A5A87-3934-4186-AFEA-812DCFFC818E}"/>
    <dgm:cxn modelId="{93C17FC3-9F64-4933-9675-1E03244C5DC2}" type="presOf" srcId="{7CFA93FC-02F2-4310-9A79-E7A2376E6063}" destId="{87E15649-6C71-4A1F-B429-5DAA4536EE5F}" srcOrd="0" destOrd="0" presId="urn:microsoft.com/office/officeart/2005/8/layout/process1"/>
    <dgm:cxn modelId="{51EFA0E8-28F2-4C0E-9D07-B905A220B5B2}" type="presOf" srcId="{172A5A87-3934-4186-AFEA-812DCFFC818E}" destId="{52FD96DD-96CD-44D9-B677-5E133CC9C40D}" srcOrd="1" destOrd="0" presId="urn:microsoft.com/office/officeart/2005/8/layout/process1"/>
    <dgm:cxn modelId="{FF2421F6-852E-46E0-AE92-284ED9E34DCB}" type="presOf" srcId="{532407C4-C61A-4BB5-8846-323049E93360}" destId="{146C77C7-6B59-469C-AE73-6AAA93DD0567}" srcOrd="0" destOrd="0" presId="urn:microsoft.com/office/officeart/2005/8/layout/process1"/>
    <dgm:cxn modelId="{52A1B0F9-0501-4666-BF8B-C3F2443D16D7}" type="presOf" srcId="{172A5A87-3934-4186-AFEA-812DCFFC818E}" destId="{7BB0282E-FA83-4775-8851-2C776EE3D851}" srcOrd="0" destOrd="0" presId="urn:microsoft.com/office/officeart/2005/8/layout/process1"/>
    <dgm:cxn modelId="{3B8EB101-77D5-48B2-9B83-01DFCDADD80D}" type="presParOf" srcId="{F0693795-54EB-4222-A6FB-102B02AB8D2B}" destId="{146C77C7-6B59-469C-AE73-6AAA93DD0567}" srcOrd="0" destOrd="0" presId="urn:microsoft.com/office/officeart/2005/8/layout/process1"/>
    <dgm:cxn modelId="{90EE09B8-5E0A-4062-9D2E-A1F14BEC1CBD}" type="presParOf" srcId="{F0693795-54EB-4222-A6FB-102B02AB8D2B}" destId="{103720EC-6751-40DF-BCEF-6D3217E3BB55}" srcOrd="1" destOrd="0" presId="urn:microsoft.com/office/officeart/2005/8/layout/process1"/>
    <dgm:cxn modelId="{B42E0B82-1E3C-42C3-9772-EAB361A5021A}" type="presParOf" srcId="{103720EC-6751-40DF-BCEF-6D3217E3BB55}" destId="{F9EE36D7-59E3-485C-AC38-793427614998}" srcOrd="0" destOrd="0" presId="urn:microsoft.com/office/officeart/2005/8/layout/process1"/>
    <dgm:cxn modelId="{CA894BC5-BA7D-44B1-9E3B-7C501D025D73}" type="presParOf" srcId="{F0693795-54EB-4222-A6FB-102B02AB8D2B}" destId="{D6CDAFA8-CA1A-43F2-A0CE-0D70336CA01B}" srcOrd="2" destOrd="0" presId="urn:microsoft.com/office/officeart/2005/8/layout/process1"/>
    <dgm:cxn modelId="{813CB611-13AC-4863-B702-15E3CA8633B0}" type="presParOf" srcId="{F0693795-54EB-4222-A6FB-102B02AB8D2B}" destId="{7BB0282E-FA83-4775-8851-2C776EE3D851}" srcOrd="3" destOrd="0" presId="urn:microsoft.com/office/officeart/2005/8/layout/process1"/>
    <dgm:cxn modelId="{CAA6D2B2-8B93-420A-8B49-016E6EEB6CF3}" type="presParOf" srcId="{7BB0282E-FA83-4775-8851-2C776EE3D851}" destId="{52FD96DD-96CD-44D9-B677-5E133CC9C40D}" srcOrd="0" destOrd="0" presId="urn:microsoft.com/office/officeart/2005/8/layout/process1"/>
    <dgm:cxn modelId="{59564C8C-0E35-4010-8189-DC623988EEA5}" type="presParOf" srcId="{F0693795-54EB-4222-A6FB-102B02AB8D2B}" destId="{8CBFFB11-6DF9-4C16-9D97-21D66455D660}" srcOrd="4" destOrd="0" presId="urn:microsoft.com/office/officeart/2005/8/layout/process1"/>
    <dgm:cxn modelId="{AE18FE15-DD0F-4D7F-93D6-A9346E223D9F}" type="presParOf" srcId="{F0693795-54EB-4222-A6FB-102B02AB8D2B}" destId="{69FE38FF-D641-4A71-A4EB-645E973899CD}" srcOrd="5" destOrd="0" presId="urn:microsoft.com/office/officeart/2005/8/layout/process1"/>
    <dgm:cxn modelId="{A9EE74EF-6679-477C-8EF9-AB1EFE9A4ECD}" type="presParOf" srcId="{69FE38FF-D641-4A71-A4EB-645E973899CD}" destId="{27641AA3-FDE1-4AB0-ADCD-0F2B2085459B}" srcOrd="0" destOrd="0" presId="urn:microsoft.com/office/officeart/2005/8/layout/process1"/>
    <dgm:cxn modelId="{B3264DEB-590F-4504-8950-9BF88A1E07E5}" type="presParOf" srcId="{F0693795-54EB-4222-A6FB-102B02AB8D2B}" destId="{87E15649-6C71-4A1F-B429-5DAA4536EE5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ACB91B-96D7-4896-B6CE-E3FD7F7788BB}" type="doc">
      <dgm:prSet loTypeId="urn:microsoft.com/office/officeart/2005/8/layout/process1" loCatId="process" qsTypeId="urn:microsoft.com/office/officeart/2005/8/quickstyle/simple1" qsCatId="simple" csTypeId="urn:microsoft.com/office/officeart/2005/8/colors/accent1_2" csCatId="accent1" phldr="1"/>
      <dgm:spPr/>
    </dgm:pt>
    <dgm:pt modelId="{532407C4-C61A-4BB5-8846-323049E93360}">
      <dgm:prSet phldrT="[Text]" custT="1"/>
      <dgm:spPr/>
      <dgm:t>
        <a:bodyPr/>
        <a:lstStyle/>
        <a:p>
          <a:r>
            <a:rPr lang="en-US" sz="1800" dirty="0"/>
            <a:t>Generate Training Data</a:t>
          </a:r>
        </a:p>
      </dgm:t>
    </dgm:pt>
    <dgm:pt modelId="{F660F1AA-7D4C-4BBD-BFCF-025592609A9B}" type="parTrans" cxnId="{8156B521-3BFC-4EAC-9E57-0B7C94E2F0F7}">
      <dgm:prSet/>
      <dgm:spPr/>
      <dgm:t>
        <a:bodyPr/>
        <a:lstStyle/>
        <a:p>
          <a:endParaRPr lang="en-US" sz="1800"/>
        </a:p>
      </dgm:t>
    </dgm:pt>
    <dgm:pt modelId="{71645022-EB08-4E68-A574-05AABB299303}" type="sibTrans" cxnId="{8156B521-3BFC-4EAC-9E57-0B7C94E2F0F7}">
      <dgm:prSet custT="1"/>
      <dgm:spPr/>
      <dgm:t>
        <a:bodyPr/>
        <a:lstStyle/>
        <a:p>
          <a:endParaRPr lang="en-US" sz="1800"/>
        </a:p>
      </dgm:t>
    </dgm:pt>
    <dgm:pt modelId="{92589B9A-F60D-4AEB-A390-1BC6A60F054D}">
      <dgm:prSet phldrT="[Text]" custT="1"/>
      <dgm:spPr/>
      <dgm:t>
        <a:bodyPr/>
        <a:lstStyle/>
        <a:p>
          <a:r>
            <a:rPr lang="en-US" sz="1800" dirty="0"/>
            <a:t>Data Cleaning</a:t>
          </a:r>
        </a:p>
      </dgm:t>
    </dgm:pt>
    <dgm:pt modelId="{F04AC293-EB1D-439E-BB1D-EDFCE3E3BC32}" type="parTrans" cxnId="{DBAFA4AE-0663-4CD5-B3E5-DA297DF508DC}">
      <dgm:prSet/>
      <dgm:spPr/>
      <dgm:t>
        <a:bodyPr/>
        <a:lstStyle/>
        <a:p>
          <a:endParaRPr lang="en-US" sz="1800"/>
        </a:p>
      </dgm:t>
    </dgm:pt>
    <dgm:pt modelId="{172A5A87-3934-4186-AFEA-812DCFFC818E}" type="sibTrans" cxnId="{DBAFA4AE-0663-4CD5-B3E5-DA297DF508DC}">
      <dgm:prSet custT="1"/>
      <dgm:spPr/>
      <dgm:t>
        <a:bodyPr/>
        <a:lstStyle/>
        <a:p>
          <a:endParaRPr lang="en-US" sz="1800"/>
        </a:p>
      </dgm:t>
    </dgm:pt>
    <dgm:pt modelId="{62323F05-D27E-46AB-B1BB-92366E41FF4E}">
      <dgm:prSet phldrT="[Text]" custT="1"/>
      <dgm:spPr/>
      <dgm:t>
        <a:bodyPr/>
        <a:lstStyle/>
        <a:p>
          <a:r>
            <a:rPr lang="en-US" sz="1800" dirty="0"/>
            <a:t>Feature Generation and Engineering</a:t>
          </a:r>
        </a:p>
      </dgm:t>
    </dgm:pt>
    <dgm:pt modelId="{2C560692-EE1A-4CA5-84E6-A4CB28DEE741}" type="parTrans" cxnId="{52584C10-4E72-472F-B40C-32068C1E7118}">
      <dgm:prSet/>
      <dgm:spPr/>
      <dgm:t>
        <a:bodyPr/>
        <a:lstStyle/>
        <a:p>
          <a:endParaRPr lang="en-US" sz="1800"/>
        </a:p>
      </dgm:t>
    </dgm:pt>
    <dgm:pt modelId="{A05A2818-3CE8-4E2F-8F35-EE0187FEA9A0}" type="sibTrans" cxnId="{52584C10-4E72-472F-B40C-32068C1E7118}">
      <dgm:prSet custT="1"/>
      <dgm:spPr/>
      <dgm:t>
        <a:bodyPr/>
        <a:lstStyle/>
        <a:p>
          <a:endParaRPr lang="en-US" sz="1800"/>
        </a:p>
      </dgm:t>
    </dgm:pt>
    <dgm:pt modelId="{7CFA93FC-02F2-4310-9A79-E7A2376E6063}">
      <dgm:prSet phldrT="[Text]" custT="1"/>
      <dgm:spPr/>
      <dgm:t>
        <a:bodyPr/>
        <a:lstStyle/>
        <a:p>
          <a:r>
            <a:rPr lang="en-US" sz="1800" dirty="0"/>
            <a:t>Model Assessment</a:t>
          </a:r>
        </a:p>
      </dgm:t>
    </dgm:pt>
    <dgm:pt modelId="{8B0FFE34-6B51-4DF5-9C0D-3E05DC213332}" type="parTrans" cxnId="{B398B161-E232-4E6B-A949-B993EF723EAB}">
      <dgm:prSet/>
      <dgm:spPr/>
      <dgm:t>
        <a:bodyPr/>
        <a:lstStyle/>
        <a:p>
          <a:endParaRPr lang="en-US" sz="1800"/>
        </a:p>
      </dgm:t>
    </dgm:pt>
    <dgm:pt modelId="{F0B0BEB4-CBD2-4FD5-89C7-4A17118728D9}" type="sibTrans" cxnId="{B398B161-E232-4E6B-A949-B993EF723EAB}">
      <dgm:prSet custT="1"/>
      <dgm:spPr/>
      <dgm:t>
        <a:bodyPr/>
        <a:lstStyle/>
        <a:p>
          <a:endParaRPr lang="en-US" sz="1800"/>
        </a:p>
      </dgm:t>
    </dgm:pt>
    <dgm:pt modelId="{3A655E41-E6FC-4012-82EC-E83CB0F1EFE3}">
      <dgm:prSet phldrT="[Text]" custT="1"/>
      <dgm:spPr/>
      <dgm:t>
        <a:bodyPr/>
        <a:lstStyle/>
        <a:p>
          <a:r>
            <a:rPr lang="en-US" sz="1800" dirty="0"/>
            <a:t>Model Optimization</a:t>
          </a:r>
        </a:p>
      </dgm:t>
    </dgm:pt>
    <dgm:pt modelId="{FBB5D272-00A0-4935-9E67-8F49E64929BD}" type="parTrans" cxnId="{C5051BE9-7374-422C-B235-DAE9AE8AA824}">
      <dgm:prSet/>
      <dgm:spPr/>
      <dgm:t>
        <a:bodyPr/>
        <a:lstStyle/>
        <a:p>
          <a:endParaRPr lang="en-US" sz="1800"/>
        </a:p>
      </dgm:t>
    </dgm:pt>
    <dgm:pt modelId="{EC16C7BC-D0F3-4C67-A6DD-926F31D33157}" type="sibTrans" cxnId="{C5051BE9-7374-422C-B235-DAE9AE8AA824}">
      <dgm:prSet custT="1"/>
      <dgm:spPr/>
      <dgm:t>
        <a:bodyPr/>
        <a:lstStyle/>
        <a:p>
          <a:endParaRPr lang="en-US" sz="1800"/>
        </a:p>
      </dgm:t>
    </dgm:pt>
    <dgm:pt modelId="{FD5F51C8-3601-45A5-939B-1926015E124C}">
      <dgm:prSet phldrT="[Text]" custT="1"/>
      <dgm:spPr/>
      <dgm:t>
        <a:bodyPr/>
        <a:lstStyle/>
        <a:p>
          <a:r>
            <a:rPr lang="en-US" sz="1800" dirty="0"/>
            <a:t>Predictions</a:t>
          </a:r>
        </a:p>
      </dgm:t>
    </dgm:pt>
    <dgm:pt modelId="{98822C39-20F3-463A-B927-9251D37D765E}" type="parTrans" cxnId="{9B0DBB3D-7679-4691-891F-C89BC6F8FE48}">
      <dgm:prSet/>
      <dgm:spPr/>
      <dgm:t>
        <a:bodyPr/>
        <a:lstStyle/>
        <a:p>
          <a:endParaRPr lang="en-US" sz="1800"/>
        </a:p>
      </dgm:t>
    </dgm:pt>
    <dgm:pt modelId="{6BD85904-4358-4B95-B601-545B8F0A9EC2}" type="sibTrans" cxnId="{9B0DBB3D-7679-4691-891F-C89BC6F8FE48}">
      <dgm:prSet/>
      <dgm:spPr/>
      <dgm:t>
        <a:bodyPr/>
        <a:lstStyle/>
        <a:p>
          <a:endParaRPr lang="en-US" sz="1800"/>
        </a:p>
      </dgm:t>
    </dgm:pt>
    <dgm:pt modelId="{F0693795-54EB-4222-A6FB-102B02AB8D2B}" type="pres">
      <dgm:prSet presAssocID="{A0ACB91B-96D7-4896-B6CE-E3FD7F7788BB}" presName="Name0" presStyleCnt="0">
        <dgm:presLayoutVars>
          <dgm:dir/>
          <dgm:resizeHandles val="exact"/>
        </dgm:presLayoutVars>
      </dgm:prSet>
      <dgm:spPr/>
    </dgm:pt>
    <dgm:pt modelId="{146C77C7-6B59-469C-AE73-6AAA93DD0567}" type="pres">
      <dgm:prSet presAssocID="{532407C4-C61A-4BB5-8846-323049E93360}" presName="node" presStyleLbl="node1" presStyleIdx="0" presStyleCnt="6">
        <dgm:presLayoutVars>
          <dgm:bulletEnabled val="1"/>
        </dgm:presLayoutVars>
      </dgm:prSet>
      <dgm:spPr/>
    </dgm:pt>
    <dgm:pt modelId="{103720EC-6751-40DF-BCEF-6D3217E3BB55}" type="pres">
      <dgm:prSet presAssocID="{71645022-EB08-4E68-A574-05AABB299303}" presName="sibTrans" presStyleLbl="sibTrans2D1" presStyleIdx="0" presStyleCnt="5"/>
      <dgm:spPr/>
    </dgm:pt>
    <dgm:pt modelId="{F9EE36D7-59E3-485C-AC38-793427614998}" type="pres">
      <dgm:prSet presAssocID="{71645022-EB08-4E68-A574-05AABB299303}" presName="connectorText" presStyleLbl="sibTrans2D1" presStyleIdx="0" presStyleCnt="5"/>
      <dgm:spPr/>
    </dgm:pt>
    <dgm:pt modelId="{D6CDAFA8-CA1A-43F2-A0CE-0D70336CA01B}" type="pres">
      <dgm:prSet presAssocID="{92589B9A-F60D-4AEB-A390-1BC6A60F054D}" presName="node" presStyleLbl="node1" presStyleIdx="1" presStyleCnt="6">
        <dgm:presLayoutVars>
          <dgm:bulletEnabled val="1"/>
        </dgm:presLayoutVars>
      </dgm:prSet>
      <dgm:spPr/>
    </dgm:pt>
    <dgm:pt modelId="{7BB0282E-FA83-4775-8851-2C776EE3D851}" type="pres">
      <dgm:prSet presAssocID="{172A5A87-3934-4186-AFEA-812DCFFC818E}" presName="sibTrans" presStyleLbl="sibTrans2D1" presStyleIdx="1" presStyleCnt="5"/>
      <dgm:spPr/>
    </dgm:pt>
    <dgm:pt modelId="{52FD96DD-96CD-44D9-B677-5E133CC9C40D}" type="pres">
      <dgm:prSet presAssocID="{172A5A87-3934-4186-AFEA-812DCFFC818E}" presName="connectorText" presStyleLbl="sibTrans2D1" presStyleIdx="1" presStyleCnt="5"/>
      <dgm:spPr/>
    </dgm:pt>
    <dgm:pt modelId="{8CBFFB11-6DF9-4C16-9D97-21D66455D660}" type="pres">
      <dgm:prSet presAssocID="{62323F05-D27E-46AB-B1BB-92366E41FF4E}" presName="node" presStyleLbl="node1" presStyleIdx="2" presStyleCnt="6">
        <dgm:presLayoutVars>
          <dgm:bulletEnabled val="1"/>
        </dgm:presLayoutVars>
      </dgm:prSet>
      <dgm:spPr/>
    </dgm:pt>
    <dgm:pt modelId="{69FE38FF-D641-4A71-A4EB-645E973899CD}" type="pres">
      <dgm:prSet presAssocID="{A05A2818-3CE8-4E2F-8F35-EE0187FEA9A0}" presName="sibTrans" presStyleLbl="sibTrans2D1" presStyleIdx="2" presStyleCnt="5"/>
      <dgm:spPr/>
    </dgm:pt>
    <dgm:pt modelId="{27641AA3-FDE1-4AB0-ADCD-0F2B2085459B}" type="pres">
      <dgm:prSet presAssocID="{A05A2818-3CE8-4E2F-8F35-EE0187FEA9A0}" presName="connectorText" presStyleLbl="sibTrans2D1" presStyleIdx="2" presStyleCnt="5"/>
      <dgm:spPr/>
    </dgm:pt>
    <dgm:pt modelId="{87E15649-6C71-4A1F-B429-5DAA4536EE5F}" type="pres">
      <dgm:prSet presAssocID="{7CFA93FC-02F2-4310-9A79-E7A2376E6063}" presName="node" presStyleLbl="node1" presStyleIdx="3" presStyleCnt="6">
        <dgm:presLayoutVars>
          <dgm:bulletEnabled val="1"/>
        </dgm:presLayoutVars>
      </dgm:prSet>
      <dgm:spPr/>
    </dgm:pt>
    <dgm:pt modelId="{A7E54A8C-6B33-468E-8F55-F2AEE7BF742C}" type="pres">
      <dgm:prSet presAssocID="{F0B0BEB4-CBD2-4FD5-89C7-4A17118728D9}" presName="sibTrans" presStyleLbl="sibTrans2D1" presStyleIdx="3" presStyleCnt="5"/>
      <dgm:spPr/>
    </dgm:pt>
    <dgm:pt modelId="{87BBF483-DC9A-485C-9458-C58B97B4F90C}" type="pres">
      <dgm:prSet presAssocID="{F0B0BEB4-CBD2-4FD5-89C7-4A17118728D9}" presName="connectorText" presStyleLbl="sibTrans2D1" presStyleIdx="3" presStyleCnt="5"/>
      <dgm:spPr/>
    </dgm:pt>
    <dgm:pt modelId="{42E105E2-485C-44D2-A868-191F1053F374}" type="pres">
      <dgm:prSet presAssocID="{3A655E41-E6FC-4012-82EC-E83CB0F1EFE3}" presName="node" presStyleLbl="node1" presStyleIdx="4" presStyleCnt="6">
        <dgm:presLayoutVars>
          <dgm:bulletEnabled val="1"/>
        </dgm:presLayoutVars>
      </dgm:prSet>
      <dgm:spPr/>
    </dgm:pt>
    <dgm:pt modelId="{5C7CF614-D09C-490F-B064-36ADA58F01E0}" type="pres">
      <dgm:prSet presAssocID="{EC16C7BC-D0F3-4C67-A6DD-926F31D33157}" presName="sibTrans" presStyleLbl="sibTrans2D1" presStyleIdx="4" presStyleCnt="5"/>
      <dgm:spPr/>
    </dgm:pt>
    <dgm:pt modelId="{81E9E32C-9DB8-4998-90CE-C212F8361355}" type="pres">
      <dgm:prSet presAssocID="{EC16C7BC-D0F3-4C67-A6DD-926F31D33157}" presName="connectorText" presStyleLbl="sibTrans2D1" presStyleIdx="4" presStyleCnt="5"/>
      <dgm:spPr/>
    </dgm:pt>
    <dgm:pt modelId="{4EAAF2DB-ED6F-4CCA-A0CF-51ABD234BF5B}" type="pres">
      <dgm:prSet presAssocID="{FD5F51C8-3601-45A5-939B-1926015E124C}" presName="node" presStyleLbl="node1" presStyleIdx="5" presStyleCnt="6">
        <dgm:presLayoutVars>
          <dgm:bulletEnabled val="1"/>
        </dgm:presLayoutVars>
      </dgm:prSet>
      <dgm:spPr/>
    </dgm:pt>
  </dgm:ptLst>
  <dgm:cxnLst>
    <dgm:cxn modelId="{5B0A2E10-EC01-488A-BFE0-6341E374565C}" type="presOf" srcId="{F0B0BEB4-CBD2-4FD5-89C7-4A17118728D9}" destId="{A7E54A8C-6B33-468E-8F55-F2AEE7BF742C}" srcOrd="0" destOrd="0" presId="urn:microsoft.com/office/officeart/2005/8/layout/process1"/>
    <dgm:cxn modelId="{52584C10-4E72-472F-B40C-32068C1E7118}" srcId="{A0ACB91B-96D7-4896-B6CE-E3FD7F7788BB}" destId="{62323F05-D27E-46AB-B1BB-92366E41FF4E}" srcOrd="2" destOrd="0" parTransId="{2C560692-EE1A-4CA5-84E6-A4CB28DEE741}" sibTransId="{A05A2818-3CE8-4E2F-8F35-EE0187FEA9A0}"/>
    <dgm:cxn modelId="{5E69E91C-AD1E-477E-A9D5-96CDBF74D447}" type="presOf" srcId="{A05A2818-3CE8-4E2F-8F35-EE0187FEA9A0}" destId="{69FE38FF-D641-4A71-A4EB-645E973899CD}" srcOrd="0" destOrd="0" presId="urn:microsoft.com/office/officeart/2005/8/layout/process1"/>
    <dgm:cxn modelId="{8156B521-3BFC-4EAC-9E57-0B7C94E2F0F7}" srcId="{A0ACB91B-96D7-4896-B6CE-E3FD7F7788BB}" destId="{532407C4-C61A-4BB5-8846-323049E93360}" srcOrd="0" destOrd="0" parTransId="{F660F1AA-7D4C-4BBD-BFCF-025592609A9B}" sibTransId="{71645022-EB08-4E68-A574-05AABB299303}"/>
    <dgm:cxn modelId="{BCF90027-1371-4B99-BD4B-EE42461488A6}" type="presOf" srcId="{EC16C7BC-D0F3-4C67-A6DD-926F31D33157}" destId="{81E9E32C-9DB8-4998-90CE-C212F8361355}" srcOrd="1" destOrd="0" presId="urn:microsoft.com/office/officeart/2005/8/layout/process1"/>
    <dgm:cxn modelId="{70523832-7AE8-45B2-A55E-2A6E0F06A137}" type="presOf" srcId="{92589B9A-F60D-4AEB-A390-1BC6A60F054D}" destId="{D6CDAFA8-CA1A-43F2-A0CE-0D70336CA01B}" srcOrd="0" destOrd="0" presId="urn:microsoft.com/office/officeart/2005/8/layout/process1"/>
    <dgm:cxn modelId="{7D5ED938-F38C-4346-82ED-EE838B928002}" type="presOf" srcId="{71645022-EB08-4E68-A574-05AABB299303}" destId="{F9EE36D7-59E3-485C-AC38-793427614998}" srcOrd="1" destOrd="0" presId="urn:microsoft.com/office/officeart/2005/8/layout/process1"/>
    <dgm:cxn modelId="{9B0DBB3D-7679-4691-891F-C89BC6F8FE48}" srcId="{A0ACB91B-96D7-4896-B6CE-E3FD7F7788BB}" destId="{FD5F51C8-3601-45A5-939B-1926015E124C}" srcOrd="5" destOrd="0" parTransId="{98822C39-20F3-463A-B927-9251D37D765E}" sibTransId="{6BD85904-4358-4B95-B601-545B8F0A9EC2}"/>
    <dgm:cxn modelId="{20F4FB60-2E10-46AB-832B-D7A2CA8E531F}" type="presOf" srcId="{A0ACB91B-96D7-4896-B6CE-E3FD7F7788BB}" destId="{F0693795-54EB-4222-A6FB-102B02AB8D2B}" srcOrd="0" destOrd="0" presId="urn:microsoft.com/office/officeart/2005/8/layout/process1"/>
    <dgm:cxn modelId="{B398B161-E232-4E6B-A949-B993EF723EAB}" srcId="{A0ACB91B-96D7-4896-B6CE-E3FD7F7788BB}" destId="{7CFA93FC-02F2-4310-9A79-E7A2376E6063}" srcOrd="3" destOrd="0" parTransId="{8B0FFE34-6B51-4DF5-9C0D-3E05DC213332}" sibTransId="{F0B0BEB4-CBD2-4FD5-89C7-4A17118728D9}"/>
    <dgm:cxn modelId="{F2A50842-A124-4C11-9FF3-9D03A28C6F94}" type="presOf" srcId="{62323F05-D27E-46AB-B1BB-92366E41FF4E}" destId="{8CBFFB11-6DF9-4C16-9D97-21D66455D660}" srcOrd="0" destOrd="0" presId="urn:microsoft.com/office/officeart/2005/8/layout/process1"/>
    <dgm:cxn modelId="{829DC662-6D73-45DE-B89E-C9EDAFAB9874}" type="presOf" srcId="{F0B0BEB4-CBD2-4FD5-89C7-4A17118728D9}" destId="{87BBF483-DC9A-485C-9458-C58B97B4F90C}" srcOrd="1" destOrd="0" presId="urn:microsoft.com/office/officeart/2005/8/layout/process1"/>
    <dgm:cxn modelId="{69148853-1599-4C2C-8666-3E022CA91292}" type="presOf" srcId="{71645022-EB08-4E68-A574-05AABB299303}" destId="{103720EC-6751-40DF-BCEF-6D3217E3BB55}" srcOrd="0" destOrd="0" presId="urn:microsoft.com/office/officeart/2005/8/layout/process1"/>
    <dgm:cxn modelId="{5E34A3A2-FC37-44E5-9369-4A0CB95FB6EB}" type="presOf" srcId="{A05A2818-3CE8-4E2F-8F35-EE0187FEA9A0}" destId="{27641AA3-FDE1-4AB0-ADCD-0F2B2085459B}" srcOrd="1" destOrd="0" presId="urn:microsoft.com/office/officeart/2005/8/layout/process1"/>
    <dgm:cxn modelId="{DBAFA4AE-0663-4CD5-B3E5-DA297DF508DC}" srcId="{A0ACB91B-96D7-4896-B6CE-E3FD7F7788BB}" destId="{92589B9A-F60D-4AEB-A390-1BC6A60F054D}" srcOrd="1" destOrd="0" parTransId="{F04AC293-EB1D-439E-BB1D-EDFCE3E3BC32}" sibTransId="{172A5A87-3934-4186-AFEA-812DCFFC818E}"/>
    <dgm:cxn modelId="{F88567B2-7C43-4B0A-9AD1-744014BD9392}" type="presOf" srcId="{EC16C7BC-D0F3-4C67-A6DD-926F31D33157}" destId="{5C7CF614-D09C-490F-B064-36ADA58F01E0}" srcOrd="0" destOrd="0" presId="urn:microsoft.com/office/officeart/2005/8/layout/process1"/>
    <dgm:cxn modelId="{5D408DBD-7737-41EB-9C8B-9D3372CEE006}" type="presOf" srcId="{3A655E41-E6FC-4012-82EC-E83CB0F1EFE3}" destId="{42E105E2-485C-44D2-A868-191F1053F374}" srcOrd="0" destOrd="0" presId="urn:microsoft.com/office/officeart/2005/8/layout/process1"/>
    <dgm:cxn modelId="{93C17FC3-9F64-4933-9675-1E03244C5DC2}" type="presOf" srcId="{7CFA93FC-02F2-4310-9A79-E7A2376E6063}" destId="{87E15649-6C71-4A1F-B429-5DAA4536EE5F}" srcOrd="0" destOrd="0" presId="urn:microsoft.com/office/officeart/2005/8/layout/process1"/>
    <dgm:cxn modelId="{250FD7D3-21ED-4063-AE2B-F7AB24889B3F}" type="presOf" srcId="{FD5F51C8-3601-45A5-939B-1926015E124C}" destId="{4EAAF2DB-ED6F-4CCA-A0CF-51ABD234BF5B}" srcOrd="0" destOrd="0" presId="urn:microsoft.com/office/officeart/2005/8/layout/process1"/>
    <dgm:cxn modelId="{51EFA0E8-28F2-4C0E-9D07-B905A220B5B2}" type="presOf" srcId="{172A5A87-3934-4186-AFEA-812DCFFC818E}" destId="{52FD96DD-96CD-44D9-B677-5E133CC9C40D}" srcOrd="1" destOrd="0" presId="urn:microsoft.com/office/officeart/2005/8/layout/process1"/>
    <dgm:cxn modelId="{C5051BE9-7374-422C-B235-DAE9AE8AA824}" srcId="{A0ACB91B-96D7-4896-B6CE-E3FD7F7788BB}" destId="{3A655E41-E6FC-4012-82EC-E83CB0F1EFE3}" srcOrd="4" destOrd="0" parTransId="{FBB5D272-00A0-4935-9E67-8F49E64929BD}" sibTransId="{EC16C7BC-D0F3-4C67-A6DD-926F31D33157}"/>
    <dgm:cxn modelId="{FF2421F6-852E-46E0-AE92-284ED9E34DCB}" type="presOf" srcId="{532407C4-C61A-4BB5-8846-323049E93360}" destId="{146C77C7-6B59-469C-AE73-6AAA93DD0567}" srcOrd="0" destOrd="0" presId="urn:microsoft.com/office/officeart/2005/8/layout/process1"/>
    <dgm:cxn modelId="{52A1B0F9-0501-4666-BF8B-C3F2443D16D7}" type="presOf" srcId="{172A5A87-3934-4186-AFEA-812DCFFC818E}" destId="{7BB0282E-FA83-4775-8851-2C776EE3D851}" srcOrd="0" destOrd="0" presId="urn:microsoft.com/office/officeart/2005/8/layout/process1"/>
    <dgm:cxn modelId="{3B8EB101-77D5-48B2-9B83-01DFCDADD80D}" type="presParOf" srcId="{F0693795-54EB-4222-A6FB-102B02AB8D2B}" destId="{146C77C7-6B59-469C-AE73-6AAA93DD0567}" srcOrd="0" destOrd="0" presId="urn:microsoft.com/office/officeart/2005/8/layout/process1"/>
    <dgm:cxn modelId="{90EE09B8-5E0A-4062-9D2E-A1F14BEC1CBD}" type="presParOf" srcId="{F0693795-54EB-4222-A6FB-102B02AB8D2B}" destId="{103720EC-6751-40DF-BCEF-6D3217E3BB55}" srcOrd="1" destOrd="0" presId="urn:microsoft.com/office/officeart/2005/8/layout/process1"/>
    <dgm:cxn modelId="{B42E0B82-1E3C-42C3-9772-EAB361A5021A}" type="presParOf" srcId="{103720EC-6751-40DF-BCEF-6D3217E3BB55}" destId="{F9EE36D7-59E3-485C-AC38-793427614998}" srcOrd="0" destOrd="0" presId="urn:microsoft.com/office/officeart/2005/8/layout/process1"/>
    <dgm:cxn modelId="{CA894BC5-BA7D-44B1-9E3B-7C501D025D73}" type="presParOf" srcId="{F0693795-54EB-4222-A6FB-102B02AB8D2B}" destId="{D6CDAFA8-CA1A-43F2-A0CE-0D70336CA01B}" srcOrd="2" destOrd="0" presId="urn:microsoft.com/office/officeart/2005/8/layout/process1"/>
    <dgm:cxn modelId="{813CB611-13AC-4863-B702-15E3CA8633B0}" type="presParOf" srcId="{F0693795-54EB-4222-A6FB-102B02AB8D2B}" destId="{7BB0282E-FA83-4775-8851-2C776EE3D851}" srcOrd="3" destOrd="0" presId="urn:microsoft.com/office/officeart/2005/8/layout/process1"/>
    <dgm:cxn modelId="{CAA6D2B2-8B93-420A-8B49-016E6EEB6CF3}" type="presParOf" srcId="{7BB0282E-FA83-4775-8851-2C776EE3D851}" destId="{52FD96DD-96CD-44D9-B677-5E133CC9C40D}" srcOrd="0" destOrd="0" presId="urn:microsoft.com/office/officeart/2005/8/layout/process1"/>
    <dgm:cxn modelId="{59564C8C-0E35-4010-8189-DC623988EEA5}" type="presParOf" srcId="{F0693795-54EB-4222-A6FB-102B02AB8D2B}" destId="{8CBFFB11-6DF9-4C16-9D97-21D66455D660}" srcOrd="4" destOrd="0" presId="urn:microsoft.com/office/officeart/2005/8/layout/process1"/>
    <dgm:cxn modelId="{AE18FE15-DD0F-4D7F-93D6-A9346E223D9F}" type="presParOf" srcId="{F0693795-54EB-4222-A6FB-102B02AB8D2B}" destId="{69FE38FF-D641-4A71-A4EB-645E973899CD}" srcOrd="5" destOrd="0" presId="urn:microsoft.com/office/officeart/2005/8/layout/process1"/>
    <dgm:cxn modelId="{A9EE74EF-6679-477C-8EF9-AB1EFE9A4ECD}" type="presParOf" srcId="{69FE38FF-D641-4A71-A4EB-645E973899CD}" destId="{27641AA3-FDE1-4AB0-ADCD-0F2B2085459B}" srcOrd="0" destOrd="0" presId="urn:microsoft.com/office/officeart/2005/8/layout/process1"/>
    <dgm:cxn modelId="{B3264DEB-590F-4504-8950-9BF88A1E07E5}" type="presParOf" srcId="{F0693795-54EB-4222-A6FB-102B02AB8D2B}" destId="{87E15649-6C71-4A1F-B429-5DAA4536EE5F}" srcOrd="6" destOrd="0" presId="urn:microsoft.com/office/officeart/2005/8/layout/process1"/>
    <dgm:cxn modelId="{D1A3FB80-6A1C-4FDF-8641-9D20F840360F}" type="presParOf" srcId="{F0693795-54EB-4222-A6FB-102B02AB8D2B}" destId="{A7E54A8C-6B33-468E-8F55-F2AEE7BF742C}" srcOrd="7" destOrd="0" presId="urn:microsoft.com/office/officeart/2005/8/layout/process1"/>
    <dgm:cxn modelId="{5C3E2F0B-96E8-430C-AF49-9B93D800541A}" type="presParOf" srcId="{A7E54A8C-6B33-468E-8F55-F2AEE7BF742C}" destId="{87BBF483-DC9A-485C-9458-C58B97B4F90C}" srcOrd="0" destOrd="0" presId="urn:microsoft.com/office/officeart/2005/8/layout/process1"/>
    <dgm:cxn modelId="{E945DD80-E485-4CC8-9CF9-D88AA7C3094F}" type="presParOf" srcId="{F0693795-54EB-4222-A6FB-102B02AB8D2B}" destId="{42E105E2-485C-44D2-A868-191F1053F374}" srcOrd="8" destOrd="0" presId="urn:microsoft.com/office/officeart/2005/8/layout/process1"/>
    <dgm:cxn modelId="{801A6440-9BBD-470A-AFB4-0C3925FBEE52}" type="presParOf" srcId="{F0693795-54EB-4222-A6FB-102B02AB8D2B}" destId="{5C7CF614-D09C-490F-B064-36ADA58F01E0}" srcOrd="9" destOrd="0" presId="urn:microsoft.com/office/officeart/2005/8/layout/process1"/>
    <dgm:cxn modelId="{9E405DA7-7954-4B21-9D65-6D268882F9D5}" type="presParOf" srcId="{5C7CF614-D09C-490F-B064-36ADA58F01E0}" destId="{81E9E32C-9DB8-4998-90CE-C212F8361355}" srcOrd="0" destOrd="0" presId="urn:microsoft.com/office/officeart/2005/8/layout/process1"/>
    <dgm:cxn modelId="{A32DB36E-6214-4A1D-9E7B-2847BE5B3C79}" type="presParOf" srcId="{F0693795-54EB-4222-A6FB-102B02AB8D2B}" destId="{4EAAF2DB-ED6F-4CCA-A0CF-51ABD234BF5B}" srcOrd="1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ACB91B-96D7-4896-B6CE-E3FD7F7788BB}" type="doc">
      <dgm:prSet loTypeId="urn:microsoft.com/office/officeart/2005/8/layout/process1" loCatId="process" qsTypeId="urn:microsoft.com/office/officeart/2005/8/quickstyle/simple1" qsCatId="simple" csTypeId="urn:microsoft.com/office/officeart/2005/8/colors/accent1_2" csCatId="accent1" phldr="1"/>
      <dgm:spPr/>
    </dgm:pt>
    <dgm:pt modelId="{532407C4-C61A-4BB5-8846-323049E93360}">
      <dgm:prSet phldrT="[Text]" custT="1"/>
      <dgm:spPr/>
      <dgm:t>
        <a:bodyPr/>
        <a:lstStyle/>
        <a:p>
          <a:r>
            <a:rPr lang="en-US" sz="1800" dirty="0"/>
            <a:t>Generate Training Data</a:t>
          </a:r>
        </a:p>
      </dgm:t>
    </dgm:pt>
    <dgm:pt modelId="{F660F1AA-7D4C-4BBD-BFCF-025592609A9B}" type="parTrans" cxnId="{8156B521-3BFC-4EAC-9E57-0B7C94E2F0F7}">
      <dgm:prSet/>
      <dgm:spPr/>
      <dgm:t>
        <a:bodyPr/>
        <a:lstStyle/>
        <a:p>
          <a:endParaRPr lang="en-US" sz="1800"/>
        </a:p>
      </dgm:t>
    </dgm:pt>
    <dgm:pt modelId="{71645022-EB08-4E68-A574-05AABB299303}" type="sibTrans" cxnId="{8156B521-3BFC-4EAC-9E57-0B7C94E2F0F7}">
      <dgm:prSet custT="1"/>
      <dgm:spPr/>
      <dgm:t>
        <a:bodyPr/>
        <a:lstStyle/>
        <a:p>
          <a:endParaRPr lang="en-US" sz="1800"/>
        </a:p>
      </dgm:t>
    </dgm:pt>
    <dgm:pt modelId="{92589B9A-F60D-4AEB-A390-1BC6A60F054D}">
      <dgm:prSet phldrT="[Text]" custT="1"/>
      <dgm:spPr/>
      <dgm:t>
        <a:bodyPr/>
        <a:lstStyle/>
        <a:p>
          <a:r>
            <a:rPr lang="en-US" sz="1800" dirty="0"/>
            <a:t>Data Cleaning</a:t>
          </a:r>
        </a:p>
      </dgm:t>
    </dgm:pt>
    <dgm:pt modelId="{F04AC293-EB1D-439E-BB1D-EDFCE3E3BC32}" type="parTrans" cxnId="{DBAFA4AE-0663-4CD5-B3E5-DA297DF508DC}">
      <dgm:prSet/>
      <dgm:spPr/>
      <dgm:t>
        <a:bodyPr/>
        <a:lstStyle/>
        <a:p>
          <a:endParaRPr lang="en-US" sz="1800"/>
        </a:p>
      </dgm:t>
    </dgm:pt>
    <dgm:pt modelId="{172A5A87-3934-4186-AFEA-812DCFFC818E}" type="sibTrans" cxnId="{DBAFA4AE-0663-4CD5-B3E5-DA297DF508DC}">
      <dgm:prSet custT="1"/>
      <dgm:spPr/>
      <dgm:t>
        <a:bodyPr/>
        <a:lstStyle/>
        <a:p>
          <a:endParaRPr lang="en-US" sz="1800"/>
        </a:p>
      </dgm:t>
    </dgm:pt>
    <dgm:pt modelId="{62323F05-D27E-46AB-B1BB-92366E41FF4E}">
      <dgm:prSet phldrT="[Text]" custT="1"/>
      <dgm:spPr/>
      <dgm:t>
        <a:bodyPr/>
        <a:lstStyle/>
        <a:p>
          <a:r>
            <a:rPr lang="en-US" sz="1800" dirty="0"/>
            <a:t>Feature Generation and Engineering</a:t>
          </a:r>
        </a:p>
      </dgm:t>
    </dgm:pt>
    <dgm:pt modelId="{2C560692-EE1A-4CA5-84E6-A4CB28DEE741}" type="parTrans" cxnId="{52584C10-4E72-472F-B40C-32068C1E7118}">
      <dgm:prSet/>
      <dgm:spPr/>
      <dgm:t>
        <a:bodyPr/>
        <a:lstStyle/>
        <a:p>
          <a:endParaRPr lang="en-US" sz="1800"/>
        </a:p>
      </dgm:t>
    </dgm:pt>
    <dgm:pt modelId="{A05A2818-3CE8-4E2F-8F35-EE0187FEA9A0}" type="sibTrans" cxnId="{52584C10-4E72-472F-B40C-32068C1E7118}">
      <dgm:prSet custT="1"/>
      <dgm:spPr/>
      <dgm:t>
        <a:bodyPr/>
        <a:lstStyle/>
        <a:p>
          <a:endParaRPr lang="en-US" sz="1800"/>
        </a:p>
      </dgm:t>
    </dgm:pt>
    <dgm:pt modelId="{7CFA93FC-02F2-4310-9A79-E7A2376E6063}">
      <dgm:prSet phldrT="[Text]" custT="1"/>
      <dgm:spPr/>
      <dgm:t>
        <a:bodyPr/>
        <a:lstStyle/>
        <a:p>
          <a:r>
            <a:rPr lang="en-US" sz="1800" dirty="0"/>
            <a:t>Model Assessment</a:t>
          </a:r>
        </a:p>
      </dgm:t>
    </dgm:pt>
    <dgm:pt modelId="{8B0FFE34-6B51-4DF5-9C0D-3E05DC213332}" type="parTrans" cxnId="{B398B161-E232-4E6B-A949-B993EF723EAB}">
      <dgm:prSet/>
      <dgm:spPr/>
      <dgm:t>
        <a:bodyPr/>
        <a:lstStyle/>
        <a:p>
          <a:endParaRPr lang="en-US" sz="1800"/>
        </a:p>
      </dgm:t>
    </dgm:pt>
    <dgm:pt modelId="{F0B0BEB4-CBD2-4FD5-89C7-4A17118728D9}" type="sibTrans" cxnId="{B398B161-E232-4E6B-A949-B993EF723EAB}">
      <dgm:prSet custT="1"/>
      <dgm:spPr/>
      <dgm:t>
        <a:bodyPr/>
        <a:lstStyle/>
        <a:p>
          <a:endParaRPr lang="en-US" sz="1800"/>
        </a:p>
      </dgm:t>
    </dgm:pt>
    <dgm:pt modelId="{3A655E41-E6FC-4012-82EC-E83CB0F1EFE3}">
      <dgm:prSet phldrT="[Text]" custT="1"/>
      <dgm:spPr/>
      <dgm:t>
        <a:bodyPr/>
        <a:lstStyle/>
        <a:p>
          <a:r>
            <a:rPr lang="en-US" sz="1800" dirty="0"/>
            <a:t>Model Optimization</a:t>
          </a:r>
        </a:p>
      </dgm:t>
    </dgm:pt>
    <dgm:pt modelId="{FBB5D272-00A0-4935-9E67-8F49E64929BD}" type="parTrans" cxnId="{C5051BE9-7374-422C-B235-DAE9AE8AA824}">
      <dgm:prSet/>
      <dgm:spPr/>
      <dgm:t>
        <a:bodyPr/>
        <a:lstStyle/>
        <a:p>
          <a:endParaRPr lang="en-US" sz="1800"/>
        </a:p>
      </dgm:t>
    </dgm:pt>
    <dgm:pt modelId="{EC16C7BC-D0F3-4C67-A6DD-926F31D33157}" type="sibTrans" cxnId="{C5051BE9-7374-422C-B235-DAE9AE8AA824}">
      <dgm:prSet custT="1"/>
      <dgm:spPr/>
      <dgm:t>
        <a:bodyPr/>
        <a:lstStyle/>
        <a:p>
          <a:endParaRPr lang="en-US" sz="1800"/>
        </a:p>
      </dgm:t>
    </dgm:pt>
    <dgm:pt modelId="{FD5F51C8-3601-45A5-939B-1926015E124C}">
      <dgm:prSet phldrT="[Text]" custT="1"/>
      <dgm:spPr/>
      <dgm:t>
        <a:bodyPr/>
        <a:lstStyle/>
        <a:p>
          <a:r>
            <a:rPr lang="en-US" sz="1800" dirty="0"/>
            <a:t>Predictions</a:t>
          </a:r>
        </a:p>
      </dgm:t>
    </dgm:pt>
    <dgm:pt modelId="{98822C39-20F3-463A-B927-9251D37D765E}" type="parTrans" cxnId="{9B0DBB3D-7679-4691-891F-C89BC6F8FE48}">
      <dgm:prSet/>
      <dgm:spPr/>
      <dgm:t>
        <a:bodyPr/>
        <a:lstStyle/>
        <a:p>
          <a:endParaRPr lang="en-US" sz="1800"/>
        </a:p>
      </dgm:t>
    </dgm:pt>
    <dgm:pt modelId="{6BD85904-4358-4B95-B601-545B8F0A9EC2}" type="sibTrans" cxnId="{9B0DBB3D-7679-4691-891F-C89BC6F8FE48}">
      <dgm:prSet/>
      <dgm:spPr/>
      <dgm:t>
        <a:bodyPr/>
        <a:lstStyle/>
        <a:p>
          <a:endParaRPr lang="en-US" sz="1800"/>
        </a:p>
      </dgm:t>
    </dgm:pt>
    <dgm:pt modelId="{F0693795-54EB-4222-A6FB-102B02AB8D2B}" type="pres">
      <dgm:prSet presAssocID="{A0ACB91B-96D7-4896-B6CE-E3FD7F7788BB}" presName="Name0" presStyleCnt="0">
        <dgm:presLayoutVars>
          <dgm:dir/>
          <dgm:resizeHandles val="exact"/>
        </dgm:presLayoutVars>
      </dgm:prSet>
      <dgm:spPr/>
    </dgm:pt>
    <dgm:pt modelId="{146C77C7-6B59-469C-AE73-6AAA93DD0567}" type="pres">
      <dgm:prSet presAssocID="{532407C4-C61A-4BB5-8846-323049E93360}" presName="node" presStyleLbl="node1" presStyleIdx="0" presStyleCnt="6">
        <dgm:presLayoutVars>
          <dgm:bulletEnabled val="1"/>
        </dgm:presLayoutVars>
      </dgm:prSet>
      <dgm:spPr/>
    </dgm:pt>
    <dgm:pt modelId="{103720EC-6751-40DF-BCEF-6D3217E3BB55}" type="pres">
      <dgm:prSet presAssocID="{71645022-EB08-4E68-A574-05AABB299303}" presName="sibTrans" presStyleLbl="sibTrans2D1" presStyleIdx="0" presStyleCnt="5"/>
      <dgm:spPr/>
    </dgm:pt>
    <dgm:pt modelId="{F9EE36D7-59E3-485C-AC38-793427614998}" type="pres">
      <dgm:prSet presAssocID="{71645022-EB08-4E68-A574-05AABB299303}" presName="connectorText" presStyleLbl="sibTrans2D1" presStyleIdx="0" presStyleCnt="5"/>
      <dgm:spPr/>
    </dgm:pt>
    <dgm:pt modelId="{D6CDAFA8-CA1A-43F2-A0CE-0D70336CA01B}" type="pres">
      <dgm:prSet presAssocID="{92589B9A-F60D-4AEB-A390-1BC6A60F054D}" presName="node" presStyleLbl="node1" presStyleIdx="1" presStyleCnt="6">
        <dgm:presLayoutVars>
          <dgm:bulletEnabled val="1"/>
        </dgm:presLayoutVars>
      </dgm:prSet>
      <dgm:spPr/>
    </dgm:pt>
    <dgm:pt modelId="{7BB0282E-FA83-4775-8851-2C776EE3D851}" type="pres">
      <dgm:prSet presAssocID="{172A5A87-3934-4186-AFEA-812DCFFC818E}" presName="sibTrans" presStyleLbl="sibTrans2D1" presStyleIdx="1" presStyleCnt="5"/>
      <dgm:spPr/>
    </dgm:pt>
    <dgm:pt modelId="{52FD96DD-96CD-44D9-B677-5E133CC9C40D}" type="pres">
      <dgm:prSet presAssocID="{172A5A87-3934-4186-AFEA-812DCFFC818E}" presName="connectorText" presStyleLbl="sibTrans2D1" presStyleIdx="1" presStyleCnt="5"/>
      <dgm:spPr/>
    </dgm:pt>
    <dgm:pt modelId="{8CBFFB11-6DF9-4C16-9D97-21D66455D660}" type="pres">
      <dgm:prSet presAssocID="{62323F05-D27E-46AB-B1BB-92366E41FF4E}" presName="node" presStyleLbl="node1" presStyleIdx="2" presStyleCnt="6">
        <dgm:presLayoutVars>
          <dgm:bulletEnabled val="1"/>
        </dgm:presLayoutVars>
      </dgm:prSet>
      <dgm:spPr/>
    </dgm:pt>
    <dgm:pt modelId="{69FE38FF-D641-4A71-A4EB-645E973899CD}" type="pres">
      <dgm:prSet presAssocID="{A05A2818-3CE8-4E2F-8F35-EE0187FEA9A0}" presName="sibTrans" presStyleLbl="sibTrans2D1" presStyleIdx="2" presStyleCnt="5"/>
      <dgm:spPr/>
    </dgm:pt>
    <dgm:pt modelId="{27641AA3-FDE1-4AB0-ADCD-0F2B2085459B}" type="pres">
      <dgm:prSet presAssocID="{A05A2818-3CE8-4E2F-8F35-EE0187FEA9A0}" presName="connectorText" presStyleLbl="sibTrans2D1" presStyleIdx="2" presStyleCnt="5"/>
      <dgm:spPr/>
    </dgm:pt>
    <dgm:pt modelId="{87E15649-6C71-4A1F-B429-5DAA4536EE5F}" type="pres">
      <dgm:prSet presAssocID="{7CFA93FC-02F2-4310-9A79-E7A2376E6063}" presName="node" presStyleLbl="node1" presStyleIdx="3" presStyleCnt="6">
        <dgm:presLayoutVars>
          <dgm:bulletEnabled val="1"/>
        </dgm:presLayoutVars>
      </dgm:prSet>
      <dgm:spPr/>
    </dgm:pt>
    <dgm:pt modelId="{A7E54A8C-6B33-468E-8F55-F2AEE7BF742C}" type="pres">
      <dgm:prSet presAssocID="{F0B0BEB4-CBD2-4FD5-89C7-4A17118728D9}" presName="sibTrans" presStyleLbl="sibTrans2D1" presStyleIdx="3" presStyleCnt="5"/>
      <dgm:spPr/>
    </dgm:pt>
    <dgm:pt modelId="{87BBF483-DC9A-485C-9458-C58B97B4F90C}" type="pres">
      <dgm:prSet presAssocID="{F0B0BEB4-CBD2-4FD5-89C7-4A17118728D9}" presName="connectorText" presStyleLbl="sibTrans2D1" presStyleIdx="3" presStyleCnt="5"/>
      <dgm:spPr/>
    </dgm:pt>
    <dgm:pt modelId="{42E105E2-485C-44D2-A868-191F1053F374}" type="pres">
      <dgm:prSet presAssocID="{3A655E41-E6FC-4012-82EC-E83CB0F1EFE3}" presName="node" presStyleLbl="node1" presStyleIdx="4" presStyleCnt="6">
        <dgm:presLayoutVars>
          <dgm:bulletEnabled val="1"/>
        </dgm:presLayoutVars>
      </dgm:prSet>
      <dgm:spPr/>
    </dgm:pt>
    <dgm:pt modelId="{5C7CF614-D09C-490F-B064-36ADA58F01E0}" type="pres">
      <dgm:prSet presAssocID="{EC16C7BC-D0F3-4C67-A6DD-926F31D33157}" presName="sibTrans" presStyleLbl="sibTrans2D1" presStyleIdx="4" presStyleCnt="5"/>
      <dgm:spPr/>
    </dgm:pt>
    <dgm:pt modelId="{81E9E32C-9DB8-4998-90CE-C212F8361355}" type="pres">
      <dgm:prSet presAssocID="{EC16C7BC-D0F3-4C67-A6DD-926F31D33157}" presName="connectorText" presStyleLbl="sibTrans2D1" presStyleIdx="4" presStyleCnt="5"/>
      <dgm:spPr/>
    </dgm:pt>
    <dgm:pt modelId="{4EAAF2DB-ED6F-4CCA-A0CF-51ABD234BF5B}" type="pres">
      <dgm:prSet presAssocID="{FD5F51C8-3601-45A5-939B-1926015E124C}" presName="node" presStyleLbl="node1" presStyleIdx="5" presStyleCnt="6">
        <dgm:presLayoutVars>
          <dgm:bulletEnabled val="1"/>
        </dgm:presLayoutVars>
      </dgm:prSet>
      <dgm:spPr/>
    </dgm:pt>
  </dgm:ptLst>
  <dgm:cxnLst>
    <dgm:cxn modelId="{5B0A2E10-EC01-488A-BFE0-6341E374565C}" type="presOf" srcId="{F0B0BEB4-CBD2-4FD5-89C7-4A17118728D9}" destId="{A7E54A8C-6B33-468E-8F55-F2AEE7BF742C}" srcOrd="0" destOrd="0" presId="urn:microsoft.com/office/officeart/2005/8/layout/process1"/>
    <dgm:cxn modelId="{52584C10-4E72-472F-B40C-32068C1E7118}" srcId="{A0ACB91B-96D7-4896-B6CE-E3FD7F7788BB}" destId="{62323F05-D27E-46AB-B1BB-92366E41FF4E}" srcOrd="2" destOrd="0" parTransId="{2C560692-EE1A-4CA5-84E6-A4CB28DEE741}" sibTransId="{A05A2818-3CE8-4E2F-8F35-EE0187FEA9A0}"/>
    <dgm:cxn modelId="{5E69E91C-AD1E-477E-A9D5-96CDBF74D447}" type="presOf" srcId="{A05A2818-3CE8-4E2F-8F35-EE0187FEA9A0}" destId="{69FE38FF-D641-4A71-A4EB-645E973899CD}" srcOrd="0" destOrd="0" presId="urn:microsoft.com/office/officeart/2005/8/layout/process1"/>
    <dgm:cxn modelId="{8156B521-3BFC-4EAC-9E57-0B7C94E2F0F7}" srcId="{A0ACB91B-96D7-4896-B6CE-E3FD7F7788BB}" destId="{532407C4-C61A-4BB5-8846-323049E93360}" srcOrd="0" destOrd="0" parTransId="{F660F1AA-7D4C-4BBD-BFCF-025592609A9B}" sibTransId="{71645022-EB08-4E68-A574-05AABB299303}"/>
    <dgm:cxn modelId="{BCF90027-1371-4B99-BD4B-EE42461488A6}" type="presOf" srcId="{EC16C7BC-D0F3-4C67-A6DD-926F31D33157}" destId="{81E9E32C-9DB8-4998-90CE-C212F8361355}" srcOrd="1" destOrd="0" presId="urn:microsoft.com/office/officeart/2005/8/layout/process1"/>
    <dgm:cxn modelId="{70523832-7AE8-45B2-A55E-2A6E0F06A137}" type="presOf" srcId="{92589B9A-F60D-4AEB-A390-1BC6A60F054D}" destId="{D6CDAFA8-CA1A-43F2-A0CE-0D70336CA01B}" srcOrd="0" destOrd="0" presId="urn:microsoft.com/office/officeart/2005/8/layout/process1"/>
    <dgm:cxn modelId="{7D5ED938-F38C-4346-82ED-EE838B928002}" type="presOf" srcId="{71645022-EB08-4E68-A574-05AABB299303}" destId="{F9EE36D7-59E3-485C-AC38-793427614998}" srcOrd="1" destOrd="0" presId="urn:microsoft.com/office/officeart/2005/8/layout/process1"/>
    <dgm:cxn modelId="{9B0DBB3D-7679-4691-891F-C89BC6F8FE48}" srcId="{A0ACB91B-96D7-4896-B6CE-E3FD7F7788BB}" destId="{FD5F51C8-3601-45A5-939B-1926015E124C}" srcOrd="5" destOrd="0" parTransId="{98822C39-20F3-463A-B927-9251D37D765E}" sibTransId="{6BD85904-4358-4B95-B601-545B8F0A9EC2}"/>
    <dgm:cxn modelId="{20F4FB60-2E10-46AB-832B-D7A2CA8E531F}" type="presOf" srcId="{A0ACB91B-96D7-4896-B6CE-E3FD7F7788BB}" destId="{F0693795-54EB-4222-A6FB-102B02AB8D2B}" srcOrd="0" destOrd="0" presId="urn:microsoft.com/office/officeart/2005/8/layout/process1"/>
    <dgm:cxn modelId="{B398B161-E232-4E6B-A949-B993EF723EAB}" srcId="{A0ACB91B-96D7-4896-B6CE-E3FD7F7788BB}" destId="{7CFA93FC-02F2-4310-9A79-E7A2376E6063}" srcOrd="3" destOrd="0" parTransId="{8B0FFE34-6B51-4DF5-9C0D-3E05DC213332}" sibTransId="{F0B0BEB4-CBD2-4FD5-89C7-4A17118728D9}"/>
    <dgm:cxn modelId="{F2A50842-A124-4C11-9FF3-9D03A28C6F94}" type="presOf" srcId="{62323F05-D27E-46AB-B1BB-92366E41FF4E}" destId="{8CBFFB11-6DF9-4C16-9D97-21D66455D660}" srcOrd="0" destOrd="0" presId="urn:microsoft.com/office/officeart/2005/8/layout/process1"/>
    <dgm:cxn modelId="{829DC662-6D73-45DE-B89E-C9EDAFAB9874}" type="presOf" srcId="{F0B0BEB4-CBD2-4FD5-89C7-4A17118728D9}" destId="{87BBF483-DC9A-485C-9458-C58B97B4F90C}" srcOrd="1" destOrd="0" presId="urn:microsoft.com/office/officeart/2005/8/layout/process1"/>
    <dgm:cxn modelId="{69148853-1599-4C2C-8666-3E022CA91292}" type="presOf" srcId="{71645022-EB08-4E68-A574-05AABB299303}" destId="{103720EC-6751-40DF-BCEF-6D3217E3BB55}" srcOrd="0" destOrd="0" presId="urn:microsoft.com/office/officeart/2005/8/layout/process1"/>
    <dgm:cxn modelId="{5E34A3A2-FC37-44E5-9369-4A0CB95FB6EB}" type="presOf" srcId="{A05A2818-3CE8-4E2F-8F35-EE0187FEA9A0}" destId="{27641AA3-FDE1-4AB0-ADCD-0F2B2085459B}" srcOrd="1" destOrd="0" presId="urn:microsoft.com/office/officeart/2005/8/layout/process1"/>
    <dgm:cxn modelId="{DBAFA4AE-0663-4CD5-B3E5-DA297DF508DC}" srcId="{A0ACB91B-96D7-4896-B6CE-E3FD7F7788BB}" destId="{92589B9A-F60D-4AEB-A390-1BC6A60F054D}" srcOrd="1" destOrd="0" parTransId="{F04AC293-EB1D-439E-BB1D-EDFCE3E3BC32}" sibTransId="{172A5A87-3934-4186-AFEA-812DCFFC818E}"/>
    <dgm:cxn modelId="{F88567B2-7C43-4B0A-9AD1-744014BD9392}" type="presOf" srcId="{EC16C7BC-D0F3-4C67-A6DD-926F31D33157}" destId="{5C7CF614-D09C-490F-B064-36ADA58F01E0}" srcOrd="0" destOrd="0" presId="urn:microsoft.com/office/officeart/2005/8/layout/process1"/>
    <dgm:cxn modelId="{5D408DBD-7737-41EB-9C8B-9D3372CEE006}" type="presOf" srcId="{3A655E41-E6FC-4012-82EC-E83CB0F1EFE3}" destId="{42E105E2-485C-44D2-A868-191F1053F374}" srcOrd="0" destOrd="0" presId="urn:microsoft.com/office/officeart/2005/8/layout/process1"/>
    <dgm:cxn modelId="{93C17FC3-9F64-4933-9675-1E03244C5DC2}" type="presOf" srcId="{7CFA93FC-02F2-4310-9A79-E7A2376E6063}" destId="{87E15649-6C71-4A1F-B429-5DAA4536EE5F}" srcOrd="0" destOrd="0" presId="urn:microsoft.com/office/officeart/2005/8/layout/process1"/>
    <dgm:cxn modelId="{250FD7D3-21ED-4063-AE2B-F7AB24889B3F}" type="presOf" srcId="{FD5F51C8-3601-45A5-939B-1926015E124C}" destId="{4EAAF2DB-ED6F-4CCA-A0CF-51ABD234BF5B}" srcOrd="0" destOrd="0" presId="urn:microsoft.com/office/officeart/2005/8/layout/process1"/>
    <dgm:cxn modelId="{51EFA0E8-28F2-4C0E-9D07-B905A220B5B2}" type="presOf" srcId="{172A5A87-3934-4186-AFEA-812DCFFC818E}" destId="{52FD96DD-96CD-44D9-B677-5E133CC9C40D}" srcOrd="1" destOrd="0" presId="urn:microsoft.com/office/officeart/2005/8/layout/process1"/>
    <dgm:cxn modelId="{C5051BE9-7374-422C-B235-DAE9AE8AA824}" srcId="{A0ACB91B-96D7-4896-B6CE-E3FD7F7788BB}" destId="{3A655E41-E6FC-4012-82EC-E83CB0F1EFE3}" srcOrd="4" destOrd="0" parTransId="{FBB5D272-00A0-4935-9E67-8F49E64929BD}" sibTransId="{EC16C7BC-D0F3-4C67-A6DD-926F31D33157}"/>
    <dgm:cxn modelId="{FF2421F6-852E-46E0-AE92-284ED9E34DCB}" type="presOf" srcId="{532407C4-C61A-4BB5-8846-323049E93360}" destId="{146C77C7-6B59-469C-AE73-6AAA93DD0567}" srcOrd="0" destOrd="0" presId="urn:microsoft.com/office/officeart/2005/8/layout/process1"/>
    <dgm:cxn modelId="{52A1B0F9-0501-4666-BF8B-C3F2443D16D7}" type="presOf" srcId="{172A5A87-3934-4186-AFEA-812DCFFC818E}" destId="{7BB0282E-FA83-4775-8851-2C776EE3D851}" srcOrd="0" destOrd="0" presId="urn:microsoft.com/office/officeart/2005/8/layout/process1"/>
    <dgm:cxn modelId="{3B8EB101-77D5-48B2-9B83-01DFCDADD80D}" type="presParOf" srcId="{F0693795-54EB-4222-A6FB-102B02AB8D2B}" destId="{146C77C7-6B59-469C-AE73-6AAA93DD0567}" srcOrd="0" destOrd="0" presId="urn:microsoft.com/office/officeart/2005/8/layout/process1"/>
    <dgm:cxn modelId="{90EE09B8-5E0A-4062-9D2E-A1F14BEC1CBD}" type="presParOf" srcId="{F0693795-54EB-4222-A6FB-102B02AB8D2B}" destId="{103720EC-6751-40DF-BCEF-6D3217E3BB55}" srcOrd="1" destOrd="0" presId="urn:microsoft.com/office/officeart/2005/8/layout/process1"/>
    <dgm:cxn modelId="{B42E0B82-1E3C-42C3-9772-EAB361A5021A}" type="presParOf" srcId="{103720EC-6751-40DF-BCEF-6D3217E3BB55}" destId="{F9EE36D7-59E3-485C-AC38-793427614998}" srcOrd="0" destOrd="0" presId="urn:microsoft.com/office/officeart/2005/8/layout/process1"/>
    <dgm:cxn modelId="{CA894BC5-BA7D-44B1-9E3B-7C501D025D73}" type="presParOf" srcId="{F0693795-54EB-4222-A6FB-102B02AB8D2B}" destId="{D6CDAFA8-CA1A-43F2-A0CE-0D70336CA01B}" srcOrd="2" destOrd="0" presId="urn:microsoft.com/office/officeart/2005/8/layout/process1"/>
    <dgm:cxn modelId="{813CB611-13AC-4863-B702-15E3CA8633B0}" type="presParOf" srcId="{F0693795-54EB-4222-A6FB-102B02AB8D2B}" destId="{7BB0282E-FA83-4775-8851-2C776EE3D851}" srcOrd="3" destOrd="0" presId="urn:microsoft.com/office/officeart/2005/8/layout/process1"/>
    <dgm:cxn modelId="{CAA6D2B2-8B93-420A-8B49-016E6EEB6CF3}" type="presParOf" srcId="{7BB0282E-FA83-4775-8851-2C776EE3D851}" destId="{52FD96DD-96CD-44D9-B677-5E133CC9C40D}" srcOrd="0" destOrd="0" presId="urn:microsoft.com/office/officeart/2005/8/layout/process1"/>
    <dgm:cxn modelId="{59564C8C-0E35-4010-8189-DC623988EEA5}" type="presParOf" srcId="{F0693795-54EB-4222-A6FB-102B02AB8D2B}" destId="{8CBFFB11-6DF9-4C16-9D97-21D66455D660}" srcOrd="4" destOrd="0" presId="urn:microsoft.com/office/officeart/2005/8/layout/process1"/>
    <dgm:cxn modelId="{AE18FE15-DD0F-4D7F-93D6-A9346E223D9F}" type="presParOf" srcId="{F0693795-54EB-4222-A6FB-102B02AB8D2B}" destId="{69FE38FF-D641-4A71-A4EB-645E973899CD}" srcOrd="5" destOrd="0" presId="urn:microsoft.com/office/officeart/2005/8/layout/process1"/>
    <dgm:cxn modelId="{A9EE74EF-6679-477C-8EF9-AB1EFE9A4ECD}" type="presParOf" srcId="{69FE38FF-D641-4A71-A4EB-645E973899CD}" destId="{27641AA3-FDE1-4AB0-ADCD-0F2B2085459B}" srcOrd="0" destOrd="0" presId="urn:microsoft.com/office/officeart/2005/8/layout/process1"/>
    <dgm:cxn modelId="{B3264DEB-590F-4504-8950-9BF88A1E07E5}" type="presParOf" srcId="{F0693795-54EB-4222-A6FB-102B02AB8D2B}" destId="{87E15649-6C71-4A1F-B429-5DAA4536EE5F}" srcOrd="6" destOrd="0" presId="urn:microsoft.com/office/officeart/2005/8/layout/process1"/>
    <dgm:cxn modelId="{D1A3FB80-6A1C-4FDF-8641-9D20F840360F}" type="presParOf" srcId="{F0693795-54EB-4222-A6FB-102B02AB8D2B}" destId="{A7E54A8C-6B33-468E-8F55-F2AEE7BF742C}" srcOrd="7" destOrd="0" presId="urn:microsoft.com/office/officeart/2005/8/layout/process1"/>
    <dgm:cxn modelId="{5C3E2F0B-96E8-430C-AF49-9B93D800541A}" type="presParOf" srcId="{A7E54A8C-6B33-468E-8F55-F2AEE7BF742C}" destId="{87BBF483-DC9A-485C-9458-C58B97B4F90C}" srcOrd="0" destOrd="0" presId="urn:microsoft.com/office/officeart/2005/8/layout/process1"/>
    <dgm:cxn modelId="{E945DD80-E485-4CC8-9CF9-D88AA7C3094F}" type="presParOf" srcId="{F0693795-54EB-4222-A6FB-102B02AB8D2B}" destId="{42E105E2-485C-44D2-A868-191F1053F374}" srcOrd="8" destOrd="0" presId="urn:microsoft.com/office/officeart/2005/8/layout/process1"/>
    <dgm:cxn modelId="{801A6440-9BBD-470A-AFB4-0C3925FBEE52}" type="presParOf" srcId="{F0693795-54EB-4222-A6FB-102B02AB8D2B}" destId="{5C7CF614-D09C-490F-B064-36ADA58F01E0}" srcOrd="9" destOrd="0" presId="urn:microsoft.com/office/officeart/2005/8/layout/process1"/>
    <dgm:cxn modelId="{9E405DA7-7954-4B21-9D65-6D268882F9D5}" type="presParOf" srcId="{5C7CF614-D09C-490F-B064-36ADA58F01E0}" destId="{81E9E32C-9DB8-4998-90CE-C212F8361355}" srcOrd="0" destOrd="0" presId="urn:microsoft.com/office/officeart/2005/8/layout/process1"/>
    <dgm:cxn modelId="{A32DB36E-6214-4A1D-9E7B-2847BE5B3C79}" type="presParOf" srcId="{F0693795-54EB-4222-A6FB-102B02AB8D2B}" destId="{4EAAF2DB-ED6F-4CCA-A0CF-51ABD234BF5B}"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77C7-6B59-469C-AE73-6AAA93DD0567}">
      <dsp:nvSpPr>
        <dsp:cNvPr id="0" name=""/>
        <dsp:cNvSpPr/>
      </dsp:nvSpPr>
      <dsp:spPr>
        <a:xfrm>
          <a:off x="3890" y="400862"/>
          <a:ext cx="1701140" cy="1259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Identify Materials Properties</a:t>
          </a:r>
        </a:p>
      </dsp:txBody>
      <dsp:txXfrm>
        <a:off x="40791" y="437763"/>
        <a:ext cx="1627338" cy="1186105"/>
      </dsp:txXfrm>
    </dsp:sp>
    <dsp:sp modelId="{103720EC-6751-40DF-BCEF-6D3217E3BB55}">
      <dsp:nvSpPr>
        <dsp:cNvPr id="0" name=""/>
        <dsp:cNvSpPr/>
      </dsp:nvSpPr>
      <dsp:spPr>
        <a:xfrm>
          <a:off x="1875145" y="819874"/>
          <a:ext cx="360641" cy="421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75145" y="904250"/>
        <a:ext cx="252449" cy="253130"/>
      </dsp:txXfrm>
    </dsp:sp>
    <dsp:sp modelId="{D6CDAFA8-CA1A-43F2-A0CE-0D70336CA01B}">
      <dsp:nvSpPr>
        <dsp:cNvPr id="0" name=""/>
        <dsp:cNvSpPr/>
      </dsp:nvSpPr>
      <dsp:spPr>
        <a:xfrm>
          <a:off x="2385487" y="400862"/>
          <a:ext cx="1701140" cy="1259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Train Model of Properties</a:t>
          </a:r>
        </a:p>
      </dsp:txBody>
      <dsp:txXfrm>
        <a:off x="2422388" y="437763"/>
        <a:ext cx="1627338" cy="1186105"/>
      </dsp:txXfrm>
    </dsp:sp>
    <dsp:sp modelId="{7BB0282E-FA83-4775-8851-2C776EE3D851}">
      <dsp:nvSpPr>
        <dsp:cNvPr id="0" name=""/>
        <dsp:cNvSpPr/>
      </dsp:nvSpPr>
      <dsp:spPr>
        <a:xfrm>
          <a:off x="4256742" y="819874"/>
          <a:ext cx="360641" cy="421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256742" y="904250"/>
        <a:ext cx="252449" cy="253130"/>
      </dsp:txXfrm>
    </dsp:sp>
    <dsp:sp modelId="{8CBFFB11-6DF9-4C16-9D97-21D66455D660}">
      <dsp:nvSpPr>
        <dsp:cNvPr id="0" name=""/>
        <dsp:cNvSpPr/>
      </dsp:nvSpPr>
      <dsp:spPr>
        <a:xfrm>
          <a:off x="4767085" y="400862"/>
          <a:ext cx="1701140" cy="1259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Predict Properties For New Chemical Compositions</a:t>
          </a:r>
        </a:p>
      </dsp:txBody>
      <dsp:txXfrm>
        <a:off x="4803986" y="437763"/>
        <a:ext cx="1627338" cy="1186105"/>
      </dsp:txXfrm>
    </dsp:sp>
    <dsp:sp modelId="{69FE38FF-D641-4A71-A4EB-645E973899CD}">
      <dsp:nvSpPr>
        <dsp:cNvPr id="0" name=""/>
        <dsp:cNvSpPr/>
      </dsp:nvSpPr>
      <dsp:spPr>
        <a:xfrm>
          <a:off x="6638340" y="819874"/>
          <a:ext cx="360641" cy="421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638340" y="904250"/>
        <a:ext cx="252449" cy="253130"/>
      </dsp:txXfrm>
    </dsp:sp>
    <dsp:sp modelId="{87E15649-6C71-4A1F-B429-5DAA4536EE5F}">
      <dsp:nvSpPr>
        <dsp:cNvPr id="0" name=""/>
        <dsp:cNvSpPr/>
      </dsp:nvSpPr>
      <dsp:spPr>
        <a:xfrm>
          <a:off x="7148682" y="400862"/>
          <a:ext cx="1701140" cy="1259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Synthesize and Verify Predictions</a:t>
          </a:r>
        </a:p>
      </dsp:txBody>
      <dsp:txXfrm>
        <a:off x="7185583" y="437763"/>
        <a:ext cx="1627338" cy="1186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77C7-6B59-469C-AE73-6AAA93DD0567}">
      <dsp:nvSpPr>
        <dsp:cNvPr id="0" name=""/>
        <dsp:cNvSpPr/>
      </dsp:nvSpPr>
      <dsp:spPr>
        <a:xfrm>
          <a:off x="0"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Generate Training Data</a:t>
          </a:r>
        </a:p>
      </dsp:txBody>
      <dsp:txXfrm>
        <a:off x="35666" y="920859"/>
        <a:ext cx="1356057" cy="1146409"/>
      </dsp:txXfrm>
    </dsp:sp>
    <dsp:sp modelId="{103720EC-6751-40DF-BCEF-6D3217E3BB55}">
      <dsp:nvSpPr>
        <dsp:cNvPr id="0" name=""/>
        <dsp:cNvSpPr/>
      </dsp:nvSpPr>
      <dsp:spPr>
        <a:xfrm>
          <a:off x="1570128"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570128" y="1387865"/>
        <a:ext cx="211824" cy="212396"/>
      </dsp:txXfrm>
    </dsp:sp>
    <dsp:sp modelId="{D6CDAFA8-CA1A-43F2-A0CE-0D70336CA01B}">
      <dsp:nvSpPr>
        <dsp:cNvPr id="0" name=""/>
        <dsp:cNvSpPr/>
      </dsp:nvSpPr>
      <dsp:spPr>
        <a:xfrm>
          <a:off x="1998345"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Cleaning</a:t>
          </a:r>
        </a:p>
      </dsp:txBody>
      <dsp:txXfrm>
        <a:off x="2034011" y="920859"/>
        <a:ext cx="1356057" cy="1146409"/>
      </dsp:txXfrm>
    </dsp:sp>
    <dsp:sp modelId="{7BB0282E-FA83-4775-8851-2C776EE3D851}">
      <dsp:nvSpPr>
        <dsp:cNvPr id="0" name=""/>
        <dsp:cNvSpPr/>
      </dsp:nvSpPr>
      <dsp:spPr>
        <a:xfrm>
          <a:off x="3568473"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568473" y="1387865"/>
        <a:ext cx="211824" cy="212396"/>
      </dsp:txXfrm>
    </dsp:sp>
    <dsp:sp modelId="{8CBFFB11-6DF9-4C16-9D97-21D66455D660}">
      <dsp:nvSpPr>
        <dsp:cNvPr id="0" name=""/>
        <dsp:cNvSpPr/>
      </dsp:nvSpPr>
      <dsp:spPr>
        <a:xfrm>
          <a:off x="3996690"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 Generation and Engineering</a:t>
          </a:r>
        </a:p>
      </dsp:txBody>
      <dsp:txXfrm>
        <a:off x="4032356" y="920859"/>
        <a:ext cx="1356057" cy="1146409"/>
      </dsp:txXfrm>
    </dsp:sp>
    <dsp:sp modelId="{69FE38FF-D641-4A71-A4EB-645E973899CD}">
      <dsp:nvSpPr>
        <dsp:cNvPr id="0" name=""/>
        <dsp:cNvSpPr/>
      </dsp:nvSpPr>
      <dsp:spPr>
        <a:xfrm>
          <a:off x="5566819"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566819" y="1387865"/>
        <a:ext cx="211824" cy="212396"/>
      </dsp:txXfrm>
    </dsp:sp>
    <dsp:sp modelId="{87E15649-6C71-4A1F-B429-5DAA4536EE5F}">
      <dsp:nvSpPr>
        <dsp:cNvPr id="0" name=""/>
        <dsp:cNvSpPr/>
      </dsp:nvSpPr>
      <dsp:spPr>
        <a:xfrm>
          <a:off x="5995035"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Assessment</a:t>
          </a:r>
        </a:p>
      </dsp:txBody>
      <dsp:txXfrm>
        <a:off x="6030701" y="920859"/>
        <a:ext cx="1356057" cy="1146409"/>
      </dsp:txXfrm>
    </dsp:sp>
    <dsp:sp modelId="{A7E54A8C-6B33-468E-8F55-F2AEE7BF742C}">
      <dsp:nvSpPr>
        <dsp:cNvPr id="0" name=""/>
        <dsp:cNvSpPr/>
      </dsp:nvSpPr>
      <dsp:spPr>
        <a:xfrm>
          <a:off x="7565164"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565164" y="1387865"/>
        <a:ext cx="211824" cy="212396"/>
      </dsp:txXfrm>
    </dsp:sp>
    <dsp:sp modelId="{42E105E2-485C-44D2-A868-191F1053F374}">
      <dsp:nvSpPr>
        <dsp:cNvPr id="0" name=""/>
        <dsp:cNvSpPr/>
      </dsp:nvSpPr>
      <dsp:spPr>
        <a:xfrm>
          <a:off x="7993381"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Optimization</a:t>
          </a:r>
        </a:p>
      </dsp:txBody>
      <dsp:txXfrm>
        <a:off x="8029047" y="920859"/>
        <a:ext cx="1356057" cy="1146409"/>
      </dsp:txXfrm>
    </dsp:sp>
    <dsp:sp modelId="{5C7CF614-D09C-490F-B064-36ADA58F01E0}">
      <dsp:nvSpPr>
        <dsp:cNvPr id="0" name=""/>
        <dsp:cNvSpPr/>
      </dsp:nvSpPr>
      <dsp:spPr>
        <a:xfrm>
          <a:off x="9563509"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563509" y="1387865"/>
        <a:ext cx="211824" cy="212396"/>
      </dsp:txXfrm>
    </dsp:sp>
    <dsp:sp modelId="{4EAAF2DB-ED6F-4CCA-A0CF-51ABD234BF5B}">
      <dsp:nvSpPr>
        <dsp:cNvPr id="0" name=""/>
        <dsp:cNvSpPr/>
      </dsp:nvSpPr>
      <dsp:spPr>
        <a:xfrm>
          <a:off x="9991726"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Predictions</a:t>
          </a:r>
        </a:p>
      </dsp:txBody>
      <dsp:txXfrm>
        <a:off x="10027392" y="920859"/>
        <a:ext cx="1356057" cy="11464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77C7-6B59-469C-AE73-6AAA93DD0567}">
      <dsp:nvSpPr>
        <dsp:cNvPr id="0" name=""/>
        <dsp:cNvSpPr/>
      </dsp:nvSpPr>
      <dsp:spPr>
        <a:xfrm>
          <a:off x="0"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Generate Training Data</a:t>
          </a:r>
        </a:p>
      </dsp:txBody>
      <dsp:txXfrm>
        <a:off x="35666" y="920859"/>
        <a:ext cx="1356057" cy="1146409"/>
      </dsp:txXfrm>
    </dsp:sp>
    <dsp:sp modelId="{103720EC-6751-40DF-BCEF-6D3217E3BB55}">
      <dsp:nvSpPr>
        <dsp:cNvPr id="0" name=""/>
        <dsp:cNvSpPr/>
      </dsp:nvSpPr>
      <dsp:spPr>
        <a:xfrm>
          <a:off x="1570128"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570128" y="1387865"/>
        <a:ext cx="211824" cy="212396"/>
      </dsp:txXfrm>
    </dsp:sp>
    <dsp:sp modelId="{D6CDAFA8-CA1A-43F2-A0CE-0D70336CA01B}">
      <dsp:nvSpPr>
        <dsp:cNvPr id="0" name=""/>
        <dsp:cNvSpPr/>
      </dsp:nvSpPr>
      <dsp:spPr>
        <a:xfrm>
          <a:off x="1998345"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Cleaning</a:t>
          </a:r>
        </a:p>
      </dsp:txBody>
      <dsp:txXfrm>
        <a:off x="2034011" y="920859"/>
        <a:ext cx="1356057" cy="1146409"/>
      </dsp:txXfrm>
    </dsp:sp>
    <dsp:sp modelId="{7BB0282E-FA83-4775-8851-2C776EE3D851}">
      <dsp:nvSpPr>
        <dsp:cNvPr id="0" name=""/>
        <dsp:cNvSpPr/>
      </dsp:nvSpPr>
      <dsp:spPr>
        <a:xfrm>
          <a:off x="3568473"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568473" y="1387865"/>
        <a:ext cx="211824" cy="212396"/>
      </dsp:txXfrm>
    </dsp:sp>
    <dsp:sp modelId="{8CBFFB11-6DF9-4C16-9D97-21D66455D660}">
      <dsp:nvSpPr>
        <dsp:cNvPr id="0" name=""/>
        <dsp:cNvSpPr/>
      </dsp:nvSpPr>
      <dsp:spPr>
        <a:xfrm>
          <a:off x="3996690"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 Generation and Engineering</a:t>
          </a:r>
        </a:p>
      </dsp:txBody>
      <dsp:txXfrm>
        <a:off x="4032356" y="920859"/>
        <a:ext cx="1356057" cy="1146409"/>
      </dsp:txXfrm>
    </dsp:sp>
    <dsp:sp modelId="{69FE38FF-D641-4A71-A4EB-645E973899CD}">
      <dsp:nvSpPr>
        <dsp:cNvPr id="0" name=""/>
        <dsp:cNvSpPr/>
      </dsp:nvSpPr>
      <dsp:spPr>
        <a:xfrm>
          <a:off x="5566819"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566819" y="1387865"/>
        <a:ext cx="211824" cy="212396"/>
      </dsp:txXfrm>
    </dsp:sp>
    <dsp:sp modelId="{87E15649-6C71-4A1F-B429-5DAA4536EE5F}">
      <dsp:nvSpPr>
        <dsp:cNvPr id="0" name=""/>
        <dsp:cNvSpPr/>
      </dsp:nvSpPr>
      <dsp:spPr>
        <a:xfrm>
          <a:off x="5995035"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Assessment</a:t>
          </a:r>
        </a:p>
      </dsp:txBody>
      <dsp:txXfrm>
        <a:off x="6030701" y="920859"/>
        <a:ext cx="1356057" cy="1146409"/>
      </dsp:txXfrm>
    </dsp:sp>
    <dsp:sp modelId="{A7E54A8C-6B33-468E-8F55-F2AEE7BF742C}">
      <dsp:nvSpPr>
        <dsp:cNvPr id="0" name=""/>
        <dsp:cNvSpPr/>
      </dsp:nvSpPr>
      <dsp:spPr>
        <a:xfrm>
          <a:off x="7565164"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565164" y="1387865"/>
        <a:ext cx="211824" cy="212396"/>
      </dsp:txXfrm>
    </dsp:sp>
    <dsp:sp modelId="{42E105E2-485C-44D2-A868-191F1053F374}">
      <dsp:nvSpPr>
        <dsp:cNvPr id="0" name=""/>
        <dsp:cNvSpPr/>
      </dsp:nvSpPr>
      <dsp:spPr>
        <a:xfrm>
          <a:off x="7993381"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Optimization</a:t>
          </a:r>
        </a:p>
      </dsp:txBody>
      <dsp:txXfrm>
        <a:off x="8029047" y="920859"/>
        <a:ext cx="1356057" cy="1146409"/>
      </dsp:txXfrm>
    </dsp:sp>
    <dsp:sp modelId="{5C7CF614-D09C-490F-B064-36ADA58F01E0}">
      <dsp:nvSpPr>
        <dsp:cNvPr id="0" name=""/>
        <dsp:cNvSpPr/>
      </dsp:nvSpPr>
      <dsp:spPr>
        <a:xfrm>
          <a:off x="9563509"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563509" y="1387865"/>
        <a:ext cx="211824" cy="212396"/>
      </dsp:txXfrm>
    </dsp:sp>
    <dsp:sp modelId="{4EAAF2DB-ED6F-4CCA-A0CF-51ABD234BF5B}">
      <dsp:nvSpPr>
        <dsp:cNvPr id="0" name=""/>
        <dsp:cNvSpPr/>
      </dsp:nvSpPr>
      <dsp:spPr>
        <a:xfrm>
          <a:off x="9991726"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Predictions</a:t>
          </a:r>
        </a:p>
      </dsp:txBody>
      <dsp:txXfrm>
        <a:off x="10027392" y="920859"/>
        <a:ext cx="1356057" cy="11464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219CC-DB96-48AB-BEB6-60F06109739A}" type="datetimeFigureOut">
              <a:rPr lang="en-US" smtClean="0"/>
              <a:t>5/21/2020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3E84-4C85-4E2E-ACDE-8F45EF13942A}" type="slidenum">
              <a:rPr lang="en-US" smtClean="0"/>
              <a:t>‹#›</a:t>
            </a:fld>
            <a:endParaRPr lang="en-US"/>
          </a:p>
        </p:txBody>
      </p:sp>
    </p:spTree>
    <p:extLst>
      <p:ext uri="{BB962C8B-B14F-4D97-AF65-F5344CB8AC3E}">
        <p14:creationId xmlns:p14="http://schemas.microsoft.com/office/powerpoint/2010/main" val="428458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Throughout these materials we’ll be calling back to our over-arching example of performing materials design</a:t>
            </a:r>
          </a:p>
          <a:p>
            <a:pPr marL="171450" indent="-171450">
              <a:buFontTx/>
              <a:buChar char="-"/>
            </a:pPr>
            <a:r>
              <a:rPr lang="en-US" dirty="0"/>
              <a:t>Now we’ll dive into the second three steps in the training workflow</a:t>
            </a:r>
          </a:p>
          <a:p>
            <a:pPr marL="171450" indent="-171450">
              <a:buFontTx/>
              <a:buChar char="-"/>
            </a:pPr>
            <a:r>
              <a:rPr lang="en-US" dirty="0"/>
              <a:t>These encompass things that need to be done to ensure we build the best model possible</a:t>
            </a:r>
          </a:p>
        </p:txBody>
      </p:sp>
      <p:sp>
        <p:nvSpPr>
          <p:cNvPr id="4" name="Slide Number Placeholder 3"/>
          <p:cNvSpPr>
            <a:spLocks noGrp="1"/>
          </p:cNvSpPr>
          <p:nvPr>
            <p:ph type="sldNum" sz="quarter" idx="5"/>
          </p:nvPr>
        </p:nvSpPr>
        <p:spPr/>
        <p:txBody>
          <a:bodyPr/>
          <a:lstStyle/>
          <a:p>
            <a:fld id="{5D893E84-4C85-4E2E-ACDE-8F45EF13942A}" type="slidenum">
              <a:rPr lang="en-US" smtClean="0"/>
              <a:t>2</a:t>
            </a:fld>
            <a:endParaRPr lang="en-US"/>
          </a:p>
        </p:txBody>
      </p:sp>
    </p:spTree>
    <p:extLst>
      <p:ext uri="{BB962C8B-B14F-4D97-AF65-F5344CB8AC3E}">
        <p14:creationId xmlns:p14="http://schemas.microsoft.com/office/powerpoint/2010/main" val="2552593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we get to make new predictions!</a:t>
            </a:r>
          </a:p>
          <a:p>
            <a:pPr marL="171450" indent="-171450">
              <a:buFontTx/>
              <a:buChar char="-"/>
            </a:pPr>
            <a:r>
              <a:rPr lang="en-US" dirty="0"/>
              <a:t>The previous assessment tests ideally have given us a sense of the error in the model so now we have a better understanding of how much we can trust the predictions</a:t>
            </a:r>
          </a:p>
        </p:txBody>
      </p:sp>
      <p:sp>
        <p:nvSpPr>
          <p:cNvPr id="4" name="Slide Number Placeholder 3"/>
          <p:cNvSpPr>
            <a:spLocks noGrp="1"/>
          </p:cNvSpPr>
          <p:nvPr>
            <p:ph type="sldNum" sz="quarter" idx="5"/>
          </p:nvPr>
        </p:nvSpPr>
        <p:spPr/>
        <p:txBody>
          <a:bodyPr/>
          <a:lstStyle/>
          <a:p>
            <a:fld id="{5D893E84-4C85-4E2E-ACDE-8F45EF13942A}" type="slidenum">
              <a:rPr lang="en-US" smtClean="0"/>
              <a:t>11</a:t>
            </a:fld>
            <a:endParaRPr lang="en-US"/>
          </a:p>
        </p:txBody>
      </p:sp>
    </p:spTree>
    <p:extLst>
      <p:ext uri="{BB962C8B-B14F-4D97-AF65-F5344CB8AC3E}">
        <p14:creationId xmlns:p14="http://schemas.microsoft.com/office/powerpoint/2010/main" val="521507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a basic overview of how we get to the stage of making predictions</a:t>
            </a:r>
          </a:p>
        </p:txBody>
      </p:sp>
      <p:sp>
        <p:nvSpPr>
          <p:cNvPr id="4" name="Slide Number Placeholder 3"/>
          <p:cNvSpPr>
            <a:spLocks noGrp="1"/>
          </p:cNvSpPr>
          <p:nvPr>
            <p:ph type="sldNum" sz="quarter" idx="5"/>
          </p:nvPr>
        </p:nvSpPr>
        <p:spPr/>
        <p:txBody>
          <a:bodyPr/>
          <a:lstStyle/>
          <a:p>
            <a:fld id="{5D893E84-4C85-4E2E-ACDE-8F45EF13942A}" type="slidenum">
              <a:rPr lang="en-US" smtClean="0"/>
              <a:t>12</a:t>
            </a:fld>
            <a:endParaRPr lang="en-US"/>
          </a:p>
        </p:txBody>
      </p:sp>
    </p:spTree>
    <p:extLst>
      <p:ext uri="{BB962C8B-B14F-4D97-AF65-F5344CB8AC3E}">
        <p14:creationId xmlns:p14="http://schemas.microsoft.com/office/powerpoint/2010/main" val="2614196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We’ll be talking about model training and it’s important to first understand what we mean by training.</a:t>
            </a:r>
          </a:p>
          <a:p>
            <a:pPr marL="171450" indent="-171450">
              <a:buFontTx/>
              <a:buChar char="-"/>
            </a:pPr>
            <a:r>
              <a:rPr lang="en-US" dirty="0"/>
              <a:t>Using the procedure on the right features and values are assigned to each node</a:t>
            </a:r>
          </a:p>
          <a:p>
            <a:pPr marL="171450" indent="-171450">
              <a:buFontTx/>
              <a:buChar char="-"/>
            </a:pPr>
            <a:r>
              <a:rPr lang="en-US" dirty="0"/>
              <a:t>Key thing to remember is we don’t decide what the nodes are, that’s the learning process. We only decide the features to use and some hyperparameters which affect how the learning proceeds</a:t>
            </a:r>
          </a:p>
        </p:txBody>
      </p:sp>
      <p:sp>
        <p:nvSpPr>
          <p:cNvPr id="4" name="Slide Number Placeholder 3"/>
          <p:cNvSpPr>
            <a:spLocks noGrp="1"/>
          </p:cNvSpPr>
          <p:nvPr>
            <p:ph type="sldNum" sz="quarter" idx="5"/>
          </p:nvPr>
        </p:nvSpPr>
        <p:spPr/>
        <p:txBody>
          <a:bodyPr/>
          <a:lstStyle/>
          <a:p>
            <a:fld id="{5D893E84-4C85-4E2E-ACDE-8F45EF13942A}" type="slidenum">
              <a:rPr lang="en-US" smtClean="0"/>
              <a:t>3</a:t>
            </a:fld>
            <a:endParaRPr lang="en-US"/>
          </a:p>
        </p:txBody>
      </p:sp>
    </p:spTree>
    <p:extLst>
      <p:ext uri="{BB962C8B-B14F-4D97-AF65-F5344CB8AC3E}">
        <p14:creationId xmlns:p14="http://schemas.microsoft.com/office/powerpoint/2010/main" val="2681923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Once we’ve fit a tree we could start making predictions</a:t>
            </a:r>
          </a:p>
          <a:p>
            <a:pPr marL="171450" indent="-171450">
              <a:buFontTx/>
              <a:buChar char="-"/>
            </a:pPr>
            <a:r>
              <a:rPr lang="en-US" dirty="0"/>
              <a:t>But should we trust those predictions? We need some way to assess the model and decide on how much we trust it</a:t>
            </a:r>
          </a:p>
          <a:p>
            <a:pPr marL="171450" indent="-171450">
              <a:buFontTx/>
              <a:buChar char="-"/>
            </a:pPr>
            <a:r>
              <a:rPr lang="en-US" dirty="0"/>
              <a:t>Bold large text shows one example prediction pathway</a:t>
            </a:r>
          </a:p>
          <a:p>
            <a:endParaRPr lang="en-US" dirty="0"/>
          </a:p>
        </p:txBody>
      </p:sp>
      <p:sp>
        <p:nvSpPr>
          <p:cNvPr id="4" name="Slide Number Placeholder 3"/>
          <p:cNvSpPr>
            <a:spLocks noGrp="1"/>
          </p:cNvSpPr>
          <p:nvPr>
            <p:ph type="sldNum" sz="quarter" idx="5"/>
          </p:nvPr>
        </p:nvSpPr>
        <p:spPr/>
        <p:txBody>
          <a:bodyPr/>
          <a:lstStyle/>
          <a:p>
            <a:fld id="{5D893E84-4C85-4E2E-ACDE-8F45EF13942A}" type="slidenum">
              <a:rPr lang="en-US" smtClean="0"/>
              <a:t>4</a:t>
            </a:fld>
            <a:endParaRPr lang="en-US"/>
          </a:p>
        </p:txBody>
      </p:sp>
    </p:spTree>
    <p:extLst>
      <p:ext uri="{BB962C8B-B14F-4D97-AF65-F5344CB8AC3E}">
        <p14:creationId xmlns:p14="http://schemas.microsoft.com/office/powerpoint/2010/main" val="468570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Before talking in more detail on assessment there’s three terms that we need to have clear in our minds</a:t>
            </a:r>
          </a:p>
        </p:txBody>
      </p:sp>
      <p:sp>
        <p:nvSpPr>
          <p:cNvPr id="4" name="Slide Number Placeholder 3"/>
          <p:cNvSpPr>
            <a:spLocks noGrp="1"/>
          </p:cNvSpPr>
          <p:nvPr>
            <p:ph type="sldNum" sz="quarter" idx="5"/>
          </p:nvPr>
        </p:nvSpPr>
        <p:spPr/>
        <p:txBody>
          <a:bodyPr/>
          <a:lstStyle/>
          <a:p>
            <a:fld id="{5D893E84-4C85-4E2E-ACDE-8F45EF13942A}" type="slidenum">
              <a:rPr lang="en-US" smtClean="0"/>
              <a:t>5</a:t>
            </a:fld>
            <a:endParaRPr lang="en-US"/>
          </a:p>
        </p:txBody>
      </p:sp>
    </p:spTree>
    <p:extLst>
      <p:ext uri="{BB962C8B-B14F-4D97-AF65-F5344CB8AC3E}">
        <p14:creationId xmlns:p14="http://schemas.microsoft.com/office/powerpoint/2010/main" val="4151628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To get some sort of estimate of model performance we need to make predictions on some data where we know what the correct answer in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 instead of training on all available data we’ll make splits in the data and only train on parts of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Two methods are shown here, a single train/test split, and a more involved k-fold cross validation scheme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Generally the single train/test is used for final model evaluation and cross validation is used for model optimization which we’ll talk about next</a:t>
            </a:r>
          </a:p>
        </p:txBody>
      </p:sp>
      <p:sp>
        <p:nvSpPr>
          <p:cNvPr id="4" name="Slide Number Placeholder 3"/>
          <p:cNvSpPr>
            <a:spLocks noGrp="1"/>
          </p:cNvSpPr>
          <p:nvPr>
            <p:ph type="sldNum" sz="quarter" idx="5"/>
          </p:nvPr>
        </p:nvSpPr>
        <p:spPr/>
        <p:txBody>
          <a:bodyPr/>
          <a:lstStyle/>
          <a:p>
            <a:fld id="{5D893E84-4C85-4E2E-ACDE-8F45EF13942A}" type="slidenum">
              <a:rPr lang="en-US" smtClean="0"/>
              <a:t>6</a:t>
            </a:fld>
            <a:endParaRPr lang="en-US"/>
          </a:p>
        </p:txBody>
      </p:sp>
    </p:spTree>
    <p:extLst>
      <p:ext uri="{BB962C8B-B14F-4D97-AF65-F5344CB8AC3E}">
        <p14:creationId xmlns:p14="http://schemas.microsoft.com/office/powerpoint/2010/main" val="199949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Parity plots are one of the easiest ways to qualitatively see how regression models are performing</a:t>
            </a:r>
          </a:p>
          <a:p>
            <a:pPr marL="171450" indent="-171450">
              <a:buFontTx/>
              <a:buChar char="-"/>
            </a:pPr>
            <a:r>
              <a:rPr lang="en-US" dirty="0"/>
              <a:t>A few typical kinds of errors are shown.</a:t>
            </a:r>
          </a:p>
          <a:p>
            <a:pPr marL="171450" indent="-171450">
              <a:buFontTx/>
              <a:buChar char="-"/>
            </a:pPr>
            <a:r>
              <a:rPr lang="en-US" dirty="0"/>
              <a:t>Quantitative error metrics are shown on the right (more on next slide)</a:t>
            </a:r>
          </a:p>
        </p:txBody>
      </p:sp>
      <p:sp>
        <p:nvSpPr>
          <p:cNvPr id="4" name="Slide Number Placeholder 3"/>
          <p:cNvSpPr>
            <a:spLocks noGrp="1"/>
          </p:cNvSpPr>
          <p:nvPr>
            <p:ph type="sldNum" sz="quarter" idx="5"/>
          </p:nvPr>
        </p:nvSpPr>
        <p:spPr/>
        <p:txBody>
          <a:bodyPr/>
          <a:lstStyle/>
          <a:p>
            <a:fld id="{5D893E84-4C85-4E2E-ACDE-8F45EF13942A}" type="slidenum">
              <a:rPr lang="en-US" smtClean="0"/>
              <a:t>7</a:t>
            </a:fld>
            <a:endParaRPr lang="en-US"/>
          </a:p>
        </p:txBody>
      </p:sp>
    </p:spTree>
    <p:extLst>
      <p:ext uri="{BB962C8B-B14F-4D97-AF65-F5344CB8AC3E}">
        <p14:creationId xmlns:p14="http://schemas.microsoft.com/office/powerpoint/2010/main" val="3200698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93E84-4C85-4E2E-ACDE-8F45EF13942A}" type="slidenum">
              <a:rPr lang="en-US" smtClean="0"/>
              <a:t>8</a:t>
            </a:fld>
            <a:endParaRPr lang="en-US"/>
          </a:p>
        </p:txBody>
      </p:sp>
    </p:spTree>
    <p:extLst>
      <p:ext uri="{BB962C8B-B14F-4D97-AF65-F5344CB8AC3E}">
        <p14:creationId xmlns:p14="http://schemas.microsoft.com/office/powerpoint/2010/main" val="3297489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After we’ve built an initial model and understood it’s performance we want to know if we can change and improve it at all.</a:t>
            </a:r>
          </a:p>
          <a:p>
            <a:pPr marL="171450" indent="-171450">
              <a:buFontTx/>
              <a:buChar char="-"/>
            </a:pPr>
            <a:r>
              <a:rPr lang="en-US" dirty="0"/>
              <a:t>To do this we need to change the hyperparameters of the model</a:t>
            </a:r>
          </a:p>
          <a:p>
            <a:pPr marL="171450" indent="-171450">
              <a:buFontTx/>
              <a:buChar char="-"/>
            </a:pPr>
            <a:r>
              <a:rPr lang="en-US" dirty="0"/>
              <a:t>Hyperparameters are values that affect how the learning process takes place!</a:t>
            </a:r>
          </a:p>
          <a:p>
            <a:pPr marL="171450" indent="-171450">
              <a:buFontTx/>
              <a:buChar char="-"/>
            </a:pPr>
            <a:r>
              <a:rPr lang="en-US" dirty="0"/>
              <a:t>Specific example would be limiting the maximum tree depth so that a simpler model is made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D893E84-4C85-4E2E-ACDE-8F45EF13942A}" type="slidenum">
              <a:rPr lang="en-US" smtClean="0"/>
              <a:t>9</a:t>
            </a:fld>
            <a:endParaRPr lang="en-US"/>
          </a:p>
        </p:txBody>
      </p:sp>
    </p:spTree>
    <p:extLst>
      <p:ext uri="{BB962C8B-B14F-4D97-AF65-F5344CB8AC3E}">
        <p14:creationId xmlns:p14="http://schemas.microsoft.com/office/powerpoint/2010/main" val="2898240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Here’s an example plot we might make when optimizing for our band gap example</a:t>
            </a:r>
          </a:p>
          <a:p>
            <a:pPr marL="171450" indent="-171450">
              <a:buFontTx/>
              <a:buChar char="-"/>
            </a:pPr>
            <a:r>
              <a:rPr lang="en-US" dirty="0"/>
              <a:t>This type of plot (Error metrics vs hyperparameter) can be used to visual how performance changed</a:t>
            </a:r>
          </a:p>
          <a:p>
            <a:pPr marL="171450" indent="-171450">
              <a:buFontTx/>
              <a:buChar char="-"/>
            </a:pPr>
            <a:r>
              <a:rPr lang="en-US" dirty="0"/>
              <a:t>In this case we did a very simple grid search over one hyperparameter. Generally though you’d want to check a whole bunch of combinations of different hyperparameters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D893E84-4C85-4E2E-ACDE-8F45EF13942A}" type="slidenum">
              <a:rPr lang="en-US" smtClean="0"/>
              <a:t>10</a:t>
            </a:fld>
            <a:endParaRPr lang="en-US"/>
          </a:p>
        </p:txBody>
      </p:sp>
    </p:spTree>
    <p:extLst>
      <p:ext uri="{BB962C8B-B14F-4D97-AF65-F5344CB8AC3E}">
        <p14:creationId xmlns:p14="http://schemas.microsoft.com/office/powerpoint/2010/main" val="2626203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BFA15-FE96-46BE-8DBD-28BBF77859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235BF4-008E-41EC-B908-E64315D62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9D65AC-13B9-46C8-9893-00344709BC5A}"/>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5" name="Footer Placeholder 4">
            <a:extLst>
              <a:ext uri="{FF2B5EF4-FFF2-40B4-BE49-F238E27FC236}">
                <a16:creationId xmlns:a16="http://schemas.microsoft.com/office/drawing/2014/main" id="{BCD5CE24-E761-463D-B4D3-360C55D3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98D5D-2716-478E-AEC5-48AD82E5D247}"/>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388089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5C3B-6258-4852-B8CB-013FCBF67C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85FEDC-F500-42D8-8E1C-41776665D0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9E75E-5714-4AA5-BBD9-7E91B699C13E}"/>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5" name="Footer Placeholder 4">
            <a:extLst>
              <a:ext uri="{FF2B5EF4-FFF2-40B4-BE49-F238E27FC236}">
                <a16:creationId xmlns:a16="http://schemas.microsoft.com/office/drawing/2014/main" id="{A05E1CE8-1AE6-4582-8338-1FF790E0B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40C98-60E0-4BCD-BCB3-D5B14448A814}"/>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24569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8287D-F715-472A-8B13-0A279FAE1E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62F038-3199-4731-A4BB-0B68210E1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1A622-76B3-4B04-9558-5F7DF0F6D457}"/>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5" name="Footer Placeholder 4">
            <a:extLst>
              <a:ext uri="{FF2B5EF4-FFF2-40B4-BE49-F238E27FC236}">
                <a16:creationId xmlns:a16="http://schemas.microsoft.com/office/drawing/2014/main" id="{A0FA62F7-3735-4C9A-B944-32316DE93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4EC61-9617-4C8A-8933-E2F3C4EB953F}"/>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4496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9BEC-39D0-4B56-AB02-4B3FAD31FB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6ABB5-6251-4455-B218-F651DF61DF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E0E08-4F80-435E-82E7-C3450636BC35}"/>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5" name="Footer Placeholder 4">
            <a:extLst>
              <a:ext uri="{FF2B5EF4-FFF2-40B4-BE49-F238E27FC236}">
                <a16:creationId xmlns:a16="http://schemas.microsoft.com/office/drawing/2014/main" id="{9255094A-4D0C-405B-B2D6-6A3DF7FD5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38122-07D0-40BA-AF75-F0E63AA53A82}"/>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67572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2182-06BA-4A57-9ED3-C70D35E2AC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4EFCCD-BC44-41C8-A401-48554511F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1ED12D-AC5C-4D37-A2D2-A2EF2649BD82}"/>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5" name="Footer Placeholder 4">
            <a:extLst>
              <a:ext uri="{FF2B5EF4-FFF2-40B4-BE49-F238E27FC236}">
                <a16:creationId xmlns:a16="http://schemas.microsoft.com/office/drawing/2014/main" id="{13FC71D3-408E-4452-ADDE-AC7D1DA89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F1D73-85F4-4F2B-BF2C-8343CE2AADB8}"/>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76789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1E78-4D54-42FA-9E9A-585E02E8D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F76F38-0B73-4B3E-8BCF-6BD66BDAE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62688C-31F5-48A1-8CD6-0F7AC555AC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9D6DA-6DCB-4788-AB24-D1B0997A013E}"/>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6" name="Footer Placeholder 5">
            <a:extLst>
              <a:ext uri="{FF2B5EF4-FFF2-40B4-BE49-F238E27FC236}">
                <a16:creationId xmlns:a16="http://schemas.microsoft.com/office/drawing/2014/main" id="{E148FECE-6061-4F37-9E67-8D9228363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08A03-AD9C-49BF-8E9B-FDB885D02DFC}"/>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351413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A98E-0D85-4B8B-B641-2F1E1994D9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DD781-BD9F-4099-9705-A8071D14C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44B771-11A2-495A-A966-F87EA8AD5A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8A269-6B27-413F-B589-40251741C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9DEEA-326A-467C-950C-003B80170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2A6045-7663-4F99-9EE3-CB068652DAA6}"/>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8" name="Footer Placeholder 7">
            <a:extLst>
              <a:ext uri="{FF2B5EF4-FFF2-40B4-BE49-F238E27FC236}">
                <a16:creationId xmlns:a16="http://schemas.microsoft.com/office/drawing/2014/main" id="{DF4856C0-99D1-4C6C-A75F-796DF429FF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010ED5-192A-4CF2-ACD3-647017DD79CF}"/>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404136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8717-AABC-452A-9E67-CB9223D2BB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A8D4B6-3043-4F62-B67D-37128E2E2795}"/>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4" name="Footer Placeholder 3">
            <a:extLst>
              <a:ext uri="{FF2B5EF4-FFF2-40B4-BE49-F238E27FC236}">
                <a16:creationId xmlns:a16="http://schemas.microsoft.com/office/drawing/2014/main" id="{15E92567-7A05-44C1-8F4D-E4B48873FE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F0B573-8B29-402B-A2DA-18311C943119}"/>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33328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9C3DC2-5F03-4B1A-9291-AE75D102039B}"/>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3" name="Footer Placeholder 2">
            <a:extLst>
              <a:ext uri="{FF2B5EF4-FFF2-40B4-BE49-F238E27FC236}">
                <a16:creationId xmlns:a16="http://schemas.microsoft.com/office/drawing/2014/main" id="{EAC5AF07-B6C4-46E6-971D-A4455C24C6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D3C1A6-EECB-4FD2-823E-5D354200E409}"/>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45665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DDD7-A9D1-45B5-B9FA-5F9CE4511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8B01D5-1AC4-48E8-8F8C-A14C60F90C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EF178F-E20C-4696-B0B4-0D01B80D1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CD536-68E3-4AE6-8F14-062B293D3A38}"/>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6" name="Footer Placeholder 5">
            <a:extLst>
              <a:ext uri="{FF2B5EF4-FFF2-40B4-BE49-F238E27FC236}">
                <a16:creationId xmlns:a16="http://schemas.microsoft.com/office/drawing/2014/main" id="{B10CA14B-9C99-40B5-B2D1-EEC481262C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3272E-A73C-4292-ACCF-AEB259082295}"/>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34285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AB9F-6E41-401C-B173-30CCB2F80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7DFE61-FD04-4A6F-8192-81AA6C5401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D6C9E8-2420-4B3A-AC18-9B7E4B1F0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0C1D6-7D57-450D-8D4D-5D0E1BDAE545}"/>
              </a:ext>
            </a:extLst>
          </p:cNvPr>
          <p:cNvSpPr>
            <a:spLocks noGrp="1"/>
          </p:cNvSpPr>
          <p:nvPr>
            <p:ph type="dt" sz="half" idx="10"/>
          </p:nvPr>
        </p:nvSpPr>
        <p:spPr/>
        <p:txBody>
          <a:bodyPr/>
          <a:lstStyle/>
          <a:p>
            <a:fld id="{01F24ED7-8326-4ACA-B215-95BF3A307EDF}" type="datetimeFigureOut">
              <a:rPr lang="en-US" smtClean="0"/>
              <a:t>5/21/2020</a:t>
            </a:fld>
            <a:endParaRPr lang="en-US"/>
          </a:p>
        </p:txBody>
      </p:sp>
      <p:sp>
        <p:nvSpPr>
          <p:cNvPr id="6" name="Footer Placeholder 5">
            <a:extLst>
              <a:ext uri="{FF2B5EF4-FFF2-40B4-BE49-F238E27FC236}">
                <a16:creationId xmlns:a16="http://schemas.microsoft.com/office/drawing/2014/main" id="{176ECBB3-3FE2-434A-9A05-79ED7425C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5DA52-D5E8-4FDC-9A73-3210EE4D1E86}"/>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54473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B28185-13CB-4FEF-A383-71853CBAED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ED4C0F-AFE2-4616-8DC0-C4C6BC9308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A5F48-CB65-4445-8F2F-DB5F2915C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24ED7-8326-4ACA-B215-95BF3A307EDF}" type="datetimeFigureOut">
              <a:rPr lang="en-US" smtClean="0"/>
              <a:t>5/21/2020</a:t>
            </a:fld>
            <a:endParaRPr lang="en-US"/>
          </a:p>
        </p:txBody>
      </p:sp>
      <p:sp>
        <p:nvSpPr>
          <p:cNvPr id="5" name="Footer Placeholder 4">
            <a:extLst>
              <a:ext uri="{FF2B5EF4-FFF2-40B4-BE49-F238E27FC236}">
                <a16:creationId xmlns:a16="http://schemas.microsoft.com/office/drawing/2014/main" id="{C8359428-F92E-446F-9A24-B07F841E5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3F3BCC-8B81-439E-937E-91CA5D8BA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F98C7-B022-4B23-A980-5F5A6EC1BD06}" type="slidenum">
              <a:rPr lang="en-US" smtClean="0"/>
              <a:t>‹#›</a:t>
            </a:fld>
            <a:endParaRPr lang="en-US"/>
          </a:p>
        </p:txBody>
      </p:sp>
    </p:spTree>
    <p:extLst>
      <p:ext uri="{BB962C8B-B14F-4D97-AF65-F5344CB8AC3E}">
        <p14:creationId xmlns:p14="http://schemas.microsoft.com/office/powerpoint/2010/main" val="409109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6D10-003A-4376-8470-41C859524B1A}"/>
              </a:ext>
            </a:extLst>
          </p:cNvPr>
          <p:cNvSpPr>
            <a:spLocks noGrp="1"/>
          </p:cNvSpPr>
          <p:nvPr>
            <p:ph type="ctrTitle"/>
          </p:nvPr>
        </p:nvSpPr>
        <p:spPr/>
        <p:txBody>
          <a:bodyPr>
            <a:normAutofit fontScale="90000"/>
          </a:bodyPr>
          <a:lstStyle/>
          <a:p>
            <a:r>
              <a:rPr lang="en-US" dirty="0"/>
              <a:t>Module 3:</a:t>
            </a:r>
            <a:br>
              <a:rPr lang="en-US" dirty="0"/>
            </a:br>
            <a:r>
              <a:rPr lang="en-US" dirty="0"/>
              <a:t>Model Assessment, Optimization, Predictions</a:t>
            </a:r>
          </a:p>
        </p:txBody>
      </p:sp>
      <p:sp>
        <p:nvSpPr>
          <p:cNvPr id="3" name="Subtitle 2">
            <a:extLst>
              <a:ext uri="{FF2B5EF4-FFF2-40B4-BE49-F238E27FC236}">
                <a16:creationId xmlns:a16="http://schemas.microsoft.com/office/drawing/2014/main" id="{371C1825-B4D6-49D4-B0C5-866495EA25F6}"/>
              </a:ext>
            </a:extLst>
          </p:cNvPr>
          <p:cNvSpPr>
            <a:spLocks noGrp="1"/>
          </p:cNvSpPr>
          <p:nvPr>
            <p:ph type="subTitle" idx="1"/>
          </p:nvPr>
        </p:nvSpPr>
        <p:spPr/>
        <p:txBody>
          <a:bodyPr/>
          <a:lstStyle/>
          <a:p>
            <a:endParaRPr lang="en-US" dirty="0"/>
          </a:p>
          <a:p>
            <a:r>
              <a:rPr lang="en-US" dirty="0"/>
              <a:t>Ben Afflerbach</a:t>
            </a:r>
          </a:p>
          <a:p>
            <a:r>
              <a:rPr lang="en-US" dirty="0"/>
              <a:t>5/11/2020</a:t>
            </a:r>
          </a:p>
        </p:txBody>
      </p:sp>
    </p:spTree>
    <p:extLst>
      <p:ext uri="{BB962C8B-B14F-4D97-AF65-F5344CB8AC3E}">
        <p14:creationId xmlns:p14="http://schemas.microsoft.com/office/powerpoint/2010/main" val="358072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pPr algn="ctr"/>
            <a:r>
              <a:rPr lang="en-US" dirty="0"/>
              <a:t>Example: Optimizing Band Gap Predictions</a:t>
            </a:r>
          </a:p>
        </p:txBody>
      </p:sp>
      <p:pic>
        <p:nvPicPr>
          <p:cNvPr id="3" name="Picture 2">
            <a:extLst>
              <a:ext uri="{FF2B5EF4-FFF2-40B4-BE49-F238E27FC236}">
                <a16:creationId xmlns:a16="http://schemas.microsoft.com/office/drawing/2014/main" id="{EE3E4DE4-914C-460A-8046-C52FCCFC9F04}"/>
              </a:ext>
            </a:extLst>
          </p:cNvPr>
          <p:cNvPicPr>
            <a:picLocks noChangeAspect="1"/>
          </p:cNvPicPr>
          <p:nvPr/>
        </p:nvPicPr>
        <p:blipFill>
          <a:blip r:embed="rId3"/>
          <a:stretch>
            <a:fillRect/>
          </a:stretch>
        </p:blipFill>
        <p:spPr>
          <a:xfrm>
            <a:off x="3143534" y="3104867"/>
            <a:ext cx="5904932" cy="3529384"/>
          </a:xfrm>
          <a:prstGeom prst="rect">
            <a:avLst/>
          </a:prstGeom>
        </p:spPr>
      </p:pic>
      <p:sp>
        <p:nvSpPr>
          <p:cNvPr id="5" name="TextBox 4">
            <a:extLst>
              <a:ext uri="{FF2B5EF4-FFF2-40B4-BE49-F238E27FC236}">
                <a16:creationId xmlns:a16="http://schemas.microsoft.com/office/drawing/2014/main" id="{6D6E94BB-6EFE-4ECD-BE81-C6371D9A977E}"/>
              </a:ext>
            </a:extLst>
          </p:cNvPr>
          <p:cNvSpPr txBox="1"/>
          <p:nvPr/>
        </p:nvSpPr>
        <p:spPr>
          <a:xfrm>
            <a:off x="477673" y="1487230"/>
            <a:ext cx="10876127" cy="1569660"/>
          </a:xfrm>
          <a:prstGeom prst="rect">
            <a:avLst/>
          </a:prstGeom>
          <a:noFill/>
        </p:spPr>
        <p:txBody>
          <a:bodyPr wrap="square" rtlCol="0">
            <a:spAutoFit/>
          </a:bodyPr>
          <a:lstStyle/>
          <a:p>
            <a:r>
              <a:rPr lang="en-US" sz="2400" dirty="0"/>
              <a:t>Strategy:</a:t>
            </a:r>
          </a:p>
          <a:p>
            <a:pPr marL="457200" indent="-457200">
              <a:buFont typeface="+mj-lt"/>
              <a:buAutoNum type="arabicPeriod"/>
            </a:pPr>
            <a:r>
              <a:rPr lang="en-US" sz="2400" dirty="0"/>
              <a:t>Identify a grid of hyperparameters of interest</a:t>
            </a:r>
          </a:p>
          <a:p>
            <a:pPr marL="457200" indent="-457200">
              <a:buFont typeface="+mj-lt"/>
              <a:buAutoNum type="arabicPeriod"/>
            </a:pPr>
            <a:r>
              <a:rPr lang="en-US" sz="2400" dirty="0"/>
              <a:t>Use a cross validation strategy in combination with a desired error metric to quantify performance </a:t>
            </a:r>
          </a:p>
        </p:txBody>
      </p:sp>
    </p:spTree>
    <p:extLst>
      <p:ext uri="{BB962C8B-B14F-4D97-AF65-F5344CB8AC3E}">
        <p14:creationId xmlns:p14="http://schemas.microsoft.com/office/powerpoint/2010/main" val="160339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pPr algn="ctr"/>
            <a:r>
              <a:rPr lang="en-US" dirty="0"/>
              <a:t>Workflow Step 6: Model Predictions</a:t>
            </a:r>
          </a:p>
        </p:txBody>
      </p:sp>
      <p:sp>
        <p:nvSpPr>
          <p:cNvPr id="5" name="TextBox 4">
            <a:extLst>
              <a:ext uri="{FF2B5EF4-FFF2-40B4-BE49-F238E27FC236}">
                <a16:creationId xmlns:a16="http://schemas.microsoft.com/office/drawing/2014/main" id="{8071508E-60F7-4C2B-874B-EAA7466ABDAE}"/>
              </a:ext>
            </a:extLst>
          </p:cNvPr>
          <p:cNvSpPr txBox="1"/>
          <p:nvPr/>
        </p:nvSpPr>
        <p:spPr>
          <a:xfrm>
            <a:off x="477673" y="1487230"/>
            <a:ext cx="10876127" cy="3785652"/>
          </a:xfrm>
          <a:prstGeom prst="rect">
            <a:avLst/>
          </a:prstGeom>
          <a:noFill/>
        </p:spPr>
        <p:txBody>
          <a:bodyPr wrap="square" rtlCol="0">
            <a:spAutoFit/>
          </a:bodyPr>
          <a:lstStyle/>
          <a:p>
            <a:r>
              <a:rPr lang="en-US" sz="2400" dirty="0"/>
              <a:t>Identify materials of interest to predict:</a:t>
            </a:r>
          </a:p>
          <a:p>
            <a:pPr marL="457200" indent="-457200">
              <a:buFont typeface="Arial" panose="020B0604020202020204" pitchFamily="34" charset="0"/>
              <a:buChar char="•"/>
            </a:pPr>
            <a:r>
              <a:rPr lang="en-US" sz="2400" dirty="0"/>
              <a:t>Maximize, Minimize, or predict a target range for a property</a:t>
            </a:r>
          </a:p>
          <a:p>
            <a:pPr marL="457200" indent="-457200">
              <a:buFont typeface="Arial" panose="020B0604020202020204" pitchFamily="34" charset="0"/>
              <a:buChar char="•"/>
            </a:pPr>
            <a:r>
              <a:rPr lang="en-US" sz="2400" dirty="0"/>
              <a:t>Is there a specific target material, or composition space of materials, that is of interest?</a:t>
            </a:r>
          </a:p>
          <a:p>
            <a:endParaRPr lang="en-US" sz="2400" dirty="0"/>
          </a:p>
          <a:p>
            <a:r>
              <a:rPr lang="en-US" sz="2400" dirty="0"/>
              <a:t>For our Band Gap example:</a:t>
            </a:r>
          </a:p>
          <a:p>
            <a:pPr marL="342900" indent="-342900">
              <a:buFont typeface="Arial" panose="020B0604020202020204" pitchFamily="34" charset="0"/>
              <a:buChar char="•"/>
            </a:pPr>
            <a:r>
              <a:rPr lang="en-US" sz="2400" dirty="0"/>
              <a:t>We could want a bandgap around 1.4 eV to maximize efficiency of a single-junction solar cell</a:t>
            </a:r>
          </a:p>
          <a:p>
            <a:pPr marL="342900" indent="-342900">
              <a:buFont typeface="Arial" panose="020B0604020202020204" pitchFamily="34" charset="0"/>
              <a:buChar char="•"/>
            </a:pPr>
            <a:r>
              <a:rPr lang="en-US" sz="2400" dirty="0"/>
              <a:t>We also might only be interested in earth-abundant elements, so we would limit our search</a:t>
            </a:r>
          </a:p>
        </p:txBody>
      </p:sp>
      <p:sp>
        <p:nvSpPr>
          <p:cNvPr id="3" name="TextBox 2">
            <a:extLst>
              <a:ext uri="{FF2B5EF4-FFF2-40B4-BE49-F238E27FC236}">
                <a16:creationId xmlns:a16="http://schemas.microsoft.com/office/drawing/2014/main" id="{AA5892C7-9015-43EB-A046-4DBE2D97A54E}"/>
              </a:ext>
            </a:extLst>
          </p:cNvPr>
          <p:cNvSpPr txBox="1"/>
          <p:nvPr/>
        </p:nvSpPr>
        <p:spPr>
          <a:xfrm>
            <a:off x="1612710" y="5272882"/>
            <a:ext cx="8966579" cy="1384995"/>
          </a:xfrm>
          <a:prstGeom prst="rect">
            <a:avLst/>
          </a:prstGeom>
          <a:noFill/>
        </p:spPr>
        <p:txBody>
          <a:bodyPr wrap="square" rtlCol="0">
            <a:spAutoFit/>
          </a:bodyPr>
          <a:lstStyle/>
          <a:p>
            <a:pPr algn="ctr"/>
            <a:r>
              <a:rPr lang="en-US" sz="2800" b="1" dirty="0"/>
              <a:t>Important: </a:t>
            </a:r>
            <a:r>
              <a:rPr lang="en-US" sz="2800" dirty="0"/>
              <a:t>Although this step comes at the end. Thinking about how you want to use a model, should be one of the first things in any modeling process!</a:t>
            </a:r>
            <a:endParaRPr lang="en-US" sz="2800" b="1" dirty="0"/>
          </a:p>
        </p:txBody>
      </p:sp>
    </p:spTree>
    <p:extLst>
      <p:ext uri="{BB962C8B-B14F-4D97-AF65-F5344CB8AC3E}">
        <p14:creationId xmlns:p14="http://schemas.microsoft.com/office/powerpoint/2010/main" val="901619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0AA1921-06BF-4A0D-972F-59857998AE03}"/>
              </a:ext>
            </a:extLst>
          </p:cNvPr>
          <p:cNvSpPr>
            <a:spLocks noGrp="1"/>
          </p:cNvSpPr>
          <p:nvPr>
            <p:ph idx="1"/>
          </p:nvPr>
        </p:nvSpPr>
        <p:spPr>
          <a:xfrm>
            <a:off x="838200" y="1666601"/>
            <a:ext cx="10515600" cy="4351338"/>
          </a:xfrm>
        </p:spPr>
        <p:txBody>
          <a:bodyPr/>
          <a:lstStyle/>
          <a:p>
            <a:r>
              <a:rPr lang="en-US" dirty="0"/>
              <a:t>Model Assessment is the way in which we can decide how much to trust a model</a:t>
            </a:r>
          </a:p>
          <a:p>
            <a:r>
              <a:rPr lang="en-US" dirty="0"/>
              <a:t>We can also change hyperparameters of a model to affect its performance. </a:t>
            </a:r>
          </a:p>
          <a:p>
            <a:r>
              <a:rPr lang="en-US" dirty="0"/>
              <a:t>Once a final model is chosen, we can make predictions for new materials!</a:t>
            </a:r>
          </a:p>
          <a:p>
            <a:endParaRPr lang="en-US" dirty="0"/>
          </a:p>
        </p:txBody>
      </p:sp>
      <p:graphicFrame>
        <p:nvGraphicFramePr>
          <p:cNvPr id="5" name="Diagram 4">
            <a:extLst>
              <a:ext uri="{FF2B5EF4-FFF2-40B4-BE49-F238E27FC236}">
                <a16:creationId xmlns:a16="http://schemas.microsoft.com/office/drawing/2014/main" id="{021528FE-492A-47C9-8291-2A3B21A116B1}"/>
              </a:ext>
            </a:extLst>
          </p:cNvPr>
          <p:cNvGraphicFramePr/>
          <p:nvPr/>
        </p:nvGraphicFramePr>
        <p:xfrm>
          <a:off x="386442" y="3869872"/>
          <a:ext cx="11419116" cy="2988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66A71E2C-25E5-4A8A-9B2D-F391D83FB0C3}"/>
              </a:ext>
            </a:extLst>
          </p:cNvPr>
          <p:cNvSpPr/>
          <p:nvPr/>
        </p:nvSpPr>
        <p:spPr>
          <a:xfrm>
            <a:off x="6273017" y="4598534"/>
            <a:ext cx="5657851" cy="1530803"/>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45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A Basic Materials Design Workflow</a:t>
            </a:r>
          </a:p>
        </p:txBody>
      </p:sp>
      <p:graphicFrame>
        <p:nvGraphicFramePr>
          <p:cNvPr id="8" name="Diagram 7">
            <a:extLst>
              <a:ext uri="{FF2B5EF4-FFF2-40B4-BE49-F238E27FC236}">
                <a16:creationId xmlns:a16="http://schemas.microsoft.com/office/drawing/2014/main" id="{F106ACC7-7ECD-44EF-961D-DD4E4CDCB948}"/>
              </a:ext>
            </a:extLst>
          </p:cNvPr>
          <p:cNvGraphicFramePr/>
          <p:nvPr/>
        </p:nvGraphicFramePr>
        <p:xfrm>
          <a:off x="1669143" y="1403843"/>
          <a:ext cx="8853714" cy="2061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a:extLst>
              <a:ext uri="{FF2B5EF4-FFF2-40B4-BE49-F238E27FC236}">
                <a16:creationId xmlns:a16="http://schemas.microsoft.com/office/drawing/2014/main" id="{B4DBB6D6-ADF5-4104-91AC-61A908A23934}"/>
              </a:ext>
            </a:extLst>
          </p:cNvPr>
          <p:cNvGraphicFramePr/>
          <p:nvPr/>
        </p:nvGraphicFramePr>
        <p:xfrm>
          <a:off x="386442" y="3869872"/>
          <a:ext cx="11419116" cy="29881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5" name="Group 14">
            <a:extLst>
              <a:ext uri="{FF2B5EF4-FFF2-40B4-BE49-F238E27FC236}">
                <a16:creationId xmlns:a16="http://schemas.microsoft.com/office/drawing/2014/main" id="{47CA3166-EB0C-4869-B827-80CD1C9D8856}"/>
              </a:ext>
            </a:extLst>
          </p:cNvPr>
          <p:cNvGrpSpPr/>
          <p:nvPr/>
        </p:nvGrpSpPr>
        <p:grpSpPr>
          <a:xfrm rot="8569940">
            <a:off x="1608394" y="3709361"/>
            <a:ext cx="2624830" cy="353992"/>
            <a:chOff x="1570128" y="1317067"/>
            <a:chExt cx="302606" cy="353992"/>
          </a:xfrm>
        </p:grpSpPr>
        <p:sp>
          <p:nvSpPr>
            <p:cNvPr id="16" name="Arrow: Right 15">
              <a:extLst>
                <a:ext uri="{FF2B5EF4-FFF2-40B4-BE49-F238E27FC236}">
                  <a16:creationId xmlns:a16="http://schemas.microsoft.com/office/drawing/2014/main" id="{752A25FC-AE7E-4A57-9CED-5DB112567988}"/>
                </a:ext>
              </a:extLst>
            </p:cNvPr>
            <p:cNvSpPr/>
            <p:nvPr/>
          </p:nvSpPr>
          <p:spPr>
            <a:xfrm>
              <a:off x="1570128" y="1317067"/>
              <a:ext cx="302606" cy="35399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1161DD87-4371-4A1A-9ACA-5A2EB172C110}"/>
                </a:ext>
              </a:extLst>
            </p:cNvPr>
            <p:cNvSpPr txBox="1"/>
            <p:nvPr/>
          </p:nvSpPr>
          <p:spPr>
            <a:xfrm>
              <a:off x="1570128" y="1387865"/>
              <a:ext cx="211824" cy="2123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p:txBody>
        </p:sp>
      </p:grpSp>
      <p:grpSp>
        <p:nvGrpSpPr>
          <p:cNvPr id="18" name="Group 17">
            <a:extLst>
              <a:ext uri="{FF2B5EF4-FFF2-40B4-BE49-F238E27FC236}">
                <a16:creationId xmlns:a16="http://schemas.microsoft.com/office/drawing/2014/main" id="{9D6ADE3A-C28E-4280-851D-CA7197B2AD61}"/>
              </a:ext>
            </a:extLst>
          </p:cNvPr>
          <p:cNvGrpSpPr/>
          <p:nvPr/>
        </p:nvGrpSpPr>
        <p:grpSpPr>
          <a:xfrm rot="13173052">
            <a:off x="7988171" y="3779961"/>
            <a:ext cx="2624830" cy="353992"/>
            <a:chOff x="1570128" y="1317067"/>
            <a:chExt cx="302606" cy="353992"/>
          </a:xfrm>
        </p:grpSpPr>
        <p:sp>
          <p:nvSpPr>
            <p:cNvPr id="19" name="Arrow: Right 18">
              <a:extLst>
                <a:ext uri="{FF2B5EF4-FFF2-40B4-BE49-F238E27FC236}">
                  <a16:creationId xmlns:a16="http://schemas.microsoft.com/office/drawing/2014/main" id="{BCC6C62D-C61E-42A7-B99E-4BA0D684A6AC}"/>
                </a:ext>
              </a:extLst>
            </p:cNvPr>
            <p:cNvSpPr/>
            <p:nvPr/>
          </p:nvSpPr>
          <p:spPr>
            <a:xfrm>
              <a:off x="1570128" y="1317067"/>
              <a:ext cx="302606" cy="35399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BF5224CD-296C-4E66-A682-E9B37407FD91}"/>
                </a:ext>
              </a:extLst>
            </p:cNvPr>
            <p:cNvSpPr txBox="1"/>
            <p:nvPr/>
          </p:nvSpPr>
          <p:spPr>
            <a:xfrm>
              <a:off x="1570128" y="1387865"/>
              <a:ext cx="211824" cy="2123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p:txBody>
        </p:sp>
      </p:grpSp>
      <p:sp>
        <p:nvSpPr>
          <p:cNvPr id="21" name="Title 1">
            <a:extLst>
              <a:ext uri="{FF2B5EF4-FFF2-40B4-BE49-F238E27FC236}">
                <a16:creationId xmlns:a16="http://schemas.microsoft.com/office/drawing/2014/main" id="{963E8272-4D16-41C4-AAC6-095A1F417612}"/>
              </a:ext>
            </a:extLst>
          </p:cNvPr>
          <p:cNvSpPr txBox="1">
            <a:spLocks/>
          </p:cNvSpPr>
          <p:nvPr/>
        </p:nvSpPr>
        <p:spPr>
          <a:xfrm>
            <a:off x="838200" y="37006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t>Training Details</a:t>
            </a:r>
          </a:p>
        </p:txBody>
      </p:sp>
      <p:sp>
        <p:nvSpPr>
          <p:cNvPr id="3" name="Rectangle 2">
            <a:extLst>
              <a:ext uri="{FF2B5EF4-FFF2-40B4-BE49-F238E27FC236}">
                <a16:creationId xmlns:a16="http://schemas.microsoft.com/office/drawing/2014/main" id="{3865F01E-C0D8-4AE3-B25E-AE421B4A7410}"/>
              </a:ext>
            </a:extLst>
          </p:cNvPr>
          <p:cNvSpPr/>
          <p:nvPr/>
        </p:nvSpPr>
        <p:spPr>
          <a:xfrm>
            <a:off x="6246615" y="4598534"/>
            <a:ext cx="5657851" cy="1530803"/>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77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So how do we actually “train” a decision tree?</a:t>
            </a:r>
          </a:p>
        </p:txBody>
      </p:sp>
      <p:grpSp>
        <p:nvGrpSpPr>
          <p:cNvPr id="5" name="Group 4">
            <a:extLst>
              <a:ext uri="{FF2B5EF4-FFF2-40B4-BE49-F238E27FC236}">
                <a16:creationId xmlns:a16="http://schemas.microsoft.com/office/drawing/2014/main" id="{39B1AAA3-C493-4BFB-87FC-AFD73E71B1CC}"/>
              </a:ext>
            </a:extLst>
          </p:cNvPr>
          <p:cNvGrpSpPr/>
          <p:nvPr/>
        </p:nvGrpSpPr>
        <p:grpSpPr>
          <a:xfrm>
            <a:off x="1275993" y="2099256"/>
            <a:ext cx="4341595" cy="3672627"/>
            <a:chOff x="1524001" y="1934527"/>
            <a:chExt cx="3381375" cy="2860361"/>
          </a:xfrm>
        </p:grpSpPr>
        <p:sp>
          <p:nvSpPr>
            <p:cNvPr id="6" name="Flowchart: Terminator 5">
              <a:extLst>
                <a:ext uri="{FF2B5EF4-FFF2-40B4-BE49-F238E27FC236}">
                  <a16:creationId xmlns:a16="http://schemas.microsoft.com/office/drawing/2014/main" id="{35CF02AC-1A01-4995-BD14-CD7E5CADE48C}"/>
                </a:ext>
              </a:extLst>
            </p:cNvPr>
            <p:cNvSpPr/>
            <p:nvPr/>
          </p:nvSpPr>
          <p:spPr>
            <a:xfrm>
              <a:off x="2238376" y="1934527"/>
              <a:ext cx="1238250" cy="408623"/>
            </a:xfrm>
            <a:prstGeom prst="flowChartTerminator">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cxnSp>
          <p:nvCxnSpPr>
            <p:cNvPr id="7" name="Straight Arrow Connector 6">
              <a:extLst>
                <a:ext uri="{FF2B5EF4-FFF2-40B4-BE49-F238E27FC236}">
                  <a16:creationId xmlns:a16="http://schemas.microsoft.com/office/drawing/2014/main" id="{4008F7CF-E14F-4099-99BF-470257E8F266}"/>
                </a:ext>
              </a:extLst>
            </p:cNvPr>
            <p:cNvCxnSpPr>
              <a:cxnSpLocks/>
              <a:stCxn id="6" idx="2"/>
              <a:endCxn id="9" idx="0"/>
            </p:cNvCxnSpPr>
            <p:nvPr/>
          </p:nvCxnSpPr>
          <p:spPr>
            <a:xfrm>
              <a:off x="2857501"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80D303-B8A4-4AD7-BBD6-506D84E6A6DE}"/>
                </a:ext>
              </a:extLst>
            </p:cNvPr>
            <p:cNvCxnSpPr>
              <a:cxnSpLocks/>
              <a:stCxn id="6" idx="2"/>
              <a:endCxn id="10" idx="0"/>
            </p:cNvCxnSpPr>
            <p:nvPr/>
          </p:nvCxnSpPr>
          <p:spPr>
            <a:xfrm flipH="1">
              <a:off x="2143126"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lowchart: Terminator 8">
              <a:extLst>
                <a:ext uri="{FF2B5EF4-FFF2-40B4-BE49-F238E27FC236}">
                  <a16:creationId xmlns:a16="http://schemas.microsoft.com/office/drawing/2014/main" id="{88876878-FB2F-4A90-8075-D972BDA40313}"/>
                </a:ext>
              </a:extLst>
            </p:cNvPr>
            <p:cNvSpPr/>
            <p:nvPr/>
          </p:nvSpPr>
          <p:spPr>
            <a:xfrm>
              <a:off x="2952751" y="2751773"/>
              <a:ext cx="1238250" cy="408623"/>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a:t>
              </a:r>
            </a:p>
          </p:txBody>
        </p:sp>
        <p:sp>
          <p:nvSpPr>
            <p:cNvPr id="10" name="Flowchart: Terminator 9">
              <a:extLst>
                <a:ext uri="{FF2B5EF4-FFF2-40B4-BE49-F238E27FC236}">
                  <a16:creationId xmlns:a16="http://schemas.microsoft.com/office/drawing/2014/main" id="{A4F602D4-6C6E-41E8-ABC7-13AAEEA59C33}"/>
                </a:ext>
              </a:extLst>
            </p:cNvPr>
            <p:cNvSpPr/>
            <p:nvPr/>
          </p:nvSpPr>
          <p:spPr>
            <a:xfrm>
              <a:off x="1524001" y="2751773"/>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cxnSp>
          <p:nvCxnSpPr>
            <p:cNvPr id="11" name="Straight Arrow Connector 10">
              <a:extLst>
                <a:ext uri="{FF2B5EF4-FFF2-40B4-BE49-F238E27FC236}">
                  <a16:creationId xmlns:a16="http://schemas.microsoft.com/office/drawing/2014/main" id="{E2DB5984-7320-4BB2-9370-2B2EC07738E7}"/>
                </a:ext>
              </a:extLst>
            </p:cNvPr>
            <p:cNvCxnSpPr>
              <a:cxnSpLocks/>
              <a:endCxn id="13" idx="0"/>
            </p:cNvCxnSpPr>
            <p:nvPr/>
          </p:nvCxnSpPr>
          <p:spPr>
            <a:xfrm>
              <a:off x="3571876"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7CB3333-1A77-4364-A1E8-7FDD868A1332}"/>
                </a:ext>
              </a:extLst>
            </p:cNvPr>
            <p:cNvCxnSpPr>
              <a:cxnSpLocks/>
              <a:endCxn id="14" idx="0"/>
            </p:cNvCxnSpPr>
            <p:nvPr/>
          </p:nvCxnSpPr>
          <p:spPr>
            <a:xfrm flipH="1">
              <a:off x="2857501"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Terminator 12">
              <a:extLst>
                <a:ext uri="{FF2B5EF4-FFF2-40B4-BE49-F238E27FC236}">
                  <a16:creationId xmlns:a16="http://schemas.microsoft.com/office/drawing/2014/main" id="{C48A0F80-BB0C-4B4D-9F37-1F53DE778640}"/>
                </a:ext>
              </a:extLst>
            </p:cNvPr>
            <p:cNvSpPr/>
            <p:nvPr/>
          </p:nvSpPr>
          <p:spPr>
            <a:xfrm>
              <a:off x="366712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14" name="Flowchart: Terminator 13">
              <a:extLst>
                <a:ext uri="{FF2B5EF4-FFF2-40B4-BE49-F238E27FC236}">
                  <a16:creationId xmlns:a16="http://schemas.microsoft.com/office/drawing/2014/main" id="{834E50BC-7330-404E-92D1-16DA2D26FED8}"/>
                </a:ext>
              </a:extLst>
            </p:cNvPr>
            <p:cNvSpPr/>
            <p:nvPr/>
          </p:nvSpPr>
          <p:spPr>
            <a:xfrm>
              <a:off x="2238376" y="3569019"/>
              <a:ext cx="1238250" cy="408623"/>
            </a:xfrm>
            <a:prstGeom prst="flowChartTerminator">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a:t>
              </a:r>
            </a:p>
          </p:txBody>
        </p:sp>
        <p:cxnSp>
          <p:nvCxnSpPr>
            <p:cNvPr id="15" name="Straight Arrow Connector 14">
              <a:extLst>
                <a:ext uri="{FF2B5EF4-FFF2-40B4-BE49-F238E27FC236}">
                  <a16:creationId xmlns:a16="http://schemas.microsoft.com/office/drawing/2014/main" id="{39293E25-60DA-42C5-AA78-75904C1B9AF6}"/>
                </a:ext>
              </a:extLst>
            </p:cNvPr>
            <p:cNvCxnSpPr>
              <a:cxnSpLocks/>
              <a:endCxn id="17" idx="0"/>
            </p:cNvCxnSpPr>
            <p:nvPr/>
          </p:nvCxnSpPr>
          <p:spPr>
            <a:xfrm>
              <a:off x="2857501" y="3977642"/>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45E2496-EE10-4ED5-A7B0-F6BDCB1AE0F0}"/>
                </a:ext>
              </a:extLst>
            </p:cNvPr>
            <p:cNvCxnSpPr>
              <a:cxnSpLocks/>
              <a:endCxn id="18" idx="0"/>
            </p:cNvCxnSpPr>
            <p:nvPr/>
          </p:nvCxnSpPr>
          <p:spPr>
            <a:xfrm flipH="1">
              <a:off x="2143126" y="3977642"/>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Flowchart: Terminator 16">
              <a:extLst>
                <a:ext uri="{FF2B5EF4-FFF2-40B4-BE49-F238E27FC236}">
                  <a16:creationId xmlns:a16="http://schemas.microsoft.com/office/drawing/2014/main" id="{F4491026-A9C9-4BB0-A078-4E9A7222F4EF}"/>
                </a:ext>
              </a:extLst>
            </p:cNvPr>
            <p:cNvSpPr/>
            <p:nvPr/>
          </p:nvSpPr>
          <p:spPr>
            <a:xfrm>
              <a:off x="2952751" y="4386265"/>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18" name="Flowchart: Terminator 17">
              <a:extLst>
                <a:ext uri="{FF2B5EF4-FFF2-40B4-BE49-F238E27FC236}">
                  <a16:creationId xmlns:a16="http://schemas.microsoft.com/office/drawing/2014/main" id="{6EDE6086-3312-4294-9F26-390F2AB4FBFB}"/>
                </a:ext>
              </a:extLst>
            </p:cNvPr>
            <p:cNvSpPr/>
            <p:nvPr/>
          </p:nvSpPr>
          <p:spPr>
            <a:xfrm>
              <a:off x="1524001" y="4386265"/>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grpSp>
      <p:sp>
        <p:nvSpPr>
          <p:cNvPr id="20" name="TextBox 19">
            <a:extLst>
              <a:ext uri="{FF2B5EF4-FFF2-40B4-BE49-F238E27FC236}">
                <a16:creationId xmlns:a16="http://schemas.microsoft.com/office/drawing/2014/main" id="{B58F0007-A38E-4C10-8E09-411461F0B519}"/>
              </a:ext>
            </a:extLst>
          </p:cNvPr>
          <p:cNvSpPr txBox="1"/>
          <p:nvPr/>
        </p:nvSpPr>
        <p:spPr>
          <a:xfrm>
            <a:off x="6336404" y="1854555"/>
            <a:ext cx="5460644" cy="3970318"/>
          </a:xfrm>
          <a:prstGeom prst="rect">
            <a:avLst/>
          </a:prstGeom>
          <a:noFill/>
        </p:spPr>
        <p:txBody>
          <a:bodyPr wrap="square" rtlCol="0">
            <a:spAutoFit/>
          </a:bodyPr>
          <a:lstStyle/>
          <a:p>
            <a:pPr marL="342900" indent="-342900">
              <a:buFont typeface="+mj-lt"/>
              <a:buAutoNum type="arabicPeriod"/>
            </a:pPr>
            <a:r>
              <a:rPr lang="en-US" sz="2800" dirty="0"/>
              <a:t>Search through available </a:t>
            </a:r>
            <a:r>
              <a:rPr lang="en-US" sz="2800" b="1" dirty="0"/>
              <a:t>features</a:t>
            </a:r>
            <a:r>
              <a:rPr lang="en-US" sz="2800" dirty="0"/>
              <a:t> to split on</a:t>
            </a:r>
          </a:p>
          <a:p>
            <a:pPr marL="342900" indent="-342900">
              <a:buFont typeface="+mj-lt"/>
              <a:buAutoNum type="arabicPeriod"/>
            </a:pPr>
            <a:r>
              <a:rPr lang="en-US" sz="2800" dirty="0"/>
              <a:t>For each feature find the best </a:t>
            </a:r>
            <a:r>
              <a:rPr lang="en-US" sz="2800" b="1" dirty="0"/>
              <a:t>value</a:t>
            </a:r>
            <a:r>
              <a:rPr lang="en-US" sz="2800" dirty="0"/>
              <a:t> to split on</a:t>
            </a:r>
          </a:p>
          <a:p>
            <a:pPr marL="342900" indent="-342900">
              <a:buFont typeface="+mj-lt"/>
              <a:buAutoNum type="arabicPeriod"/>
            </a:pPr>
            <a:r>
              <a:rPr lang="en-US" sz="2800" dirty="0"/>
              <a:t>Look at all </a:t>
            </a:r>
            <a:r>
              <a:rPr lang="en-US" sz="2800" b="1" dirty="0"/>
              <a:t>combinations</a:t>
            </a:r>
            <a:r>
              <a:rPr lang="en-US" sz="2800" dirty="0"/>
              <a:t> of features and values and choose the </a:t>
            </a:r>
            <a:r>
              <a:rPr lang="en-US" sz="2800" b="1" dirty="0"/>
              <a:t>performance</a:t>
            </a:r>
            <a:r>
              <a:rPr lang="en-US" sz="2800" dirty="0"/>
              <a:t> if the tree stopped there</a:t>
            </a:r>
          </a:p>
          <a:p>
            <a:pPr marL="342900" indent="-342900">
              <a:buFont typeface="+mj-lt"/>
              <a:buAutoNum type="arabicPeriod"/>
            </a:pPr>
            <a:r>
              <a:rPr lang="en-US" sz="2800" b="1" dirty="0"/>
              <a:t>Repeat</a:t>
            </a:r>
            <a:r>
              <a:rPr lang="en-US" sz="2800" dirty="0"/>
              <a:t> for next level of nodes</a:t>
            </a:r>
            <a:endParaRPr lang="en-US" sz="2800" b="1" dirty="0"/>
          </a:p>
        </p:txBody>
      </p:sp>
      <p:sp>
        <p:nvSpPr>
          <p:cNvPr id="22" name="TextBox 21">
            <a:extLst>
              <a:ext uri="{FF2B5EF4-FFF2-40B4-BE49-F238E27FC236}">
                <a16:creationId xmlns:a16="http://schemas.microsoft.com/office/drawing/2014/main" id="{A89A2503-F085-45BC-A3D2-A10C6DFCE8B5}"/>
              </a:ext>
            </a:extLst>
          </p:cNvPr>
          <p:cNvSpPr txBox="1"/>
          <p:nvPr/>
        </p:nvSpPr>
        <p:spPr>
          <a:xfrm>
            <a:off x="283335" y="6050241"/>
            <a:ext cx="11362115" cy="523220"/>
          </a:xfrm>
          <a:prstGeom prst="rect">
            <a:avLst/>
          </a:prstGeom>
          <a:noFill/>
        </p:spPr>
        <p:txBody>
          <a:bodyPr wrap="square" rtlCol="0">
            <a:spAutoFit/>
          </a:bodyPr>
          <a:lstStyle/>
          <a:p>
            <a:r>
              <a:rPr lang="en-US" sz="2800" dirty="0"/>
              <a:t>Remember: As we work down the tree, we’re progressively splitting the data</a:t>
            </a:r>
          </a:p>
        </p:txBody>
      </p:sp>
    </p:spTree>
    <p:extLst>
      <p:ext uri="{BB962C8B-B14F-4D97-AF65-F5344CB8AC3E}">
        <p14:creationId xmlns:p14="http://schemas.microsoft.com/office/powerpoint/2010/main" val="323600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We Could Make Predictions Now</a:t>
            </a:r>
          </a:p>
        </p:txBody>
      </p:sp>
      <p:grpSp>
        <p:nvGrpSpPr>
          <p:cNvPr id="5" name="Group 4">
            <a:extLst>
              <a:ext uri="{FF2B5EF4-FFF2-40B4-BE49-F238E27FC236}">
                <a16:creationId xmlns:a16="http://schemas.microsoft.com/office/drawing/2014/main" id="{40665211-72F5-46CA-8940-9BF8804893B4}"/>
              </a:ext>
            </a:extLst>
          </p:cNvPr>
          <p:cNvGrpSpPr/>
          <p:nvPr/>
        </p:nvGrpSpPr>
        <p:grpSpPr>
          <a:xfrm>
            <a:off x="1507813" y="2099256"/>
            <a:ext cx="4341595" cy="3672627"/>
            <a:chOff x="1524001" y="1934527"/>
            <a:chExt cx="3381375" cy="2860361"/>
          </a:xfrm>
        </p:grpSpPr>
        <p:sp>
          <p:nvSpPr>
            <p:cNvPr id="6" name="Flowchart: Terminator 5">
              <a:extLst>
                <a:ext uri="{FF2B5EF4-FFF2-40B4-BE49-F238E27FC236}">
                  <a16:creationId xmlns:a16="http://schemas.microsoft.com/office/drawing/2014/main" id="{0B4F5BDD-52B3-4CD9-8904-9B8578A89100}"/>
                </a:ext>
              </a:extLst>
            </p:cNvPr>
            <p:cNvSpPr/>
            <p:nvPr/>
          </p:nvSpPr>
          <p:spPr>
            <a:xfrm>
              <a:off x="2238376" y="1934527"/>
              <a:ext cx="1238250" cy="408623"/>
            </a:xfrm>
            <a:prstGeom prst="flowChartTerminator">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Root</a:t>
              </a:r>
            </a:p>
          </p:txBody>
        </p:sp>
        <p:cxnSp>
          <p:nvCxnSpPr>
            <p:cNvPr id="7" name="Straight Arrow Connector 6">
              <a:extLst>
                <a:ext uri="{FF2B5EF4-FFF2-40B4-BE49-F238E27FC236}">
                  <a16:creationId xmlns:a16="http://schemas.microsoft.com/office/drawing/2014/main" id="{B0C38A7E-A714-4D1E-ABF5-01687F3389A1}"/>
                </a:ext>
              </a:extLst>
            </p:cNvPr>
            <p:cNvCxnSpPr>
              <a:cxnSpLocks/>
              <a:stCxn id="6" idx="2"/>
              <a:endCxn id="9" idx="0"/>
            </p:cNvCxnSpPr>
            <p:nvPr/>
          </p:nvCxnSpPr>
          <p:spPr>
            <a:xfrm>
              <a:off x="2857501" y="2343150"/>
              <a:ext cx="714375" cy="4086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F1B50E2-5AC5-45AD-9CC4-CC44CA51E1E3}"/>
                </a:ext>
              </a:extLst>
            </p:cNvPr>
            <p:cNvCxnSpPr>
              <a:cxnSpLocks/>
              <a:stCxn id="6" idx="2"/>
              <a:endCxn id="10" idx="0"/>
            </p:cNvCxnSpPr>
            <p:nvPr/>
          </p:nvCxnSpPr>
          <p:spPr>
            <a:xfrm flipH="1">
              <a:off x="2143126"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lowchart: Terminator 8">
              <a:extLst>
                <a:ext uri="{FF2B5EF4-FFF2-40B4-BE49-F238E27FC236}">
                  <a16:creationId xmlns:a16="http://schemas.microsoft.com/office/drawing/2014/main" id="{9F190458-93D6-4F21-880C-FD9D51D36F4B}"/>
                </a:ext>
              </a:extLst>
            </p:cNvPr>
            <p:cNvSpPr/>
            <p:nvPr/>
          </p:nvSpPr>
          <p:spPr>
            <a:xfrm>
              <a:off x="2952751" y="2751773"/>
              <a:ext cx="1238250" cy="408623"/>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Decision</a:t>
              </a:r>
            </a:p>
          </p:txBody>
        </p:sp>
        <p:sp>
          <p:nvSpPr>
            <p:cNvPr id="10" name="Flowchart: Terminator 9">
              <a:extLst>
                <a:ext uri="{FF2B5EF4-FFF2-40B4-BE49-F238E27FC236}">
                  <a16:creationId xmlns:a16="http://schemas.microsoft.com/office/drawing/2014/main" id="{C75A1606-4F29-402B-B7EA-B79E5254E34F}"/>
                </a:ext>
              </a:extLst>
            </p:cNvPr>
            <p:cNvSpPr/>
            <p:nvPr/>
          </p:nvSpPr>
          <p:spPr>
            <a:xfrm>
              <a:off x="1524001" y="2751773"/>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cxnSp>
          <p:nvCxnSpPr>
            <p:cNvPr id="11" name="Straight Arrow Connector 10">
              <a:extLst>
                <a:ext uri="{FF2B5EF4-FFF2-40B4-BE49-F238E27FC236}">
                  <a16:creationId xmlns:a16="http://schemas.microsoft.com/office/drawing/2014/main" id="{4D39D74C-B6C0-4A8E-863E-15A36AD242A1}"/>
                </a:ext>
              </a:extLst>
            </p:cNvPr>
            <p:cNvCxnSpPr>
              <a:cxnSpLocks/>
              <a:endCxn id="13" idx="0"/>
            </p:cNvCxnSpPr>
            <p:nvPr/>
          </p:nvCxnSpPr>
          <p:spPr>
            <a:xfrm>
              <a:off x="3571876"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47069D-45AD-4558-A3F7-AB3E0189EFF5}"/>
                </a:ext>
              </a:extLst>
            </p:cNvPr>
            <p:cNvCxnSpPr>
              <a:cxnSpLocks/>
              <a:endCxn id="14" idx="0"/>
            </p:cNvCxnSpPr>
            <p:nvPr/>
          </p:nvCxnSpPr>
          <p:spPr>
            <a:xfrm flipH="1">
              <a:off x="2857501" y="3160396"/>
              <a:ext cx="714375" cy="4086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Terminator 12">
              <a:extLst>
                <a:ext uri="{FF2B5EF4-FFF2-40B4-BE49-F238E27FC236}">
                  <a16:creationId xmlns:a16="http://schemas.microsoft.com/office/drawing/2014/main" id="{B040950E-1832-4FF8-8645-386DF4DBE85B}"/>
                </a:ext>
              </a:extLst>
            </p:cNvPr>
            <p:cNvSpPr/>
            <p:nvPr/>
          </p:nvSpPr>
          <p:spPr>
            <a:xfrm>
              <a:off x="366712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14" name="Flowchart: Terminator 13">
              <a:extLst>
                <a:ext uri="{FF2B5EF4-FFF2-40B4-BE49-F238E27FC236}">
                  <a16:creationId xmlns:a16="http://schemas.microsoft.com/office/drawing/2014/main" id="{ECFE75B2-A867-49D0-BB5A-64216CAB02C3}"/>
                </a:ext>
              </a:extLst>
            </p:cNvPr>
            <p:cNvSpPr/>
            <p:nvPr/>
          </p:nvSpPr>
          <p:spPr>
            <a:xfrm>
              <a:off x="2238376" y="3569019"/>
              <a:ext cx="1238250" cy="408623"/>
            </a:xfrm>
            <a:prstGeom prst="flowChartTerminator">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Decision</a:t>
              </a:r>
            </a:p>
          </p:txBody>
        </p:sp>
        <p:cxnSp>
          <p:nvCxnSpPr>
            <p:cNvPr id="15" name="Straight Arrow Connector 14">
              <a:extLst>
                <a:ext uri="{FF2B5EF4-FFF2-40B4-BE49-F238E27FC236}">
                  <a16:creationId xmlns:a16="http://schemas.microsoft.com/office/drawing/2014/main" id="{29D677EC-CF9A-4E33-B1C0-4CD91AC368FC}"/>
                </a:ext>
              </a:extLst>
            </p:cNvPr>
            <p:cNvCxnSpPr>
              <a:cxnSpLocks/>
              <a:endCxn id="17" idx="0"/>
            </p:cNvCxnSpPr>
            <p:nvPr/>
          </p:nvCxnSpPr>
          <p:spPr>
            <a:xfrm>
              <a:off x="2857501" y="3977642"/>
              <a:ext cx="714375" cy="40862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248CD3-4407-47E4-81BE-B913020779A5}"/>
                </a:ext>
              </a:extLst>
            </p:cNvPr>
            <p:cNvCxnSpPr>
              <a:cxnSpLocks/>
              <a:endCxn id="18" idx="0"/>
            </p:cNvCxnSpPr>
            <p:nvPr/>
          </p:nvCxnSpPr>
          <p:spPr>
            <a:xfrm flipH="1">
              <a:off x="2143126" y="3977642"/>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Flowchart: Terminator 16">
              <a:extLst>
                <a:ext uri="{FF2B5EF4-FFF2-40B4-BE49-F238E27FC236}">
                  <a16:creationId xmlns:a16="http://schemas.microsoft.com/office/drawing/2014/main" id="{1A773EB3-9A6D-440F-AD89-3C7C4FD5154F}"/>
                </a:ext>
              </a:extLst>
            </p:cNvPr>
            <p:cNvSpPr/>
            <p:nvPr/>
          </p:nvSpPr>
          <p:spPr>
            <a:xfrm>
              <a:off x="2952751" y="4386265"/>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Leaf</a:t>
              </a:r>
            </a:p>
          </p:txBody>
        </p:sp>
        <p:sp>
          <p:nvSpPr>
            <p:cNvPr id="18" name="Flowchart: Terminator 17">
              <a:extLst>
                <a:ext uri="{FF2B5EF4-FFF2-40B4-BE49-F238E27FC236}">
                  <a16:creationId xmlns:a16="http://schemas.microsoft.com/office/drawing/2014/main" id="{0CA1122F-2D9B-4AE9-8357-61F7E0802DA8}"/>
                </a:ext>
              </a:extLst>
            </p:cNvPr>
            <p:cNvSpPr/>
            <p:nvPr/>
          </p:nvSpPr>
          <p:spPr>
            <a:xfrm>
              <a:off x="1524001" y="4386265"/>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grpSp>
      <p:sp>
        <p:nvSpPr>
          <p:cNvPr id="19" name="Flowchart: Process 18">
            <a:extLst>
              <a:ext uri="{FF2B5EF4-FFF2-40B4-BE49-F238E27FC236}">
                <a16:creationId xmlns:a16="http://schemas.microsoft.com/office/drawing/2014/main" id="{46BCEB4C-681D-43DC-A1EB-107B636490AB}"/>
              </a:ext>
            </a:extLst>
          </p:cNvPr>
          <p:cNvSpPr/>
          <p:nvPr/>
        </p:nvSpPr>
        <p:spPr>
          <a:xfrm>
            <a:off x="5371341" y="2041282"/>
            <a:ext cx="1589879" cy="640608"/>
          </a:xfrm>
          <a:prstGeom prst="flowChartProcess">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Data</a:t>
            </a:r>
          </a:p>
        </p:txBody>
      </p:sp>
      <p:cxnSp>
        <p:nvCxnSpPr>
          <p:cNvPr id="20" name="Straight Arrow Connector 19">
            <a:extLst>
              <a:ext uri="{FF2B5EF4-FFF2-40B4-BE49-F238E27FC236}">
                <a16:creationId xmlns:a16="http://schemas.microsoft.com/office/drawing/2014/main" id="{2FA73426-A40D-4D22-861D-EAEEC44F9007}"/>
              </a:ext>
            </a:extLst>
          </p:cNvPr>
          <p:cNvCxnSpPr>
            <a:cxnSpLocks/>
            <a:stCxn id="19" idx="1"/>
            <a:endCxn id="6" idx="3"/>
          </p:cNvCxnSpPr>
          <p:nvPr/>
        </p:nvCxnSpPr>
        <p:spPr>
          <a:xfrm flipH="1">
            <a:off x="4014931" y="2361586"/>
            <a:ext cx="1356410"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a:extLst>
              <a:ext uri="{FF2B5EF4-FFF2-40B4-BE49-F238E27FC236}">
                <a16:creationId xmlns:a16="http://schemas.microsoft.com/office/drawing/2014/main" id="{F928D74F-F9C6-4631-B11D-F5AFC25AE15E}"/>
              </a:ext>
            </a:extLst>
          </p:cNvPr>
          <p:cNvSpPr/>
          <p:nvPr/>
        </p:nvSpPr>
        <p:spPr>
          <a:xfrm>
            <a:off x="5849408" y="5189248"/>
            <a:ext cx="1736248" cy="640608"/>
          </a:xfrm>
          <a:prstGeom prst="flowChartProcess">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Predictions</a:t>
            </a:r>
          </a:p>
        </p:txBody>
      </p:sp>
      <p:cxnSp>
        <p:nvCxnSpPr>
          <p:cNvPr id="23" name="Straight Arrow Connector 22">
            <a:extLst>
              <a:ext uri="{FF2B5EF4-FFF2-40B4-BE49-F238E27FC236}">
                <a16:creationId xmlns:a16="http://schemas.microsoft.com/office/drawing/2014/main" id="{571DE8A9-55FE-4CD9-A183-20E362F10141}"/>
              </a:ext>
            </a:extLst>
          </p:cNvPr>
          <p:cNvCxnSpPr>
            <a:cxnSpLocks/>
            <a:stCxn id="17" idx="3"/>
            <a:endCxn id="22" idx="1"/>
          </p:cNvCxnSpPr>
          <p:nvPr/>
        </p:nvCxnSpPr>
        <p:spPr>
          <a:xfrm flipV="1">
            <a:off x="4932170" y="5509552"/>
            <a:ext cx="917238"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98F9185-73C8-405F-B1EC-1F095D56F5A8}"/>
              </a:ext>
            </a:extLst>
          </p:cNvPr>
          <p:cNvSpPr txBox="1"/>
          <p:nvPr/>
        </p:nvSpPr>
        <p:spPr>
          <a:xfrm>
            <a:off x="6766646" y="2831896"/>
            <a:ext cx="5618318"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How do we decide if this is a good prediction?</a:t>
            </a:r>
          </a:p>
          <a:p>
            <a:pPr marL="285750" indent="-285750">
              <a:buFont typeface="Arial" panose="020B0604020202020204" pitchFamily="34" charset="0"/>
              <a:buChar char="•"/>
            </a:pPr>
            <a:r>
              <a:rPr lang="en-US" sz="2400" dirty="0"/>
              <a:t>How confidence should we be in the model?</a:t>
            </a:r>
          </a:p>
          <a:p>
            <a:pPr marL="285750" indent="-285750">
              <a:buFont typeface="Arial" panose="020B0604020202020204" pitchFamily="34" charset="0"/>
              <a:buChar char="•"/>
            </a:pPr>
            <a:r>
              <a:rPr lang="en-US" sz="2400" dirty="0"/>
              <a:t>We need some way to quantify performance!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60521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669737"/>
          </a:xfrm>
        </p:spPr>
        <p:txBody>
          <a:bodyPr/>
          <a:lstStyle/>
          <a:p>
            <a:pPr algn="ctr"/>
            <a:r>
              <a:rPr lang="en-US" dirty="0"/>
              <a:t>Workflow Step 4: Model Assessment</a:t>
            </a:r>
            <a:br>
              <a:rPr lang="en-US" dirty="0"/>
            </a:br>
            <a:r>
              <a:rPr lang="en-US" dirty="0"/>
              <a:t>(Key Terms) </a:t>
            </a:r>
          </a:p>
        </p:txBody>
      </p:sp>
      <p:sp>
        <p:nvSpPr>
          <p:cNvPr id="4" name="Title 1">
            <a:extLst>
              <a:ext uri="{FF2B5EF4-FFF2-40B4-BE49-F238E27FC236}">
                <a16:creationId xmlns:a16="http://schemas.microsoft.com/office/drawing/2014/main" id="{AFD88DE9-F467-4D23-B034-F1522232D402}"/>
              </a:ext>
            </a:extLst>
          </p:cNvPr>
          <p:cNvSpPr txBox="1">
            <a:spLocks/>
          </p:cNvSpPr>
          <p:nvPr/>
        </p:nvSpPr>
        <p:spPr>
          <a:xfrm>
            <a:off x="0" y="1234280"/>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u="sng" dirty="0"/>
          </a:p>
        </p:txBody>
      </p:sp>
      <p:sp>
        <p:nvSpPr>
          <p:cNvPr id="32" name="TextBox 31">
            <a:extLst>
              <a:ext uri="{FF2B5EF4-FFF2-40B4-BE49-F238E27FC236}">
                <a16:creationId xmlns:a16="http://schemas.microsoft.com/office/drawing/2014/main" id="{D16B2B9C-5120-4219-B673-2FA94E168143}"/>
              </a:ext>
            </a:extLst>
          </p:cNvPr>
          <p:cNvSpPr txBox="1"/>
          <p:nvPr/>
        </p:nvSpPr>
        <p:spPr>
          <a:xfrm>
            <a:off x="6496938" y="4296735"/>
            <a:ext cx="1809935" cy="621516"/>
          </a:xfrm>
          <a:prstGeom prst="rect">
            <a:avLst/>
          </a:prstGeom>
          <a:solidFill>
            <a:schemeClr val="bg1"/>
          </a:solidFill>
        </p:spPr>
        <p:txBody>
          <a:bodyPr wrap="square" rtlCol="0">
            <a:spAutoFit/>
          </a:bodyPr>
          <a:lstStyle/>
          <a:p>
            <a:endParaRPr lang="en-US" dirty="0"/>
          </a:p>
        </p:txBody>
      </p:sp>
      <p:sp>
        <p:nvSpPr>
          <p:cNvPr id="29" name="TextBox 28">
            <a:extLst>
              <a:ext uri="{FF2B5EF4-FFF2-40B4-BE49-F238E27FC236}">
                <a16:creationId xmlns:a16="http://schemas.microsoft.com/office/drawing/2014/main" id="{D4016181-8409-407A-993E-1FE0D5BC84B8}"/>
              </a:ext>
            </a:extLst>
          </p:cNvPr>
          <p:cNvSpPr txBox="1"/>
          <p:nvPr/>
        </p:nvSpPr>
        <p:spPr>
          <a:xfrm>
            <a:off x="838200" y="2034862"/>
            <a:ext cx="6657304" cy="4247317"/>
          </a:xfrm>
          <a:prstGeom prst="rect">
            <a:avLst/>
          </a:prstGeom>
          <a:noFill/>
        </p:spPr>
        <p:txBody>
          <a:bodyPr wrap="square" rtlCol="0">
            <a:spAutoFit/>
          </a:bodyPr>
          <a:lstStyle/>
          <a:p>
            <a:r>
              <a:rPr lang="en-US" b="1" dirty="0"/>
              <a:t>Training Data:</a:t>
            </a:r>
          </a:p>
          <a:p>
            <a:pPr marL="285750" indent="-285750">
              <a:buFont typeface="Arial" panose="020B0604020202020204" pitchFamily="34" charset="0"/>
              <a:buChar char="•"/>
            </a:pPr>
            <a:r>
              <a:rPr lang="en-US" dirty="0"/>
              <a:t>Data that the model is fit to</a:t>
            </a:r>
          </a:p>
          <a:p>
            <a:pPr marL="285750" indent="-285750">
              <a:buFont typeface="Arial" panose="020B0604020202020204" pitchFamily="34" charset="0"/>
              <a:buChar char="•"/>
            </a:pPr>
            <a:r>
              <a:rPr lang="en-US" dirty="0"/>
              <a:t>It is expected that the model would predict this data very well, because it’s explicitly what it was trained on</a:t>
            </a:r>
          </a:p>
          <a:p>
            <a:r>
              <a:rPr lang="en-US" b="1" dirty="0"/>
              <a:t>Testing Data:</a:t>
            </a:r>
          </a:p>
          <a:p>
            <a:pPr marL="285750" indent="-285750">
              <a:buFont typeface="Arial" panose="020B0604020202020204" pitchFamily="34" charset="0"/>
              <a:buChar char="•"/>
            </a:pPr>
            <a:r>
              <a:rPr lang="en-US" dirty="0"/>
              <a:t>Data that is withheld until a “final” model has been fit. Then it </a:t>
            </a:r>
            <a:r>
              <a:rPr lang="en-US"/>
              <a:t>is predicted</a:t>
            </a:r>
            <a:endParaRPr lang="en-US" dirty="0"/>
          </a:p>
          <a:p>
            <a:pPr marL="285750" indent="-285750">
              <a:buFont typeface="Arial" panose="020B0604020202020204" pitchFamily="34" charset="0"/>
              <a:buChar char="•"/>
            </a:pPr>
            <a:r>
              <a:rPr lang="en-US" dirty="0"/>
              <a:t>Known values are compared with predictions to assess error</a:t>
            </a:r>
          </a:p>
          <a:p>
            <a:r>
              <a:rPr lang="en-US" b="1" dirty="0"/>
              <a:t>Validation Data:</a:t>
            </a:r>
          </a:p>
          <a:p>
            <a:pPr marL="285750" indent="-285750">
              <a:buFont typeface="Arial" panose="020B0604020202020204" pitchFamily="34" charset="0"/>
              <a:buChar char="•"/>
            </a:pPr>
            <a:r>
              <a:rPr lang="en-US" dirty="0"/>
              <a:t>Similar to testing data (and sometimes this term is used interchangeably which can be confusing).</a:t>
            </a:r>
          </a:p>
          <a:p>
            <a:pPr marL="285750" indent="-285750">
              <a:buFont typeface="Arial" panose="020B0604020202020204" pitchFamily="34" charset="0"/>
              <a:buChar char="•"/>
            </a:pPr>
            <a:r>
              <a:rPr lang="en-US" dirty="0"/>
              <a:t>Data that is temporarily withheld from the Training Data during a cross-validation procedure. </a:t>
            </a:r>
          </a:p>
          <a:p>
            <a:pPr marL="285750" indent="-285750">
              <a:buFont typeface="Arial" panose="020B0604020202020204" pitchFamily="34" charset="0"/>
              <a:buChar char="•"/>
            </a:pPr>
            <a:r>
              <a:rPr lang="en-US" dirty="0"/>
              <a:t>Used to optimize a model before the “final” model has been determined</a:t>
            </a:r>
          </a:p>
        </p:txBody>
      </p:sp>
      <p:sp>
        <p:nvSpPr>
          <p:cNvPr id="33" name="Rectangle 32">
            <a:extLst>
              <a:ext uri="{FF2B5EF4-FFF2-40B4-BE49-F238E27FC236}">
                <a16:creationId xmlns:a16="http://schemas.microsoft.com/office/drawing/2014/main" id="{E7F6ACDF-F69A-4A7C-9A9D-1E2FD06C8B6A}"/>
              </a:ext>
            </a:extLst>
          </p:cNvPr>
          <p:cNvSpPr/>
          <p:nvPr/>
        </p:nvSpPr>
        <p:spPr>
          <a:xfrm>
            <a:off x="15649" y="6507677"/>
            <a:ext cx="5819067" cy="307777"/>
          </a:xfrm>
          <a:prstGeom prst="rect">
            <a:avLst/>
          </a:prstGeom>
        </p:spPr>
        <p:txBody>
          <a:bodyPr wrap="square">
            <a:spAutoFit/>
          </a:bodyPr>
          <a:lstStyle/>
          <a:p>
            <a:r>
              <a:rPr lang="en-US" sz="1400" dirty="0"/>
              <a:t>https://scikit-learn.org/stable/modules/cross_validation.html</a:t>
            </a:r>
          </a:p>
        </p:txBody>
      </p:sp>
    </p:spTree>
    <p:extLst>
      <p:ext uri="{BB962C8B-B14F-4D97-AF65-F5344CB8AC3E}">
        <p14:creationId xmlns:p14="http://schemas.microsoft.com/office/powerpoint/2010/main" val="3703631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pPr algn="ctr"/>
            <a:r>
              <a:rPr lang="en-US" dirty="0"/>
              <a:t>Workflow Step 4: Model Assessment </a:t>
            </a:r>
          </a:p>
        </p:txBody>
      </p:sp>
      <p:sp>
        <p:nvSpPr>
          <p:cNvPr id="4" name="Title 1">
            <a:extLst>
              <a:ext uri="{FF2B5EF4-FFF2-40B4-BE49-F238E27FC236}">
                <a16:creationId xmlns:a16="http://schemas.microsoft.com/office/drawing/2014/main" id="{AFD88DE9-F467-4D23-B034-F1522232D402}"/>
              </a:ext>
            </a:extLst>
          </p:cNvPr>
          <p:cNvSpPr txBox="1">
            <a:spLocks/>
          </p:cNvSpPr>
          <p:nvPr/>
        </p:nvSpPr>
        <p:spPr>
          <a:xfrm>
            <a:off x="0" y="1234280"/>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u="sng" dirty="0"/>
          </a:p>
        </p:txBody>
      </p:sp>
      <p:pic>
        <p:nvPicPr>
          <p:cNvPr id="5" name="Picture 4" descr="A screen shot of a computer&#10;&#10;Description automatically generated">
            <a:extLst>
              <a:ext uri="{FF2B5EF4-FFF2-40B4-BE49-F238E27FC236}">
                <a16:creationId xmlns:a16="http://schemas.microsoft.com/office/drawing/2014/main" id="{1E80085D-AFCA-4597-8F6A-F7C7CF1DE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27" y="1555235"/>
            <a:ext cx="7435422" cy="5150182"/>
          </a:xfrm>
          <a:prstGeom prst="rect">
            <a:avLst/>
          </a:prstGeom>
        </p:spPr>
      </p:pic>
      <p:sp>
        <p:nvSpPr>
          <p:cNvPr id="26" name="TextBox 25">
            <a:extLst>
              <a:ext uri="{FF2B5EF4-FFF2-40B4-BE49-F238E27FC236}">
                <a16:creationId xmlns:a16="http://schemas.microsoft.com/office/drawing/2014/main" id="{027072C9-B4C2-44AA-B656-CC9771DA39E3}"/>
              </a:ext>
            </a:extLst>
          </p:cNvPr>
          <p:cNvSpPr txBox="1"/>
          <p:nvPr/>
        </p:nvSpPr>
        <p:spPr>
          <a:xfrm>
            <a:off x="9127020" y="1410777"/>
            <a:ext cx="2852111" cy="1477328"/>
          </a:xfrm>
          <a:prstGeom prst="rect">
            <a:avLst/>
          </a:prstGeom>
          <a:noFill/>
        </p:spPr>
        <p:txBody>
          <a:bodyPr wrap="square" rtlCol="0">
            <a:spAutoFit/>
          </a:bodyPr>
          <a:lstStyle/>
          <a:p>
            <a:r>
              <a:rPr lang="en-US" b="1" dirty="0"/>
              <a:t>Train/Test Splits:</a:t>
            </a:r>
          </a:p>
          <a:p>
            <a:r>
              <a:rPr lang="en-US" dirty="0"/>
              <a:t>Separate which data a model is trained on, and which is compared against to assess errors</a:t>
            </a:r>
          </a:p>
        </p:txBody>
      </p:sp>
      <p:cxnSp>
        <p:nvCxnSpPr>
          <p:cNvPr id="27" name="Straight Arrow Connector 26">
            <a:extLst>
              <a:ext uri="{FF2B5EF4-FFF2-40B4-BE49-F238E27FC236}">
                <a16:creationId xmlns:a16="http://schemas.microsoft.com/office/drawing/2014/main" id="{A2F0478F-CE7C-4A39-8FF1-D879F73DD2D1}"/>
              </a:ext>
            </a:extLst>
          </p:cNvPr>
          <p:cNvCxnSpPr>
            <a:cxnSpLocks/>
            <a:stCxn id="26" idx="1"/>
          </p:cNvCxnSpPr>
          <p:nvPr/>
        </p:nvCxnSpPr>
        <p:spPr>
          <a:xfrm flipH="1">
            <a:off x="8206536" y="2149441"/>
            <a:ext cx="920484" cy="1816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16B2B9C-5120-4219-B673-2FA94E168143}"/>
              </a:ext>
            </a:extLst>
          </p:cNvPr>
          <p:cNvSpPr txBox="1"/>
          <p:nvPr/>
        </p:nvSpPr>
        <p:spPr>
          <a:xfrm>
            <a:off x="6496938" y="4296735"/>
            <a:ext cx="1809935" cy="621516"/>
          </a:xfrm>
          <a:prstGeom prst="rect">
            <a:avLst/>
          </a:prstGeom>
          <a:solidFill>
            <a:schemeClr val="bg1"/>
          </a:solidFill>
        </p:spPr>
        <p:txBody>
          <a:bodyPr wrap="square" rtlCol="0">
            <a:spAutoFit/>
          </a:bodyPr>
          <a:lstStyle/>
          <a:p>
            <a:endParaRPr lang="en-US" dirty="0"/>
          </a:p>
        </p:txBody>
      </p:sp>
      <p:sp>
        <p:nvSpPr>
          <p:cNvPr id="29" name="TextBox 28">
            <a:extLst>
              <a:ext uri="{FF2B5EF4-FFF2-40B4-BE49-F238E27FC236}">
                <a16:creationId xmlns:a16="http://schemas.microsoft.com/office/drawing/2014/main" id="{D4016181-8409-407A-993E-1FE0D5BC84B8}"/>
              </a:ext>
            </a:extLst>
          </p:cNvPr>
          <p:cNvSpPr txBox="1"/>
          <p:nvPr/>
        </p:nvSpPr>
        <p:spPr>
          <a:xfrm>
            <a:off x="6496938" y="4026699"/>
            <a:ext cx="3445552" cy="2031325"/>
          </a:xfrm>
          <a:prstGeom prst="rect">
            <a:avLst/>
          </a:prstGeom>
          <a:noFill/>
        </p:spPr>
        <p:txBody>
          <a:bodyPr wrap="square" rtlCol="0">
            <a:spAutoFit/>
          </a:bodyPr>
          <a:lstStyle/>
          <a:p>
            <a:r>
              <a:rPr lang="en-US" b="1" dirty="0"/>
              <a:t>K-Fold Cross Validation:</a:t>
            </a:r>
          </a:p>
          <a:p>
            <a:pPr marL="285750" indent="-285750">
              <a:buFont typeface="Arial" panose="020B0604020202020204" pitchFamily="34" charset="0"/>
              <a:buChar char="•"/>
            </a:pPr>
            <a:r>
              <a:rPr lang="en-US" dirty="0"/>
              <a:t>Make “K” splits in the data. </a:t>
            </a:r>
          </a:p>
          <a:p>
            <a:pPr marL="285750" indent="-285750">
              <a:buFont typeface="Arial" panose="020B0604020202020204" pitchFamily="34" charset="0"/>
              <a:buChar char="•"/>
            </a:pPr>
            <a:r>
              <a:rPr lang="en-US" dirty="0"/>
              <a:t>Train a series of models using each fold as testing data once while training on the rest.  </a:t>
            </a:r>
          </a:p>
          <a:p>
            <a:pPr marL="285750" indent="-285750">
              <a:buFont typeface="Arial" panose="020B0604020202020204" pitchFamily="34" charset="0"/>
              <a:buChar char="•"/>
            </a:pPr>
            <a:r>
              <a:rPr lang="en-US" dirty="0"/>
              <a:t>Assess error on average across all splits</a:t>
            </a:r>
          </a:p>
        </p:txBody>
      </p:sp>
      <p:sp>
        <p:nvSpPr>
          <p:cNvPr id="33" name="Rectangle 32">
            <a:extLst>
              <a:ext uri="{FF2B5EF4-FFF2-40B4-BE49-F238E27FC236}">
                <a16:creationId xmlns:a16="http://schemas.microsoft.com/office/drawing/2014/main" id="{E7F6ACDF-F69A-4A7C-9A9D-1E2FD06C8B6A}"/>
              </a:ext>
            </a:extLst>
          </p:cNvPr>
          <p:cNvSpPr/>
          <p:nvPr/>
        </p:nvSpPr>
        <p:spPr>
          <a:xfrm>
            <a:off x="15649" y="6507677"/>
            <a:ext cx="5819067" cy="307777"/>
          </a:xfrm>
          <a:prstGeom prst="rect">
            <a:avLst/>
          </a:prstGeom>
        </p:spPr>
        <p:txBody>
          <a:bodyPr wrap="square">
            <a:spAutoFit/>
          </a:bodyPr>
          <a:lstStyle/>
          <a:p>
            <a:r>
              <a:rPr lang="en-US" sz="1400" dirty="0"/>
              <a:t>https://scikit-learn.org/stable/modules/cross_validation.html</a:t>
            </a:r>
          </a:p>
        </p:txBody>
      </p:sp>
    </p:spTree>
    <p:extLst>
      <p:ext uri="{BB962C8B-B14F-4D97-AF65-F5344CB8AC3E}">
        <p14:creationId xmlns:p14="http://schemas.microsoft.com/office/powerpoint/2010/main" val="46917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pPr algn="ctr"/>
            <a:r>
              <a:rPr lang="en-US" dirty="0"/>
              <a:t>Workflow Step 4: Visualizing Test Data Errors</a:t>
            </a:r>
          </a:p>
        </p:txBody>
      </p:sp>
      <p:sp>
        <p:nvSpPr>
          <p:cNvPr id="4" name="Title 1">
            <a:extLst>
              <a:ext uri="{FF2B5EF4-FFF2-40B4-BE49-F238E27FC236}">
                <a16:creationId xmlns:a16="http://schemas.microsoft.com/office/drawing/2014/main" id="{AFD88DE9-F467-4D23-B034-F1522232D402}"/>
              </a:ext>
            </a:extLst>
          </p:cNvPr>
          <p:cNvSpPr txBox="1">
            <a:spLocks/>
          </p:cNvSpPr>
          <p:nvPr/>
        </p:nvSpPr>
        <p:spPr>
          <a:xfrm>
            <a:off x="0" y="1234280"/>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u="sng" dirty="0"/>
          </a:p>
        </p:txBody>
      </p:sp>
      <p:grpSp>
        <p:nvGrpSpPr>
          <p:cNvPr id="13" name="Group 12">
            <a:extLst>
              <a:ext uri="{FF2B5EF4-FFF2-40B4-BE49-F238E27FC236}">
                <a16:creationId xmlns:a16="http://schemas.microsoft.com/office/drawing/2014/main" id="{822768D8-ED56-40DA-933F-4C6717912899}"/>
              </a:ext>
            </a:extLst>
          </p:cNvPr>
          <p:cNvGrpSpPr/>
          <p:nvPr/>
        </p:nvGrpSpPr>
        <p:grpSpPr>
          <a:xfrm>
            <a:off x="462360" y="2174799"/>
            <a:ext cx="2427126" cy="2293285"/>
            <a:chOff x="838200" y="3017042"/>
            <a:chExt cx="3355789" cy="3170737"/>
          </a:xfrm>
        </p:grpSpPr>
        <p:cxnSp>
          <p:nvCxnSpPr>
            <p:cNvPr id="42" name="Straight Arrow Connector 41">
              <a:extLst>
                <a:ext uri="{FF2B5EF4-FFF2-40B4-BE49-F238E27FC236}">
                  <a16:creationId xmlns:a16="http://schemas.microsoft.com/office/drawing/2014/main" id="{0F229840-D9CA-4A30-BC87-6EB1E681C3CD}"/>
                </a:ext>
              </a:extLst>
            </p:cNvPr>
            <p:cNvCxnSpPr>
              <a:cxnSpLocks/>
            </p:cNvCxnSpPr>
            <p:nvPr/>
          </p:nvCxnSpPr>
          <p:spPr>
            <a:xfrm flipV="1">
              <a:off x="1450789" y="3017043"/>
              <a:ext cx="2743200" cy="274320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4DC7DF6-2A99-45DC-96B5-9567F0CC2C70}"/>
                </a:ext>
              </a:extLst>
            </p:cNvPr>
            <p:cNvCxnSpPr>
              <a:cxnSpLocks/>
            </p:cNvCxnSpPr>
            <p:nvPr/>
          </p:nvCxnSpPr>
          <p:spPr>
            <a:xfrm>
              <a:off x="1431246" y="5764694"/>
              <a:ext cx="2743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E927BBE-1F5B-45B6-8E2B-D91A8FD1A95D}"/>
                </a:ext>
              </a:extLst>
            </p:cNvPr>
            <p:cNvCxnSpPr>
              <a:cxnSpLocks/>
            </p:cNvCxnSpPr>
            <p:nvPr/>
          </p:nvCxnSpPr>
          <p:spPr>
            <a:xfrm rot="16200000">
              <a:off x="69418" y="4388643"/>
              <a:ext cx="2743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2BEE9BC-7413-4AFC-8C4C-579C927595CE}"/>
                </a:ext>
              </a:extLst>
            </p:cNvPr>
            <p:cNvSpPr/>
            <p:nvPr/>
          </p:nvSpPr>
          <p:spPr>
            <a:xfrm>
              <a:off x="1770067" y="5065621"/>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3471BCD-22DD-4362-A0E3-BF79A62C5C16}"/>
                </a:ext>
              </a:extLst>
            </p:cNvPr>
            <p:cNvSpPr/>
            <p:nvPr/>
          </p:nvSpPr>
          <p:spPr>
            <a:xfrm>
              <a:off x="2456783" y="4497833"/>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3A87FE7-AFF8-48A1-A59B-E498FB1B79DA}"/>
                </a:ext>
              </a:extLst>
            </p:cNvPr>
            <p:cNvSpPr/>
            <p:nvPr/>
          </p:nvSpPr>
          <p:spPr>
            <a:xfrm>
              <a:off x="1947444" y="5374012"/>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A5F3E3F-1406-437B-8730-97EB5F9C418E}"/>
                </a:ext>
              </a:extLst>
            </p:cNvPr>
            <p:cNvSpPr/>
            <p:nvPr/>
          </p:nvSpPr>
          <p:spPr>
            <a:xfrm>
              <a:off x="2576724" y="4250372"/>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F687754-E686-4472-B34C-2744BE610DAD}"/>
                </a:ext>
              </a:extLst>
            </p:cNvPr>
            <p:cNvSpPr/>
            <p:nvPr/>
          </p:nvSpPr>
          <p:spPr>
            <a:xfrm>
              <a:off x="2066449" y="4678589"/>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265AD58-6821-42E1-BE57-37150FD12D31}"/>
                </a:ext>
              </a:extLst>
            </p:cNvPr>
            <p:cNvSpPr/>
            <p:nvPr/>
          </p:nvSpPr>
          <p:spPr>
            <a:xfrm>
              <a:off x="2925723" y="4497833"/>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96C1C43-A25F-41B0-A413-EDEEB104BC22}"/>
                </a:ext>
              </a:extLst>
            </p:cNvPr>
            <p:cNvSpPr/>
            <p:nvPr/>
          </p:nvSpPr>
          <p:spPr>
            <a:xfrm>
              <a:off x="3318982" y="4117765"/>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2EED661-5672-4300-B405-5F08467ACFB4}"/>
                </a:ext>
              </a:extLst>
            </p:cNvPr>
            <p:cNvSpPr/>
            <p:nvPr/>
          </p:nvSpPr>
          <p:spPr>
            <a:xfrm>
              <a:off x="3987718" y="4276572"/>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8B0713B-0EB3-4964-88DC-9959ABB3F38F}"/>
                    </a:ext>
                  </a:extLst>
                </p:cNvPr>
                <p:cNvSpPr txBox="1"/>
                <p:nvPr/>
              </p:nvSpPr>
              <p:spPr>
                <a:xfrm>
                  <a:off x="1441017" y="5818447"/>
                  <a:ext cx="2733428" cy="369332"/>
                </a:xfrm>
                <a:prstGeom prst="rect">
                  <a:avLst/>
                </a:prstGeom>
                <a:noFill/>
              </p:spPr>
              <p:txBody>
                <a:bodyPr wrap="square" rtlCol="0">
                  <a:spAutoFit/>
                </a:bodyPr>
                <a:lstStyle/>
                <a:p>
                  <a:pPr algn="ctr"/>
                  <a:r>
                    <a:rPr lang="en-US" dirty="0"/>
                    <a:t>Measured Data [</a:t>
                  </a:r>
                  <a14:m>
                    <m:oMath xmlns:m="http://schemas.openxmlformats.org/officeDocument/2006/math">
                      <m:r>
                        <a:rPr lang="en-US" b="0" i="1" smtClean="0">
                          <a:latin typeface="Cambria Math" panose="02040503050406030204" pitchFamily="18" charset="0"/>
                        </a:rPr>
                        <m:t>𝑦</m:t>
                      </m:r>
                    </m:oMath>
                  </a14:m>
                  <a:r>
                    <a:rPr lang="en-US" dirty="0"/>
                    <a:t>]</a:t>
                  </a:r>
                </a:p>
              </p:txBody>
            </p:sp>
          </mc:Choice>
          <mc:Fallback xmlns="">
            <p:sp>
              <p:nvSpPr>
                <p:cNvPr id="36" name="TextBox 35">
                  <a:extLst>
                    <a:ext uri="{FF2B5EF4-FFF2-40B4-BE49-F238E27FC236}">
                      <a16:creationId xmlns:a16="http://schemas.microsoft.com/office/drawing/2014/main" id="{48B0713B-0EB3-4964-88DC-9959ABB3F38F}"/>
                    </a:ext>
                  </a:extLst>
                </p:cNvPr>
                <p:cNvSpPr txBox="1">
                  <a:spLocks noRot="1" noChangeAspect="1" noMove="1" noResize="1" noEditPoints="1" noAdjustHandles="1" noChangeArrowheads="1" noChangeShapeType="1" noTextEdit="1"/>
                </p:cNvSpPr>
                <p:nvPr/>
              </p:nvSpPr>
              <p:spPr>
                <a:xfrm>
                  <a:off x="1441017" y="5818447"/>
                  <a:ext cx="2733428" cy="369332"/>
                </a:xfrm>
                <a:prstGeom prst="rect">
                  <a:avLst/>
                </a:prstGeom>
                <a:blipFill>
                  <a:blip r:embed="rId3"/>
                  <a:stretch>
                    <a:fillRect l="-1852" t="-13953" r="-1543" b="-767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ED69FD3-F8A7-4A7E-8FEE-BB1248670324}"/>
                    </a:ext>
                  </a:extLst>
                </p:cNvPr>
                <p:cNvSpPr txBox="1"/>
                <p:nvPr/>
              </p:nvSpPr>
              <p:spPr>
                <a:xfrm rot="16200000">
                  <a:off x="-348735" y="4203977"/>
                  <a:ext cx="2743202" cy="369332"/>
                </a:xfrm>
                <a:prstGeom prst="rect">
                  <a:avLst/>
                </a:prstGeom>
                <a:noFill/>
              </p:spPr>
              <p:txBody>
                <a:bodyPr wrap="square" rtlCol="0">
                  <a:spAutoFit/>
                </a:bodyPr>
                <a:lstStyle/>
                <a:p>
                  <a:pPr algn="ctr"/>
                  <a:r>
                    <a:rPr lang="en-US" dirty="0"/>
                    <a:t>Predicted Data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a:t>
                  </a:r>
                </a:p>
              </p:txBody>
            </p:sp>
          </mc:Choice>
          <mc:Fallback xmlns="">
            <p:sp>
              <p:nvSpPr>
                <p:cNvPr id="37" name="TextBox 36">
                  <a:extLst>
                    <a:ext uri="{FF2B5EF4-FFF2-40B4-BE49-F238E27FC236}">
                      <a16:creationId xmlns:a16="http://schemas.microsoft.com/office/drawing/2014/main" id="{7ED69FD3-F8A7-4A7E-8FEE-BB1248670324}"/>
                    </a:ext>
                  </a:extLst>
                </p:cNvPr>
                <p:cNvSpPr txBox="1">
                  <a:spLocks noRot="1" noChangeAspect="1" noMove="1" noResize="1" noEditPoints="1" noAdjustHandles="1" noChangeArrowheads="1" noChangeShapeType="1" noTextEdit="1"/>
                </p:cNvSpPr>
                <p:nvPr/>
              </p:nvSpPr>
              <p:spPr>
                <a:xfrm rot="16200000">
                  <a:off x="-348735" y="4203977"/>
                  <a:ext cx="2743202" cy="369332"/>
                </a:xfrm>
                <a:prstGeom prst="rect">
                  <a:avLst/>
                </a:prstGeom>
                <a:blipFill>
                  <a:blip r:embed="rId4"/>
                  <a:stretch>
                    <a:fillRect l="-10000" r="-26667"/>
                  </a:stretch>
                </a:blipFill>
              </p:spPr>
              <p:txBody>
                <a:bodyPr/>
                <a:lstStyle/>
                <a:p>
                  <a:r>
                    <a:rPr lang="en-US">
                      <a:noFill/>
                    </a:rPr>
                    <a:t> </a:t>
                  </a:r>
                </a:p>
              </p:txBody>
            </p:sp>
          </mc:Fallback>
        </mc:AlternateContent>
        <p:sp>
          <p:nvSpPr>
            <p:cNvPr id="38" name="Oval 37">
              <a:extLst>
                <a:ext uri="{FF2B5EF4-FFF2-40B4-BE49-F238E27FC236}">
                  <a16:creationId xmlns:a16="http://schemas.microsoft.com/office/drawing/2014/main" id="{34B31422-3DF1-496F-ADBE-41E9DEE90772}"/>
                </a:ext>
              </a:extLst>
            </p:cNvPr>
            <p:cNvSpPr/>
            <p:nvPr/>
          </p:nvSpPr>
          <p:spPr>
            <a:xfrm>
              <a:off x="3625619" y="4096126"/>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1C69F3E-87DC-4022-BA32-F7657C3AD91D}"/>
                </a:ext>
              </a:extLst>
            </p:cNvPr>
            <p:cNvSpPr/>
            <p:nvPr/>
          </p:nvSpPr>
          <p:spPr>
            <a:xfrm>
              <a:off x="3580502" y="4338485"/>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9977F89-AB64-4180-9F96-511DC8E5A8D3}"/>
                </a:ext>
              </a:extLst>
            </p:cNvPr>
            <p:cNvSpPr/>
            <p:nvPr/>
          </p:nvSpPr>
          <p:spPr>
            <a:xfrm>
              <a:off x="3149666" y="4299589"/>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588FB11D-3A13-4CE0-97B3-F1E069B2E1A4}"/>
              </a:ext>
            </a:extLst>
          </p:cNvPr>
          <p:cNvGrpSpPr/>
          <p:nvPr/>
        </p:nvGrpSpPr>
        <p:grpSpPr>
          <a:xfrm>
            <a:off x="3389642" y="2181238"/>
            <a:ext cx="2427126" cy="2280406"/>
            <a:chOff x="838200" y="3017042"/>
            <a:chExt cx="3355789" cy="3152930"/>
          </a:xfrm>
        </p:grpSpPr>
        <p:cxnSp>
          <p:nvCxnSpPr>
            <p:cNvPr id="48" name="Straight Arrow Connector 47">
              <a:extLst>
                <a:ext uri="{FF2B5EF4-FFF2-40B4-BE49-F238E27FC236}">
                  <a16:creationId xmlns:a16="http://schemas.microsoft.com/office/drawing/2014/main" id="{48A0DBFC-3DFD-4006-86FC-4D60D499F02F}"/>
                </a:ext>
              </a:extLst>
            </p:cNvPr>
            <p:cNvCxnSpPr>
              <a:cxnSpLocks/>
            </p:cNvCxnSpPr>
            <p:nvPr/>
          </p:nvCxnSpPr>
          <p:spPr>
            <a:xfrm flipV="1">
              <a:off x="1450789" y="3017043"/>
              <a:ext cx="2743200" cy="274320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9E0D48E-5219-4E9B-87D1-50E9EFEED3AA}"/>
                </a:ext>
              </a:extLst>
            </p:cNvPr>
            <p:cNvCxnSpPr>
              <a:cxnSpLocks/>
            </p:cNvCxnSpPr>
            <p:nvPr/>
          </p:nvCxnSpPr>
          <p:spPr>
            <a:xfrm>
              <a:off x="1431246" y="5764694"/>
              <a:ext cx="2743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5800862-D4DA-4F31-8EDC-5A02B9E20EBE}"/>
                </a:ext>
              </a:extLst>
            </p:cNvPr>
            <p:cNvCxnSpPr>
              <a:cxnSpLocks/>
            </p:cNvCxnSpPr>
            <p:nvPr/>
          </p:nvCxnSpPr>
          <p:spPr>
            <a:xfrm rot="16200000">
              <a:off x="69418" y="4388643"/>
              <a:ext cx="2743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6843348F-0314-4410-9A2B-9009200A25F3}"/>
                </a:ext>
              </a:extLst>
            </p:cNvPr>
            <p:cNvSpPr/>
            <p:nvPr/>
          </p:nvSpPr>
          <p:spPr>
            <a:xfrm>
              <a:off x="3145113" y="4805276"/>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3103AC6-FD0E-419F-9903-0BDF0A64D03B}"/>
                </a:ext>
              </a:extLst>
            </p:cNvPr>
            <p:cNvSpPr/>
            <p:nvPr/>
          </p:nvSpPr>
          <p:spPr>
            <a:xfrm>
              <a:off x="2722439" y="5073085"/>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C723C3BE-14A6-42D3-8FD2-96D15838CB29}"/>
                </a:ext>
              </a:extLst>
            </p:cNvPr>
            <p:cNvSpPr/>
            <p:nvPr/>
          </p:nvSpPr>
          <p:spPr>
            <a:xfrm>
              <a:off x="2298486" y="5505299"/>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A8A72E4-97B6-4B20-AC11-C38B1066691D}"/>
                </a:ext>
              </a:extLst>
            </p:cNvPr>
            <p:cNvSpPr/>
            <p:nvPr/>
          </p:nvSpPr>
          <p:spPr>
            <a:xfrm>
              <a:off x="2809913" y="4696702"/>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575E253-C057-4424-B796-72E11D13C784}"/>
                </a:ext>
              </a:extLst>
            </p:cNvPr>
            <p:cNvSpPr/>
            <p:nvPr/>
          </p:nvSpPr>
          <p:spPr>
            <a:xfrm>
              <a:off x="2243838" y="5157036"/>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3C51E76-B862-41BF-87DA-524EF669341D}"/>
                </a:ext>
              </a:extLst>
            </p:cNvPr>
            <p:cNvSpPr/>
            <p:nvPr/>
          </p:nvSpPr>
          <p:spPr>
            <a:xfrm>
              <a:off x="3315829" y="449783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71081BA-CA05-42F6-A490-342D26FCDCEF}"/>
                </a:ext>
              </a:extLst>
            </p:cNvPr>
            <p:cNvSpPr/>
            <p:nvPr/>
          </p:nvSpPr>
          <p:spPr>
            <a:xfrm>
              <a:off x="3751406" y="3901983"/>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6983BF-5444-4DA4-9523-44CA01FF5DA3}"/>
                </a:ext>
              </a:extLst>
            </p:cNvPr>
            <p:cNvSpPr/>
            <p:nvPr/>
          </p:nvSpPr>
          <p:spPr>
            <a:xfrm>
              <a:off x="3884899" y="3464887"/>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1E743F66-56F7-465D-87A4-392E532FD19E}"/>
                    </a:ext>
                  </a:extLst>
                </p:cNvPr>
                <p:cNvSpPr txBox="1"/>
                <p:nvPr/>
              </p:nvSpPr>
              <p:spPr>
                <a:xfrm>
                  <a:off x="1441017" y="5800640"/>
                  <a:ext cx="2733428" cy="369332"/>
                </a:xfrm>
                <a:prstGeom prst="rect">
                  <a:avLst/>
                </a:prstGeom>
                <a:noFill/>
              </p:spPr>
              <p:txBody>
                <a:bodyPr wrap="square" rtlCol="0">
                  <a:spAutoFit/>
                </a:bodyPr>
                <a:lstStyle/>
                <a:p>
                  <a:pPr algn="ctr"/>
                  <a:r>
                    <a:rPr lang="en-US" dirty="0"/>
                    <a:t>Measured Data [</a:t>
                  </a:r>
                  <a14:m>
                    <m:oMath xmlns:m="http://schemas.openxmlformats.org/officeDocument/2006/math">
                      <m:r>
                        <a:rPr lang="en-US" b="0" i="1" smtClean="0">
                          <a:latin typeface="Cambria Math" panose="02040503050406030204" pitchFamily="18" charset="0"/>
                        </a:rPr>
                        <m:t>𝑦</m:t>
                      </m:r>
                    </m:oMath>
                  </a14:m>
                  <a:r>
                    <a:rPr lang="en-US" dirty="0"/>
                    <a:t>]</a:t>
                  </a:r>
                </a:p>
              </p:txBody>
            </p:sp>
          </mc:Choice>
          <mc:Fallback xmlns="">
            <p:sp>
              <p:nvSpPr>
                <p:cNvPr id="59" name="TextBox 58">
                  <a:extLst>
                    <a:ext uri="{FF2B5EF4-FFF2-40B4-BE49-F238E27FC236}">
                      <a16:creationId xmlns:a16="http://schemas.microsoft.com/office/drawing/2014/main" id="{1E743F66-56F7-465D-87A4-392E532FD19E}"/>
                    </a:ext>
                  </a:extLst>
                </p:cNvPr>
                <p:cNvSpPr txBox="1">
                  <a:spLocks noRot="1" noChangeAspect="1" noMove="1" noResize="1" noEditPoints="1" noAdjustHandles="1" noChangeArrowheads="1" noChangeShapeType="1" noTextEdit="1"/>
                </p:cNvSpPr>
                <p:nvPr/>
              </p:nvSpPr>
              <p:spPr>
                <a:xfrm>
                  <a:off x="1441017" y="5800640"/>
                  <a:ext cx="2733428" cy="369332"/>
                </a:xfrm>
                <a:prstGeom prst="rect">
                  <a:avLst/>
                </a:prstGeom>
                <a:blipFill>
                  <a:blip r:embed="rId7"/>
                  <a:stretch>
                    <a:fillRect l="-1543" t="-13953" r="-1852" b="-767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85B1B95-3179-4104-B2D6-AD45E783BCB1}"/>
                    </a:ext>
                  </a:extLst>
                </p:cNvPr>
                <p:cNvSpPr txBox="1"/>
                <p:nvPr/>
              </p:nvSpPr>
              <p:spPr>
                <a:xfrm rot="16200000">
                  <a:off x="-348735" y="4203977"/>
                  <a:ext cx="2743202" cy="369332"/>
                </a:xfrm>
                <a:prstGeom prst="rect">
                  <a:avLst/>
                </a:prstGeom>
                <a:noFill/>
              </p:spPr>
              <p:txBody>
                <a:bodyPr wrap="square" rtlCol="0">
                  <a:spAutoFit/>
                </a:bodyPr>
                <a:lstStyle/>
                <a:p>
                  <a:pPr algn="ctr"/>
                  <a:r>
                    <a:rPr lang="en-US" dirty="0"/>
                    <a:t>Predicted Data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a:t>
                  </a:r>
                </a:p>
              </p:txBody>
            </p:sp>
          </mc:Choice>
          <mc:Fallback xmlns="">
            <p:sp>
              <p:nvSpPr>
                <p:cNvPr id="37" name="TextBox 36">
                  <a:extLst>
                    <a:ext uri="{FF2B5EF4-FFF2-40B4-BE49-F238E27FC236}">
                      <a16:creationId xmlns:a16="http://schemas.microsoft.com/office/drawing/2014/main" id="{7ED69FD3-F8A7-4A7E-8FEE-BB1248670324}"/>
                    </a:ext>
                  </a:extLst>
                </p:cNvPr>
                <p:cNvSpPr txBox="1">
                  <a:spLocks noRot="1" noChangeAspect="1" noMove="1" noResize="1" noEditPoints="1" noAdjustHandles="1" noChangeArrowheads="1" noChangeShapeType="1" noTextEdit="1"/>
                </p:cNvSpPr>
                <p:nvPr/>
              </p:nvSpPr>
              <p:spPr>
                <a:xfrm rot="16200000">
                  <a:off x="-348735" y="4203977"/>
                  <a:ext cx="2743202" cy="369332"/>
                </a:xfrm>
                <a:prstGeom prst="rect">
                  <a:avLst/>
                </a:prstGeom>
                <a:blipFill>
                  <a:blip r:embed="rId4"/>
                  <a:stretch>
                    <a:fillRect l="-10000" r="-26667"/>
                  </a:stretch>
                </a:blipFill>
              </p:spPr>
              <p:txBody>
                <a:bodyPr/>
                <a:lstStyle/>
                <a:p>
                  <a:r>
                    <a:rPr lang="en-US">
                      <a:noFill/>
                    </a:rPr>
                    <a:t> </a:t>
                  </a:r>
                </a:p>
              </p:txBody>
            </p:sp>
          </mc:Fallback>
        </mc:AlternateContent>
        <p:sp>
          <p:nvSpPr>
            <p:cNvPr id="61" name="Oval 60">
              <a:extLst>
                <a:ext uri="{FF2B5EF4-FFF2-40B4-BE49-F238E27FC236}">
                  <a16:creationId xmlns:a16="http://schemas.microsoft.com/office/drawing/2014/main" id="{19788A4B-7A42-446B-9421-CB6BEC99DC10}"/>
                </a:ext>
              </a:extLst>
            </p:cNvPr>
            <p:cNvSpPr/>
            <p:nvPr/>
          </p:nvSpPr>
          <p:spPr>
            <a:xfrm>
              <a:off x="3483273" y="3948509"/>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8C52E9A-8A5E-440A-8DD3-8B05672CEBBD}"/>
                </a:ext>
              </a:extLst>
            </p:cNvPr>
            <p:cNvSpPr/>
            <p:nvPr/>
          </p:nvSpPr>
          <p:spPr>
            <a:xfrm>
              <a:off x="3689494" y="4430877"/>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901F858-A416-43D2-95E9-1FB69531B917}"/>
                </a:ext>
              </a:extLst>
            </p:cNvPr>
            <p:cNvSpPr/>
            <p:nvPr/>
          </p:nvSpPr>
          <p:spPr>
            <a:xfrm>
              <a:off x="3132625" y="4051382"/>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85D7D351-97A7-4B8A-870D-AC181DD10A6F}"/>
              </a:ext>
            </a:extLst>
          </p:cNvPr>
          <p:cNvGrpSpPr/>
          <p:nvPr/>
        </p:nvGrpSpPr>
        <p:grpSpPr>
          <a:xfrm>
            <a:off x="6316924" y="2181238"/>
            <a:ext cx="2427126" cy="2280406"/>
            <a:chOff x="838200" y="3017042"/>
            <a:chExt cx="3355789" cy="3152930"/>
          </a:xfrm>
        </p:grpSpPr>
        <p:cxnSp>
          <p:nvCxnSpPr>
            <p:cNvPr id="65" name="Straight Arrow Connector 64">
              <a:extLst>
                <a:ext uri="{FF2B5EF4-FFF2-40B4-BE49-F238E27FC236}">
                  <a16:creationId xmlns:a16="http://schemas.microsoft.com/office/drawing/2014/main" id="{7624EA7E-A6A8-45B2-85E9-6E4854E376C2}"/>
                </a:ext>
              </a:extLst>
            </p:cNvPr>
            <p:cNvCxnSpPr>
              <a:cxnSpLocks/>
            </p:cNvCxnSpPr>
            <p:nvPr/>
          </p:nvCxnSpPr>
          <p:spPr>
            <a:xfrm flipV="1">
              <a:off x="1450789" y="3017043"/>
              <a:ext cx="2743200" cy="274320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749725A-FF8C-44E2-A1BB-A23FBB14A255}"/>
                </a:ext>
              </a:extLst>
            </p:cNvPr>
            <p:cNvCxnSpPr>
              <a:cxnSpLocks/>
            </p:cNvCxnSpPr>
            <p:nvPr/>
          </p:nvCxnSpPr>
          <p:spPr>
            <a:xfrm>
              <a:off x="1431246" y="5764694"/>
              <a:ext cx="2743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DC10B99-A407-4F5D-B8B3-E89ED55783C8}"/>
                </a:ext>
              </a:extLst>
            </p:cNvPr>
            <p:cNvCxnSpPr>
              <a:cxnSpLocks/>
            </p:cNvCxnSpPr>
            <p:nvPr/>
          </p:nvCxnSpPr>
          <p:spPr>
            <a:xfrm rot="16200000">
              <a:off x="69418" y="4388643"/>
              <a:ext cx="2743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E01B0A67-54E0-4D84-98F1-DFEFC7D0A075}"/>
                </a:ext>
              </a:extLst>
            </p:cNvPr>
            <p:cNvSpPr/>
            <p:nvPr/>
          </p:nvSpPr>
          <p:spPr>
            <a:xfrm>
              <a:off x="1648630" y="4388642"/>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3313F44-D372-476A-9C7A-874980601C87}"/>
                </a:ext>
              </a:extLst>
            </p:cNvPr>
            <p:cNvSpPr/>
            <p:nvPr/>
          </p:nvSpPr>
          <p:spPr>
            <a:xfrm>
              <a:off x="2456783" y="4497833"/>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F559CA8-FA30-42F9-AE7B-D018CFB9186B}"/>
                </a:ext>
              </a:extLst>
            </p:cNvPr>
            <p:cNvSpPr/>
            <p:nvPr/>
          </p:nvSpPr>
          <p:spPr>
            <a:xfrm>
              <a:off x="1807167" y="4399400"/>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3AC894C5-A640-4F42-B328-B83D85617274}"/>
                </a:ext>
              </a:extLst>
            </p:cNvPr>
            <p:cNvSpPr/>
            <p:nvPr/>
          </p:nvSpPr>
          <p:spPr>
            <a:xfrm>
              <a:off x="2257025" y="4461312"/>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56F5258-E309-4128-B07B-101529BC3FAA}"/>
                </a:ext>
              </a:extLst>
            </p:cNvPr>
            <p:cNvSpPr/>
            <p:nvPr/>
          </p:nvSpPr>
          <p:spPr>
            <a:xfrm>
              <a:off x="2006925" y="4485326"/>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4053C9F-3637-49C4-873D-61F606E73C79}"/>
                </a:ext>
              </a:extLst>
            </p:cNvPr>
            <p:cNvSpPr/>
            <p:nvPr/>
          </p:nvSpPr>
          <p:spPr>
            <a:xfrm>
              <a:off x="2925723" y="4497833"/>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1139BFF-1BCB-4BD7-940C-3A6699C5835F}"/>
                </a:ext>
              </a:extLst>
            </p:cNvPr>
            <p:cNvSpPr/>
            <p:nvPr/>
          </p:nvSpPr>
          <p:spPr>
            <a:xfrm>
              <a:off x="3949469" y="4440215"/>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9DB0E4FB-D45C-46BD-B513-0E9E7F9DB84D}"/>
                </a:ext>
              </a:extLst>
            </p:cNvPr>
            <p:cNvSpPr/>
            <p:nvPr/>
          </p:nvSpPr>
          <p:spPr>
            <a:xfrm>
              <a:off x="3704949" y="4497833"/>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B9B3A6C8-DA56-40A8-BCCE-38903AACB818}"/>
                    </a:ext>
                  </a:extLst>
                </p:cNvPr>
                <p:cNvSpPr txBox="1"/>
                <p:nvPr/>
              </p:nvSpPr>
              <p:spPr>
                <a:xfrm>
                  <a:off x="1441017" y="5800640"/>
                  <a:ext cx="2733428" cy="369332"/>
                </a:xfrm>
                <a:prstGeom prst="rect">
                  <a:avLst/>
                </a:prstGeom>
                <a:noFill/>
              </p:spPr>
              <p:txBody>
                <a:bodyPr wrap="square" rtlCol="0">
                  <a:spAutoFit/>
                </a:bodyPr>
                <a:lstStyle/>
                <a:p>
                  <a:pPr algn="ctr"/>
                  <a:r>
                    <a:rPr lang="en-US" dirty="0"/>
                    <a:t>Measured Data [</a:t>
                  </a:r>
                  <a14:m>
                    <m:oMath xmlns:m="http://schemas.openxmlformats.org/officeDocument/2006/math">
                      <m:r>
                        <a:rPr lang="en-US" b="0" i="1" smtClean="0">
                          <a:latin typeface="Cambria Math" panose="02040503050406030204" pitchFamily="18" charset="0"/>
                        </a:rPr>
                        <m:t>𝑦</m:t>
                      </m:r>
                    </m:oMath>
                  </a14:m>
                  <a:r>
                    <a:rPr lang="en-US" dirty="0"/>
                    <a:t>]</a:t>
                  </a:r>
                </a:p>
              </p:txBody>
            </p:sp>
          </mc:Choice>
          <mc:Fallback xmlns="">
            <p:sp>
              <p:nvSpPr>
                <p:cNvPr id="76" name="TextBox 75">
                  <a:extLst>
                    <a:ext uri="{FF2B5EF4-FFF2-40B4-BE49-F238E27FC236}">
                      <a16:creationId xmlns:a16="http://schemas.microsoft.com/office/drawing/2014/main" id="{B9B3A6C8-DA56-40A8-BCCE-38903AACB818}"/>
                    </a:ext>
                  </a:extLst>
                </p:cNvPr>
                <p:cNvSpPr txBox="1">
                  <a:spLocks noRot="1" noChangeAspect="1" noMove="1" noResize="1" noEditPoints="1" noAdjustHandles="1" noChangeArrowheads="1" noChangeShapeType="1" noTextEdit="1"/>
                </p:cNvSpPr>
                <p:nvPr/>
              </p:nvSpPr>
              <p:spPr>
                <a:xfrm>
                  <a:off x="1441017" y="5800640"/>
                  <a:ext cx="2733428" cy="369332"/>
                </a:xfrm>
                <a:prstGeom prst="rect">
                  <a:avLst/>
                </a:prstGeom>
                <a:blipFill>
                  <a:blip r:embed="rId8"/>
                  <a:stretch>
                    <a:fillRect l="-1538" t="-13636" r="-1538" b="-7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EA4B622-2DC6-46D4-8C7A-7B1C8548E255}"/>
                    </a:ext>
                  </a:extLst>
                </p:cNvPr>
                <p:cNvSpPr txBox="1"/>
                <p:nvPr/>
              </p:nvSpPr>
              <p:spPr>
                <a:xfrm rot="16200000">
                  <a:off x="-348735" y="4203977"/>
                  <a:ext cx="2743202" cy="369332"/>
                </a:xfrm>
                <a:prstGeom prst="rect">
                  <a:avLst/>
                </a:prstGeom>
                <a:noFill/>
              </p:spPr>
              <p:txBody>
                <a:bodyPr wrap="square" rtlCol="0">
                  <a:spAutoFit/>
                </a:bodyPr>
                <a:lstStyle/>
                <a:p>
                  <a:pPr algn="ctr"/>
                  <a:r>
                    <a:rPr lang="en-US" dirty="0"/>
                    <a:t>Predicted Data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a:t>
                  </a:r>
                </a:p>
              </p:txBody>
            </p:sp>
          </mc:Choice>
          <mc:Fallback xmlns="">
            <p:sp>
              <p:nvSpPr>
                <p:cNvPr id="37" name="TextBox 36">
                  <a:extLst>
                    <a:ext uri="{FF2B5EF4-FFF2-40B4-BE49-F238E27FC236}">
                      <a16:creationId xmlns:a16="http://schemas.microsoft.com/office/drawing/2014/main" id="{7ED69FD3-F8A7-4A7E-8FEE-BB1248670324}"/>
                    </a:ext>
                  </a:extLst>
                </p:cNvPr>
                <p:cNvSpPr txBox="1">
                  <a:spLocks noRot="1" noChangeAspect="1" noMove="1" noResize="1" noEditPoints="1" noAdjustHandles="1" noChangeArrowheads="1" noChangeShapeType="1" noTextEdit="1"/>
                </p:cNvSpPr>
                <p:nvPr/>
              </p:nvSpPr>
              <p:spPr>
                <a:xfrm rot="16200000">
                  <a:off x="-348735" y="4203977"/>
                  <a:ext cx="2743202" cy="369332"/>
                </a:xfrm>
                <a:prstGeom prst="rect">
                  <a:avLst/>
                </a:prstGeom>
                <a:blipFill>
                  <a:blip r:embed="rId4"/>
                  <a:stretch>
                    <a:fillRect l="-10000" r="-26667"/>
                  </a:stretch>
                </a:blipFill>
              </p:spPr>
              <p:txBody>
                <a:bodyPr/>
                <a:lstStyle/>
                <a:p>
                  <a:r>
                    <a:rPr lang="en-US">
                      <a:noFill/>
                    </a:rPr>
                    <a:t> </a:t>
                  </a:r>
                </a:p>
              </p:txBody>
            </p:sp>
          </mc:Fallback>
        </mc:AlternateContent>
        <p:sp>
          <p:nvSpPr>
            <p:cNvPr id="78" name="Oval 77">
              <a:extLst>
                <a:ext uri="{FF2B5EF4-FFF2-40B4-BE49-F238E27FC236}">
                  <a16:creationId xmlns:a16="http://schemas.microsoft.com/office/drawing/2014/main" id="{FCDFF68B-CF08-4674-ABDB-5B2EFFD0E4EA}"/>
                </a:ext>
              </a:extLst>
            </p:cNvPr>
            <p:cNvSpPr/>
            <p:nvPr/>
          </p:nvSpPr>
          <p:spPr>
            <a:xfrm>
              <a:off x="3336663" y="4269291"/>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7309226-9E6C-4E17-BD6B-EC8D8FF1C28D}"/>
                </a:ext>
              </a:extLst>
            </p:cNvPr>
            <p:cNvSpPr/>
            <p:nvPr/>
          </p:nvSpPr>
          <p:spPr>
            <a:xfrm>
              <a:off x="3383282" y="4547238"/>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63AD7F15-0838-4A72-8825-999B46DCB4F9}"/>
                </a:ext>
              </a:extLst>
            </p:cNvPr>
            <p:cNvSpPr/>
            <p:nvPr/>
          </p:nvSpPr>
          <p:spPr>
            <a:xfrm>
              <a:off x="3074823" y="4497833"/>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F02A3137-D876-493E-B75A-7C2EB1D66C74}"/>
              </a:ext>
            </a:extLst>
          </p:cNvPr>
          <p:cNvGrpSpPr/>
          <p:nvPr/>
        </p:nvGrpSpPr>
        <p:grpSpPr>
          <a:xfrm>
            <a:off x="9244206" y="2181238"/>
            <a:ext cx="2427126" cy="2280406"/>
            <a:chOff x="838200" y="3017042"/>
            <a:chExt cx="3355789" cy="3152930"/>
          </a:xfrm>
        </p:grpSpPr>
        <p:cxnSp>
          <p:nvCxnSpPr>
            <p:cNvPr id="82" name="Straight Arrow Connector 81">
              <a:extLst>
                <a:ext uri="{FF2B5EF4-FFF2-40B4-BE49-F238E27FC236}">
                  <a16:creationId xmlns:a16="http://schemas.microsoft.com/office/drawing/2014/main" id="{5E393158-FD6A-495D-933A-E830A387AC49}"/>
                </a:ext>
              </a:extLst>
            </p:cNvPr>
            <p:cNvCxnSpPr>
              <a:cxnSpLocks/>
            </p:cNvCxnSpPr>
            <p:nvPr/>
          </p:nvCxnSpPr>
          <p:spPr>
            <a:xfrm flipV="1">
              <a:off x="1450789" y="3017043"/>
              <a:ext cx="2743200" cy="274320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69AA726-E220-477E-9166-03CA7D294487}"/>
                </a:ext>
              </a:extLst>
            </p:cNvPr>
            <p:cNvCxnSpPr>
              <a:cxnSpLocks/>
            </p:cNvCxnSpPr>
            <p:nvPr/>
          </p:nvCxnSpPr>
          <p:spPr>
            <a:xfrm>
              <a:off x="1431246" y="5764694"/>
              <a:ext cx="2743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514F06D-A3EC-426F-A843-2793CEDBC7AE}"/>
                </a:ext>
              </a:extLst>
            </p:cNvPr>
            <p:cNvCxnSpPr>
              <a:cxnSpLocks/>
            </p:cNvCxnSpPr>
            <p:nvPr/>
          </p:nvCxnSpPr>
          <p:spPr>
            <a:xfrm rot="16200000">
              <a:off x="69418" y="4388643"/>
              <a:ext cx="27432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765CAB21-48E3-477D-9FEA-6280132982EB}"/>
                </a:ext>
              </a:extLst>
            </p:cNvPr>
            <p:cNvSpPr/>
            <p:nvPr/>
          </p:nvSpPr>
          <p:spPr>
            <a:xfrm>
              <a:off x="2842372" y="5230939"/>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19406C0-381C-4B72-8CC0-577F968F38B1}"/>
                </a:ext>
              </a:extLst>
            </p:cNvPr>
            <p:cNvSpPr/>
            <p:nvPr/>
          </p:nvSpPr>
          <p:spPr>
            <a:xfrm>
              <a:off x="2604379" y="5461933"/>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C626245-2081-4FEF-949E-45A3516A2DEF}"/>
                </a:ext>
              </a:extLst>
            </p:cNvPr>
            <p:cNvSpPr/>
            <p:nvPr/>
          </p:nvSpPr>
          <p:spPr>
            <a:xfrm>
              <a:off x="2152471" y="5400021"/>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24F45466-199C-4B7A-B9F0-B544E173D422}"/>
                </a:ext>
              </a:extLst>
            </p:cNvPr>
            <p:cNvSpPr/>
            <p:nvPr/>
          </p:nvSpPr>
          <p:spPr>
            <a:xfrm>
              <a:off x="2809913" y="4696702"/>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7BEF5BE-A87F-4185-B7E1-A3882E288F41}"/>
                </a:ext>
              </a:extLst>
            </p:cNvPr>
            <p:cNvSpPr/>
            <p:nvPr/>
          </p:nvSpPr>
          <p:spPr>
            <a:xfrm>
              <a:off x="1564668" y="4704813"/>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B5730A56-CA4D-478D-8456-17337227B861}"/>
                </a:ext>
              </a:extLst>
            </p:cNvPr>
            <p:cNvSpPr/>
            <p:nvPr/>
          </p:nvSpPr>
          <p:spPr>
            <a:xfrm>
              <a:off x="3245339" y="3766140"/>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9165B81D-9208-41BC-8338-87E4FAF2FAC2}"/>
                </a:ext>
              </a:extLst>
            </p:cNvPr>
            <p:cNvSpPr/>
            <p:nvPr/>
          </p:nvSpPr>
          <p:spPr>
            <a:xfrm>
              <a:off x="3512841" y="3558066"/>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97186F90-A3C9-4972-A0C8-7C7E682C5523}"/>
                </a:ext>
              </a:extLst>
            </p:cNvPr>
            <p:cNvSpPr/>
            <p:nvPr/>
          </p:nvSpPr>
          <p:spPr>
            <a:xfrm>
              <a:off x="3762743" y="3340752"/>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ED908249-1363-424B-ACCC-CF53ED34695D}"/>
                    </a:ext>
                  </a:extLst>
                </p:cNvPr>
                <p:cNvSpPr txBox="1"/>
                <p:nvPr/>
              </p:nvSpPr>
              <p:spPr>
                <a:xfrm>
                  <a:off x="1441017" y="5800640"/>
                  <a:ext cx="2733428" cy="369332"/>
                </a:xfrm>
                <a:prstGeom prst="rect">
                  <a:avLst/>
                </a:prstGeom>
                <a:noFill/>
              </p:spPr>
              <p:txBody>
                <a:bodyPr wrap="square" rtlCol="0">
                  <a:spAutoFit/>
                </a:bodyPr>
                <a:lstStyle/>
                <a:p>
                  <a:pPr algn="ctr"/>
                  <a:r>
                    <a:rPr lang="en-US" dirty="0"/>
                    <a:t>Measured Data [</a:t>
                  </a:r>
                  <a14:m>
                    <m:oMath xmlns:m="http://schemas.openxmlformats.org/officeDocument/2006/math">
                      <m:r>
                        <a:rPr lang="en-US" b="0" i="1" smtClean="0">
                          <a:latin typeface="Cambria Math" panose="02040503050406030204" pitchFamily="18" charset="0"/>
                        </a:rPr>
                        <m:t>𝑦</m:t>
                      </m:r>
                    </m:oMath>
                  </a14:m>
                  <a:r>
                    <a:rPr lang="en-US" dirty="0"/>
                    <a:t>]</a:t>
                  </a:r>
                </a:p>
              </p:txBody>
            </p:sp>
          </mc:Choice>
          <mc:Fallback xmlns="">
            <p:sp>
              <p:nvSpPr>
                <p:cNvPr id="93" name="TextBox 92">
                  <a:extLst>
                    <a:ext uri="{FF2B5EF4-FFF2-40B4-BE49-F238E27FC236}">
                      <a16:creationId xmlns:a16="http://schemas.microsoft.com/office/drawing/2014/main" id="{ED908249-1363-424B-ACCC-CF53ED34695D}"/>
                    </a:ext>
                  </a:extLst>
                </p:cNvPr>
                <p:cNvSpPr txBox="1">
                  <a:spLocks noRot="1" noChangeAspect="1" noMove="1" noResize="1" noEditPoints="1" noAdjustHandles="1" noChangeArrowheads="1" noChangeShapeType="1" noTextEdit="1"/>
                </p:cNvSpPr>
                <p:nvPr/>
              </p:nvSpPr>
              <p:spPr>
                <a:xfrm>
                  <a:off x="1441017" y="5800640"/>
                  <a:ext cx="2733428" cy="369332"/>
                </a:xfrm>
                <a:prstGeom prst="rect">
                  <a:avLst/>
                </a:prstGeom>
                <a:blipFill>
                  <a:blip r:embed="rId9"/>
                  <a:stretch>
                    <a:fillRect l="-1543" t="-11364" r="-1852" b="-7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93AB1CFD-9608-4591-9AA5-3CF8C6C43635}"/>
                    </a:ext>
                  </a:extLst>
                </p:cNvPr>
                <p:cNvSpPr txBox="1"/>
                <p:nvPr/>
              </p:nvSpPr>
              <p:spPr>
                <a:xfrm rot="16200000">
                  <a:off x="-348735" y="4203977"/>
                  <a:ext cx="2743202" cy="369332"/>
                </a:xfrm>
                <a:prstGeom prst="rect">
                  <a:avLst/>
                </a:prstGeom>
                <a:noFill/>
              </p:spPr>
              <p:txBody>
                <a:bodyPr wrap="square" rtlCol="0">
                  <a:spAutoFit/>
                </a:bodyPr>
                <a:lstStyle/>
                <a:p>
                  <a:pPr algn="ctr"/>
                  <a:r>
                    <a:rPr lang="en-US" dirty="0"/>
                    <a:t>Predicted Data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a:t>
                  </a:r>
                </a:p>
              </p:txBody>
            </p:sp>
          </mc:Choice>
          <mc:Fallback xmlns="">
            <p:sp>
              <p:nvSpPr>
                <p:cNvPr id="37" name="TextBox 36">
                  <a:extLst>
                    <a:ext uri="{FF2B5EF4-FFF2-40B4-BE49-F238E27FC236}">
                      <a16:creationId xmlns:a16="http://schemas.microsoft.com/office/drawing/2014/main" id="{7ED69FD3-F8A7-4A7E-8FEE-BB1248670324}"/>
                    </a:ext>
                  </a:extLst>
                </p:cNvPr>
                <p:cNvSpPr txBox="1">
                  <a:spLocks noRot="1" noChangeAspect="1" noMove="1" noResize="1" noEditPoints="1" noAdjustHandles="1" noChangeArrowheads="1" noChangeShapeType="1" noTextEdit="1"/>
                </p:cNvSpPr>
                <p:nvPr/>
              </p:nvSpPr>
              <p:spPr>
                <a:xfrm rot="16200000">
                  <a:off x="-348735" y="4203977"/>
                  <a:ext cx="2743202" cy="369332"/>
                </a:xfrm>
                <a:prstGeom prst="rect">
                  <a:avLst/>
                </a:prstGeom>
                <a:blipFill>
                  <a:blip r:embed="rId4"/>
                  <a:stretch>
                    <a:fillRect l="-10000" r="-26667"/>
                  </a:stretch>
                </a:blipFill>
              </p:spPr>
              <p:txBody>
                <a:bodyPr/>
                <a:lstStyle/>
                <a:p>
                  <a:r>
                    <a:rPr lang="en-US">
                      <a:noFill/>
                    </a:rPr>
                    <a:t> </a:t>
                  </a:r>
                </a:p>
              </p:txBody>
            </p:sp>
          </mc:Fallback>
        </mc:AlternateContent>
        <p:sp>
          <p:nvSpPr>
            <p:cNvPr id="95" name="Oval 94">
              <a:extLst>
                <a:ext uri="{FF2B5EF4-FFF2-40B4-BE49-F238E27FC236}">
                  <a16:creationId xmlns:a16="http://schemas.microsoft.com/office/drawing/2014/main" id="{5D48BE53-A94E-4B09-87F4-8240FD57D683}"/>
                </a:ext>
              </a:extLst>
            </p:cNvPr>
            <p:cNvSpPr/>
            <p:nvPr/>
          </p:nvSpPr>
          <p:spPr>
            <a:xfrm>
              <a:off x="2024424" y="4572429"/>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98768CA1-56F0-4568-859C-AE5639F7C54E}"/>
                </a:ext>
              </a:extLst>
            </p:cNvPr>
            <p:cNvSpPr/>
            <p:nvPr/>
          </p:nvSpPr>
          <p:spPr>
            <a:xfrm>
              <a:off x="2337366" y="4175207"/>
              <a:ext cx="123825" cy="1238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7FC7CAB8-FF82-4EDD-A086-CC6D1D8ACAB5}"/>
                </a:ext>
              </a:extLst>
            </p:cNvPr>
            <p:cNvSpPr/>
            <p:nvPr/>
          </p:nvSpPr>
          <p:spPr>
            <a:xfrm>
              <a:off x="3132625" y="4051382"/>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E6BC8462-C24C-4485-8CC4-04C2AFDB1333}"/>
              </a:ext>
            </a:extLst>
          </p:cNvPr>
          <p:cNvSpPr txBox="1"/>
          <p:nvPr/>
        </p:nvSpPr>
        <p:spPr>
          <a:xfrm>
            <a:off x="3389642" y="5263645"/>
            <a:ext cx="4722949" cy="830997"/>
          </a:xfrm>
          <a:prstGeom prst="rect">
            <a:avLst/>
          </a:prstGeom>
          <a:noFill/>
        </p:spPr>
        <p:txBody>
          <a:bodyPr wrap="square" rtlCol="0">
            <a:spAutoFit/>
          </a:bodyPr>
          <a:lstStyle/>
          <a:p>
            <a:pPr algn="ctr"/>
            <a:r>
              <a:rPr lang="en-US" sz="2400" dirty="0"/>
              <a:t>Parity plots show qualitative trends in predictions</a:t>
            </a:r>
          </a:p>
        </p:txBody>
      </p:sp>
    </p:spTree>
    <p:extLst>
      <p:ext uri="{BB962C8B-B14F-4D97-AF65-F5344CB8AC3E}">
        <p14:creationId xmlns:p14="http://schemas.microsoft.com/office/powerpoint/2010/main" val="232475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pPr algn="ctr"/>
            <a:r>
              <a:rPr lang="en-US" dirty="0"/>
              <a:t>Workflow Step 4: Quantifying Test Data Errors</a:t>
            </a:r>
          </a:p>
        </p:txBody>
      </p:sp>
      <p:sp>
        <p:nvSpPr>
          <p:cNvPr id="4" name="Title 1">
            <a:extLst>
              <a:ext uri="{FF2B5EF4-FFF2-40B4-BE49-F238E27FC236}">
                <a16:creationId xmlns:a16="http://schemas.microsoft.com/office/drawing/2014/main" id="{AFD88DE9-F467-4D23-B034-F1522232D402}"/>
              </a:ext>
            </a:extLst>
          </p:cNvPr>
          <p:cNvSpPr txBox="1">
            <a:spLocks/>
          </p:cNvSpPr>
          <p:nvPr/>
        </p:nvSpPr>
        <p:spPr>
          <a:xfrm>
            <a:off x="0" y="1234280"/>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u="sng"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4C75F4F-4729-4B1E-A5A7-26B8F031D553}"/>
                  </a:ext>
                </a:extLst>
              </p:cNvPr>
              <p:cNvSpPr txBox="1"/>
              <p:nvPr/>
            </p:nvSpPr>
            <p:spPr>
              <a:xfrm>
                <a:off x="6776133" y="1754898"/>
                <a:ext cx="5007183" cy="19094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u="sng" smtClean="0">
                          <a:latin typeface="Cambria Math" panose="02040503050406030204" pitchFamily="18" charset="0"/>
                        </a:rPr>
                        <m:t>𝑵𝒐𝒓𝒎𝒂𝒍𝒊𝒛𝒆𝒅</m:t>
                      </m:r>
                      <m:r>
                        <a:rPr lang="en-US" sz="2400" b="1" i="1" u="sng" smtClean="0">
                          <a:latin typeface="Cambria Math" panose="02040503050406030204" pitchFamily="18" charset="0"/>
                        </a:rPr>
                        <m:t> </m:t>
                      </m:r>
                      <m:r>
                        <a:rPr lang="en-US" sz="2400" b="1" i="1" u="sng" smtClean="0">
                          <a:latin typeface="Cambria Math" panose="02040503050406030204" pitchFamily="18" charset="0"/>
                        </a:rPr>
                        <m:t>𝑹𝑴𝑺𝑬</m:t>
                      </m:r>
                      <m:r>
                        <a:rPr lang="en-US" sz="2400" b="1" i="1" u="sng" smtClean="0">
                          <a:latin typeface="Cambria Math" panose="02040503050406030204" pitchFamily="18" charset="0"/>
                        </a:rPr>
                        <m:t> </m:t>
                      </m:r>
                    </m:oMath>
                  </m:oMathPara>
                </a14:m>
                <a:endParaRPr lang="en-US" sz="2400" b="1" i="1" u="sng"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𝑅𝑀𝑆𝐸</m:t>
                      </m:r>
                      <m:r>
                        <a:rPr lang="en-US" sz="2400" b="0" i="1" smtClean="0">
                          <a:latin typeface="Cambria Math" panose="02040503050406030204" pitchFamily="18" charset="0"/>
                        </a:rPr>
                        <m:t>/</m:t>
                      </m:r>
                      <m:r>
                        <a:rPr lang="en-US" sz="2400" b="0" i="1" smtClean="0">
                          <a:latin typeface="Cambria Math" panose="02040503050406030204" pitchFamily="18" charset="0"/>
                        </a:rPr>
                        <m:t>𝜎</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𝑖</m:t>
                                                  </m:r>
                                                </m:sub>
                                              </m:sSub>
                                            </m:e>
                                          </m:d>
                                        </m:e>
                                      </m:nary>
                                    </m:num>
                                    <m:den>
                                      <m:r>
                                        <a:rPr lang="en-US" sz="2400" i="1">
                                          <a:latin typeface="Cambria Math" panose="02040503050406030204" pitchFamily="18" charset="0"/>
                                        </a:rPr>
                                        <m:t>𝑁</m:t>
                                      </m:r>
                                    </m:den>
                                  </m:f>
                                </m:e>
                                <m:sup>
                                  <m:r>
                                    <a:rPr lang="en-US" sz="2400" i="1">
                                      <a:latin typeface="Cambria Math" panose="02040503050406030204" pitchFamily="18" charset="0"/>
                                    </a:rPr>
                                    <m:t>2</m:t>
                                  </m:r>
                                </m:sup>
                              </m:sSup>
                            </m:e>
                          </m:rad>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𝑦</m:t>
                              </m:r>
                            </m:sub>
                          </m:sSub>
                        </m:den>
                      </m:f>
                    </m:oMath>
                  </m:oMathPara>
                </a14:m>
                <a:endParaRPr lang="en-US" sz="2400" dirty="0"/>
              </a:p>
            </p:txBody>
          </p:sp>
        </mc:Choice>
        <mc:Fallback xmlns="">
          <p:sp>
            <p:nvSpPr>
              <p:cNvPr id="5" name="TextBox 4">
                <a:extLst>
                  <a:ext uri="{FF2B5EF4-FFF2-40B4-BE49-F238E27FC236}">
                    <a16:creationId xmlns:a16="http://schemas.microsoft.com/office/drawing/2014/main" id="{84C75F4F-4729-4B1E-A5A7-26B8F031D553}"/>
                  </a:ext>
                </a:extLst>
              </p:cNvPr>
              <p:cNvSpPr txBox="1">
                <a:spLocks noRot="1" noChangeAspect="1" noMove="1" noResize="1" noEditPoints="1" noAdjustHandles="1" noChangeArrowheads="1" noChangeShapeType="1" noTextEdit="1"/>
              </p:cNvSpPr>
              <p:nvPr/>
            </p:nvSpPr>
            <p:spPr>
              <a:xfrm>
                <a:off x="6776133" y="1754898"/>
                <a:ext cx="5007183" cy="190943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240B180-8469-42F2-AB4B-F5EA55E02C32}"/>
                  </a:ext>
                </a:extLst>
              </p:cNvPr>
              <p:cNvSpPr txBox="1"/>
              <p:nvPr/>
            </p:nvSpPr>
            <p:spPr>
              <a:xfrm>
                <a:off x="6776132" y="3728541"/>
                <a:ext cx="5007183" cy="97648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u="sng" smtClean="0">
                          <a:latin typeface="Cambria Math" panose="02040503050406030204" pitchFamily="18" charset="0"/>
                        </a:rPr>
                        <m:t>𝑴𝒆𝒂𝒏</m:t>
                      </m:r>
                      <m:r>
                        <a:rPr lang="en-US" sz="2400" b="1" i="1" u="sng" smtClean="0">
                          <a:latin typeface="Cambria Math" panose="02040503050406030204" pitchFamily="18" charset="0"/>
                        </a:rPr>
                        <m:t> </m:t>
                      </m:r>
                      <m:r>
                        <a:rPr lang="en-US" sz="2400" b="1" i="1" u="sng" smtClean="0">
                          <a:latin typeface="Cambria Math" panose="02040503050406030204" pitchFamily="18" charset="0"/>
                        </a:rPr>
                        <m:t>𝑨𝒃𝒔𝒐𝒍𝒖𝒕𝒆</m:t>
                      </m:r>
                      <m:r>
                        <a:rPr lang="en-US" sz="2400" b="1" i="1" u="sng" smtClean="0">
                          <a:latin typeface="Cambria Math" panose="02040503050406030204" pitchFamily="18" charset="0"/>
                        </a:rPr>
                        <m:t> </m:t>
                      </m:r>
                      <m:r>
                        <a:rPr lang="en-US" sz="2400" b="1" i="1" u="sng" smtClean="0">
                          <a:latin typeface="Cambria Math" panose="02040503050406030204" pitchFamily="18" charset="0"/>
                        </a:rPr>
                        <m:t>𝑬𝒓𝒓𝒐𝒓</m:t>
                      </m:r>
                      <m:r>
                        <a:rPr lang="en-US" sz="2400" b="1" i="1" u="sng" smtClean="0">
                          <a:latin typeface="Cambria Math" panose="02040503050406030204" pitchFamily="18" charset="0"/>
                        </a:rPr>
                        <m:t> </m:t>
                      </m:r>
                    </m:oMath>
                  </m:oMathPara>
                </a14:m>
                <a:endParaRPr lang="en-US" sz="2400" b="1" i="1" u="sng" dirty="0">
                  <a:latin typeface="Cambria Math" panose="02040503050406030204" pitchFamily="18" charset="0"/>
                </a:endParaRPr>
              </a:p>
              <a:p>
                <a:pPr algn="ctr"/>
                <a14:m>
                  <m:oMath xmlns:m="http://schemas.openxmlformats.org/officeDocument/2006/math">
                    <m:r>
                      <a:rPr lang="en-US" sz="2400" b="0" i="1" smtClean="0">
                        <a:latin typeface="Cambria Math" panose="02040503050406030204" pitchFamily="18" charset="0"/>
                      </a:rPr>
                      <m:t>𝑀𝐴𝐸</m:t>
                    </m:r>
                    <m:r>
                      <a:rPr lang="en-US" sz="2400" b="0" i="1" smtClean="0">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𝑖</m:t>
                                    </m:r>
                                  </m:sub>
                                </m:sSub>
                              </m:e>
                            </m:d>
                          </m:e>
                        </m:nary>
                      </m:num>
                      <m:den>
                        <m:r>
                          <a:rPr lang="en-US" sz="2400" i="1">
                            <a:latin typeface="Cambria Math" panose="02040503050406030204" pitchFamily="18" charset="0"/>
                          </a:rPr>
                          <m:t>𝑁</m:t>
                        </m:r>
                      </m:den>
                    </m:f>
                  </m:oMath>
                </a14:m>
                <a:endParaRPr lang="en-US" sz="2400" dirty="0"/>
              </a:p>
            </p:txBody>
          </p:sp>
        </mc:Choice>
        <mc:Fallback xmlns="">
          <p:sp>
            <p:nvSpPr>
              <p:cNvPr id="6" name="TextBox 5">
                <a:extLst>
                  <a:ext uri="{FF2B5EF4-FFF2-40B4-BE49-F238E27FC236}">
                    <a16:creationId xmlns:a16="http://schemas.microsoft.com/office/drawing/2014/main" id="{A240B180-8469-42F2-AB4B-F5EA55E02C32}"/>
                  </a:ext>
                </a:extLst>
              </p:cNvPr>
              <p:cNvSpPr txBox="1">
                <a:spLocks noRot="1" noChangeAspect="1" noMove="1" noResize="1" noEditPoints="1" noAdjustHandles="1" noChangeArrowheads="1" noChangeShapeType="1" noTextEdit="1"/>
              </p:cNvSpPr>
              <p:nvPr/>
            </p:nvSpPr>
            <p:spPr>
              <a:xfrm>
                <a:off x="6776132" y="3728541"/>
                <a:ext cx="5007183" cy="9764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3921D9E-28CE-443D-8A64-181B6115C70F}"/>
                  </a:ext>
                </a:extLst>
              </p:cNvPr>
              <p:cNvSpPr txBox="1"/>
              <p:nvPr/>
            </p:nvSpPr>
            <p:spPr>
              <a:xfrm>
                <a:off x="1087066" y="1754898"/>
                <a:ext cx="5007183" cy="14605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u="sng" smtClean="0">
                          <a:latin typeface="Cambria Math" panose="02040503050406030204" pitchFamily="18" charset="0"/>
                        </a:rPr>
                        <m:t>𝑹𝒐𝒐𝒕</m:t>
                      </m:r>
                      <m:r>
                        <a:rPr lang="en-US" sz="2400" b="1" i="1" u="sng" smtClean="0">
                          <a:latin typeface="Cambria Math" panose="02040503050406030204" pitchFamily="18" charset="0"/>
                        </a:rPr>
                        <m:t> </m:t>
                      </m:r>
                      <m:r>
                        <a:rPr lang="en-US" sz="2400" b="1" i="1" u="sng" smtClean="0">
                          <a:latin typeface="Cambria Math" panose="02040503050406030204" pitchFamily="18" charset="0"/>
                        </a:rPr>
                        <m:t>𝑴𝒆𝒂𝒏</m:t>
                      </m:r>
                      <m:r>
                        <a:rPr lang="en-US" sz="2400" b="1" i="1" u="sng" smtClean="0">
                          <a:latin typeface="Cambria Math" panose="02040503050406030204" pitchFamily="18" charset="0"/>
                        </a:rPr>
                        <m:t> </m:t>
                      </m:r>
                      <m:r>
                        <a:rPr lang="en-US" sz="2400" b="1" i="1" u="sng" smtClean="0">
                          <a:latin typeface="Cambria Math" panose="02040503050406030204" pitchFamily="18" charset="0"/>
                        </a:rPr>
                        <m:t>𝑺𝒒𝒖𝒂𝒓𝒆𝒅</m:t>
                      </m:r>
                      <m:r>
                        <a:rPr lang="en-US" sz="2400" b="1" i="1" u="sng" smtClean="0">
                          <a:latin typeface="Cambria Math" panose="02040503050406030204" pitchFamily="18" charset="0"/>
                        </a:rPr>
                        <m:t> </m:t>
                      </m:r>
                      <m:r>
                        <a:rPr lang="en-US" sz="2400" b="1" i="1" u="sng" smtClean="0">
                          <a:latin typeface="Cambria Math" panose="02040503050406030204" pitchFamily="18" charset="0"/>
                        </a:rPr>
                        <m:t>𝑬𝒓𝒓𝒐𝒓</m:t>
                      </m:r>
                    </m:oMath>
                  </m:oMathPara>
                </a14:m>
                <a:endParaRPr lang="en-US" sz="2400" b="1" i="1" u="sng"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𝑅𝑀𝑆𝐸</m:t>
                      </m:r>
                      <m:r>
                        <a:rPr lang="en-US" sz="2400" b="0" i="1" smtClean="0">
                          <a:latin typeface="Cambria Math" panose="02040503050406030204" pitchFamily="18" charset="0"/>
                        </a:rPr>
                        <m:t>= </m:t>
                      </m:r>
                      <m:rad>
                        <m:radPr>
                          <m:degHide m:val="on"/>
                          <m:ctrlPr>
                            <a:rPr lang="en-US" sz="2400" i="1" smtClean="0">
                              <a:latin typeface="Cambria Math" panose="02040503050406030204" pitchFamily="18" charset="0"/>
                            </a:rPr>
                          </m:ctrlPr>
                        </m:radPr>
                        <m:deg/>
                        <m:e>
                          <m:sSup>
                            <m:sSupPr>
                              <m:ctrlPr>
                                <a:rPr lang="en-US" sz="2400" i="1" smtClean="0">
                                  <a:latin typeface="Cambria Math" panose="02040503050406030204" pitchFamily="18" charset="0"/>
                                </a:rPr>
                              </m:ctrlPr>
                            </m:sSupPr>
                            <m:e>
                              <m:f>
                                <m:fPr>
                                  <m:ctrlPr>
                                    <a:rPr lang="en-US" sz="2400" i="1" smtClean="0">
                                      <a:latin typeface="Cambria Math" panose="02040503050406030204" pitchFamily="18" charset="0"/>
                                    </a:rPr>
                                  </m:ctrlPr>
                                </m:fPr>
                                <m:num>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a:latin typeface="Cambria Math" panose="02040503050406030204" pitchFamily="18" charset="0"/>
                                                </a:rPr>
                                                <m:t>𝑦</m:t>
                                              </m:r>
                                            </m:e>
                                            <m:sub>
                                              <m:r>
                                                <a:rPr lang="en-US" sz="2400" b="0" i="1">
                                                  <a:latin typeface="Cambria Math" panose="02040503050406030204" pitchFamily="18" charset="0"/>
                                                </a:rPr>
                                                <m:t>𝑖</m:t>
                                              </m:r>
                                            </m:sub>
                                          </m:sSub>
                                          <m:r>
                                            <a:rPr lang="en-US" sz="2400" b="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a:latin typeface="Cambria Math" panose="02040503050406030204" pitchFamily="18" charset="0"/>
                                                    </a:rPr>
                                                    <m:t>𝑦</m:t>
                                                  </m:r>
                                                </m:e>
                                              </m:acc>
                                            </m:e>
                                            <m:sub>
                                              <m:r>
                                                <a:rPr lang="en-US" sz="2400" b="0" i="1">
                                                  <a:latin typeface="Cambria Math" panose="02040503050406030204" pitchFamily="18" charset="0"/>
                                                </a:rPr>
                                                <m:t>𝑖</m:t>
                                              </m:r>
                                            </m:sub>
                                          </m:sSub>
                                        </m:e>
                                      </m:d>
                                    </m:e>
                                  </m:nary>
                                </m:num>
                                <m:den>
                                  <m:r>
                                    <a:rPr lang="en-US" sz="2400" b="0" i="1" smtClean="0">
                                      <a:latin typeface="Cambria Math" panose="02040503050406030204" pitchFamily="18" charset="0"/>
                                    </a:rPr>
                                    <m:t>𝑁</m:t>
                                  </m:r>
                                </m:den>
                              </m:f>
                            </m:e>
                            <m:sup>
                              <m:r>
                                <a:rPr lang="en-US" sz="2400" b="0" i="1" smtClean="0">
                                  <a:latin typeface="Cambria Math" panose="02040503050406030204" pitchFamily="18" charset="0"/>
                                </a:rPr>
                                <m:t>2</m:t>
                              </m:r>
                            </m:sup>
                          </m:sSup>
                        </m:e>
                      </m:rad>
                    </m:oMath>
                  </m:oMathPara>
                </a14:m>
                <a:endParaRPr lang="en-US" sz="2400" dirty="0"/>
              </a:p>
            </p:txBody>
          </p:sp>
        </mc:Choice>
        <mc:Fallback xmlns="">
          <p:sp>
            <p:nvSpPr>
              <p:cNvPr id="10" name="TextBox 9">
                <a:extLst>
                  <a:ext uri="{FF2B5EF4-FFF2-40B4-BE49-F238E27FC236}">
                    <a16:creationId xmlns:a16="http://schemas.microsoft.com/office/drawing/2014/main" id="{A3921D9E-28CE-443D-8A64-181B6115C70F}"/>
                  </a:ext>
                </a:extLst>
              </p:cNvPr>
              <p:cNvSpPr txBox="1">
                <a:spLocks noRot="1" noChangeAspect="1" noMove="1" noResize="1" noEditPoints="1" noAdjustHandles="1" noChangeArrowheads="1" noChangeShapeType="1" noTextEdit="1"/>
              </p:cNvSpPr>
              <p:nvPr/>
            </p:nvSpPr>
            <p:spPr>
              <a:xfrm>
                <a:off x="1087066" y="1754898"/>
                <a:ext cx="5007183" cy="146052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89C71BC-A512-44B4-A212-5F80EF2C4DE7}"/>
                  </a:ext>
                </a:extLst>
              </p:cNvPr>
              <p:cNvSpPr txBox="1"/>
              <p:nvPr/>
            </p:nvSpPr>
            <p:spPr>
              <a:xfrm>
                <a:off x="1087066" y="3706780"/>
                <a:ext cx="5007183" cy="19012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u="sng" smtClean="0">
                          <a:latin typeface="Cambria Math" panose="02040503050406030204" pitchFamily="18" charset="0"/>
                        </a:rPr>
                        <m:t>𝑪𝒐𝒆𝒇𝒇𝒊𝒄𝒊𝒆𝒏𝒕</m:t>
                      </m:r>
                      <m:r>
                        <a:rPr lang="en-US" sz="2400" b="1" i="1" u="sng" smtClean="0">
                          <a:latin typeface="Cambria Math" panose="02040503050406030204" pitchFamily="18" charset="0"/>
                        </a:rPr>
                        <m:t> </m:t>
                      </m:r>
                      <m:r>
                        <a:rPr lang="en-US" sz="2400" b="1" i="1" u="sng" smtClean="0">
                          <a:latin typeface="Cambria Math" panose="02040503050406030204" pitchFamily="18" charset="0"/>
                        </a:rPr>
                        <m:t>𝒐𝒇</m:t>
                      </m:r>
                      <m:r>
                        <a:rPr lang="en-US" sz="2400" b="1" i="1" u="sng" smtClean="0">
                          <a:latin typeface="Cambria Math" panose="02040503050406030204" pitchFamily="18" charset="0"/>
                        </a:rPr>
                        <m:t> </m:t>
                      </m:r>
                      <m:r>
                        <a:rPr lang="en-US" sz="2400" b="1" i="1" u="sng" smtClean="0">
                          <a:latin typeface="Cambria Math" panose="02040503050406030204" pitchFamily="18" charset="0"/>
                        </a:rPr>
                        <m:t>𝑫𝒆𝒕𝒆𝒓𝒎𝒊𝒏𝒂𝒕𝒊𝒐𝒏</m:t>
                      </m:r>
                      <m:r>
                        <a:rPr lang="en-US" sz="2400" b="1" i="1" u="sng" smtClean="0">
                          <a:latin typeface="Cambria Math" panose="02040503050406030204" pitchFamily="18" charset="0"/>
                        </a:rPr>
                        <m:t> </m:t>
                      </m:r>
                    </m:oMath>
                  </m:oMathPara>
                </a14:m>
                <a:endParaRPr lang="en-US" sz="2400" b="1" i="1" u="sng"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a:latin typeface="Cambria Math" panose="02040503050406030204" pitchFamily="18" charset="0"/>
                            </a:rPr>
                            <m:t>𝑅</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f>
                        <m:fPr>
                          <m:ctrlPr>
                            <a:rPr lang="en-US" sz="2400" i="1" smtClean="0">
                              <a:latin typeface="Cambria Math" panose="02040503050406030204" pitchFamily="18" charset="0"/>
                            </a:rPr>
                          </m:ctrlPr>
                        </m:fPr>
                        <m:num>
                          <m:sSup>
                            <m:sSupPr>
                              <m:ctrlPr>
                                <a:rPr lang="en-US" sz="2400" i="1">
                                  <a:latin typeface="Cambria Math" panose="02040503050406030204" pitchFamily="18" charset="0"/>
                                </a:rPr>
                              </m:ctrlPr>
                            </m:sSupPr>
                            <m:e>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𝑖</m:t>
                                              </m:r>
                                            </m:sub>
                                          </m:sSub>
                                        </m:e>
                                      </m:d>
                                    </m:e>
                                  </m:nary>
                                </m:num>
                                <m:den>
                                  <m:r>
                                    <a:rPr lang="en-US" sz="2400" i="1">
                                      <a:latin typeface="Cambria Math" panose="02040503050406030204" pitchFamily="18" charset="0"/>
                                    </a:rPr>
                                    <m:t>𝑁</m:t>
                                  </m:r>
                                </m:den>
                              </m:f>
                            </m:e>
                            <m:sup>
                              <m:r>
                                <a:rPr lang="en-US" sz="2400" i="1">
                                  <a:latin typeface="Cambria Math" panose="02040503050406030204" pitchFamily="18" charset="0"/>
                                </a:rPr>
                                <m:t>2</m:t>
                              </m:r>
                            </m:sup>
                          </m:sSup>
                        </m:num>
                        <m:den>
                          <m:sSup>
                            <m:sSupPr>
                              <m:ctrlPr>
                                <a:rPr lang="en-US" sz="2400" i="1">
                                  <a:latin typeface="Cambria Math" panose="02040503050406030204" pitchFamily="18" charset="0"/>
                                </a:rPr>
                              </m:ctrlPr>
                            </m:sSupPr>
                            <m:e>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acc>
                                            <m:accPr>
                                              <m:chr m:val="̅"/>
                                              <m:ctrlPr>
                                                <a:rPr lang="en-US" sz="2400" b="1" i="1" smtClean="0">
                                                  <a:latin typeface="Cambria Math" panose="02040503050406030204" pitchFamily="18" charset="0"/>
                                                </a:rPr>
                                              </m:ctrlPr>
                                            </m:accPr>
                                            <m:e>
                                              <m:r>
                                                <a:rPr lang="en-US" sz="2400" b="0" i="1" smtClean="0">
                                                  <a:latin typeface="Cambria Math" panose="02040503050406030204" pitchFamily="18" charset="0"/>
                                                </a:rPr>
                                                <m:t>𝑦</m:t>
                                              </m:r>
                                            </m:e>
                                          </m:acc>
                                        </m:e>
                                      </m:d>
                                    </m:e>
                                  </m:nary>
                                </m:num>
                                <m:den>
                                  <m:r>
                                    <a:rPr lang="en-US" sz="2400" i="1">
                                      <a:latin typeface="Cambria Math" panose="02040503050406030204" pitchFamily="18" charset="0"/>
                                    </a:rPr>
                                    <m:t>𝑁</m:t>
                                  </m:r>
                                </m:den>
                              </m:f>
                            </m:e>
                            <m:sup>
                              <m:r>
                                <a:rPr lang="en-US" sz="2400" i="1">
                                  <a:latin typeface="Cambria Math" panose="02040503050406030204" pitchFamily="18" charset="0"/>
                                </a:rPr>
                                <m:t>2</m:t>
                              </m:r>
                            </m:sup>
                          </m:sSup>
                        </m:den>
                      </m:f>
                    </m:oMath>
                  </m:oMathPara>
                </a14:m>
                <a:endParaRPr lang="en-US" sz="2400" dirty="0"/>
              </a:p>
            </p:txBody>
          </p:sp>
        </mc:Choice>
        <mc:Fallback xmlns="">
          <p:sp>
            <p:nvSpPr>
              <p:cNvPr id="11" name="TextBox 10">
                <a:extLst>
                  <a:ext uri="{FF2B5EF4-FFF2-40B4-BE49-F238E27FC236}">
                    <a16:creationId xmlns:a16="http://schemas.microsoft.com/office/drawing/2014/main" id="{F89C71BC-A512-44B4-A212-5F80EF2C4DE7}"/>
                  </a:ext>
                </a:extLst>
              </p:cNvPr>
              <p:cNvSpPr txBox="1">
                <a:spLocks noRot="1" noChangeAspect="1" noMove="1" noResize="1" noEditPoints="1" noAdjustHandles="1" noChangeArrowheads="1" noChangeShapeType="1" noTextEdit="1"/>
              </p:cNvSpPr>
              <p:nvPr/>
            </p:nvSpPr>
            <p:spPr>
              <a:xfrm>
                <a:off x="1087066" y="3706780"/>
                <a:ext cx="5007183" cy="190122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4C9FF40-F4A0-4465-AD7F-D1402E488D82}"/>
                  </a:ext>
                </a:extLst>
              </p:cNvPr>
              <p:cNvSpPr/>
              <p:nvPr/>
            </p:nvSpPr>
            <p:spPr>
              <a:xfrm>
                <a:off x="7015962" y="5270617"/>
                <a:ext cx="4527521" cy="1222258"/>
              </a:xfrm>
              <a:prstGeom prst="rect">
                <a:avLst/>
              </a:prstGeom>
            </p:spPr>
            <p:txBody>
              <a:bodyPr wrap="none">
                <a:spAutoFit/>
              </a:bodyPr>
              <a:lstStyle/>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oMath>
                </a14:m>
                <a:r>
                  <a:rPr lang="en-US" dirty="0"/>
                  <a:t> is the predicted value for the </a:t>
                </a:r>
                <a:r>
                  <a:rPr lang="en-US" dirty="0" err="1"/>
                  <a:t>i-th</a:t>
                </a:r>
                <a:r>
                  <a:rPr lang="en-US" dirty="0"/>
                  <a:t> data point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is the known value for the </a:t>
                </a:r>
                <a:r>
                  <a:rPr lang="en-US" dirty="0" err="1"/>
                  <a:t>i-th</a:t>
                </a:r>
                <a:r>
                  <a:rPr lang="en-US" dirty="0"/>
                  <a:t> data point</a:t>
                </a:r>
              </a:p>
              <a:p>
                <a14:m>
                  <m:oMath xmlns:m="http://schemas.openxmlformats.org/officeDocument/2006/math">
                    <m:r>
                      <a:rPr lang="en-US" i="1">
                        <a:latin typeface="Cambria Math" panose="02040503050406030204" pitchFamily="18" charset="0"/>
                      </a:rPr>
                      <m:t>𝑁</m:t>
                    </m:r>
                  </m:oMath>
                </a14:m>
                <a:r>
                  <a:rPr lang="en-US" dirty="0"/>
                  <a:t> is the total number of data points</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𝑦</m:t>
                        </m:r>
                      </m:sub>
                    </m:sSub>
                  </m:oMath>
                </a14:m>
                <a:r>
                  <a:rPr lang="en-US" dirty="0"/>
                  <a:t> is the standard deviation of the data points</a:t>
                </a:r>
              </a:p>
            </p:txBody>
          </p:sp>
        </mc:Choice>
        <mc:Fallback xmlns="">
          <p:sp>
            <p:nvSpPr>
              <p:cNvPr id="12" name="Rectangle 11">
                <a:extLst>
                  <a:ext uri="{FF2B5EF4-FFF2-40B4-BE49-F238E27FC236}">
                    <a16:creationId xmlns:a16="http://schemas.microsoft.com/office/drawing/2014/main" id="{14C9FF40-F4A0-4465-AD7F-D1402E488D82}"/>
                  </a:ext>
                </a:extLst>
              </p:cNvPr>
              <p:cNvSpPr>
                <a:spLocks noRot="1" noChangeAspect="1" noMove="1" noResize="1" noEditPoints="1" noAdjustHandles="1" noChangeArrowheads="1" noChangeShapeType="1" noTextEdit="1"/>
              </p:cNvSpPr>
              <p:nvPr/>
            </p:nvSpPr>
            <p:spPr>
              <a:xfrm>
                <a:off x="7015962" y="5270617"/>
                <a:ext cx="4527521" cy="1222258"/>
              </a:xfrm>
              <a:prstGeom prst="rect">
                <a:avLst/>
              </a:prstGeom>
              <a:blipFill>
                <a:blip r:embed="rId7"/>
                <a:stretch>
                  <a:fillRect t="-3000" r="-269" b="-6000"/>
                </a:stretch>
              </a:blipFill>
            </p:spPr>
            <p:txBody>
              <a:bodyPr/>
              <a:lstStyle/>
              <a:p>
                <a:r>
                  <a:rPr lang="en-US">
                    <a:noFill/>
                  </a:rPr>
                  <a:t> </a:t>
                </a:r>
              </a:p>
            </p:txBody>
          </p:sp>
        </mc:Fallback>
      </mc:AlternateContent>
    </p:spTree>
    <p:extLst>
      <p:ext uri="{BB962C8B-B14F-4D97-AF65-F5344CB8AC3E}">
        <p14:creationId xmlns:p14="http://schemas.microsoft.com/office/powerpoint/2010/main" val="161914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pPr algn="ctr"/>
            <a:r>
              <a:rPr lang="en-US" dirty="0"/>
              <a:t>Workflow Step 5: Model Optimization</a:t>
            </a:r>
          </a:p>
        </p:txBody>
      </p:sp>
      <p:sp>
        <p:nvSpPr>
          <p:cNvPr id="4" name="Title 1">
            <a:extLst>
              <a:ext uri="{FF2B5EF4-FFF2-40B4-BE49-F238E27FC236}">
                <a16:creationId xmlns:a16="http://schemas.microsoft.com/office/drawing/2014/main" id="{AFD88DE9-F467-4D23-B034-F1522232D402}"/>
              </a:ext>
            </a:extLst>
          </p:cNvPr>
          <p:cNvSpPr txBox="1">
            <a:spLocks/>
          </p:cNvSpPr>
          <p:nvPr/>
        </p:nvSpPr>
        <p:spPr>
          <a:xfrm>
            <a:off x="0" y="1234280"/>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u="sng" dirty="0"/>
          </a:p>
        </p:txBody>
      </p:sp>
      <p:grpSp>
        <p:nvGrpSpPr>
          <p:cNvPr id="5" name="Group 4">
            <a:extLst>
              <a:ext uri="{FF2B5EF4-FFF2-40B4-BE49-F238E27FC236}">
                <a16:creationId xmlns:a16="http://schemas.microsoft.com/office/drawing/2014/main" id="{9A7A021D-0CDD-4D0C-95EE-60BC0E1BE740}"/>
              </a:ext>
            </a:extLst>
          </p:cNvPr>
          <p:cNvGrpSpPr/>
          <p:nvPr/>
        </p:nvGrpSpPr>
        <p:grpSpPr>
          <a:xfrm>
            <a:off x="1778269" y="4146928"/>
            <a:ext cx="3017123" cy="2552234"/>
            <a:chOff x="1524001" y="1934527"/>
            <a:chExt cx="3381375" cy="2860361"/>
          </a:xfrm>
        </p:grpSpPr>
        <p:sp>
          <p:nvSpPr>
            <p:cNvPr id="6" name="Flowchart: Terminator 5">
              <a:extLst>
                <a:ext uri="{FF2B5EF4-FFF2-40B4-BE49-F238E27FC236}">
                  <a16:creationId xmlns:a16="http://schemas.microsoft.com/office/drawing/2014/main" id="{32944414-15CD-43F4-BAB2-BCDAA793B026}"/>
                </a:ext>
              </a:extLst>
            </p:cNvPr>
            <p:cNvSpPr/>
            <p:nvPr/>
          </p:nvSpPr>
          <p:spPr>
            <a:xfrm>
              <a:off x="2238376" y="1934527"/>
              <a:ext cx="1238250" cy="408623"/>
            </a:xfrm>
            <a:prstGeom prst="flowChartTerminator">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cxnSp>
          <p:nvCxnSpPr>
            <p:cNvPr id="7" name="Straight Arrow Connector 6">
              <a:extLst>
                <a:ext uri="{FF2B5EF4-FFF2-40B4-BE49-F238E27FC236}">
                  <a16:creationId xmlns:a16="http://schemas.microsoft.com/office/drawing/2014/main" id="{A6BB9851-7BF4-4AB7-8767-4939BB47060C}"/>
                </a:ext>
              </a:extLst>
            </p:cNvPr>
            <p:cNvCxnSpPr>
              <a:cxnSpLocks/>
              <a:stCxn id="6" idx="2"/>
              <a:endCxn id="9" idx="0"/>
            </p:cNvCxnSpPr>
            <p:nvPr/>
          </p:nvCxnSpPr>
          <p:spPr>
            <a:xfrm>
              <a:off x="2857501"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169F063-F373-430D-B8B5-B31C8B008CFA}"/>
                </a:ext>
              </a:extLst>
            </p:cNvPr>
            <p:cNvCxnSpPr>
              <a:cxnSpLocks/>
              <a:stCxn id="6" idx="2"/>
              <a:endCxn id="10" idx="0"/>
            </p:cNvCxnSpPr>
            <p:nvPr/>
          </p:nvCxnSpPr>
          <p:spPr>
            <a:xfrm flipH="1">
              <a:off x="2143126"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lowchart: Terminator 8">
              <a:extLst>
                <a:ext uri="{FF2B5EF4-FFF2-40B4-BE49-F238E27FC236}">
                  <a16:creationId xmlns:a16="http://schemas.microsoft.com/office/drawing/2014/main" id="{A2CEE922-A314-4875-A115-DF66694BE439}"/>
                </a:ext>
              </a:extLst>
            </p:cNvPr>
            <p:cNvSpPr/>
            <p:nvPr/>
          </p:nvSpPr>
          <p:spPr>
            <a:xfrm>
              <a:off x="2952751" y="2751773"/>
              <a:ext cx="1238250" cy="408623"/>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a:t>
              </a:r>
            </a:p>
          </p:txBody>
        </p:sp>
        <p:sp>
          <p:nvSpPr>
            <p:cNvPr id="10" name="Flowchart: Terminator 9">
              <a:extLst>
                <a:ext uri="{FF2B5EF4-FFF2-40B4-BE49-F238E27FC236}">
                  <a16:creationId xmlns:a16="http://schemas.microsoft.com/office/drawing/2014/main" id="{05B2DD73-0FF8-4A05-9691-C1C74AA21E6F}"/>
                </a:ext>
              </a:extLst>
            </p:cNvPr>
            <p:cNvSpPr/>
            <p:nvPr/>
          </p:nvSpPr>
          <p:spPr>
            <a:xfrm>
              <a:off x="1524001" y="2751773"/>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cxnSp>
          <p:nvCxnSpPr>
            <p:cNvPr id="11" name="Straight Arrow Connector 10">
              <a:extLst>
                <a:ext uri="{FF2B5EF4-FFF2-40B4-BE49-F238E27FC236}">
                  <a16:creationId xmlns:a16="http://schemas.microsoft.com/office/drawing/2014/main" id="{3A58DE06-3178-40A3-9EBE-1D460A8DBCD3}"/>
                </a:ext>
              </a:extLst>
            </p:cNvPr>
            <p:cNvCxnSpPr>
              <a:cxnSpLocks/>
              <a:endCxn id="13" idx="0"/>
            </p:cNvCxnSpPr>
            <p:nvPr/>
          </p:nvCxnSpPr>
          <p:spPr>
            <a:xfrm>
              <a:off x="3571876"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674C90-F3C1-4E56-8589-89634898F8E8}"/>
                </a:ext>
              </a:extLst>
            </p:cNvPr>
            <p:cNvCxnSpPr>
              <a:cxnSpLocks/>
              <a:endCxn id="14" idx="0"/>
            </p:cNvCxnSpPr>
            <p:nvPr/>
          </p:nvCxnSpPr>
          <p:spPr>
            <a:xfrm flipH="1">
              <a:off x="2857501"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Terminator 12">
              <a:extLst>
                <a:ext uri="{FF2B5EF4-FFF2-40B4-BE49-F238E27FC236}">
                  <a16:creationId xmlns:a16="http://schemas.microsoft.com/office/drawing/2014/main" id="{16892859-C1B3-4706-B0D5-3019D86E65EA}"/>
                </a:ext>
              </a:extLst>
            </p:cNvPr>
            <p:cNvSpPr/>
            <p:nvPr/>
          </p:nvSpPr>
          <p:spPr>
            <a:xfrm>
              <a:off x="366712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14" name="Flowchart: Terminator 13">
              <a:extLst>
                <a:ext uri="{FF2B5EF4-FFF2-40B4-BE49-F238E27FC236}">
                  <a16:creationId xmlns:a16="http://schemas.microsoft.com/office/drawing/2014/main" id="{D4D5C29A-677B-4A4E-B866-3B1D5AFAA7CF}"/>
                </a:ext>
              </a:extLst>
            </p:cNvPr>
            <p:cNvSpPr/>
            <p:nvPr/>
          </p:nvSpPr>
          <p:spPr>
            <a:xfrm>
              <a:off x="2238376" y="3569019"/>
              <a:ext cx="1238250" cy="408623"/>
            </a:xfrm>
            <a:prstGeom prst="flowChartTerminator">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a:t>
              </a:r>
            </a:p>
          </p:txBody>
        </p:sp>
        <p:cxnSp>
          <p:nvCxnSpPr>
            <p:cNvPr id="15" name="Straight Arrow Connector 14">
              <a:extLst>
                <a:ext uri="{FF2B5EF4-FFF2-40B4-BE49-F238E27FC236}">
                  <a16:creationId xmlns:a16="http://schemas.microsoft.com/office/drawing/2014/main" id="{386E9244-0C0F-42D7-991E-95A1779A2133}"/>
                </a:ext>
              </a:extLst>
            </p:cNvPr>
            <p:cNvCxnSpPr>
              <a:cxnSpLocks/>
              <a:endCxn id="17" idx="0"/>
            </p:cNvCxnSpPr>
            <p:nvPr/>
          </p:nvCxnSpPr>
          <p:spPr>
            <a:xfrm>
              <a:off x="2857501" y="3977642"/>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EA5247-386A-4668-98B1-AF8708AA2C18}"/>
                </a:ext>
              </a:extLst>
            </p:cNvPr>
            <p:cNvCxnSpPr>
              <a:cxnSpLocks/>
              <a:endCxn id="18" idx="0"/>
            </p:cNvCxnSpPr>
            <p:nvPr/>
          </p:nvCxnSpPr>
          <p:spPr>
            <a:xfrm flipH="1">
              <a:off x="2143126" y="3977642"/>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Flowchart: Terminator 16">
              <a:extLst>
                <a:ext uri="{FF2B5EF4-FFF2-40B4-BE49-F238E27FC236}">
                  <a16:creationId xmlns:a16="http://schemas.microsoft.com/office/drawing/2014/main" id="{71B8C59B-98AF-40C5-85B9-02D2A6995173}"/>
                </a:ext>
              </a:extLst>
            </p:cNvPr>
            <p:cNvSpPr/>
            <p:nvPr/>
          </p:nvSpPr>
          <p:spPr>
            <a:xfrm>
              <a:off x="2952751" y="4386265"/>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18" name="Flowchart: Terminator 17">
              <a:extLst>
                <a:ext uri="{FF2B5EF4-FFF2-40B4-BE49-F238E27FC236}">
                  <a16:creationId xmlns:a16="http://schemas.microsoft.com/office/drawing/2014/main" id="{9247AF1A-C041-4C4D-B5F8-9BF58A30C40C}"/>
                </a:ext>
              </a:extLst>
            </p:cNvPr>
            <p:cNvSpPr/>
            <p:nvPr/>
          </p:nvSpPr>
          <p:spPr>
            <a:xfrm>
              <a:off x="1524001" y="4386265"/>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grpSp>
      <p:sp>
        <p:nvSpPr>
          <p:cNvPr id="19" name="Title 1">
            <a:extLst>
              <a:ext uri="{FF2B5EF4-FFF2-40B4-BE49-F238E27FC236}">
                <a16:creationId xmlns:a16="http://schemas.microsoft.com/office/drawing/2014/main" id="{9A8CC6BC-C755-4726-84F5-3FBFF3B50C5A}"/>
              </a:ext>
            </a:extLst>
          </p:cNvPr>
          <p:cNvSpPr txBox="1">
            <a:spLocks/>
          </p:cNvSpPr>
          <p:nvPr/>
        </p:nvSpPr>
        <p:spPr>
          <a:xfrm>
            <a:off x="0" y="1187880"/>
            <a:ext cx="609599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t>Model Parameters</a:t>
            </a:r>
          </a:p>
        </p:txBody>
      </p:sp>
      <p:sp>
        <p:nvSpPr>
          <p:cNvPr id="3" name="TextBox 2">
            <a:extLst>
              <a:ext uri="{FF2B5EF4-FFF2-40B4-BE49-F238E27FC236}">
                <a16:creationId xmlns:a16="http://schemas.microsoft.com/office/drawing/2014/main" id="{BA47FE14-48C5-48B6-AE6D-A6F6CC6DD459}"/>
              </a:ext>
            </a:extLst>
          </p:cNvPr>
          <p:cNvSpPr txBox="1"/>
          <p:nvPr/>
        </p:nvSpPr>
        <p:spPr>
          <a:xfrm>
            <a:off x="477672" y="2236911"/>
            <a:ext cx="5618318"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Parameters are aspects of the model that get set during fitting!</a:t>
            </a:r>
          </a:p>
          <a:p>
            <a:pPr marL="285750" indent="-285750">
              <a:buFont typeface="Arial" panose="020B0604020202020204" pitchFamily="34" charset="0"/>
              <a:buChar char="•"/>
            </a:pPr>
            <a:r>
              <a:rPr lang="en-US" sz="2400" dirty="0"/>
              <a:t>Humans don’t decide these directly!</a:t>
            </a:r>
          </a:p>
          <a:p>
            <a:pPr marL="285750" indent="-285750">
              <a:buFont typeface="Arial" panose="020B0604020202020204" pitchFamily="34" charset="0"/>
              <a:buChar char="•"/>
            </a:pPr>
            <a:r>
              <a:rPr lang="en-US" sz="2400" dirty="0"/>
              <a:t>In the decision tree they’re all the things we looked at previously</a:t>
            </a:r>
          </a:p>
          <a:p>
            <a:pPr marL="285750" indent="-285750">
              <a:buFont typeface="Arial" panose="020B0604020202020204" pitchFamily="34" charset="0"/>
              <a:buChar char="•"/>
            </a:pPr>
            <a:endParaRPr lang="en-US" sz="2400" dirty="0"/>
          </a:p>
        </p:txBody>
      </p:sp>
      <p:sp>
        <p:nvSpPr>
          <p:cNvPr id="20" name="Title 1">
            <a:extLst>
              <a:ext uri="{FF2B5EF4-FFF2-40B4-BE49-F238E27FC236}">
                <a16:creationId xmlns:a16="http://schemas.microsoft.com/office/drawing/2014/main" id="{210B2D82-4CEA-43B0-B6C8-6CA31268D247}"/>
              </a:ext>
            </a:extLst>
          </p:cNvPr>
          <p:cNvSpPr txBox="1">
            <a:spLocks/>
          </p:cNvSpPr>
          <p:nvPr/>
        </p:nvSpPr>
        <p:spPr>
          <a:xfrm>
            <a:off x="6095990" y="1187880"/>
            <a:ext cx="609599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t>Model Hyperparameters</a:t>
            </a:r>
          </a:p>
        </p:txBody>
      </p:sp>
      <p:sp>
        <p:nvSpPr>
          <p:cNvPr id="21" name="TextBox 20">
            <a:extLst>
              <a:ext uri="{FF2B5EF4-FFF2-40B4-BE49-F238E27FC236}">
                <a16:creationId xmlns:a16="http://schemas.microsoft.com/office/drawing/2014/main" id="{09F0DCE6-C0A2-4960-BD5E-16A51B165183}"/>
              </a:ext>
            </a:extLst>
          </p:cNvPr>
          <p:cNvSpPr txBox="1"/>
          <p:nvPr/>
        </p:nvSpPr>
        <p:spPr>
          <a:xfrm>
            <a:off x="6334826" y="2147409"/>
            <a:ext cx="5618318"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These are the aspects of the model humans change to affect model performance!</a:t>
            </a:r>
          </a:p>
          <a:p>
            <a:pPr marL="285750" indent="-285750">
              <a:buFont typeface="Arial" panose="020B0604020202020204" pitchFamily="34" charset="0"/>
              <a:buChar char="•"/>
            </a:pPr>
            <a:r>
              <a:rPr lang="en-US" sz="2400" dirty="0"/>
              <a:t>They affect how the model learns, and therefore how the parameters are determined during fitting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Decision Tree Examples:</a:t>
            </a:r>
          </a:p>
          <a:p>
            <a:pPr marL="742950" lvl="1" indent="-285750">
              <a:buFont typeface="Arial" panose="020B0604020202020204" pitchFamily="34" charset="0"/>
              <a:buChar char="•"/>
            </a:pPr>
            <a:r>
              <a:rPr lang="en-US" sz="2400" dirty="0"/>
              <a:t>Maximum Depth</a:t>
            </a:r>
          </a:p>
          <a:p>
            <a:pPr marL="742950" lvl="1" indent="-285750">
              <a:buFont typeface="Arial" panose="020B0604020202020204" pitchFamily="34" charset="0"/>
              <a:buChar char="•"/>
            </a:pPr>
            <a:r>
              <a:rPr lang="en-US" sz="2400" dirty="0"/>
              <a:t>Maximum Leaf Nodes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684662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20277</TotalTime>
  <Words>1286</Words>
  <Application>Microsoft Office PowerPoint</Application>
  <PresentationFormat>Widescreen</PresentationFormat>
  <Paragraphs>165</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Module 3: Model Assessment, Optimization, Predictions</vt:lpstr>
      <vt:lpstr>A Basic Materials Design Workflow</vt:lpstr>
      <vt:lpstr>So how do we actually “train” a decision tree?</vt:lpstr>
      <vt:lpstr>We Could Make Predictions Now</vt:lpstr>
      <vt:lpstr>Workflow Step 4: Model Assessment (Key Terms) </vt:lpstr>
      <vt:lpstr>Workflow Step 4: Model Assessment </vt:lpstr>
      <vt:lpstr>Workflow Step 4: Visualizing Test Data Errors</vt:lpstr>
      <vt:lpstr>Workflow Step 4: Quantifying Test Data Errors</vt:lpstr>
      <vt:lpstr>Workflow Step 5: Model Optimization</vt:lpstr>
      <vt:lpstr>Example: Optimizing Band Gap Predictions</vt:lpstr>
      <vt:lpstr>Workflow Step 6: Model Predictions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What is Machine Learning</dc:title>
  <dc:creator>Ben Afflerbach</dc:creator>
  <cp:lastModifiedBy>Ben Afflerbach</cp:lastModifiedBy>
  <cp:revision>136</cp:revision>
  <dcterms:created xsi:type="dcterms:W3CDTF">2020-01-09T16:33:41Z</dcterms:created>
  <dcterms:modified xsi:type="dcterms:W3CDTF">2020-05-21T16:03:51Z</dcterms:modified>
</cp:coreProperties>
</file>