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8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Afflerbach" initials="BA" lastIdx="1" clrIdx="0">
    <p:extLst>
      <p:ext uri="{19B8F6BF-5375-455C-9EA6-DF929625EA0E}">
        <p15:presenceInfo xmlns:p15="http://schemas.microsoft.com/office/powerpoint/2012/main" userId="6b18fdee89c0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748" autoAdjust="0"/>
  </p:normalViewPr>
  <p:slideViewPr>
    <p:cSldViewPr snapToGrid="0">
      <p:cViewPr varScale="1">
        <p:scale>
          <a:sx n="72" d="100"/>
          <a:sy n="72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Materials Properties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Train Model of Properties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Predict Properties For New Chemical Compositions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Synthesize and Verify Predictions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Materials Properties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Train Model of Properties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Predict Properties For New Chemical Compositions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Synthesize and Verify Predictions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890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Materials Properties</a:t>
          </a:r>
        </a:p>
      </dsp:txBody>
      <dsp:txXfrm>
        <a:off x="40791" y="437763"/>
        <a:ext cx="1627338" cy="1186105"/>
      </dsp:txXfrm>
    </dsp:sp>
    <dsp:sp modelId="{103720EC-6751-40DF-BCEF-6D3217E3BB55}">
      <dsp:nvSpPr>
        <dsp:cNvPr id="0" name=""/>
        <dsp:cNvSpPr/>
      </dsp:nvSpPr>
      <dsp:spPr>
        <a:xfrm>
          <a:off x="1875145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75145" y="904250"/>
        <a:ext cx="252449" cy="253130"/>
      </dsp:txXfrm>
    </dsp:sp>
    <dsp:sp modelId="{D6CDAFA8-CA1A-43F2-A0CE-0D70336CA01B}">
      <dsp:nvSpPr>
        <dsp:cNvPr id="0" name=""/>
        <dsp:cNvSpPr/>
      </dsp:nvSpPr>
      <dsp:spPr>
        <a:xfrm>
          <a:off x="2385487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Model of Properties</a:t>
          </a:r>
        </a:p>
      </dsp:txBody>
      <dsp:txXfrm>
        <a:off x="2422388" y="437763"/>
        <a:ext cx="1627338" cy="1186105"/>
      </dsp:txXfrm>
    </dsp:sp>
    <dsp:sp modelId="{7BB0282E-FA83-4775-8851-2C776EE3D851}">
      <dsp:nvSpPr>
        <dsp:cNvPr id="0" name=""/>
        <dsp:cNvSpPr/>
      </dsp:nvSpPr>
      <dsp:spPr>
        <a:xfrm>
          <a:off x="4256742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56742" y="904250"/>
        <a:ext cx="252449" cy="253130"/>
      </dsp:txXfrm>
    </dsp:sp>
    <dsp:sp modelId="{8CBFFB11-6DF9-4C16-9D97-21D66455D660}">
      <dsp:nvSpPr>
        <dsp:cNvPr id="0" name=""/>
        <dsp:cNvSpPr/>
      </dsp:nvSpPr>
      <dsp:spPr>
        <a:xfrm>
          <a:off x="4767085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Properties For New Chemical Compositions</a:t>
          </a:r>
        </a:p>
      </dsp:txBody>
      <dsp:txXfrm>
        <a:off x="4803986" y="437763"/>
        <a:ext cx="1627338" cy="1186105"/>
      </dsp:txXfrm>
    </dsp:sp>
    <dsp:sp modelId="{69FE38FF-D641-4A71-A4EB-645E973899CD}">
      <dsp:nvSpPr>
        <dsp:cNvPr id="0" name=""/>
        <dsp:cNvSpPr/>
      </dsp:nvSpPr>
      <dsp:spPr>
        <a:xfrm>
          <a:off x="6638340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38340" y="904250"/>
        <a:ext cx="252449" cy="253130"/>
      </dsp:txXfrm>
    </dsp:sp>
    <dsp:sp modelId="{87E15649-6C71-4A1F-B429-5DAA4536EE5F}">
      <dsp:nvSpPr>
        <dsp:cNvPr id="0" name=""/>
        <dsp:cNvSpPr/>
      </dsp:nvSpPr>
      <dsp:spPr>
        <a:xfrm>
          <a:off x="7148682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Synthesize and Verify Predictions</a:t>
          </a:r>
        </a:p>
      </dsp:txBody>
      <dsp:txXfrm>
        <a:off x="7185583" y="437763"/>
        <a:ext cx="1627338" cy="1186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033" y="368349"/>
          <a:ext cx="1326227" cy="1324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Materials Properties</a:t>
          </a:r>
        </a:p>
      </dsp:txBody>
      <dsp:txXfrm>
        <a:off x="41839" y="407155"/>
        <a:ext cx="1248615" cy="1247320"/>
      </dsp:txXfrm>
    </dsp:sp>
    <dsp:sp modelId="{103720EC-6751-40DF-BCEF-6D3217E3BB55}">
      <dsp:nvSpPr>
        <dsp:cNvPr id="0" name=""/>
        <dsp:cNvSpPr/>
      </dsp:nvSpPr>
      <dsp:spPr>
        <a:xfrm>
          <a:off x="1461883" y="866363"/>
          <a:ext cx="281160" cy="328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61883" y="932144"/>
        <a:ext cx="196812" cy="197342"/>
      </dsp:txXfrm>
    </dsp:sp>
    <dsp:sp modelId="{D6CDAFA8-CA1A-43F2-A0CE-0D70336CA01B}">
      <dsp:nvSpPr>
        <dsp:cNvPr id="0" name=""/>
        <dsp:cNvSpPr/>
      </dsp:nvSpPr>
      <dsp:spPr>
        <a:xfrm>
          <a:off x="1859751" y="368349"/>
          <a:ext cx="1326227" cy="1324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Model of Properties</a:t>
          </a:r>
        </a:p>
      </dsp:txBody>
      <dsp:txXfrm>
        <a:off x="1898557" y="407155"/>
        <a:ext cx="1248615" cy="1247320"/>
      </dsp:txXfrm>
    </dsp:sp>
    <dsp:sp modelId="{7BB0282E-FA83-4775-8851-2C776EE3D851}">
      <dsp:nvSpPr>
        <dsp:cNvPr id="0" name=""/>
        <dsp:cNvSpPr/>
      </dsp:nvSpPr>
      <dsp:spPr>
        <a:xfrm>
          <a:off x="3318602" y="866363"/>
          <a:ext cx="281160" cy="328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18602" y="932144"/>
        <a:ext cx="196812" cy="197342"/>
      </dsp:txXfrm>
    </dsp:sp>
    <dsp:sp modelId="{8CBFFB11-6DF9-4C16-9D97-21D66455D660}">
      <dsp:nvSpPr>
        <dsp:cNvPr id="0" name=""/>
        <dsp:cNvSpPr/>
      </dsp:nvSpPr>
      <dsp:spPr>
        <a:xfrm>
          <a:off x="3716470" y="368349"/>
          <a:ext cx="1326227" cy="1324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 Properties For New Chemical Compositions</a:t>
          </a:r>
        </a:p>
      </dsp:txBody>
      <dsp:txXfrm>
        <a:off x="3755276" y="407155"/>
        <a:ext cx="1248615" cy="1247320"/>
      </dsp:txXfrm>
    </dsp:sp>
    <dsp:sp modelId="{69FE38FF-D641-4A71-A4EB-645E973899CD}">
      <dsp:nvSpPr>
        <dsp:cNvPr id="0" name=""/>
        <dsp:cNvSpPr/>
      </dsp:nvSpPr>
      <dsp:spPr>
        <a:xfrm>
          <a:off x="5175320" y="866363"/>
          <a:ext cx="281160" cy="328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75320" y="932144"/>
        <a:ext cx="196812" cy="197342"/>
      </dsp:txXfrm>
    </dsp:sp>
    <dsp:sp modelId="{87E15649-6C71-4A1F-B429-5DAA4536EE5F}">
      <dsp:nvSpPr>
        <dsp:cNvPr id="0" name=""/>
        <dsp:cNvSpPr/>
      </dsp:nvSpPr>
      <dsp:spPr>
        <a:xfrm>
          <a:off x="5573189" y="368349"/>
          <a:ext cx="1326227" cy="1324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Synthesize and Verify Predictions</a:t>
          </a:r>
        </a:p>
      </dsp:txBody>
      <dsp:txXfrm>
        <a:off x="5611995" y="407155"/>
        <a:ext cx="1248615" cy="1247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19CC-DB96-48AB-BEB6-60F06109739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3E84-4C85-4E2E-ACDE-8F45EF13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Throughout these materials we’ll be calling back to our over-arching example of performing materials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talked through the overall process and now we’ll discuss things to keep in mind during these steps that can lead to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Call back to original setup for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5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 mentioned in dataset generation size of dataset is often a limiting factor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important to know how model performance is changing with number of data points because sometimes the easiest way to improve performance is just to do more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Negative data here means values that aren’t really of interest to the primary research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Just the key points in text 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FA15-FE96-46BE-8DBD-28BBF778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5BF4-008E-41EC-B908-E64315D6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65AC-13B9-46C8-9893-0034470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CE24-E761-463D-B4D3-360C55D3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D5D-2716-478E-AEC5-48AD82E5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5C3B-6258-4852-B8CB-013FCBF6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FEDC-F500-42D8-8E1C-4177666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5E-5714-4AA5-BBD9-7E91B699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1CE8-1AE6-4582-8338-1FF790E0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C98-60E0-4BCD-BCB3-D5B1444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287D-F715-472A-8B13-0A279FAE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F038-3199-4731-A4BB-0B68210E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A622-76B3-4B04-9558-5F7DF0F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62F7-3735-4C9A-B944-32316DE9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C61-9617-4C8A-8933-E2F3C4E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BEC-39D0-4B56-AB02-4B3FAD3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ABB5-6251-4455-B218-F651DF61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0E08-4F80-435E-82E7-C345063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094A-4D0C-405B-B2D6-6A3DF7F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8122-07D0-40BA-AF75-F0E63AA5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182-06BA-4A57-9ED3-C70D35E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FCCD-BC44-41C8-A401-48554511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D12D-AC5C-4D37-A2D2-A2EF2649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71D3-408E-4452-ADDE-AC7D1DA8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1D73-85F4-4F2B-BF2C-8343CE2A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E78-4D54-42FA-9E9A-585E02E8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6F38-0B73-4B3E-8BCF-6BD66BDA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688C-31F5-48A1-8CD6-0F7AC555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D6DA-6DCB-4788-AB24-D1B0997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FECE-6061-4F37-9E67-8D922836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8A03-AD9C-49BF-8E9B-FDB885D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A98E-0D85-4B8B-B641-2F1E1994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D781-BD9F-4099-9705-A8071D14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B771-11A2-495A-A966-F87EA8AD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269-6B27-413F-B589-4025174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9DEEA-326A-467C-950C-003B8017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A6045-7663-4F99-9EE3-CB068652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56C0-99D1-4C6C-A75F-796DF42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0ED5-192A-4CF2-ACD3-647017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17-AABC-452A-9E67-CB9223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8D4B6-3043-4F62-B67D-37128E2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2567-7A05-44C1-8F4D-E4B4887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B573-8B29-402B-A2DA-18311C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3DC2-5F03-4B1A-9291-AE75D10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5AF07-B6C4-46E6-971D-A4455C2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C1A6-EECB-4FD2-823E-5D35420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DD7-A9D1-45B5-B9FA-5F9CE451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01D5-1AC4-48E8-8F8C-A14C60F9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F178F-E20C-4696-B0B4-0D01B80D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D536-68E3-4AE6-8F14-062B293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A14B-9C99-40B5-B2D1-EEC48126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272E-A73C-4292-ACCF-AEB259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B9F-6E41-401C-B173-30CCB2F8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DFE61-FD04-4A6F-8192-81AA6C54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6C9E8-2420-4B3A-AC18-9B7E4B1F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C1D6-7D57-450D-8D4D-5D0E1BDA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CBB3-3FE2-434A-9A05-79ED7425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DA52-D5E8-4FDC-9A73-3210EE4D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8185-13CB-4FEF-A383-71853CBA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4C0F-AFE2-4616-8DC0-C4C6BC93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F48-CB65-4445-8F2F-DB5F2915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4ED7-8326-4ACA-B215-95BF3A307E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9428-F92E-446F-9A24-B07F841E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3BCC-8B81-439E-937E-91CA5D8B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6D10-003A-4376-8470-41C859524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</a:t>
            </a:r>
            <a:br>
              <a:rPr lang="en-US" dirty="0"/>
            </a:br>
            <a:r>
              <a:rPr lang="en-US" dirty="0"/>
              <a:t>Challenges in Materials Science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1825-B4D6-49D4-B0C5-866495EA2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Ben Afflerbach</a:t>
            </a:r>
          </a:p>
          <a:p>
            <a:r>
              <a:rPr 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5807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Basic Materials Design Workflow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6ACC7-7ECD-44EF-961D-DD4E4CDCB948}"/>
              </a:ext>
            </a:extLst>
          </p:cNvPr>
          <p:cNvGraphicFramePr/>
          <p:nvPr/>
        </p:nvGraphicFramePr>
        <p:xfrm>
          <a:off x="1669143" y="1403843"/>
          <a:ext cx="8853714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DBB6D6-ADF5-4104-91AC-61A908A23934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A3166-EB0C-4869-B827-80CD1C9D8856}"/>
              </a:ext>
            </a:extLst>
          </p:cNvPr>
          <p:cNvGrpSpPr/>
          <p:nvPr/>
        </p:nvGrpSpPr>
        <p:grpSpPr>
          <a:xfrm rot="8569940">
            <a:off x="1608394" y="3709361"/>
            <a:ext cx="2624830" cy="353992"/>
            <a:chOff x="1570128" y="1317067"/>
            <a:chExt cx="302606" cy="35399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52A25FC-AE7E-4A57-9CED-5DB112567988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1161DD87-4371-4A1A-9ACA-5A2EB172C110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6ADE3A-C28E-4280-851D-CA7197B2AD61}"/>
              </a:ext>
            </a:extLst>
          </p:cNvPr>
          <p:cNvGrpSpPr/>
          <p:nvPr/>
        </p:nvGrpSpPr>
        <p:grpSpPr>
          <a:xfrm rot="13173052">
            <a:off x="7988171" y="3779961"/>
            <a:ext cx="2624830" cy="353992"/>
            <a:chOff x="1570128" y="1317067"/>
            <a:chExt cx="302606" cy="353992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CC6C62D-C61E-42A7-B99E-4BA0D684A6AC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BF5224CD-296C-4E66-A682-E9B37407FD91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63E8272-4D16-41C4-AAC6-095A1F417612}"/>
              </a:ext>
            </a:extLst>
          </p:cNvPr>
          <p:cNvSpPr txBox="1">
            <a:spLocks/>
          </p:cNvSpPr>
          <p:nvPr/>
        </p:nvSpPr>
        <p:spPr>
          <a:xfrm>
            <a:off x="838200" y="3700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/>
              <a:t>Training Details</a:t>
            </a:r>
          </a:p>
        </p:txBody>
      </p:sp>
    </p:spTree>
    <p:extLst>
      <p:ext uri="{BB962C8B-B14F-4D97-AF65-F5344CB8AC3E}">
        <p14:creationId xmlns:p14="http://schemas.microsoft.com/office/powerpoint/2010/main" val="3206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Decision Tree Setup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E5B49-4422-4A95-8AFF-F138BBEEAC20}"/>
              </a:ext>
            </a:extLst>
          </p:cNvPr>
          <p:cNvGrpSpPr/>
          <p:nvPr/>
        </p:nvGrpSpPr>
        <p:grpSpPr>
          <a:xfrm>
            <a:off x="838200" y="3068765"/>
            <a:ext cx="3017123" cy="2552234"/>
            <a:chOff x="1524001" y="1934527"/>
            <a:chExt cx="3381375" cy="2860361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9758B2DC-0B31-4944-BDD9-4A5DD0321D3F}"/>
                </a:ext>
              </a:extLst>
            </p:cNvPr>
            <p:cNvSpPr/>
            <p:nvPr/>
          </p:nvSpPr>
          <p:spPr>
            <a:xfrm>
              <a:off x="2238376" y="1934527"/>
              <a:ext cx="1238250" cy="408623"/>
            </a:xfrm>
            <a:prstGeom prst="flowChartTerminator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Root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F783E9-BA5D-49AB-911D-C2DBAC1F5BE9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857501" y="2343150"/>
              <a:ext cx="714375" cy="408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340D3-0410-49C8-8FF0-C414AA94EDED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flipH="1">
              <a:off x="2143126" y="2343150"/>
              <a:ext cx="714375" cy="408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677BAE2D-80CB-482C-8CC3-7D4A5BD1673D}"/>
                </a:ext>
              </a:extLst>
            </p:cNvPr>
            <p:cNvSpPr/>
            <p:nvPr/>
          </p:nvSpPr>
          <p:spPr>
            <a:xfrm>
              <a:off x="2952751" y="2751773"/>
              <a:ext cx="1238250" cy="408623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</a:t>
              </a:r>
            </a:p>
          </p:txBody>
        </p:sp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AD6847F4-BAB4-433C-BC14-D4D7EECDD262}"/>
                </a:ext>
              </a:extLst>
            </p:cNvPr>
            <p:cNvSpPr/>
            <p:nvPr/>
          </p:nvSpPr>
          <p:spPr>
            <a:xfrm>
              <a:off x="1524001" y="2751773"/>
              <a:ext cx="1238250" cy="408623"/>
            </a:xfrm>
            <a:prstGeom prst="flowChartTerminator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300C3F-F6C7-47C7-9575-DC669B9FB4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3571876" y="3160396"/>
              <a:ext cx="714375" cy="408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5C8301-4291-448C-BB55-173D8396666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857501" y="3160396"/>
              <a:ext cx="714375" cy="408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923079AC-1C90-4CC7-B8B3-B70B695E28A1}"/>
                </a:ext>
              </a:extLst>
            </p:cNvPr>
            <p:cNvSpPr/>
            <p:nvPr/>
          </p:nvSpPr>
          <p:spPr>
            <a:xfrm>
              <a:off x="3667126" y="3569019"/>
              <a:ext cx="1238250" cy="408623"/>
            </a:xfrm>
            <a:prstGeom prst="flowChartTerminator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</a:t>
              </a:r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53D0C9A1-969E-4A5D-8493-8BBE0564BBE6}"/>
                </a:ext>
              </a:extLst>
            </p:cNvPr>
            <p:cNvSpPr/>
            <p:nvPr/>
          </p:nvSpPr>
          <p:spPr>
            <a:xfrm>
              <a:off x="2238376" y="3569019"/>
              <a:ext cx="1238250" cy="408623"/>
            </a:xfrm>
            <a:prstGeom prst="flowChartTerminator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285D18-6702-4954-ADF5-D256C6C78A7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857501" y="3977642"/>
              <a:ext cx="714375" cy="408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1ACCD82-C9F7-4A29-BF09-6CAA70EEC5B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2143126" y="3977642"/>
              <a:ext cx="714375" cy="408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0A6C7792-B3F7-4206-8986-606C06C05221}"/>
                </a:ext>
              </a:extLst>
            </p:cNvPr>
            <p:cNvSpPr/>
            <p:nvPr/>
          </p:nvSpPr>
          <p:spPr>
            <a:xfrm>
              <a:off x="2952751" y="4386265"/>
              <a:ext cx="1238250" cy="408623"/>
            </a:xfrm>
            <a:prstGeom prst="flowChartTerminator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</a:t>
              </a:r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9232D64A-14FF-4364-87DE-38B31EC8A9A1}"/>
                </a:ext>
              </a:extLst>
            </p:cNvPr>
            <p:cNvSpPr/>
            <p:nvPr/>
          </p:nvSpPr>
          <p:spPr>
            <a:xfrm>
              <a:off x="1524001" y="4386265"/>
              <a:ext cx="1238250" cy="408623"/>
            </a:xfrm>
            <a:prstGeom prst="flowChartTerminator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A7CE8FC-12F2-4CC5-9386-36D1E3CCC349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028052" y="2246691"/>
            <a:ext cx="956131" cy="82207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66F0105-9F73-4119-B1D1-3CFC9931DA6A}"/>
              </a:ext>
            </a:extLst>
          </p:cNvPr>
          <p:cNvSpPr/>
          <p:nvPr/>
        </p:nvSpPr>
        <p:spPr>
          <a:xfrm>
            <a:off x="2984182" y="1917291"/>
            <a:ext cx="956132" cy="640608"/>
          </a:xfrm>
          <a:prstGeom prst="flowChartProcess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AF7C85A-F3A5-4CC2-8886-3DAC5905CB5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350748" y="4843932"/>
            <a:ext cx="1240077" cy="1335789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14D83FD-4868-44D2-B832-8B7C6971F69A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3396642" y="4889829"/>
            <a:ext cx="510867" cy="1973206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7B1FC53-30EB-4A0D-A5E0-8B84AA3C8623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2759224" y="4252406"/>
            <a:ext cx="510865" cy="3248050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047B519-69DE-4758-B9E5-4C643A6E76B4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030013" y="3523198"/>
            <a:ext cx="1969284" cy="3248048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12643C21-FFEA-4E61-98EF-46A7291663A4}"/>
              </a:ext>
            </a:extLst>
          </p:cNvPr>
          <p:cNvSpPr/>
          <p:nvPr/>
        </p:nvSpPr>
        <p:spPr>
          <a:xfrm>
            <a:off x="4638678" y="5811560"/>
            <a:ext cx="1274841" cy="640608"/>
          </a:xfrm>
          <a:prstGeom prst="flowChartProcess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8BFE4B-D15E-4F16-AB36-1AB5E290A602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5913519" y="5486454"/>
            <a:ext cx="1335782" cy="645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63DE391-C9CF-4034-A69C-D4EB8B92BE48}"/>
              </a:ext>
            </a:extLst>
          </p:cNvPr>
          <p:cNvSpPr/>
          <p:nvPr/>
        </p:nvSpPr>
        <p:spPr>
          <a:xfrm>
            <a:off x="7249301" y="5166150"/>
            <a:ext cx="1694389" cy="640608"/>
          </a:xfrm>
          <a:prstGeom prst="flowChartProcess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  <a:p>
            <a:pPr algn="ctr"/>
            <a:r>
              <a:rPr lang="en-US" dirty="0"/>
              <a:t>Y=0.15</a:t>
            </a:r>
          </a:p>
        </p:txBody>
      </p:sp>
      <p:graphicFrame>
        <p:nvGraphicFramePr>
          <p:cNvPr id="56" name="Table 38">
            <a:extLst>
              <a:ext uri="{FF2B5EF4-FFF2-40B4-BE49-F238E27FC236}">
                <a16:creationId xmlns:a16="http://schemas.microsoft.com/office/drawing/2014/main" id="{0650F955-2476-4ACE-9DF6-6C3B2319D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45197"/>
              </p:ext>
            </p:extLst>
          </p:nvPr>
        </p:nvGraphicFramePr>
        <p:xfrm>
          <a:off x="6896856" y="2828711"/>
          <a:ext cx="3819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81">
                  <a:extLst>
                    <a:ext uri="{9D8B030D-6E8A-4147-A177-3AD203B41FA5}">
                      <a16:colId xmlns:a16="http://schemas.microsoft.com/office/drawing/2014/main" val="1537921776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405230371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1008547546"/>
                    </a:ext>
                  </a:extLst>
                </a:gridCol>
                <a:gridCol w="954881">
                  <a:extLst>
                    <a:ext uri="{9D8B030D-6E8A-4147-A177-3AD203B41FA5}">
                      <a16:colId xmlns:a16="http://schemas.microsoft.com/office/drawing/2014/main" val="1062194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9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6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08309"/>
                  </a:ext>
                </a:extLst>
              </a:tr>
            </a:tbl>
          </a:graphicData>
        </a:graphic>
      </p:graphicFrame>
      <p:sp>
        <p:nvSpPr>
          <p:cNvPr id="57" name="Left Brace 56">
            <a:extLst>
              <a:ext uri="{FF2B5EF4-FFF2-40B4-BE49-F238E27FC236}">
                <a16:creationId xmlns:a16="http://schemas.microsoft.com/office/drawing/2014/main" id="{B23B2E1F-D897-4B5E-9464-9CAC8487785F}"/>
              </a:ext>
            </a:extLst>
          </p:cNvPr>
          <p:cNvSpPr/>
          <p:nvPr/>
        </p:nvSpPr>
        <p:spPr>
          <a:xfrm>
            <a:off x="6383619" y="3211995"/>
            <a:ext cx="379134" cy="1100075"/>
          </a:xfrm>
          <a:prstGeom prst="leftBrace">
            <a:avLst>
              <a:gd name="adj1" fmla="val 43421"/>
              <a:gd name="adj2" fmla="val 50000"/>
            </a:avLst>
          </a:prstGeom>
          <a:ln w="19050" cap="flat"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  <a:gd name="connsiteX7" fmla="*/ 379134 w 379134"/>
                      <a:gd name="connsiteY7" fmla="*/ 1013472 h 1013472"/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9134" h="1013472" stroke="0" extrusionOk="0">
                        <a:moveTo>
                          <a:pt x="379134" y="1013472"/>
                        </a:moveTo>
                        <a:cubicBezTo>
                          <a:pt x="259924" y="1004519"/>
                          <a:pt x="182279" y="942502"/>
                          <a:pt x="189567" y="848848"/>
                        </a:cubicBezTo>
                        <a:cubicBezTo>
                          <a:pt x="188411" y="787853"/>
                          <a:pt x="199220" y="689242"/>
                          <a:pt x="189567" y="671360"/>
                        </a:cubicBezTo>
                        <a:cubicBezTo>
                          <a:pt x="177311" y="592409"/>
                          <a:pt x="102366" y="519611"/>
                          <a:pt x="0" y="506736"/>
                        </a:cubicBezTo>
                        <a:cubicBezTo>
                          <a:pt x="89423" y="498380"/>
                          <a:pt x="200909" y="438450"/>
                          <a:pt x="189567" y="342112"/>
                        </a:cubicBezTo>
                        <a:cubicBezTo>
                          <a:pt x="184452" y="253524"/>
                          <a:pt x="188466" y="250071"/>
                          <a:pt x="189567" y="164624"/>
                        </a:cubicBezTo>
                        <a:cubicBezTo>
                          <a:pt x="171826" y="70988"/>
                          <a:pt x="270967" y="3269"/>
                          <a:pt x="379134" y="0"/>
                        </a:cubicBezTo>
                        <a:cubicBezTo>
                          <a:pt x="406807" y="396824"/>
                          <a:pt x="391188" y="896070"/>
                          <a:pt x="379134" y="1013472"/>
                        </a:cubicBezTo>
                        <a:close/>
                      </a:path>
                      <a:path w="379134" h="1013472" fill="none" extrusionOk="0">
                        <a:moveTo>
                          <a:pt x="379134" y="1013472"/>
                        </a:moveTo>
                        <a:cubicBezTo>
                          <a:pt x="289935" y="1022147"/>
                          <a:pt x="202475" y="942871"/>
                          <a:pt x="189567" y="848848"/>
                        </a:cubicBezTo>
                        <a:cubicBezTo>
                          <a:pt x="190643" y="800846"/>
                          <a:pt x="186647" y="694021"/>
                          <a:pt x="189567" y="671360"/>
                        </a:cubicBezTo>
                        <a:cubicBezTo>
                          <a:pt x="193324" y="586034"/>
                          <a:pt x="106689" y="527384"/>
                          <a:pt x="0" y="506736"/>
                        </a:cubicBezTo>
                        <a:cubicBezTo>
                          <a:pt x="108012" y="511846"/>
                          <a:pt x="194047" y="438519"/>
                          <a:pt x="189567" y="342112"/>
                        </a:cubicBezTo>
                        <a:cubicBezTo>
                          <a:pt x="199334" y="313384"/>
                          <a:pt x="200262" y="207953"/>
                          <a:pt x="189567" y="164624"/>
                        </a:cubicBezTo>
                        <a:cubicBezTo>
                          <a:pt x="188222" y="73926"/>
                          <a:pt x="264937" y="-6556"/>
                          <a:pt x="37913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4A4C2F-6020-4ACF-8BE7-7B228FD63CF9}"/>
              </a:ext>
            </a:extLst>
          </p:cNvPr>
          <p:cNvSpPr txBox="1"/>
          <p:nvPr/>
        </p:nvSpPr>
        <p:spPr>
          <a:xfrm>
            <a:off x="4984594" y="3438866"/>
            <a:ext cx="133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Data points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DB08346B-771B-447F-A905-287228C9CFA8}"/>
              </a:ext>
            </a:extLst>
          </p:cNvPr>
          <p:cNvSpPr/>
          <p:nvPr/>
        </p:nvSpPr>
        <p:spPr>
          <a:xfrm rot="5400000">
            <a:off x="8622732" y="1642986"/>
            <a:ext cx="379134" cy="1863551"/>
          </a:xfrm>
          <a:prstGeom prst="leftBrace">
            <a:avLst>
              <a:gd name="adj1" fmla="val 43421"/>
              <a:gd name="adj2" fmla="val 50000"/>
            </a:avLst>
          </a:prstGeom>
          <a:ln w="19050" cap="flat"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  <a:gd name="connsiteX7" fmla="*/ 379134 w 379134"/>
                      <a:gd name="connsiteY7" fmla="*/ 1013472 h 1013472"/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9134" h="1013472" stroke="0" extrusionOk="0">
                        <a:moveTo>
                          <a:pt x="379134" y="1013472"/>
                        </a:moveTo>
                        <a:cubicBezTo>
                          <a:pt x="259924" y="1004519"/>
                          <a:pt x="182279" y="942502"/>
                          <a:pt x="189567" y="848848"/>
                        </a:cubicBezTo>
                        <a:cubicBezTo>
                          <a:pt x="188411" y="787853"/>
                          <a:pt x="199220" y="689242"/>
                          <a:pt x="189567" y="671360"/>
                        </a:cubicBezTo>
                        <a:cubicBezTo>
                          <a:pt x="177311" y="592409"/>
                          <a:pt x="102366" y="519611"/>
                          <a:pt x="0" y="506736"/>
                        </a:cubicBezTo>
                        <a:cubicBezTo>
                          <a:pt x="89423" y="498380"/>
                          <a:pt x="200909" y="438450"/>
                          <a:pt x="189567" y="342112"/>
                        </a:cubicBezTo>
                        <a:cubicBezTo>
                          <a:pt x="184452" y="253524"/>
                          <a:pt x="188466" y="250071"/>
                          <a:pt x="189567" y="164624"/>
                        </a:cubicBezTo>
                        <a:cubicBezTo>
                          <a:pt x="171826" y="70988"/>
                          <a:pt x="270967" y="3269"/>
                          <a:pt x="379134" y="0"/>
                        </a:cubicBezTo>
                        <a:cubicBezTo>
                          <a:pt x="406807" y="396824"/>
                          <a:pt x="391188" y="896070"/>
                          <a:pt x="379134" y="1013472"/>
                        </a:cubicBezTo>
                        <a:close/>
                      </a:path>
                      <a:path w="379134" h="1013472" fill="none" extrusionOk="0">
                        <a:moveTo>
                          <a:pt x="379134" y="1013472"/>
                        </a:moveTo>
                        <a:cubicBezTo>
                          <a:pt x="289935" y="1022147"/>
                          <a:pt x="202475" y="942871"/>
                          <a:pt x="189567" y="848848"/>
                        </a:cubicBezTo>
                        <a:cubicBezTo>
                          <a:pt x="190643" y="800846"/>
                          <a:pt x="186647" y="694021"/>
                          <a:pt x="189567" y="671360"/>
                        </a:cubicBezTo>
                        <a:cubicBezTo>
                          <a:pt x="193324" y="586034"/>
                          <a:pt x="106689" y="527384"/>
                          <a:pt x="0" y="506736"/>
                        </a:cubicBezTo>
                        <a:cubicBezTo>
                          <a:pt x="108012" y="511846"/>
                          <a:pt x="194047" y="438519"/>
                          <a:pt x="189567" y="342112"/>
                        </a:cubicBezTo>
                        <a:cubicBezTo>
                          <a:pt x="199334" y="313384"/>
                          <a:pt x="200262" y="207953"/>
                          <a:pt x="189567" y="164624"/>
                        </a:cubicBezTo>
                        <a:cubicBezTo>
                          <a:pt x="188222" y="73926"/>
                          <a:pt x="264937" y="-6556"/>
                          <a:pt x="37913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35377C-DE63-42ED-B0AD-B1F3E2A86570}"/>
              </a:ext>
            </a:extLst>
          </p:cNvPr>
          <p:cNvSpPr txBox="1"/>
          <p:nvPr/>
        </p:nvSpPr>
        <p:spPr>
          <a:xfrm>
            <a:off x="8140631" y="1918068"/>
            <a:ext cx="133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A93D919A-DBB7-466E-AF6F-5F177A8BACE6}"/>
              </a:ext>
            </a:extLst>
          </p:cNvPr>
          <p:cNvSpPr/>
          <p:nvPr/>
        </p:nvSpPr>
        <p:spPr>
          <a:xfrm rot="5400000">
            <a:off x="10040660" y="2088610"/>
            <a:ext cx="379134" cy="972305"/>
          </a:xfrm>
          <a:prstGeom prst="leftBrace">
            <a:avLst>
              <a:gd name="adj1" fmla="val 43421"/>
              <a:gd name="adj2" fmla="val 50000"/>
            </a:avLst>
          </a:prstGeom>
          <a:ln w="19050" cap="flat"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  <a:gd name="connsiteX7" fmla="*/ 379134 w 379134"/>
                      <a:gd name="connsiteY7" fmla="*/ 1013472 h 1013472"/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9134" h="1013472" stroke="0" extrusionOk="0">
                        <a:moveTo>
                          <a:pt x="379134" y="1013472"/>
                        </a:moveTo>
                        <a:cubicBezTo>
                          <a:pt x="259924" y="1004519"/>
                          <a:pt x="182279" y="942502"/>
                          <a:pt x="189567" y="848848"/>
                        </a:cubicBezTo>
                        <a:cubicBezTo>
                          <a:pt x="188411" y="787853"/>
                          <a:pt x="199220" y="689242"/>
                          <a:pt x="189567" y="671360"/>
                        </a:cubicBezTo>
                        <a:cubicBezTo>
                          <a:pt x="177311" y="592409"/>
                          <a:pt x="102366" y="519611"/>
                          <a:pt x="0" y="506736"/>
                        </a:cubicBezTo>
                        <a:cubicBezTo>
                          <a:pt x="89423" y="498380"/>
                          <a:pt x="200909" y="438450"/>
                          <a:pt x="189567" y="342112"/>
                        </a:cubicBezTo>
                        <a:cubicBezTo>
                          <a:pt x="184452" y="253524"/>
                          <a:pt x="188466" y="250071"/>
                          <a:pt x="189567" y="164624"/>
                        </a:cubicBezTo>
                        <a:cubicBezTo>
                          <a:pt x="171826" y="70988"/>
                          <a:pt x="270967" y="3269"/>
                          <a:pt x="379134" y="0"/>
                        </a:cubicBezTo>
                        <a:cubicBezTo>
                          <a:pt x="406807" y="396824"/>
                          <a:pt x="391188" y="896070"/>
                          <a:pt x="379134" y="1013472"/>
                        </a:cubicBezTo>
                        <a:close/>
                      </a:path>
                      <a:path w="379134" h="1013472" fill="none" extrusionOk="0">
                        <a:moveTo>
                          <a:pt x="379134" y="1013472"/>
                        </a:moveTo>
                        <a:cubicBezTo>
                          <a:pt x="289935" y="1022147"/>
                          <a:pt x="202475" y="942871"/>
                          <a:pt x="189567" y="848848"/>
                        </a:cubicBezTo>
                        <a:cubicBezTo>
                          <a:pt x="190643" y="800846"/>
                          <a:pt x="186647" y="694021"/>
                          <a:pt x="189567" y="671360"/>
                        </a:cubicBezTo>
                        <a:cubicBezTo>
                          <a:pt x="193324" y="586034"/>
                          <a:pt x="106689" y="527384"/>
                          <a:pt x="0" y="506736"/>
                        </a:cubicBezTo>
                        <a:cubicBezTo>
                          <a:pt x="108012" y="511846"/>
                          <a:pt x="194047" y="438519"/>
                          <a:pt x="189567" y="342112"/>
                        </a:cubicBezTo>
                        <a:cubicBezTo>
                          <a:pt x="199334" y="313384"/>
                          <a:pt x="200262" y="207953"/>
                          <a:pt x="189567" y="164624"/>
                        </a:cubicBezTo>
                        <a:cubicBezTo>
                          <a:pt x="188222" y="73926"/>
                          <a:pt x="264937" y="-6556"/>
                          <a:pt x="37913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751DF1-3751-4336-9340-504F81E22A34}"/>
              </a:ext>
            </a:extLst>
          </p:cNvPr>
          <p:cNvSpPr txBox="1"/>
          <p:nvPr/>
        </p:nvSpPr>
        <p:spPr>
          <a:xfrm>
            <a:off x="9564240" y="1921611"/>
            <a:ext cx="133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Labels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6DEECFD-BC86-4A34-975C-6CD7C5068C12}"/>
              </a:ext>
            </a:extLst>
          </p:cNvPr>
          <p:cNvCxnSpPr/>
          <p:nvPr/>
        </p:nvCxnSpPr>
        <p:spPr>
          <a:xfrm rot="10800000" flipV="1">
            <a:off x="3940315" y="2102733"/>
            <a:ext cx="4200317" cy="134861"/>
          </a:xfrm>
          <a:prstGeom prst="curvedConnector3">
            <a:avLst>
              <a:gd name="adj1" fmla="val 5340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4AA2835-6327-4420-9847-F29102C8DDB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8943690" y="4323468"/>
            <a:ext cx="1069386" cy="116298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8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Challenge 1: Dataset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E446F-F90F-4E38-930A-4C564BBC030D}"/>
              </a:ext>
            </a:extLst>
          </p:cNvPr>
          <p:cNvSpPr txBox="1"/>
          <p:nvPr/>
        </p:nvSpPr>
        <p:spPr>
          <a:xfrm>
            <a:off x="7383439" y="2433143"/>
            <a:ext cx="41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Errors generally decrease with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Material Science data is generally expensive and time consuming to generate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AF83A-6522-458D-BA4D-141BE7273CB4}"/>
              </a:ext>
            </a:extLst>
          </p:cNvPr>
          <p:cNvSpPr txBox="1"/>
          <p:nvPr/>
        </p:nvSpPr>
        <p:spPr>
          <a:xfrm>
            <a:off x="4735773" y="3919484"/>
            <a:ext cx="15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5F8CD-AD12-45E8-8CD3-8F4731884776}"/>
              </a:ext>
            </a:extLst>
          </p:cNvPr>
          <p:cNvSpPr txBox="1"/>
          <p:nvPr/>
        </p:nvSpPr>
        <p:spPr>
          <a:xfrm>
            <a:off x="2131326" y="4372135"/>
            <a:ext cx="15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Error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1DD712-26BA-409E-8D10-4C0765C62895}"/>
              </a:ext>
            </a:extLst>
          </p:cNvPr>
          <p:cNvGrpSpPr/>
          <p:nvPr/>
        </p:nvGrpSpPr>
        <p:grpSpPr>
          <a:xfrm>
            <a:off x="838200" y="1459855"/>
            <a:ext cx="6545239" cy="4188924"/>
            <a:chOff x="838200" y="1459855"/>
            <a:chExt cx="6545239" cy="41889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F711D8-25B3-4CBF-AAB1-6C047775830D}"/>
                </a:ext>
              </a:extLst>
            </p:cNvPr>
            <p:cNvSpPr txBox="1"/>
            <p:nvPr/>
          </p:nvSpPr>
          <p:spPr>
            <a:xfrm>
              <a:off x="1798314" y="1459855"/>
              <a:ext cx="462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Band Gap Errors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3C9A42-4B8C-4330-B9FB-584BCA2B2B70}"/>
                </a:ext>
              </a:extLst>
            </p:cNvPr>
            <p:cNvGrpSpPr/>
            <p:nvPr/>
          </p:nvGrpSpPr>
          <p:grpSpPr>
            <a:xfrm>
              <a:off x="838200" y="1614145"/>
              <a:ext cx="6545239" cy="4034634"/>
              <a:chOff x="838200" y="1614145"/>
              <a:chExt cx="6545239" cy="40346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267A830-29FD-463D-97D9-213169CAB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904430"/>
                <a:ext cx="6545239" cy="3744349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C435EA-228E-4AC9-AFEA-C732FD8678FB}"/>
                  </a:ext>
                </a:extLst>
              </p:cNvPr>
              <p:cNvSpPr txBox="1"/>
              <p:nvPr/>
            </p:nvSpPr>
            <p:spPr>
              <a:xfrm rot="16200000">
                <a:off x="-668025" y="3136479"/>
                <a:ext cx="3537111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Mean Squared Error (eV)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26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Challenge 2: Biased Target (Y)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6A645-D90A-4910-866F-298839FE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36" y="1799869"/>
            <a:ext cx="6859564" cy="421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2EB79-B1D7-4C69-BA39-7D75ACDFBA0C}"/>
              </a:ext>
            </a:extLst>
          </p:cNvPr>
          <p:cNvSpPr txBox="1"/>
          <p:nvPr/>
        </p:nvSpPr>
        <p:spPr>
          <a:xfrm>
            <a:off x="318021" y="2274838"/>
            <a:ext cx="4176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often heavily grouped around certain values that have had a lot of research 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lack of “negative” data can bias predictions even if the total number of data points is large</a:t>
            </a:r>
          </a:p>
        </p:txBody>
      </p:sp>
    </p:spTree>
    <p:extLst>
      <p:ext uri="{BB962C8B-B14F-4D97-AF65-F5344CB8AC3E}">
        <p14:creationId xmlns:p14="http://schemas.microsoft.com/office/powerpoint/2010/main" val="311089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Challenge 3: Compositionally Grouped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2EB79-B1D7-4C69-BA39-7D75ACDFBA0C}"/>
              </a:ext>
            </a:extLst>
          </p:cNvPr>
          <p:cNvSpPr txBox="1"/>
          <p:nvPr/>
        </p:nvSpPr>
        <p:spPr>
          <a:xfrm>
            <a:off x="7177585" y="1690688"/>
            <a:ext cx="41762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also often grouped heavily around certain elements and compositions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Again this may bias the model towards those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Physics may shift dramatically from element to element. We can’t predict what we haven’t learned a pattern for!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BB7D9-52F3-4184-8FDC-9F81D691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59" y="1555953"/>
            <a:ext cx="2982999" cy="48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Challenge 4: Making appropriate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BB7D9-52F3-4184-8FDC-9F81D691B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56"/>
          <a:stretch/>
        </p:blipFill>
        <p:spPr>
          <a:xfrm>
            <a:off x="1668826" y="4476560"/>
            <a:ext cx="1986711" cy="170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0F30E-ECD0-4B3B-9864-2D0BEDEDE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09" y="1976443"/>
            <a:ext cx="3844546" cy="236448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E99C3BB7-27B3-41F9-858A-67E1368A84A7}"/>
              </a:ext>
            </a:extLst>
          </p:cNvPr>
          <p:cNvSpPr/>
          <p:nvPr/>
        </p:nvSpPr>
        <p:spPr>
          <a:xfrm rot="10800000">
            <a:off x="4937835" y="2120657"/>
            <a:ext cx="944349" cy="3843414"/>
          </a:xfrm>
          <a:prstGeom prst="leftBrace">
            <a:avLst>
              <a:gd name="adj1" fmla="val 43421"/>
              <a:gd name="adj2" fmla="val 50000"/>
            </a:avLst>
          </a:prstGeom>
          <a:ln w="38100" cap="flat"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  <a:gd name="connsiteX7" fmla="*/ 379134 w 379134"/>
                      <a:gd name="connsiteY7" fmla="*/ 1013472 h 1013472"/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9134" h="1013472" stroke="0" extrusionOk="0">
                        <a:moveTo>
                          <a:pt x="379134" y="1013472"/>
                        </a:moveTo>
                        <a:cubicBezTo>
                          <a:pt x="259924" y="1004519"/>
                          <a:pt x="182279" y="942502"/>
                          <a:pt x="189567" y="848848"/>
                        </a:cubicBezTo>
                        <a:cubicBezTo>
                          <a:pt x="188411" y="787853"/>
                          <a:pt x="199220" y="689242"/>
                          <a:pt x="189567" y="671360"/>
                        </a:cubicBezTo>
                        <a:cubicBezTo>
                          <a:pt x="177311" y="592409"/>
                          <a:pt x="102366" y="519611"/>
                          <a:pt x="0" y="506736"/>
                        </a:cubicBezTo>
                        <a:cubicBezTo>
                          <a:pt x="89423" y="498380"/>
                          <a:pt x="200909" y="438450"/>
                          <a:pt x="189567" y="342112"/>
                        </a:cubicBezTo>
                        <a:cubicBezTo>
                          <a:pt x="184452" y="253524"/>
                          <a:pt x="188466" y="250071"/>
                          <a:pt x="189567" y="164624"/>
                        </a:cubicBezTo>
                        <a:cubicBezTo>
                          <a:pt x="171826" y="70988"/>
                          <a:pt x="270967" y="3269"/>
                          <a:pt x="379134" y="0"/>
                        </a:cubicBezTo>
                        <a:cubicBezTo>
                          <a:pt x="406807" y="396824"/>
                          <a:pt x="391188" y="896070"/>
                          <a:pt x="379134" y="1013472"/>
                        </a:cubicBezTo>
                        <a:close/>
                      </a:path>
                      <a:path w="379134" h="1013472" fill="none" extrusionOk="0">
                        <a:moveTo>
                          <a:pt x="379134" y="1013472"/>
                        </a:moveTo>
                        <a:cubicBezTo>
                          <a:pt x="289935" y="1022147"/>
                          <a:pt x="202475" y="942871"/>
                          <a:pt x="189567" y="848848"/>
                        </a:cubicBezTo>
                        <a:cubicBezTo>
                          <a:pt x="190643" y="800846"/>
                          <a:pt x="186647" y="694021"/>
                          <a:pt x="189567" y="671360"/>
                        </a:cubicBezTo>
                        <a:cubicBezTo>
                          <a:pt x="193324" y="586034"/>
                          <a:pt x="106689" y="527384"/>
                          <a:pt x="0" y="506736"/>
                        </a:cubicBezTo>
                        <a:cubicBezTo>
                          <a:pt x="108012" y="511846"/>
                          <a:pt x="194047" y="438519"/>
                          <a:pt x="189567" y="342112"/>
                        </a:cubicBezTo>
                        <a:cubicBezTo>
                          <a:pt x="199334" y="313384"/>
                          <a:pt x="200262" y="207953"/>
                          <a:pt x="189567" y="164624"/>
                        </a:cubicBezTo>
                        <a:cubicBezTo>
                          <a:pt x="188222" y="73926"/>
                          <a:pt x="264937" y="-6556"/>
                          <a:pt x="37913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A4CA6-BC68-4562-9214-8A4DA7E62C25}"/>
              </a:ext>
            </a:extLst>
          </p:cNvPr>
          <p:cNvSpPr txBox="1"/>
          <p:nvPr/>
        </p:nvSpPr>
        <p:spPr>
          <a:xfrm>
            <a:off x="6309818" y="3158686"/>
            <a:ext cx="4559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Models should be more accurate around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Error metrics are usually setup to give errors in this same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8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6ACC7-7ECD-44EF-961D-DD4E4CDCB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278419"/>
              </p:ext>
            </p:extLst>
          </p:nvPr>
        </p:nvGraphicFramePr>
        <p:xfrm>
          <a:off x="2644775" y="3966984"/>
          <a:ext cx="6902450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852D56-288B-47AC-B0A7-1E9AC993EBFB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some unique challenges to working with materials science data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Keeping them in mind will lead to better models</a:t>
            </a:r>
          </a:p>
        </p:txBody>
      </p:sp>
    </p:spTree>
    <p:extLst>
      <p:ext uri="{BB962C8B-B14F-4D97-AF65-F5344CB8AC3E}">
        <p14:creationId xmlns:p14="http://schemas.microsoft.com/office/powerpoint/2010/main" val="290101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18642</TotalTime>
  <Words>407</Words>
  <Application>Microsoft Office PowerPoint</Application>
  <PresentationFormat>Widescreen</PresentationFormat>
  <Paragraphs>90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Module 4: Challenges in Materials Science Machine Learning</vt:lpstr>
      <vt:lpstr>A Basic Materials Design Workflow</vt:lpstr>
      <vt:lpstr>Reminder: Decision Tree Setup</vt:lpstr>
      <vt:lpstr>Challenge 1: Dataset Size</vt:lpstr>
      <vt:lpstr>Challenge 2: Biased Target (Y) Data</vt:lpstr>
      <vt:lpstr>Challenge 3: Compositionally Grouped Data</vt:lpstr>
      <vt:lpstr>Challenge 4: Making appropriate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What is Machine Learning</dc:title>
  <dc:creator>Ben Afflerbach</dc:creator>
  <cp:lastModifiedBy>Ben Afflerbach</cp:lastModifiedBy>
  <cp:revision>117</cp:revision>
  <dcterms:created xsi:type="dcterms:W3CDTF">2020-01-09T16:33:41Z</dcterms:created>
  <dcterms:modified xsi:type="dcterms:W3CDTF">2020-05-21T16:10:52Z</dcterms:modified>
</cp:coreProperties>
</file>