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9" r:id="rId24"/>
    <p:sldId id="280" r:id="rId25"/>
    <p:sldId id="278" r:id="rId26"/>
    <p:sldId id="281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282" r:id="rId37"/>
    <p:sldId id="283" r:id="rId38"/>
    <p:sldId id="284" r:id="rId39"/>
    <p:sldId id="285" r:id="rId40"/>
    <p:sldId id="287" r:id="rId41"/>
    <p:sldId id="286" r:id="rId42"/>
    <p:sldId id="288" r:id="rId43"/>
    <p:sldId id="289" r:id="rId44"/>
    <p:sldId id="290" r:id="rId45"/>
    <p:sldId id="454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426" r:id="rId59"/>
    <p:sldId id="427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3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2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2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AFFB-1FCE-434C-B854-ABFAD2937A47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E2E7-70BF-4A4C-A6C7-6E961E58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55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WEB TECHNOLOGIES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/ CSS / BOOTSTRAP / 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26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WEB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- Document type declaration </a:t>
            </a:r>
          </a:p>
          <a:p>
            <a:pPr marL="0" indent="0">
              <a:buNone/>
            </a:pPr>
            <a:r>
              <a:rPr lang="en-US" dirty="0"/>
              <a:t>(It tells the browser in what version of HTML the document is written)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HEAD TAGS</a:t>
            </a:r>
          </a:p>
          <a:p>
            <a:pPr marL="0" indent="0">
              <a:buNone/>
            </a:pPr>
            <a:r>
              <a:rPr lang="en-US" dirty="0"/>
              <a:t>&lt;title&gt; &lt;meta&gt; &lt;script&gt; &lt;style&gt;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44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CONTENT/ CONTAINER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&lt;h1&gt; to &lt;h6&gt;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&lt;p&gt;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&lt;div&gt;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&lt;span&gt;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&lt;strong&gt;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- &lt;</a:t>
            </a:r>
            <a:r>
              <a:rPr lang="en-US" dirty="0" err="1"/>
              <a:t>ol</a:t>
            </a:r>
            <a:r>
              <a:rPr lang="en-US" dirty="0"/>
              <a:t>&gt; &lt;</a:t>
            </a:r>
            <a:r>
              <a:rPr lang="en-US" dirty="0" err="1"/>
              <a:t>ul</a:t>
            </a:r>
            <a:r>
              <a:rPr lang="en-US" dirty="0"/>
              <a:t>&gt; &lt;li&gt;</a:t>
            </a:r>
          </a:p>
        </p:txBody>
      </p:sp>
    </p:spTree>
    <p:extLst>
      <p:ext uri="{BB962C8B-B14F-4D97-AF65-F5344CB8AC3E}">
        <p14:creationId xmlns:p14="http://schemas.microsoft.com/office/powerpoint/2010/main" val="217476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TAGS &amp; ATTRIBBUTES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TAGS - &lt;audio&gt; &lt;video&gt; &lt;source&gt; &lt;embed&gt;</a:t>
            </a:r>
          </a:p>
          <a:p>
            <a:endParaRPr lang="en-US" dirty="0"/>
          </a:p>
          <a:p>
            <a:r>
              <a:rPr lang="en-US" dirty="0"/>
              <a:t>ATTRIBUTES – id/ class/ style/ </a:t>
            </a:r>
            <a:r>
              <a:rPr lang="en-US" dirty="0" err="1"/>
              <a:t>src</a:t>
            </a:r>
            <a:r>
              <a:rPr lang="en-US" dirty="0"/>
              <a:t>/ alt/ width &amp; height/ comments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0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LETS PRACTICE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 to &lt;h6&gt;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&lt;p title=“SKCET”&gt;SRI KRISHNA ENGINEERING COLLEGE&lt;/p&gt;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="https://www.google.com"&gt;Search Google&lt;/a&gt;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="skcet.jpg" alt="</a:t>
            </a:r>
            <a:r>
              <a:rPr lang="en-IN" dirty="0" err="1"/>
              <a:t>skcet</a:t>
            </a:r>
            <a:r>
              <a:rPr lang="en-IN" dirty="0"/>
              <a:t> college" width="104" height="142"&gt;</a:t>
            </a:r>
          </a:p>
          <a:p>
            <a:r>
              <a:rPr lang="en-US" dirty="0"/>
              <a:t>&lt;h1&gt;&lt;/h1&gt;  &lt;p&gt;&lt;/p&gt;</a:t>
            </a:r>
            <a:endParaRPr lang="en-IN" dirty="0"/>
          </a:p>
          <a:p>
            <a:r>
              <a:rPr lang="en-US" dirty="0"/>
              <a:t>&lt;h2&gt;&lt;/h2&gt;  &lt;p&gt;&lt;/p&gt;</a:t>
            </a:r>
          </a:p>
          <a:p>
            <a:r>
              <a:rPr lang="en-US" dirty="0"/>
              <a:t>&lt;h3&gt;&lt;/h3&gt;  &lt;p&gt;&lt;/p&gt;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64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 Breaks - &lt;</a:t>
            </a:r>
            <a:r>
              <a:rPr lang="en-US" dirty="0" err="1"/>
              <a:t>br</a:t>
            </a:r>
            <a:r>
              <a:rPr lang="en-US" dirty="0"/>
              <a:t> /&gt; use inside paragraph</a:t>
            </a:r>
          </a:p>
          <a:p>
            <a:r>
              <a:rPr lang="en-US" dirty="0"/>
              <a:t>Poem inside a paragraph - &lt;pre&gt;&lt;/pre&gt;</a:t>
            </a:r>
          </a:p>
          <a:p>
            <a:r>
              <a:rPr lang="en-US" dirty="0"/>
              <a:t>Body background color – Styles</a:t>
            </a:r>
          </a:p>
          <a:p>
            <a:r>
              <a:rPr lang="en-US" dirty="0"/>
              <a:t>Html Styles – text color/ background color/ font size/ align/</a:t>
            </a:r>
          </a:p>
          <a:p>
            <a:endParaRPr lang="en-US" dirty="0"/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Smaller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92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Usage of &lt;b&gt; &amp; &lt;strong&gt;</a:t>
            </a:r>
          </a:p>
          <a:p>
            <a:r>
              <a:rPr lang="en-US" dirty="0"/>
              <a:t>Header/ footer tags</a:t>
            </a:r>
          </a:p>
          <a:p>
            <a:r>
              <a:rPr lang="en-US" dirty="0"/>
              <a:t>Address tag - &lt;address&gt;&lt;/address&gt;</a:t>
            </a:r>
          </a:p>
          <a:p>
            <a:r>
              <a:rPr lang="en-US" dirty="0"/>
              <a:t>Cite Tag with Image - &lt;cite&gt;&lt;/cite&gt;</a:t>
            </a:r>
          </a:p>
          <a:p>
            <a:endParaRPr lang="en-US" dirty="0"/>
          </a:p>
          <a:p>
            <a:r>
              <a:rPr lang="en-US" dirty="0"/>
              <a:t>&lt;a&gt; attribute – </a:t>
            </a:r>
          </a:p>
          <a:p>
            <a:pPr marL="0" indent="0">
              <a:buNone/>
            </a:pPr>
            <a:r>
              <a:rPr lang="en-US" dirty="0"/>
              <a:t>The target attribute can have one of the following values: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_self - Default. Opens the document in the same window/tab as it was clicked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_blank - Opens the document in a new window or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_parent - Opens the document in the parent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_top - Opens the document in the full body of the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4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r>
              <a:rPr lang="en-IN" dirty="0"/>
              <a:t>E-mail - &lt;a </a:t>
            </a:r>
            <a:r>
              <a:rPr lang="en-IN" dirty="0" err="1"/>
              <a:t>href</a:t>
            </a:r>
            <a:r>
              <a:rPr lang="en-IN" dirty="0"/>
              <a:t>="mailto:manoj@iamneo.com"&gt;Send email&lt;/a&gt;</a:t>
            </a:r>
          </a:p>
          <a:p>
            <a:r>
              <a:rPr lang="en-US" dirty="0"/>
              <a:t>HTML TABLES – </a:t>
            </a:r>
          </a:p>
          <a:p>
            <a:r>
              <a:rPr lang="en-US" dirty="0"/>
              <a:t>&lt;table&gt;&lt;/table&gt;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HTML LISTS: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&gt;&lt;/</a:t>
            </a:r>
            <a:r>
              <a:rPr lang="en-US" dirty="0" err="1"/>
              <a:t>ol</a:t>
            </a:r>
            <a:r>
              <a:rPr lang="en-US" dirty="0"/>
              <a:t>&gt; - type=“”  1,A,a,I,50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Nested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81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r>
              <a:rPr lang="en-IN" dirty="0"/>
              <a:t>Multimedia Tags for video &amp; audio </a:t>
            </a:r>
          </a:p>
          <a:p>
            <a:r>
              <a:rPr lang="en-IN" dirty="0"/>
              <a:t>&lt;video&gt;&lt;/video&gt;</a:t>
            </a:r>
          </a:p>
          <a:p>
            <a:r>
              <a:rPr lang="en-IN" dirty="0"/>
              <a:t>&lt;audio&gt;&lt;/audio&gt;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71523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3F0-FDD9-4061-6B58-5BADAADF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CSS (CASCADING STYLE 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0D1E-891E-07C8-0598-88546DC7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CSS stands for Cascading Style Sheet.</a:t>
            </a:r>
          </a:p>
          <a:p>
            <a:pPr>
              <a:lnSpc>
                <a:spcPct val="150000"/>
              </a:lnSpc>
            </a:pPr>
            <a:r>
              <a:rPr lang="en-US" dirty="0"/>
              <a:t>CSS is used to design HTML tags.</a:t>
            </a:r>
          </a:p>
          <a:p>
            <a:pPr>
              <a:lnSpc>
                <a:spcPct val="150000"/>
              </a:lnSpc>
            </a:pPr>
            <a:r>
              <a:rPr lang="en-US" dirty="0"/>
              <a:t>CSS is a widely used language on the web.</a:t>
            </a:r>
          </a:p>
          <a:p>
            <a:pPr>
              <a:lnSpc>
                <a:spcPct val="150000"/>
              </a:lnSpc>
            </a:pPr>
            <a:r>
              <a:rPr lang="en-US" dirty="0"/>
              <a:t>HTML, CSS and JavaScript are used for web designing. </a:t>
            </a:r>
          </a:p>
          <a:p>
            <a:pPr>
              <a:lnSpc>
                <a:spcPct val="150000"/>
              </a:lnSpc>
            </a:pPr>
            <a:r>
              <a:rPr lang="en-US" dirty="0"/>
              <a:t>It helps the web designers to apply style on HTML tags.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5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944D-7DDB-6069-44DF-ED41DDA2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F6AA-ACE8-3EE1-9AC8-2C7A0265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STYLESHEET (PRACTICE)</a:t>
            </a:r>
          </a:p>
          <a:p>
            <a:r>
              <a:rPr lang="en-IN" dirty="0"/>
              <a:t>INTERNAL (PRACTICE)</a:t>
            </a:r>
          </a:p>
          <a:p>
            <a:r>
              <a:rPr lang="en-IN" dirty="0"/>
              <a:t>EXTERNAL (PRACTICE)</a:t>
            </a:r>
          </a:p>
          <a:p>
            <a:endParaRPr lang="en-IN" dirty="0"/>
          </a:p>
          <a:p>
            <a:r>
              <a:rPr lang="en-IN" dirty="0"/>
              <a:t>PRACTICE WITH EXAMPLES</a:t>
            </a:r>
          </a:p>
          <a:p>
            <a:r>
              <a:rPr lang="en-IN" dirty="0"/>
              <a:t>RIGHT WAY OF PRACTICE</a:t>
            </a:r>
          </a:p>
        </p:txBody>
      </p:sp>
    </p:spTree>
    <p:extLst>
      <p:ext uri="{BB962C8B-B14F-4D97-AF65-F5344CB8AC3E}">
        <p14:creationId xmlns:p14="http://schemas.microsoft.com/office/powerpoint/2010/main" val="183201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DEVELOPMENT – BASIC IDEOLOGY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06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1DDA-A6BD-8368-9AC0-02F5E91F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CSS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01CE-FA6F-14FA-6D8C-EE7F2BB0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white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font-family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65B3-4F47-6C6E-92C2-7F4A8009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7999-2DA6-DD10-415A-FDE424FC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h1 – selector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: - property</a:t>
            </a:r>
          </a:p>
          <a:p>
            <a:pPr marL="0" indent="0">
              <a:buNone/>
            </a:pPr>
            <a:r>
              <a:rPr lang="en-IN" dirty="0"/>
              <a:t> blue; - value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APPLY CSS FOR H1/P – </a:t>
            </a:r>
            <a:r>
              <a:rPr lang="en-IN" dirty="0" err="1"/>
              <a:t>color</a:t>
            </a:r>
            <a:r>
              <a:rPr lang="en-IN" dirty="0"/>
              <a:t>/background/text-align/font-family/</a:t>
            </a:r>
          </a:p>
          <a:p>
            <a:r>
              <a:rPr lang="en-IN" dirty="0"/>
              <a:t>WHAT’S OPTION FOR TWO PARAGRAPH?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61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707E-3118-0238-A372-3FEA9B30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DCE4-C7FB-AF54-DA91-39C48E0D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TAG SELECTOR</a:t>
            </a:r>
          </a:p>
          <a:p>
            <a:r>
              <a:rPr lang="en-IN" dirty="0"/>
              <a:t>CLASS SELECTOR</a:t>
            </a:r>
          </a:p>
          <a:p>
            <a:r>
              <a:rPr lang="en-IN" dirty="0"/>
              <a:t>ID SELECTOR</a:t>
            </a:r>
          </a:p>
        </p:txBody>
      </p:sp>
    </p:spTree>
    <p:extLst>
      <p:ext uri="{BB962C8B-B14F-4D97-AF65-F5344CB8AC3E}">
        <p14:creationId xmlns:p14="http://schemas.microsoft.com/office/powerpoint/2010/main" val="348416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76A4-02CD-8956-D8A9-EBD9E1B0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BACKGROUND COLOR (OPACITY)/ IMAGE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27FE57-57F9-A95E-42B1-08774E210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2329" y="1690688"/>
            <a:ext cx="57567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background-attachment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background-position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0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6180-25BD-F269-0B31-2870D366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IMAGES SMALL/ LARGE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3479-0A71-1C9C-6B71-11615704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(“skcet.jpg")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IF IMAGE IS REPEATED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(“skcet.jpg")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3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4FE5-B6DF-48DF-885E-06D6B1F1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294"/>
            <a:ext cx="10515600" cy="415514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background-image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(skcet.png")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 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background-attachment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scroll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16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4444-A249-A372-3A69-B09BEB5D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4298-6D38-7BEF-918E-A27003BC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WEB PROGRAMING LANGUAGE</a:t>
            </a:r>
          </a:p>
          <a:p>
            <a:r>
              <a:rPr lang="en-IN" dirty="0">
                <a:solidFill>
                  <a:srgbClr val="FF0000"/>
                </a:solidFill>
              </a:rPr>
              <a:t>IT DEALS WITH FUNCTIONALITIES OF WEB</a:t>
            </a:r>
          </a:p>
          <a:p>
            <a:r>
              <a:rPr lang="en-IN" dirty="0">
                <a:solidFill>
                  <a:srgbClr val="FF0000"/>
                </a:solidFill>
              </a:rPr>
              <a:t>CAN BE IMPLEMENTED WITH HTML &amp; CSS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JAVA VS JAVASCRIPT</a:t>
            </a:r>
          </a:p>
          <a:p>
            <a:r>
              <a:rPr lang="en-IN" dirty="0">
                <a:solidFill>
                  <a:srgbClr val="FF0000"/>
                </a:solidFill>
              </a:rPr>
              <a:t>WEB BROWSER LANGUAGE</a:t>
            </a:r>
          </a:p>
          <a:p>
            <a:r>
              <a:rPr lang="en-IN" dirty="0">
                <a:solidFill>
                  <a:srgbClr val="FF0000"/>
                </a:solidFill>
              </a:rPr>
              <a:t>JAVASCRIPT HOLDS FRAMEWORKS &amp; LIBRARIES LIKE JQUERY, ANGULAR, NODE, VUE, EXPRESS JS</a:t>
            </a:r>
          </a:p>
        </p:txBody>
      </p:sp>
    </p:spTree>
    <p:extLst>
      <p:ext uri="{BB962C8B-B14F-4D97-AF65-F5344CB8AC3E}">
        <p14:creationId xmlns:p14="http://schemas.microsoft.com/office/powerpoint/2010/main" val="394734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3BEC-8B62-3B25-5AD5-2EBCF029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Is a object-oriented programming language, interpreter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&lt;script&gt; tag is used to embed JavaScript code.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 Widely Used client-side scripting language.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Client-side scripting refers to scripts that run within our web browser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Mainly used for enhancing the interaction of the webpage with users by making it more lively and interactive.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71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0C95AF3-B25C-5A01-E191-2699A8B30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2" y="174812"/>
            <a:ext cx="9197788" cy="65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163D-FBB4-083B-5D03-E534007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HTML-CSS-JS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F5DC-9176-1ABE-C117-4B43A26E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1. HTML to define the content of web pages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2. CSS to specify the layout of web pages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3. JavaScript to program the behavior of web pages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&amp; WEB 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– STATIC &amp; DYNAMIC</a:t>
            </a:r>
          </a:p>
          <a:p>
            <a:r>
              <a:rPr lang="en-US" dirty="0"/>
              <a:t>CMS WEBSITES – E COMMERCE</a:t>
            </a:r>
          </a:p>
          <a:p>
            <a:endParaRPr lang="en-US" dirty="0"/>
          </a:p>
          <a:p>
            <a:r>
              <a:rPr lang="en-US" dirty="0"/>
              <a:t>WEB APPLICATION – EXAMPLES</a:t>
            </a:r>
          </a:p>
          <a:p>
            <a:r>
              <a:rPr lang="en-US" dirty="0"/>
              <a:t>SIGN UP /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7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AF1E-0142-E660-29B1-F6CC1B90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565-C086-E145-9E0A-D93A68E2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Netscape developed a programming language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This language was initially called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Mocha, then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LiveScript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In December 1995 Netscape and Sun(the </a:t>
            </a:r>
            <a:r>
              <a:rPr lang="en-US" sz="2800" dirty="0" err="1">
                <a:solidFill>
                  <a:srgbClr val="FF0000"/>
                </a:solidFill>
              </a:rPr>
              <a:t>organisation</a:t>
            </a:r>
            <a:r>
              <a:rPr lang="en-US" sz="2800" dirty="0">
                <a:solidFill>
                  <a:srgbClr val="FF0000"/>
                </a:solidFill>
              </a:rPr>
              <a:t> that owned Java) had a license agreement regarding </a:t>
            </a:r>
            <a:r>
              <a:rPr lang="en-US" sz="2800" dirty="0" err="1">
                <a:solidFill>
                  <a:srgbClr val="FF0000"/>
                </a:solidFill>
              </a:rPr>
              <a:t>Javascript</a:t>
            </a:r>
            <a:r>
              <a:rPr lang="en-US" sz="2800" dirty="0">
                <a:solidFill>
                  <a:srgbClr val="FF0000"/>
                </a:solidFill>
              </a:rPr>
              <a:t>(then </a:t>
            </a:r>
            <a:r>
              <a:rPr lang="en-US" sz="2800" dirty="0" err="1">
                <a:solidFill>
                  <a:srgbClr val="FF0000"/>
                </a:solidFill>
              </a:rPr>
              <a:t>LiveScript</a:t>
            </a:r>
            <a:r>
              <a:rPr lang="en-US" sz="2800" dirty="0">
                <a:solidFill>
                  <a:srgbClr val="FF0000"/>
                </a:solidFill>
              </a:rPr>
              <a:t>) hence it was renamed to </a:t>
            </a:r>
            <a:r>
              <a:rPr lang="en-US" sz="2800" dirty="0" err="1">
                <a:solidFill>
                  <a:srgbClr val="FF0000"/>
                </a:solidFill>
              </a:rPr>
              <a:t>Javascript</a:t>
            </a:r>
            <a:r>
              <a:rPr lang="en-US" sz="2800" dirty="0">
                <a:solidFill>
                  <a:srgbClr val="FF0000"/>
                </a:solidFill>
              </a:rPr>
              <a:t> and specifically "Java" script because Java was the most popular language at that time and this would help the marketing of </a:t>
            </a:r>
            <a:r>
              <a:rPr lang="en-US" sz="2800" dirty="0" err="1">
                <a:solidFill>
                  <a:srgbClr val="FF0000"/>
                </a:solidFill>
              </a:rPr>
              <a:t>Javascript</a:t>
            </a:r>
            <a:r>
              <a:rPr lang="en-US" sz="2800" dirty="0">
                <a:solidFill>
                  <a:srgbClr val="FF0000"/>
                </a:solidFill>
              </a:rPr>
              <a:t>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578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834-9E95-784A-6267-EF6D7D15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Features of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C9BF-1719-C29C-D158-636C5A8E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Cross-platform: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Javascript</a:t>
            </a:r>
            <a:r>
              <a:rPr lang="en-US" sz="2800" dirty="0">
                <a:solidFill>
                  <a:srgbClr val="FF0000"/>
                </a:solidFill>
              </a:rPr>
              <a:t> is supported by many OS such as Windows, macOS, Linux, etc.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Case Sensitive: </a:t>
            </a:r>
            <a:r>
              <a:rPr lang="en-US" dirty="0">
                <a:solidFill>
                  <a:srgbClr val="FF0000"/>
                </a:solidFill>
              </a:rPr>
              <a:t>Use small and caps carefully.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Object Oriented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1150938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Javascript</a:t>
            </a:r>
            <a:r>
              <a:rPr lang="en-US" sz="2800" dirty="0">
                <a:solidFill>
                  <a:srgbClr val="FF0000"/>
                </a:solidFill>
              </a:rPr>
              <a:t> is an object oriented programming language, but it is not a class based OOP language like Java, C++, etc. </a:t>
            </a:r>
          </a:p>
          <a:p>
            <a:pPr marL="1150938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It is a prototype based OOP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29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B353-3955-5E37-0697-1CB8828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IT’S JUST 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77E4-6359-03A3-0A2C-E256D450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INTERNAL JS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msg()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alert</a:t>
            </a:r>
            <a:r>
              <a:rPr lang="en-US" dirty="0">
                <a:solidFill>
                  <a:srgbClr val="FF0000"/>
                </a:solidFill>
              </a:rPr>
              <a:t>("Hello SKCET Students</a:t>
            </a:r>
            <a:r>
              <a:rPr lang="en-US">
                <a:solidFill>
                  <a:srgbClr val="FF0000"/>
                </a:solidFill>
              </a:rPr>
              <a:t>..!"); 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&lt;form&gt;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&lt;input type="button" value="click" onclick="msg()"/&gt;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&lt;/form&gt;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4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B894-0D70-FC8F-2716-CE886474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410481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EXTERNAL JS: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/>
              <a:t>message.js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msg()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alert("Hello SKCET Students..!");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&lt;form&gt;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&lt;input type="button" value="click" onclick="msg()"/&gt;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&lt;/form&gt;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84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87D9-7B26-904A-E529-D5B0F53F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Advantages of External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0D4D-464D-2AE8-DBBE-A192A9A0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It helps in the reusability of code in more than one HTML file.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It allows easy code readability.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It enables both web designers and coders to work with html and </a:t>
            </a:r>
            <a:r>
              <a:rPr lang="en-US" sz="2800" dirty="0" err="1">
                <a:solidFill>
                  <a:srgbClr val="FF0000"/>
                </a:solidFill>
              </a:rPr>
              <a:t>js</a:t>
            </a:r>
            <a:r>
              <a:rPr lang="en-US" sz="2800" dirty="0">
                <a:solidFill>
                  <a:srgbClr val="FF0000"/>
                </a:solidFill>
              </a:rPr>
              <a:t> files parallelly and separately, i.e., without facing any code conflictions.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The length of the code reduces as only we need to specify the location of the </a:t>
            </a:r>
            <a:r>
              <a:rPr lang="en-US" sz="2800" dirty="0" err="1">
                <a:solidFill>
                  <a:srgbClr val="FF0000"/>
                </a:solidFill>
              </a:rPr>
              <a:t>js</a:t>
            </a:r>
            <a:r>
              <a:rPr lang="en-US" sz="2800" dirty="0">
                <a:solidFill>
                  <a:srgbClr val="FF0000"/>
                </a:solidFill>
              </a:rPr>
              <a:t>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23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1CF4-B057-4753-8025-3828F0C5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Disadvantages of External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C9A7-12A9-FB83-9E62-63CA7BEB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If two </a:t>
            </a:r>
            <a:r>
              <a:rPr lang="en-US" sz="2800" dirty="0" err="1">
                <a:solidFill>
                  <a:srgbClr val="FF0000"/>
                </a:solidFill>
              </a:rPr>
              <a:t>js</a:t>
            </a:r>
            <a:r>
              <a:rPr lang="en-US" sz="2800" dirty="0">
                <a:solidFill>
                  <a:srgbClr val="FF0000"/>
                </a:solidFill>
              </a:rPr>
              <a:t> files are dependent on one another, then a failure in one file may affect the execution of the other dependent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470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85D6-6B28-CCCA-DF5F-E70AD9E7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DYNAMIC CONTENT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094B-55A9-DB2D-6F5E-19022AF5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A PARAGRAPH AS SKCET, COIMBATORE</a:t>
            </a:r>
          </a:p>
          <a:p>
            <a:r>
              <a:rPr lang="en-IN" dirty="0"/>
              <a:t>RUN THE FOLLOWING CODE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&lt;p id=“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"&gt;SKCET, COIMBATORE.&lt;/p&gt;</a:t>
            </a:r>
          </a:p>
          <a:p>
            <a:r>
              <a:rPr lang="en-IN" dirty="0">
                <a:solidFill>
                  <a:srgbClr val="FF0000"/>
                </a:solidFill>
              </a:rPr>
              <a:t>&lt;button type="button" onclick='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(“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 = “SRI KRISHNA ENGINEERING COLLEGE, COIMBATORE“’&gt;Change&lt;/button&gt;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NOW YOU’VE CHANGED THE CONTENT.</a:t>
            </a:r>
          </a:p>
        </p:txBody>
      </p:sp>
    </p:spTree>
    <p:extLst>
      <p:ext uri="{BB962C8B-B14F-4D97-AF65-F5344CB8AC3E}">
        <p14:creationId xmlns:p14="http://schemas.microsoft.com/office/powerpoint/2010/main" val="3915628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425D-5F74-3F62-2D2B-1552C61C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ATTRIBUTE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983F-7E45-AF7B-0245-9C1A3568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&lt;button onclick="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image_one</a:t>
            </a:r>
            <a:r>
              <a:rPr lang="en-IN" dirty="0">
                <a:solidFill>
                  <a:srgbClr val="FF0000"/>
                </a:solidFill>
              </a:rPr>
              <a:t>').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=‘boy.png’”&gt;Boy Image&lt;/button&gt;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id=“</a:t>
            </a:r>
            <a:r>
              <a:rPr lang="en-IN" dirty="0" err="1">
                <a:solidFill>
                  <a:srgbClr val="FF0000"/>
                </a:solidFill>
              </a:rPr>
              <a:t>image_one</a:t>
            </a:r>
            <a:r>
              <a:rPr lang="en-IN" dirty="0">
                <a:solidFill>
                  <a:srgbClr val="FF0000"/>
                </a:solidFill>
              </a:rPr>
              <a:t>"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=“girl.png" style="width:100px"&gt;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&lt;button onclick="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image_one</a:t>
            </a:r>
            <a:r>
              <a:rPr lang="en-IN" dirty="0">
                <a:solidFill>
                  <a:srgbClr val="FF0000"/>
                </a:solidFill>
              </a:rPr>
              <a:t>').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=girl.png’”&gt;Girl Image&lt;/button&gt;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99968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083D-04D9-E40D-9F26-D35BA5EE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CSS BY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F402-C8F0-2D9A-5A66-10D6D6EC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&lt;p id=“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"&gt;SKCET, COIMBATORE.&lt;/p&gt;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&lt;button type="button" onclick="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abc</a:t>
            </a:r>
            <a:r>
              <a:rPr lang="en-IN" dirty="0">
                <a:solidFill>
                  <a:srgbClr val="FF0000"/>
                </a:solidFill>
              </a:rPr>
              <a:t>').</a:t>
            </a:r>
            <a:r>
              <a:rPr lang="en-IN" dirty="0" err="1">
                <a:solidFill>
                  <a:srgbClr val="FF0000"/>
                </a:solidFill>
              </a:rPr>
              <a:t>style.fontSize</a:t>
            </a:r>
            <a:r>
              <a:rPr lang="en-IN" dirty="0">
                <a:solidFill>
                  <a:srgbClr val="FF0000"/>
                </a:solidFill>
              </a:rPr>
              <a:t>='35px'"&gt;Click Here!&lt;/button&gt;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TRY TO HIDE AN ELEMENT</a:t>
            </a:r>
          </a:p>
        </p:txBody>
      </p:sp>
    </p:spTree>
    <p:extLst>
      <p:ext uri="{BB962C8B-B14F-4D97-AF65-F5344CB8AC3E}">
        <p14:creationId xmlns:p14="http://schemas.microsoft.com/office/powerpoint/2010/main" val="215267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D8C-A37D-C04C-5D35-33996C9E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USE JAVASCRIPT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9689-31FD-7B77-C899-4A4BE624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INSIDE HEAD/BODY/EXTERNAL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&lt;SCRIPT&gt;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-------codes here---------</a:t>
            </a:r>
          </a:p>
          <a:p>
            <a:r>
              <a:rPr lang="en-IN" dirty="0">
                <a:solidFill>
                  <a:srgbClr val="FF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3987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DESIGNER VS WEB DEVELOPER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273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9BAE-C7A8-0E24-AABA-81DDAF27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5987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skcet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“SRI KRISHNA ENGG COLLEGE, CBE."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SKCET, CBE.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skcet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02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93D-6D81-C79A-4D9A-81350C16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JAVASCRIPT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EE308-F9B8-AD02-53D3-C7F3122B7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623" y="1459852"/>
            <a:ext cx="8437182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Writing into an HTML element, using 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innerHTML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Writing into the HTML output using 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document.write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Writing into an alert box, using 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window.alert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()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Writing into the browser console, using 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console.log()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6440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1A1D-6511-DFA4-E147-BD2FDF50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616C-4970-7445-A335-7D357D13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521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47A-AEB7-486F-9726-EAAB1178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document.write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8242-0364-8BAF-4C38-BA6D28C7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&lt;button type="button" onclick="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(5 + 6)"&gt;Try it&lt;/button&gt;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7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E203-CA0A-8E75-75F3-9C5C5117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Window.alert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29DD-F7F3-9E56-23C4-4F3A1E3D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357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24E6-D587-2943-B192-DFC61015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3CF-15AD-15F1-AD30-E1F50B0C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SESSION 1 - JAVASCRIPT – VARIABLES / BLOCKSCOPE / CONST / FUNCTIONS / BROWSER OBJECT MODEL INTRODUCTION / DATA TYPES / CONFIRM AND SUB TOPICS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SESSION 2- REACT INSTALLATION / IMPLEMENT PROJECT WITH HTML AND CSS / REACT INTEGRATION OF PROJECT / UPLOAD TO IAMNEO PORTAL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7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264E-DF9C-BDB3-6873-7ADDC164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/>
              <a:t>Javascript</a:t>
            </a:r>
            <a:r>
              <a:rPr lang="en-US" b="1" i="0" dirty="0"/>
              <a:t> variables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3963-3406-FF8B-BB9D-40458D17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Rules are as follows: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Variables are case-sensitive in </a:t>
            </a:r>
            <a:r>
              <a:rPr lang="en-US" sz="2800" dirty="0" err="1"/>
              <a:t>Javascript</a:t>
            </a:r>
            <a:r>
              <a:rPr lang="en-US" sz="2800" dirty="0"/>
              <a:t>. This means that </a:t>
            </a:r>
            <a:r>
              <a:rPr lang="en-US" sz="2800" dirty="0" err="1"/>
              <a:t>schoolName</a:t>
            </a:r>
            <a:r>
              <a:rPr lang="en-US" sz="2800" dirty="0"/>
              <a:t> and </a:t>
            </a:r>
            <a:r>
              <a:rPr lang="en-US" sz="2800" dirty="0" err="1"/>
              <a:t>schoolname</a:t>
            </a:r>
            <a:r>
              <a:rPr lang="en-US" sz="2800" dirty="0"/>
              <a:t> are considered different variables.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can use letters, digits, symbols like dollar sign </a:t>
            </a:r>
            <a:r>
              <a:rPr lang="en-US" sz="2800" dirty="0">
                <a:highlight>
                  <a:srgbClr val="FFFF00"/>
                </a:highlight>
              </a:rPr>
              <a:t>($) </a:t>
            </a:r>
            <a:r>
              <a:rPr lang="en-US" sz="2800" dirty="0"/>
              <a:t>and underscore </a:t>
            </a:r>
            <a:r>
              <a:rPr lang="en-US" sz="2800" dirty="0">
                <a:highlight>
                  <a:srgbClr val="FFFF00"/>
                </a:highlight>
              </a:rPr>
              <a:t>( _ ) </a:t>
            </a:r>
            <a:r>
              <a:rPr lang="en-US" sz="2800" dirty="0"/>
              <a:t>in a variable name.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cannot start a variable name with a digit (0-9).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cannot use any of the reserved keywords (function, return, </a:t>
            </a:r>
            <a:r>
              <a:rPr lang="en-US" sz="2800" dirty="0" err="1"/>
              <a:t>typeof</a:t>
            </a:r>
            <a:r>
              <a:rPr lang="en-US" sz="2800" dirty="0"/>
              <a:t>, break, etc.) of </a:t>
            </a:r>
            <a:r>
              <a:rPr lang="en-US" sz="2800" dirty="0" err="1"/>
              <a:t>Javascript</a:t>
            </a:r>
            <a:r>
              <a:rPr lang="en-US" sz="2800" dirty="0"/>
              <a:t> as a variable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934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98FF-3B01-C9A3-EB50-EE603398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4 Ways to Declare a JavaScript Variable: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7FA-3636-0DA5-29C9-EDBAD488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b="1" dirty="0"/>
              <a:t>var – function scoped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b="1" dirty="0"/>
              <a:t>let – block scoped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b="1" dirty="0"/>
              <a:t>const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nothing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480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DAEE-4178-6B77-7F03-781D8ACB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JavaScript Let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C97-78B6-DBBD-8E00-03C1532F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Variables defined with let cannot be redeclared.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We cannot accidentally redeclare a variable.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Variables defined with let have Block Scope.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Variable declared by let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cannot be redeclared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must be declared before use whereas variables declared with var keyword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82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2F11-E72B-0230-B552-66ED31FE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6268-A230-D57A-D226-0FFF584C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= “</a:t>
            </a:r>
            <a:r>
              <a:rPr lang="en-US" dirty="0" err="1"/>
              <a:t>Sachin</a:t>
            </a:r>
            <a:r>
              <a:rPr lang="en-US" dirty="0"/>
              <a:t>";</a:t>
            </a:r>
          </a:p>
          <a:p>
            <a:r>
              <a:rPr lang="en-US" dirty="0"/>
              <a:t>let x = 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SyntaxError</a:t>
            </a:r>
            <a:r>
              <a:rPr lang="en-US" dirty="0"/>
              <a:t>: 'x' has already been declared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ROADMAP TO WEB DEVELOPMENT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  <a:p>
            <a:r>
              <a:rPr lang="en-US" dirty="0"/>
              <a:t>BACKEND DEVELOPMENT</a:t>
            </a:r>
          </a:p>
          <a:p>
            <a:r>
              <a:rPr lang="en-US" dirty="0"/>
              <a:t>FULL STACK DEVELOPMENT</a:t>
            </a:r>
          </a:p>
          <a:p>
            <a:r>
              <a:rPr lang="en-US" dirty="0"/>
              <a:t>MERN STACK DEVELOPMENT</a:t>
            </a:r>
          </a:p>
          <a:p>
            <a:r>
              <a:rPr lang="en-US" dirty="0"/>
              <a:t>MEAN STACK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101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678C-0EDE-7014-342C-DEDAC671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/>
              <a:t>Block Scope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0FA3-D705-19D3-AC0D-20F43018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ES6 introduced two important new JavaScript keywords: let and const.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These two keywords provide Block Scope in JavaScript.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Variables declared inside a </a:t>
            </a:r>
            <a:r>
              <a:rPr lang="en-US" sz="2800" dirty="0">
                <a:highlight>
                  <a:srgbClr val="FFFF00"/>
                </a:highlight>
              </a:rPr>
              <a:t>{ } </a:t>
            </a:r>
            <a:r>
              <a:rPr lang="en-US" sz="2800" dirty="0"/>
              <a:t>block cannot be accessed from outside the block: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256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E0E8-492B-B037-F290-B6847B2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477-49CF-9C6A-8B82-959EAE0D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let x = 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// x can NOT be used here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293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7F78-207D-658D-C297-B9DEF3B5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036"/>
            <a:ext cx="10515600" cy="5423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 x = 10;</a:t>
            </a:r>
          </a:p>
          <a:p>
            <a:pPr marL="0" indent="0">
              <a:buNone/>
            </a:pPr>
            <a:r>
              <a:rPr lang="en-US" dirty="0"/>
              <a:t>// Here x is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var x = 2;</a:t>
            </a:r>
          </a:p>
          <a:p>
            <a:pPr marL="0" indent="0">
              <a:buNone/>
            </a:pPr>
            <a:r>
              <a:rPr lang="en-US" dirty="0"/>
              <a:t>// Here x is 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Here x is 2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(x)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11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7ED5-560A-F3A2-A64C-F855BB4A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JavaScript 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AE1B-329D-300F-F1B0-25A56AE1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const keyword was introduced in ES6 (2015).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Variables defined with const cannot be Redeclared.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Variables defined with const have Block Scope.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83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E396-149F-DEAB-5E0B-BA8ADFB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Cannot be Reassigned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271A-EE55-4422-036B-5F421313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const PI = 3.141592653589793;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PI = 3.14;      // This will give an error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PI = PI + 10;   // This will also give an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104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9BFE-C643-F84B-9A46-6313FF60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Correct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const PI = 3.14159265359;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Incorrect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const PI;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PI = 3.14159265359;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2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B6C0-8C9A-365B-9253-398B8C88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/>
              <a:t>When to use JavaScript const?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BC07-F296-86CE-0DEB-27FF420D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Always declare a variable with const when you know that the value should not be changed.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 const when you declare: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1031875">
              <a:lnSpc>
                <a:spcPct val="150000"/>
              </a:lnSpc>
            </a:pPr>
            <a:r>
              <a:rPr lang="en-US" sz="2800" dirty="0"/>
              <a:t>A new Array</a:t>
            </a:r>
          </a:p>
          <a:p>
            <a:pPr marL="1031875">
              <a:lnSpc>
                <a:spcPct val="150000"/>
              </a:lnSpc>
            </a:pPr>
            <a:r>
              <a:rPr lang="en-US" sz="2800" dirty="0"/>
              <a:t>A new Object</a:t>
            </a:r>
          </a:p>
          <a:p>
            <a:pPr marL="1031875">
              <a:lnSpc>
                <a:spcPct val="150000"/>
              </a:lnSpc>
            </a:pPr>
            <a:r>
              <a:rPr lang="en-US" sz="2800" dirty="0"/>
              <a:t>A new Function</a:t>
            </a:r>
          </a:p>
          <a:p>
            <a:pPr marL="1031875">
              <a:lnSpc>
                <a:spcPct val="150000"/>
              </a:lnSpc>
            </a:pPr>
            <a:r>
              <a:rPr lang="en-US" sz="2800" dirty="0"/>
              <a:t>A new </a:t>
            </a:r>
            <a:r>
              <a:rPr lang="en-US" sz="2800" dirty="0" err="1"/>
              <a:t>RegExp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359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DD9-87E7-9FED-0138-DE798A06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0B02-0E41-C78E-7F0C-3A4E8D5B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var a = 25; </a:t>
            </a:r>
          </a:p>
          <a:p>
            <a:r>
              <a:rPr lang="en-US" sz="2800" dirty="0"/>
              <a:t>var b=1, c=2;</a:t>
            </a:r>
          </a:p>
          <a:p>
            <a:r>
              <a:rPr lang="en-US" sz="2800" dirty="0"/>
              <a:t>var </a:t>
            </a:r>
            <a:r>
              <a:rPr lang="en-US" sz="2800" dirty="0" err="1"/>
              <a:t>my_school</a:t>
            </a:r>
            <a:r>
              <a:rPr lang="en-US" sz="2800" dirty="0"/>
              <a:t>; 		//using underscore</a:t>
            </a:r>
          </a:p>
          <a:p>
            <a:r>
              <a:rPr lang="en-US" sz="2800" dirty="0"/>
              <a:t>var one$23; 			//using digit and dollar 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55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B3BC-F1BE-0783-857C-4BDDE601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Javascript</a:t>
            </a:r>
            <a:r>
              <a:rPr lang="en-US" b="1" i="0" dirty="0"/>
              <a:t> Data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AD8A2A-F2F3-6946-BF16-9DF22D170E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363"/>
          <a:ext cx="10515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535">
                  <a:extLst>
                    <a:ext uri="{9D8B030D-6E8A-4147-A177-3AD203B41FA5}">
                      <a16:colId xmlns:a16="http://schemas.microsoft.com/office/drawing/2014/main" val="4103236921"/>
                    </a:ext>
                  </a:extLst>
                </a:gridCol>
                <a:gridCol w="6649065">
                  <a:extLst>
                    <a:ext uri="{9D8B030D-6E8A-4147-A177-3AD203B41FA5}">
                      <a16:colId xmlns:a16="http://schemas.microsoft.com/office/drawing/2014/main" val="137223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5945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sequence of characters e.g. "hello"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853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numeric values e.g. 100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476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boolean value either false or true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246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Undefined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undefined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82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null i.e. no value at all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1601173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F8BC-7169-ED48-8B2D-7DA7EBD1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77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32F-E49C-1EBA-C7A0-B9FB202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9B64-3882-8C34-6E02-A759EFC6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JavaScript Function Syntax:</a:t>
            </a:r>
          </a:p>
          <a:p>
            <a:pPr marL="574675" indent="0">
              <a:lnSpc>
                <a:spcPct val="15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functionName</a:t>
            </a:r>
            <a:r>
              <a:rPr lang="en-US" sz="2400" dirty="0"/>
              <a:t>([arg1, arg2, ...</a:t>
            </a:r>
            <a:r>
              <a:rPr lang="en-US" sz="2400" dirty="0" err="1"/>
              <a:t>argN</a:t>
            </a:r>
            <a:r>
              <a:rPr lang="en-US" sz="2400" dirty="0"/>
              <a:t>])</a:t>
            </a:r>
          </a:p>
          <a:p>
            <a:pPr marL="574675" indent="0">
              <a:lnSpc>
                <a:spcPct val="150000"/>
              </a:lnSpc>
              <a:buNone/>
            </a:pPr>
            <a:r>
              <a:rPr lang="en-US" sz="2400" dirty="0"/>
              <a:t>{  </a:t>
            </a:r>
          </a:p>
          <a:p>
            <a:pPr marL="574675" indent="0">
              <a:lnSpc>
                <a:spcPct val="150000"/>
              </a:lnSpc>
              <a:buNone/>
            </a:pPr>
            <a:r>
              <a:rPr lang="en-US" sz="2400" dirty="0"/>
              <a:t> //code to be executed  </a:t>
            </a:r>
          </a:p>
          <a:p>
            <a:pPr marL="574675" indent="0">
              <a:lnSpc>
                <a:spcPct val="150000"/>
              </a:lnSpc>
              <a:buNone/>
            </a:pPr>
            <a:r>
              <a:rPr lang="en-US" sz="2400" dirty="0"/>
              <a:t>}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5125-9A1B-4E7D-F2C4-E04E73C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ROADMAP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TECHNOLOGIES – HTML/ CSS/ BOOTSTRAP/ JS / JQUERY</a:t>
            </a:r>
          </a:p>
          <a:p>
            <a:r>
              <a:rPr lang="en-US" dirty="0"/>
              <a:t>FRONTEND FRAMEWORKS – REACT JS/ ANGULAR (JAVASCRIPT)</a:t>
            </a:r>
          </a:p>
          <a:p>
            <a:endParaRPr lang="en-US" dirty="0"/>
          </a:p>
          <a:p>
            <a:r>
              <a:rPr lang="en-US" dirty="0"/>
              <a:t>BACKEND TECHNOLOGIES – PHP/ PYTHON/ LARAVEL/ DJANGO/ JAVA/ .NET/ NODE JS</a:t>
            </a:r>
          </a:p>
          <a:p>
            <a:endParaRPr lang="en-US" dirty="0"/>
          </a:p>
          <a:p>
            <a:r>
              <a:rPr lang="en-US" dirty="0"/>
              <a:t>DATABASES – MYSQL/ MONGODB/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70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9B64-3882-8C34-6E02-A759EFC6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&lt;form&gt;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a: &lt;input type="number" name="a" id="a"&gt;&lt;</a:t>
            </a:r>
            <a:r>
              <a:rPr lang="en-US" dirty="0" err="1">
                <a:highlight>
                  <a:srgbClr val="FFFF00"/>
                </a:highlight>
              </a:rPr>
              <a:t>br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b: &lt;input type="number" name="b" id="b"&gt;&lt;</a:t>
            </a:r>
            <a:r>
              <a:rPr lang="en-US" dirty="0" err="1">
                <a:highlight>
                  <a:srgbClr val="FFFF00"/>
                </a:highlight>
              </a:rPr>
              <a:t>br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&lt;button onclick="add()"&gt;Add&lt;/button&gt;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function add()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var a = </a:t>
            </a:r>
            <a:r>
              <a:rPr lang="en-US" dirty="0" err="1">
                <a:highlight>
                  <a:srgbClr val="FFFF00"/>
                </a:highlight>
              </a:rPr>
              <a:t>document.getElementById</a:t>
            </a:r>
            <a:r>
              <a:rPr lang="en-US" dirty="0">
                <a:highlight>
                  <a:srgbClr val="FFFF00"/>
                </a:highlight>
              </a:rPr>
              <a:t>('a').value;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var b = </a:t>
            </a:r>
            <a:r>
              <a:rPr lang="en-US" dirty="0" err="1">
                <a:highlight>
                  <a:srgbClr val="FFFF00"/>
                </a:highlight>
              </a:rPr>
              <a:t>document.getElementById</a:t>
            </a:r>
            <a:r>
              <a:rPr lang="en-US" dirty="0">
                <a:highlight>
                  <a:srgbClr val="FFFF00"/>
                </a:highlight>
              </a:rPr>
              <a:t>('b').value;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var sum =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(a) +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(b);</a:t>
            </a:r>
          </a:p>
          <a:p>
            <a:pPr marL="0" indent="0">
              <a:buNone/>
            </a:pPr>
            <a:r>
              <a:rPr lang="en-US" dirty="0"/>
              <a:t>    alert(sum);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5125-9A1B-4E7D-F2C4-E04E73C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6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CDB8-2D64-E360-4D27-70CC09DA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24" y="2576945"/>
            <a:ext cx="5705856" cy="1191491"/>
          </a:xfrm>
        </p:spPr>
        <p:txBody>
          <a:bodyPr>
            <a:normAutofit/>
          </a:bodyPr>
          <a:lstStyle/>
          <a:p>
            <a:r>
              <a:rPr lang="en-US" sz="4400" b="1" i="0" dirty="0"/>
              <a:t>Browser Object Model</a:t>
            </a:r>
          </a:p>
        </p:txBody>
      </p:sp>
    </p:spTree>
    <p:extLst>
      <p:ext uri="{BB962C8B-B14F-4D97-AF65-F5344CB8AC3E}">
        <p14:creationId xmlns:p14="http://schemas.microsoft.com/office/powerpoint/2010/main" val="207362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6EC-5579-08B8-FFC1-95686C2D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Browser Object Model (BOM)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94FF-2799-24BD-613A-85334BA1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018"/>
            <a:ext cx="10515600" cy="3983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Is used to interact with the browser.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Default object of browser is window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Window object represents a window in browser.</a:t>
            </a:r>
          </a:p>
        </p:txBody>
      </p:sp>
    </p:spTree>
    <p:extLst>
      <p:ext uri="{BB962C8B-B14F-4D97-AF65-F5344CB8AC3E}">
        <p14:creationId xmlns:p14="http://schemas.microsoft.com/office/powerpoint/2010/main" val="22479237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A91AD2-1326-C393-77F8-4D0DD15242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6309" y="501217"/>
          <a:ext cx="11547764" cy="518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220">
                  <a:extLst>
                    <a:ext uri="{9D8B030D-6E8A-4147-A177-3AD203B41FA5}">
                      <a16:colId xmlns:a16="http://schemas.microsoft.com/office/drawing/2014/main" val="1474952117"/>
                    </a:ext>
                  </a:extLst>
                </a:gridCol>
                <a:gridCol w="7523544">
                  <a:extLst>
                    <a:ext uri="{9D8B030D-6E8A-4147-A177-3AD203B41FA5}">
                      <a16:colId xmlns:a16="http://schemas.microsoft.com/office/drawing/2014/main" val="1056214896"/>
                    </a:ext>
                  </a:extLst>
                </a:gridCol>
              </a:tblGrid>
              <a:tr h="77553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553332843"/>
                  </a:ext>
                </a:extLst>
              </a:tr>
              <a:tr h="68320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alert()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displays the alert box containing message with ok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084098"/>
                  </a:ext>
                </a:extLst>
              </a:tr>
              <a:tr h="118176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confirm()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displays the confirm dialog box containing message with ok and cancel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79699030"/>
                  </a:ext>
                </a:extLst>
              </a:tr>
              <a:tr h="68320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prompt()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displays a dialog box to get input from the user.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4782004"/>
                  </a:ext>
                </a:extLst>
              </a:tr>
              <a:tr h="68320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open()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opens the new window.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42623537"/>
                  </a:ext>
                </a:extLst>
              </a:tr>
              <a:tr h="118176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setTimeout</a:t>
                      </a: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performs action after specified time like calling function, evaluating expressions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078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4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66DE-A5AC-EA65-2736-5262583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7F6-2EC1-AAF3-F227-EDEF8129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It displays the confirm dialog box.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Shows a system dialog that consists of a question and two buttons: OK and Cancel.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confirm() returns true if the OK button was clicked or false if the Cancel button was selected.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474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49C-D8A7-447A-FE78-921BF063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E8B3-1099-0EBA-72DE-5807E7C5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145982" cy="4160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&lt;script&gt;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let result = </a:t>
            </a:r>
            <a:r>
              <a:rPr lang="en-US" sz="2400" dirty="0">
                <a:highlight>
                  <a:srgbClr val="FFFF00"/>
                </a:highlight>
              </a:rPr>
              <a:t>confirm(</a:t>
            </a:r>
            <a:r>
              <a:rPr lang="en-US" sz="2400" dirty="0"/>
              <a:t>'Are you sure you want to delete?');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let message = result ? 'You clicked the OK button' : 'You clicked the Cancel button';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alert(message);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93219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C49F-C421-BB7D-C534-A4FDD40B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JavaScript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F18A-0A6C-E99C-0747-5F650AF1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Shows a dialog that prompts the user to </a:t>
            </a:r>
            <a:r>
              <a:rPr lang="en-US" sz="2400" dirty="0">
                <a:highlight>
                  <a:srgbClr val="FFFF00"/>
                </a:highlight>
              </a:rPr>
              <a:t>enter a text </a:t>
            </a:r>
            <a:r>
              <a:rPr lang="en-US" sz="2400" dirty="0"/>
              <a:t>and wait until the user submit or cancel the dialog.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Returns a string containing a string entered by the user or null if the user did not enter anything.</a:t>
            </a:r>
          </a:p>
        </p:txBody>
      </p:sp>
    </p:spTree>
    <p:extLst>
      <p:ext uri="{BB962C8B-B14F-4D97-AF65-F5344CB8AC3E}">
        <p14:creationId xmlns:p14="http://schemas.microsoft.com/office/powerpoint/2010/main" val="3781205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FAC4-AE85-A684-AF1B-6748B457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B3E6-1F9E-4BC6-B9DC-0131B7BA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function msg(){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var v= prompt("Who are you?");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alert("I am "+v);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&lt;/script&gt;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&lt;input type="button" value="click" onclick="msg()"/&gt; </a:t>
            </a:r>
          </a:p>
        </p:txBody>
      </p:sp>
    </p:spTree>
    <p:extLst>
      <p:ext uri="{BB962C8B-B14F-4D97-AF65-F5344CB8AC3E}">
        <p14:creationId xmlns:p14="http://schemas.microsoft.com/office/powerpoint/2010/main" val="2746008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512B-D63F-A20E-311D-FC4C08AC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EAA3-7ABD-5353-AFAE-B7A0BCD5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54586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&lt;script&gt;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let </a:t>
            </a:r>
            <a:r>
              <a:rPr lang="en-US" dirty="0" err="1"/>
              <a:t>ageStr</a:t>
            </a:r>
            <a:r>
              <a:rPr lang="en-US" dirty="0"/>
              <a:t> = prompt('How old are you?’);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let age = Number(</a:t>
            </a:r>
            <a:r>
              <a:rPr lang="en-US" dirty="0" err="1"/>
              <a:t>ageStr</a:t>
            </a:r>
            <a:r>
              <a:rPr lang="en-US" dirty="0"/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let feedback = age &gt;= 16 ?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`You're eligible to join.`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`You must be at least 16 year old to join.`;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alert(feedback);</a:t>
            </a:r>
          </a:p>
          <a:p>
            <a:pPr marL="0" indent="0">
              <a:lnSpc>
                <a:spcPct val="170000"/>
              </a:lnSpc>
              <a:buNone/>
              <a:tabLst>
                <a:tab pos="3255963" algn="l"/>
              </a:tabLst>
            </a:pPr>
            <a:r>
              <a:rPr lang="en-US" dirty="0"/>
              <a:t>    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7583162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4795-A79B-6AE9-EC51-3C61E8C1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setTimeout</a:t>
            </a:r>
            <a:r>
              <a:rPr lang="en-US" b="1" i="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F47D-5D2C-D82C-9921-9315E5F1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sets a timer and executes a callback function after the timer expires.</a:t>
            </a:r>
          </a:p>
        </p:txBody>
      </p:sp>
    </p:spTree>
    <p:extLst>
      <p:ext uri="{BB962C8B-B14F-4D97-AF65-F5344CB8AC3E}">
        <p14:creationId xmlns:p14="http://schemas.microsoft.com/office/powerpoint/2010/main" val="258290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READY WITH BASIC SETUP &amp; 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CODE/ SUBLIME – TOOL</a:t>
            </a:r>
          </a:p>
          <a:p>
            <a:r>
              <a:rPr lang="en-US" dirty="0"/>
              <a:t>XAMPP – LOCAL SERVER</a:t>
            </a:r>
          </a:p>
          <a:p>
            <a:r>
              <a:rPr lang="en-US" dirty="0"/>
              <a:t>SERVER RUN &amp; TEST – HOME PAGE CHECK</a:t>
            </a:r>
          </a:p>
          <a:p>
            <a:r>
              <a:rPr lang="en-US" dirty="0"/>
              <a:t>NEW PROJECT CREATION (XAMPP/HTDOCS/PROJECT)</a:t>
            </a:r>
          </a:p>
          <a:p>
            <a:r>
              <a:rPr lang="en-US" dirty="0"/>
              <a:t>TO WEB PAGE CONVERSION</a:t>
            </a:r>
          </a:p>
          <a:p>
            <a:r>
              <a:rPr lang="en-US" dirty="0"/>
              <a:t>FOLDER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26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A5D8-C58E-ABB9-73CC-6C6F779D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F14C-782B-5115-5CCD-4CA202EC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function msg()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document.write</a:t>
            </a:r>
            <a:r>
              <a:rPr lang="en-US" sz="2400" dirty="0"/>
              <a:t>("Welcome to </a:t>
            </a:r>
            <a:r>
              <a:rPr lang="en-US" sz="2400" dirty="0" err="1"/>
              <a:t>Cranberrys</a:t>
            </a:r>
            <a:r>
              <a:rPr lang="en-US" sz="2400" dirty="0"/>
              <a:t>")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}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400" dirty="0" err="1"/>
              <a:t>setTimeout</a:t>
            </a:r>
            <a:r>
              <a:rPr lang="en-US" sz="2400" dirty="0"/>
              <a:t>(msg,5000);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329618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A614-8D42-6187-7358-1097464C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A20D-FCDD-A6BC-B3D0-E5D582A4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  </a:t>
            </a:r>
          </a:p>
          <a:p>
            <a:pPr marL="0" indent="0">
              <a:buNone/>
            </a:pPr>
            <a:r>
              <a:rPr lang="en-US" sz="2400" dirty="0"/>
              <a:t>        function msg()</a:t>
            </a:r>
          </a:p>
          <a:p>
            <a:pPr marL="0" indent="0">
              <a:buNone/>
            </a:pPr>
            <a:r>
              <a:rPr lang="en-US" sz="2400" dirty="0"/>
              <a:t>      {  </a:t>
            </a:r>
          </a:p>
          <a:p>
            <a:pPr marL="0" indent="0">
              <a:buNone/>
            </a:pPr>
            <a:r>
              <a:rPr lang="en-US" sz="2400" dirty="0"/>
              <a:t>        open("https://www.skcet.ac.in/");  </a:t>
            </a:r>
          </a:p>
          <a:p>
            <a:pPr marL="0" indent="0">
              <a:buNone/>
            </a:pPr>
            <a:r>
              <a:rPr lang="en-US" sz="2400" dirty="0"/>
              <a:t>        }  </a:t>
            </a:r>
          </a:p>
          <a:p>
            <a:pPr marL="0" indent="0">
              <a:buNone/>
            </a:pPr>
            <a:r>
              <a:rPr lang="en-US" sz="2400" dirty="0"/>
              <a:t>  &lt;/script&gt;  </a:t>
            </a:r>
          </a:p>
          <a:p>
            <a:pPr marL="0" indent="0">
              <a:buNone/>
            </a:pPr>
            <a:r>
              <a:rPr lang="en-US" sz="2400" dirty="0"/>
              <a:t> &lt;input type="button" value="College" onclick="msg()"/&gt;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6137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9986-E035-7AC6-07E8-94E35D11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74" y="2503641"/>
            <a:ext cx="10515600" cy="1325563"/>
          </a:xfrm>
        </p:spPr>
        <p:txBody>
          <a:bodyPr/>
          <a:lstStyle/>
          <a:p>
            <a:pPr algn="ctr"/>
            <a:r>
              <a:rPr lang="en-US" b="1" i="0" dirty="0"/>
              <a:t>Document Object Model (DOM) </a:t>
            </a:r>
          </a:p>
        </p:txBody>
      </p:sp>
    </p:spTree>
    <p:extLst>
      <p:ext uri="{BB962C8B-B14F-4D97-AF65-F5344CB8AC3E}">
        <p14:creationId xmlns:p14="http://schemas.microsoft.com/office/powerpoint/2010/main" val="1387070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0FD2-F10A-2AF9-532C-E5717DCE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Document Object Model (DOM)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1635-7114-7A3A-9529-42659259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Represents the page so that programs can change the document structure, style, and content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When html document is loaded in the browser, it becomes a document object.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It is the root element that represents the html document.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It has properties and methods.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By the help of document object, we can add dynamic content to our web page</a:t>
            </a:r>
          </a:p>
        </p:txBody>
      </p:sp>
    </p:spTree>
    <p:extLst>
      <p:ext uri="{BB962C8B-B14F-4D97-AF65-F5344CB8AC3E}">
        <p14:creationId xmlns:p14="http://schemas.microsoft.com/office/powerpoint/2010/main" val="1779708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312E-1DAF-2341-2F18-07AC6FDC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Methods of Document Object: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5E9-9028-BE27-DB06-423FF695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write(“string”): </a:t>
            </a:r>
            <a:r>
              <a:rPr lang="en-US" sz="2400" dirty="0"/>
              <a:t>Writes the given string on the document.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getElementById</a:t>
            </a:r>
            <a:r>
              <a:rPr lang="en-US" sz="2400" b="1" dirty="0"/>
              <a:t>(): </a:t>
            </a:r>
            <a:r>
              <a:rPr lang="en-US" sz="2400" dirty="0"/>
              <a:t>returns the element having the given id value.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getElementsByName</a:t>
            </a:r>
            <a:r>
              <a:rPr lang="en-US" sz="2400" b="1" dirty="0"/>
              <a:t>(): </a:t>
            </a:r>
            <a:r>
              <a:rPr lang="en-US" sz="2400" dirty="0"/>
              <a:t>returns all the elements having the given name value.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getElementsByTagName</a:t>
            </a:r>
            <a:r>
              <a:rPr lang="en-US" sz="2400" b="1" dirty="0"/>
              <a:t>(): </a:t>
            </a:r>
            <a:r>
              <a:rPr lang="en-US" sz="2400" dirty="0"/>
              <a:t>returns all the elements having the given tag name.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getElementsByClassName</a:t>
            </a:r>
            <a:r>
              <a:rPr lang="en-US" sz="2400" b="1" dirty="0"/>
              <a:t>(): </a:t>
            </a:r>
            <a:r>
              <a:rPr lang="en-US" sz="2400" dirty="0"/>
              <a:t>returns all the elements having the given class name.</a:t>
            </a:r>
          </a:p>
        </p:txBody>
      </p:sp>
    </p:spTree>
    <p:extLst>
      <p:ext uri="{BB962C8B-B14F-4D97-AF65-F5344CB8AC3E}">
        <p14:creationId xmlns:p14="http://schemas.microsoft.com/office/powerpoint/2010/main" val="2139781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235B-9BC8-1CB1-1C7C-D8AC8A60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getElementById</a:t>
            </a:r>
            <a:r>
              <a:rPr lang="en-US" b="1" i="0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6E53-865E-FC24-D5D7-6BF8B02A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returns the element of specified id.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Because the id of an element is unique within an HTML document, the </a:t>
            </a:r>
            <a:r>
              <a:rPr lang="en-US" sz="2400" dirty="0" err="1"/>
              <a:t>document.getElementById</a:t>
            </a:r>
            <a:r>
              <a:rPr lang="en-US" sz="2400" dirty="0"/>
              <a:t>() is a quick way to access an element.</a:t>
            </a:r>
          </a:p>
        </p:txBody>
      </p:sp>
    </p:spTree>
    <p:extLst>
      <p:ext uri="{BB962C8B-B14F-4D97-AF65-F5344CB8AC3E}">
        <p14:creationId xmlns:p14="http://schemas.microsoft.com/office/powerpoint/2010/main" val="1902589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B8AE-B60D-3278-1189-269B3170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88"/>
            <a:ext cx="10515600" cy="1021223"/>
          </a:xfrm>
        </p:spPr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259-BC3D-5EC4-9CBF-F52C93ED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53554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&lt;body&gt;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&lt;h1 id="demo"&gt;The Document Object&lt;/h1&gt;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&lt;h2&gt;The </a:t>
            </a:r>
            <a:r>
              <a:rPr lang="en-US" sz="2400" dirty="0" err="1"/>
              <a:t>getElementById</a:t>
            </a:r>
            <a:r>
              <a:rPr lang="en-US" sz="2400" dirty="0"/>
              <a:t>() Method&lt;/h2&gt;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&lt;script&gt;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const </a:t>
            </a:r>
            <a:r>
              <a:rPr lang="en-US" sz="2400" dirty="0" err="1"/>
              <a:t>myElement</a:t>
            </a:r>
            <a:r>
              <a:rPr lang="en-US" sz="2400" dirty="0"/>
              <a:t> = </a:t>
            </a:r>
            <a:r>
              <a:rPr lang="en-US" sz="2400" dirty="0" err="1"/>
              <a:t>document.getElementById</a:t>
            </a:r>
            <a:r>
              <a:rPr lang="en-US" sz="2400" dirty="0"/>
              <a:t>("demo");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myElement.style.color</a:t>
            </a:r>
            <a:r>
              <a:rPr lang="en-US" sz="2400" dirty="0"/>
              <a:t> = "red";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    &lt;/script&gt;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 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03908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1AA7-C2EB-3ED4-257B-ED3A64F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1" y="0"/>
            <a:ext cx="10515600" cy="4607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8BC2-CE4D-7A61-5008-CE46DBD0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4684"/>
            <a:ext cx="11225981" cy="62533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&lt;script&gt;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function </a:t>
            </a:r>
            <a:r>
              <a:rPr lang="en-US" dirty="0" err="1"/>
              <a:t>changeColor</a:t>
            </a:r>
            <a:r>
              <a:rPr lang="en-US" dirty="0"/>
              <a:t>()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chgColor</a:t>
            </a:r>
            <a:r>
              <a:rPr lang="en-US" dirty="0"/>
              <a:t>").</a:t>
            </a:r>
            <a:r>
              <a:rPr lang="en-US" dirty="0" err="1"/>
              <a:t>style.color</a:t>
            </a:r>
            <a:r>
              <a:rPr lang="en-US" dirty="0"/>
              <a:t>="red";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&lt;/script&gt;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&lt;body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&lt;h1 id="</a:t>
            </a:r>
            <a:r>
              <a:rPr lang="en-US" dirty="0" err="1"/>
              <a:t>chgColor</a:t>
            </a:r>
            <a:r>
              <a:rPr lang="en-US" dirty="0"/>
              <a:t>"&gt;</a:t>
            </a:r>
            <a:r>
              <a:rPr lang="en-US" dirty="0" err="1"/>
              <a:t>Cranberrys</a:t>
            </a:r>
            <a:r>
              <a:rPr lang="en-US" dirty="0"/>
              <a:t>&lt;/h1&gt;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&lt;h2&gt;DOM </a:t>
            </a:r>
            <a:r>
              <a:rPr lang="en-US" dirty="0" err="1"/>
              <a:t>getElementById</a:t>
            </a:r>
            <a:r>
              <a:rPr lang="en-US" dirty="0"/>
              <a:t>() Method&lt;/h2&gt;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&lt;input type="button" onclick="</a:t>
            </a:r>
            <a:r>
              <a:rPr lang="en-US" dirty="0" err="1"/>
              <a:t>changeColor</a:t>
            </a:r>
            <a:r>
              <a:rPr lang="en-US" dirty="0"/>
              <a:t>()" value="Click here to change color" /&gt;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9869397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F7E-2A9F-133B-2301-52364123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5752"/>
          </a:xfrm>
        </p:spPr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CB39-5936-D0EF-36EF-C240AFAA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3"/>
            <a:ext cx="10515600" cy="569287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&lt;body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&lt;script&gt;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 function </a:t>
            </a:r>
            <a:r>
              <a:rPr lang="en-US" dirty="0" err="1"/>
              <a:t>changeText</a:t>
            </a:r>
            <a:r>
              <a:rPr lang="en-US" dirty="0"/>
              <a:t>()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      var demo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clg</a:t>
            </a:r>
            <a:r>
              <a:rPr lang="en-US" dirty="0"/>
              <a:t>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demo.innerHTML</a:t>
            </a:r>
            <a:r>
              <a:rPr lang="en-US" dirty="0"/>
              <a:t> = "Welcome to College!";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&lt;/script&gt;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&lt;h1&gt;</a:t>
            </a:r>
            <a:r>
              <a:rPr lang="en-US" dirty="0" err="1"/>
              <a:t>Cranberrys</a:t>
            </a:r>
            <a:r>
              <a:rPr lang="en-US" dirty="0"/>
              <a:t>&lt;/h1&gt;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&lt;h3 id="</a:t>
            </a:r>
            <a:r>
              <a:rPr lang="en-US" dirty="0" err="1"/>
              <a:t>clg</a:t>
            </a:r>
            <a:r>
              <a:rPr lang="en-US" dirty="0"/>
              <a:t>"&gt;Hello students!&lt;/h3&gt;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 &lt;input type="button" onclick="</a:t>
            </a:r>
            <a:r>
              <a:rPr lang="en-US" dirty="0" err="1"/>
              <a:t>changeText</a:t>
            </a:r>
            <a:r>
              <a:rPr lang="en-US" dirty="0"/>
              <a:t>()" value="Click here to change content" /&gt;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21282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FCB-02B1-8662-43A2-0A45C22F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getElementsByName</a:t>
            </a:r>
            <a:r>
              <a:rPr lang="en-US" b="1" i="0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620B-69C8-C6E6-FDB8-5D4C575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Returns all the element of specified name.</a:t>
            </a:r>
          </a:p>
        </p:txBody>
      </p:sp>
    </p:spTree>
    <p:extLst>
      <p:ext uri="{BB962C8B-B14F-4D97-AF65-F5344CB8AC3E}">
        <p14:creationId xmlns:p14="http://schemas.microsoft.com/office/powerpoint/2010/main" val="21698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IDEOLOGY (DISCUSSION)</a:t>
            </a:r>
          </a:p>
          <a:p>
            <a:r>
              <a:rPr lang="en-US" dirty="0"/>
              <a:t>QUESTION SESSION</a:t>
            </a:r>
          </a:p>
          <a:p>
            <a:r>
              <a:rPr lang="en-US" dirty="0"/>
              <a:t>BASIC IDEA TO BE BUILT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OF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PURPOSE OF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LEAD ROLES WITH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TO FRAMEWORK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 - INSPECT &amp; VIEW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319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E800-DC18-97D6-E07D-C173EDD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249"/>
          </a:xfrm>
        </p:spPr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9031-7308-99D0-2B97-660E959C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32"/>
            <a:ext cx="10515600" cy="5781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&lt;script&gt;</a:t>
            </a:r>
          </a:p>
          <a:p>
            <a:pPr marL="0" indent="0">
              <a:buNone/>
            </a:pPr>
            <a:r>
              <a:rPr lang="en-US" dirty="0"/>
              <a:t>        function </a:t>
            </a:r>
            <a:r>
              <a:rPr lang="en-US" dirty="0" err="1"/>
              <a:t>getTotalNumber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var x = </a:t>
            </a:r>
            <a:r>
              <a:rPr lang="en-US" dirty="0" err="1"/>
              <a:t>document.getElementsByName</a:t>
            </a:r>
            <a:r>
              <a:rPr lang="en-US" dirty="0"/>
              <a:t>("fruit");</a:t>
            </a:r>
          </a:p>
          <a:p>
            <a:pPr marL="0" indent="0">
              <a:buNone/>
            </a:pPr>
            <a:r>
              <a:rPr lang="en-US" dirty="0"/>
              <a:t>           alert("Total element with name ga are: " + </a:t>
            </a:r>
            <a:r>
              <a:rPr lang="en-US" dirty="0" err="1"/>
              <a:t>x.length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&lt;/script&gt;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getElementsByName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&lt;h6 name="fruit"&gt;Mango&lt;/h6&gt;</a:t>
            </a:r>
          </a:p>
          <a:p>
            <a:pPr marL="0" indent="0">
              <a:buNone/>
            </a:pPr>
            <a:r>
              <a:rPr lang="en-US" dirty="0"/>
              <a:t>&lt;h6 name="fruit"&gt;Apple&lt;/h6&gt;</a:t>
            </a:r>
          </a:p>
          <a:p>
            <a:pPr marL="0" indent="0">
              <a:buNone/>
            </a:pPr>
            <a:r>
              <a:rPr lang="en-US" dirty="0"/>
              <a:t>&lt;h6 name="fruit"&gt;Orange&lt;/h6&gt;</a:t>
            </a:r>
          </a:p>
          <a:p>
            <a:pPr marL="0" indent="0">
              <a:buNone/>
            </a:pPr>
            <a:r>
              <a:rPr lang="en-US" dirty="0"/>
              <a:t>&lt;input type="button" onclick="</a:t>
            </a:r>
            <a:r>
              <a:rPr lang="en-US" dirty="0" err="1"/>
              <a:t>getTotalNumber</a:t>
            </a:r>
            <a:r>
              <a:rPr lang="en-US" dirty="0"/>
              <a:t>()" value="Click here" 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45234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8812-5FC3-8EF3-7682-B84C35D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AB20-0558-B9B9-79AE-13511A7D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04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3910</Words>
  <Application>Microsoft Office PowerPoint</Application>
  <PresentationFormat>Widescreen</PresentationFormat>
  <Paragraphs>520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Arial</vt:lpstr>
      <vt:lpstr>Calibri</vt:lpstr>
      <vt:lpstr>Calibri Light</vt:lpstr>
      <vt:lpstr>Consolas</vt:lpstr>
      <vt:lpstr>Segoe UI</vt:lpstr>
      <vt:lpstr>Verdana</vt:lpstr>
      <vt:lpstr>Office Theme</vt:lpstr>
      <vt:lpstr>55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WEB TECHNOLOGIES</vt:lpstr>
      <vt:lpstr>WEB DEVELOPMENT – BASIC IDEOLOGY</vt:lpstr>
      <vt:lpstr>WEBSITE &amp; WEB APPLICATION</vt:lpstr>
      <vt:lpstr>WEB DESIGNER VS WEB DEVELOPER</vt:lpstr>
      <vt:lpstr>ROADMAP TO WEB DEVELOPMENT</vt:lpstr>
      <vt:lpstr>ROADMAP</vt:lpstr>
      <vt:lpstr>READY WITH BASIC SETUP &amp; TOOLS</vt:lpstr>
      <vt:lpstr>HTML </vt:lpstr>
      <vt:lpstr>HTML</vt:lpstr>
      <vt:lpstr>BASIC WEB STRUCTURE</vt:lpstr>
      <vt:lpstr>WEB STRUCTURE</vt:lpstr>
      <vt:lpstr>TAGS &amp; ATTRIBBUTES</vt:lpstr>
      <vt:lpstr>LETS PRACTICE </vt:lpstr>
      <vt:lpstr>PowerPoint Presentation</vt:lpstr>
      <vt:lpstr>PowerPoint Presentation</vt:lpstr>
      <vt:lpstr>PowerPoint Presentation</vt:lpstr>
      <vt:lpstr>PowerPoint Presentation</vt:lpstr>
      <vt:lpstr>CSS (CASCADING STYLE SHEET)</vt:lpstr>
      <vt:lpstr>TYPES OF CSS</vt:lpstr>
      <vt:lpstr>BASIC CSS PRACTICES</vt:lpstr>
      <vt:lpstr>STRUCTURE</vt:lpstr>
      <vt:lpstr>CSS SELECTOR</vt:lpstr>
      <vt:lpstr>BACKGROUND COLOR (OPACITY)/ IMAGE</vt:lpstr>
      <vt:lpstr>IMAGES SMALL/ LARGE</vt:lpstr>
      <vt:lpstr>PowerPoint Presentation</vt:lpstr>
      <vt:lpstr>JAVASCRIPT</vt:lpstr>
      <vt:lpstr>PowerPoint Presentation</vt:lpstr>
      <vt:lpstr>PowerPoint Presentation</vt:lpstr>
      <vt:lpstr>HTML-CSS-JS</vt:lpstr>
      <vt:lpstr>Origin</vt:lpstr>
      <vt:lpstr>Features of JavaScript</vt:lpstr>
      <vt:lpstr>IT’S JUST A SAMPLE</vt:lpstr>
      <vt:lpstr>PowerPoint Presentation</vt:lpstr>
      <vt:lpstr>Advantages of External JavaScript</vt:lpstr>
      <vt:lpstr>Disadvantages of External JavaScript</vt:lpstr>
      <vt:lpstr>CHANGE DYNAMIC CONTENT IN HTML</vt:lpstr>
      <vt:lpstr>CHANGING ATTRIBUTE VALUE</vt:lpstr>
      <vt:lpstr>ADDING CSS BY JAVASCRIPT</vt:lpstr>
      <vt:lpstr>WHERE TO USE JAVASCRIPT IN HTML</vt:lpstr>
      <vt:lpstr>PowerPoint Presentation</vt:lpstr>
      <vt:lpstr>OUTPUT OF JAVASCRIPT</vt:lpstr>
      <vt:lpstr>Inner.html</vt:lpstr>
      <vt:lpstr>document.write()</vt:lpstr>
      <vt:lpstr>Window.alert()</vt:lpstr>
      <vt:lpstr>TODAY’S TOPIC</vt:lpstr>
      <vt:lpstr>Javascript variables</vt:lpstr>
      <vt:lpstr>4 Ways to Declare a JavaScript Variable:</vt:lpstr>
      <vt:lpstr>JavaScript Let</vt:lpstr>
      <vt:lpstr>Example</vt:lpstr>
      <vt:lpstr>Block Scope</vt:lpstr>
      <vt:lpstr>Example</vt:lpstr>
      <vt:lpstr>PowerPoint Presentation</vt:lpstr>
      <vt:lpstr>JavaScript Const</vt:lpstr>
      <vt:lpstr>Cannot be Reassigned</vt:lpstr>
      <vt:lpstr>PowerPoint Presentation</vt:lpstr>
      <vt:lpstr>When to use JavaScript const?</vt:lpstr>
      <vt:lpstr>Examples:</vt:lpstr>
      <vt:lpstr>Javascript Data Types</vt:lpstr>
      <vt:lpstr>JavaScript Functions</vt:lpstr>
      <vt:lpstr>PowerPoint Presentation</vt:lpstr>
      <vt:lpstr>Browser Object Model</vt:lpstr>
      <vt:lpstr>Browser Object Model (BOM) </vt:lpstr>
      <vt:lpstr>PowerPoint Presentation</vt:lpstr>
      <vt:lpstr>Confirm</vt:lpstr>
      <vt:lpstr>Example</vt:lpstr>
      <vt:lpstr>JavaScript prompt</vt:lpstr>
      <vt:lpstr>Example</vt:lpstr>
      <vt:lpstr>Example</vt:lpstr>
      <vt:lpstr>setTimeout()</vt:lpstr>
      <vt:lpstr>Example</vt:lpstr>
      <vt:lpstr>Open()</vt:lpstr>
      <vt:lpstr>Document Object Model (DOM) </vt:lpstr>
      <vt:lpstr>Document Object Model (DOM) </vt:lpstr>
      <vt:lpstr>Methods of Document Object:</vt:lpstr>
      <vt:lpstr>getElementById() </vt:lpstr>
      <vt:lpstr>Example</vt:lpstr>
      <vt:lpstr>Example</vt:lpstr>
      <vt:lpstr>Example</vt:lpstr>
      <vt:lpstr>getElementsByName() method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WEB TECHNOLOGIES</dc:title>
  <dc:creator>WEB DEVELOPER</dc:creator>
  <cp:lastModifiedBy>Manoj Kumar N M</cp:lastModifiedBy>
  <cp:revision>42</cp:revision>
  <dcterms:created xsi:type="dcterms:W3CDTF">2022-10-29T00:49:24Z</dcterms:created>
  <dcterms:modified xsi:type="dcterms:W3CDTF">2022-11-03T03:48:53Z</dcterms:modified>
</cp:coreProperties>
</file>