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249820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405945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6131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2546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8217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3745787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20602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302589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373286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622DBA-B141-4A5D-92D8-430C14AC61D9}"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77708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22DBA-B141-4A5D-92D8-430C14AC61D9}"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25347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622DBA-B141-4A5D-92D8-430C14AC61D9}"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295875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622DBA-B141-4A5D-92D8-430C14AC61D9}"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321227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22DBA-B141-4A5D-92D8-430C14AC61D9}" type="datetimeFigureOut">
              <a:rPr lang="en-IN" smtClean="0"/>
              <a:t>16-01-2023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36584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22DBA-B141-4A5D-92D8-430C14AC61D9}"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73775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622DBA-B141-4A5D-92D8-430C14AC61D9}"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86F918-B652-4FBB-8739-39EABF08C4C9}" type="slidenum">
              <a:rPr lang="en-IN" smtClean="0"/>
              <a:t>‹#›</a:t>
            </a:fld>
            <a:endParaRPr lang="en-IN"/>
          </a:p>
        </p:txBody>
      </p:sp>
    </p:spTree>
    <p:extLst>
      <p:ext uri="{BB962C8B-B14F-4D97-AF65-F5344CB8AC3E}">
        <p14:creationId xmlns:p14="http://schemas.microsoft.com/office/powerpoint/2010/main" val="22751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622DBA-B141-4A5D-92D8-430C14AC61D9}" type="datetimeFigureOut">
              <a:rPr lang="en-IN" smtClean="0"/>
              <a:t>16-01-2023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86F918-B652-4FBB-8739-39EABF08C4C9}" type="slidenum">
              <a:rPr lang="en-IN" smtClean="0"/>
              <a:t>‹#›</a:t>
            </a:fld>
            <a:endParaRPr lang="en-IN"/>
          </a:p>
        </p:txBody>
      </p:sp>
    </p:spTree>
    <p:extLst>
      <p:ext uri="{BB962C8B-B14F-4D97-AF65-F5344CB8AC3E}">
        <p14:creationId xmlns:p14="http://schemas.microsoft.com/office/powerpoint/2010/main" val="173679591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314F-D101-45F9-3AAB-CD6182C72F74}"/>
              </a:ext>
            </a:extLst>
          </p:cNvPr>
          <p:cNvSpPr>
            <a:spLocks noGrp="1"/>
          </p:cNvSpPr>
          <p:nvPr>
            <p:ph type="ctrTitle"/>
          </p:nvPr>
        </p:nvSpPr>
        <p:spPr>
          <a:xfrm>
            <a:off x="889232" y="810626"/>
            <a:ext cx="8753886" cy="1646302"/>
          </a:xfrm>
        </p:spPr>
        <p:txBody>
          <a:bodyPr/>
          <a:lstStyle/>
          <a:p>
            <a:pPr algn="ctr"/>
            <a:r>
              <a:rPr lang="en-IN" dirty="0"/>
              <a:t>HEALTH INSURANCE MANAGEMENT SYSTEM</a:t>
            </a:r>
          </a:p>
        </p:txBody>
      </p:sp>
      <p:sp>
        <p:nvSpPr>
          <p:cNvPr id="5" name="Subtitle 4">
            <a:extLst>
              <a:ext uri="{FF2B5EF4-FFF2-40B4-BE49-F238E27FC236}">
                <a16:creationId xmlns:a16="http://schemas.microsoft.com/office/drawing/2014/main" id="{69605407-E587-20E2-7179-95918E4858A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0412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A74E-779A-C3A8-60A1-C93369CBC7A2}"/>
              </a:ext>
            </a:extLst>
          </p:cNvPr>
          <p:cNvSpPr>
            <a:spLocks noGrp="1"/>
          </p:cNvSpPr>
          <p:nvPr>
            <p:ph type="title"/>
          </p:nvPr>
        </p:nvSpPr>
        <p:spPr>
          <a:xfrm>
            <a:off x="215940" y="164983"/>
            <a:ext cx="8596668" cy="1320800"/>
          </a:xfrm>
        </p:spPr>
        <p:txBody>
          <a:bodyPr/>
          <a:lstStyle/>
          <a:p>
            <a:pPr algn="ctr"/>
            <a:r>
              <a:rPr lang="en-IN" dirty="0"/>
              <a:t>SNAPSHOTS</a:t>
            </a:r>
          </a:p>
        </p:txBody>
      </p:sp>
      <p:pic>
        <p:nvPicPr>
          <p:cNvPr id="5" name="Content Placeholder 4">
            <a:extLst>
              <a:ext uri="{FF2B5EF4-FFF2-40B4-BE49-F238E27FC236}">
                <a16:creationId xmlns:a16="http://schemas.microsoft.com/office/drawing/2014/main" id="{60A699BA-5C06-E7E0-47AD-731C2F435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552" y="1102220"/>
            <a:ext cx="8684780" cy="4314936"/>
          </a:xfrm>
        </p:spPr>
      </p:pic>
      <p:sp>
        <p:nvSpPr>
          <p:cNvPr id="6" name="Subtitle 2">
            <a:extLst>
              <a:ext uri="{FF2B5EF4-FFF2-40B4-BE49-F238E27FC236}">
                <a16:creationId xmlns:a16="http://schemas.microsoft.com/office/drawing/2014/main" id="{F3C75B85-1C32-81E1-7E2A-395289C80611}"/>
              </a:ext>
            </a:extLst>
          </p:cNvPr>
          <p:cNvSpPr txBox="1">
            <a:spLocks/>
          </p:cNvSpPr>
          <p:nvPr/>
        </p:nvSpPr>
        <p:spPr>
          <a:xfrm>
            <a:off x="706306" y="5510518"/>
            <a:ext cx="7989272"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dirty="0"/>
              <a:t>HOME PAGE</a:t>
            </a:r>
          </a:p>
        </p:txBody>
      </p:sp>
    </p:spTree>
    <p:extLst>
      <p:ext uri="{BB962C8B-B14F-4D97-AF65-F5344CB8AC3E}">
        <p14:creationId xmlns:p14="http://schemas.microsoft.com/office/powerpoint/2010/main" val="398004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A74E-779A-C3A8-60A1-C93369CBC7A2}"/>
              </a:ext>
            </a:extLst>
          </p:cNvPr>
          <p:cNvSpPr>
            <a:spLocks noGrp="1"/>
          </p:cNvSpPr>
          <p:nvPr>
            <p:ph type="title"/>
          </p:nvPr>
        </p:nvSpPr>
        <p:spPr>
          <a:xfrm>
            <a:off x="215940" y="164983"/>
            <a:ext cx="8596668" cy="1320800"/>
          </a:xfrm>
        </p:spPr>
        <p:txBody>
          <a:bodyPr/>
          <a:lstStyle/>
          <a:p>
            <a:pPr algn="ctr"/>
            <a:r>
              <a:rPr lang="en-IN" dirty="0"/>
              <a:t>SNAPSHOTS</a:t>
            </a:r>
          </a:p>
        </p:txBody>
      </p:sp>
      <p:sp>
        <p:nvSpPr>
          <p:cNvPr id="6" name="Subtitle 2">
            <a:extLst>
              <a:ext uri="{FF2B5EF4-FFF2-40B4-BE49-F238E27FC236}">
                <a16:creationId xmlns:a16="http://schemas.microsoft.com/office/drawing/2014/main" id="{F3C75B85-1C32-81E1-7E2A-395289C80611}"/>
              </a:ext>
            </a:extLst>
          </p:cNvPr>
          <p:cNvSpPr txBox="1">
            <a:spLocks/>
          </p:cNvSpPr>
          <p:nvPr/>
        </p:nvSpPr>
        <p:spPr>
          <a:xfrm>
            <a:off x="706306" y="5510518"/>
            <a:ext cx="7989272"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dirty="0"/>
              <a:t>ABOUT US PAGE</a:t>
            </a:r>
          </a:p>
        </p:txBody>
      </p:sp>
      <p:pic>
        <p:nvPicPr>
          <p:cNvPr id="8" name="Content Placeholder 7">
            <a:extLst>
              <a:ext uri="{FF2B5EF4-FFF2-40B4-BE49-F238E27FC236}">
                <a16:creationId xmlns:a16="http://schemas.microsoft.com/office/drawing/2014/main" id="{71B76CD2-839D-2A82-651D-DDED2C80D8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38" y="1061503"/>
            <a:ext cx="8825218" cy="4334060"/>
          </a:xfrm>
        </p:spPr>
      </p:pic>
    </p:spTree>
    <p:extLst>
      <p:ext uri="{BB962C8B-B14F-4D97-AF65-F5344CB8AC3E}">
        <p14:creationId xmlns:p14="http://schemas.microsoft.com/office/powerpoint/2010/main" val="415188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A74E-779A-C3A8-60A1-C93369CBC7A2}"/>
              </a:ext>
            </a:extLst>
          </p:cNvPr>
          <p:cNvSpPr>
            <a:spLocks noGrp="1"/>
          </p:cNvSpPr>
          <p:nvPr>
            <p:ph type="title"/>
          </p:nvPr>
        </p:nvSpPr>
        <p:spPr>
          <a:xfrm>
            <a:off x="215940" y="164983"/>
            <a:ext cx="8596668" cy="1320800"/>
          </a:xfrm>
        </p:spPr>
        <p:txBody>
          <a:bodyPr/>
          <a:lstStyle/>
          <a:p>
            <a:pPr algn="ctr"/>
            <a:r>
              <a:rPr lang="en-IN" dirty="0"/>
              <a:t>SNAPSHOTS</a:t>
            </a:r>
          </a:p>
        </p:txBody>
      </p:sp>
      <p:pic>
        <p:nvPicPr>
          <p:cNvPr id="5" name="Content Placeholder 4">
            <a:extLst>
              <a:ext uri="{FF2B5EF4-FFF2-40B4-BE49-F238E27FC236}">
                <a16:creationId xmlns:a16="http://schemas.microsoft.com/office/drawing/2014/main" id="{60A699BA-5C06-E7E0-47AD-731C2F4358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552" y="1102220"/>
            <a:ext cx="8684780" cy="4314936"/>
          </a:xfrm>
        </p:spPr>
      </p:pic>
      <p:sp>
        <p:nvSpPr>
          <p:cNvPr id="6" name="Subtitle 2">
            <a:extLst>
              <a:ext uri="{FF2B5EF4-FFF2-40B4-BE49-F238E27FC236}">
                <a16:creationId xmlns:a16="http://schemas.microsoft.com/office/drawing/2014/main" id="{F3C75B85-1C32-81E1-7E2A-395289C80611}"/>
              </a:ext>
            </a:extLst>
          </p:cNvPr>
          <p:cNvSpPr txBox="1">
            <a:spLocks/>
          </p:cNvSpPr>
          <p:nvPr/>
        </p:nvSpPr>
        <p:spPr>
          <a:xfrm>
            <a:off x="706306" y="5510518"/>
            <a:ext cx="7989272"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dirty="0"/>
              <a:t>ALL INSURANCE PLANS PAGE</a:t>
            </a:r>
          </a:p>
        </p:txBody>
      </p:sp>
    </p:spTree>
    <p:extLst>
      <p:ext uri="{BB962C8B-B14F-4D97-AF65-F5344CB8AC3E}">
        <p14:creationId xmlns:p14="http://schemas.microsoft.com/office/powerpoint/2010/main" val="125534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A74E-779A-C3A8-60A1-C93369CBC7A2}"/>
              </a:ext>
            </a:extLst>
          </p:cNvPr>
          <p:cNvSpPr>
            <a:spLocks noGrp="1"/>
          </p:cNvSpPr>
          <p:nvPr>
            <p:ph type="title"/>
          </p:nvPr>
        </p:nvSpPr>
        <p:spPr>
          <a:xfrm>
            <a:off x="215940" y="164983"/>
            <a:ext cx="8596668" cy="1320800"/>
          </a:xfrm>
        </p:spPr>
        <p:txBody>
          <a:bodyPr/>
          <a:lstStyle/>
          <a:p>
            <a:pPr algn="ctr"/>
            <a:r>
              <a:rPr lang="en-IN" dirty="0"/>
              <a:t>SNAPSHOTS</a:t>
            </a:r>
          </a:p>
        </p:txBody>
      </p:sp>
      <p:pic>
        <p:nvPicPr>
          <p:cNvPr id="5" name="Content Placeholder 4">
            <a:extLst>
              <a:ext uri="{FF2B5EF4-FFF2-40B4-BE49-F238E27FC236}">
                <a16:creationId xmlns:a16="http://schemas.microsoft.com/office/drawing/2014/main" id="{60A699BA-5C06-E7E0-47AD-731C2F4358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552" y="1102220"/>
            <a:ext cx="8684780" cy="4314936"/>
          </a:xfrm>
        </p:spPr>
      </p:pic>
      <p:sp>
        <p:nvSpPr>
          <p:cNvPr id="6" name="Subtitle 2">
            <a:extLst>
              <a:ext uri="{FF2B5EF4-FFF2-40B4-BE49-F238E27FC236}">
                <a16:creationId xmlns:a16="http://schemas.microsoft.com/office/drawing/2014/main" id="{F3C75B85-1C32-81E1-7E2A-395289C80611}"/>
              </a:ext>
            </a:extLst>
          </p:cNvPr>
          <p:cNvSpPr txBox="1">
            <a:spLocks/>
          </p:cNvSpPr>
          <p:nvPr/>
        </p:nvSpPr>
        <p:spPr>
          <a:xfrm>
            <a:off x="706306" y="5510518"/>
            <a:ext cx="7989272"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dirty="0"/>
              <a:t>USER LOGIN PAGE</a:t>
            </a:r>
          </a:p>
        </p:txBody>
      </p:sp>
    </p:spTree>
    <p:extLst>
      <p:ext uri="{BB962C8B-B14F-4D97-AF65-F5344CB8AC3E}">
        <p14:creationId xmlns:p14="http://schemas.microsoft.com/office/powerpoint/2010/main" val="388390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A74E-779A-C3A8-60A1-C93369CBC7A2}"/>
              </a:ext>
            </a:extLst>
          </p:cNvPr>
          <p:cNvSpPr>
            <a:spLocks noGrp="1"/>
          </p:cNvSpPr>
          <p:nvPr>
            <p:ph type="title"/>
          </p:nvPr>
        </p:nvSpPr>
        <p:spPr>
          <a:xfrm>
            <a:off x="215940" y="164983"/>
            <a:ext cx="8596668" cy="1320800"/>
          </a:xfrm>
        </p:spPr>
        <p:txBody>
          <a:bodyPr/>
          <a:lstStyle/>
          <a:p>
            <a:pPr algn="ctr"/>
            <a:r>
              <a:rPr lang="en-IN" dirty="0"/>
              <a:t>SNAPSHOTS</a:t>
            </a:r>
          </a:p>
        </p:txBody>
      </p:sp>
      <p:pic>
        <p:nvPicPr>
          <p:cNvPr id="5" name="Content Placeholder 4">
            <a:extLst>
              <a:ext uri="{FF2B5EF4-FFF2-40B4-BE49-F238E27FC236}">
                <a16:creationId xmlns:a16="http://schemas.microsoft.com/office/drawing/2014/main" id="{60A699BA-5C06-E7E0-47AD-731C2F4358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552" y="1102220"/>
            <a:ext cx="8684780" cy="4314936"/>
          </a:xfrm>
        </p:spPr>
      </p:pic>
      <p:sp>
        <p:nvSpPr>
          <p:cNvPr id="6" name="Subtitle 2">
            <a:extLst>
              <a:ext uri="{FF2B5EF4-FFF2-40B4-BE49-F238E27FC236}">
                <a16:creationId xmlns:a16="http://schemas.microsoft.com/office/drawing/2014/main" id="{F3C75B85-1C32-81E1-7E2A-395289C80611}"/>
              </a:ext>
            </a:extLst>
          </p:cNvPr>
          <p:cNvSpPr txBox="1">
            <a:spLocks/>
          </p:cNvSpPr>
          <p:nvPr/>
        </p:nvSpPr>
        <p:spPr>
          <a:xfrm>
            <a:off x="706306" y="5510518"/>
            <a:ext cx="7989272"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dirty="0"/>
              <a:t>USER SIGNUP PAGE</a:t>
            </a:r>
          </a:p>
        </p:txBody>
      </p:sp>
    </p:spTree>
    <p:extLst>
      <p:ext uri="{BB962C8B-B14F-4D97-AF65-F5344CB8AC3E}">
        <p14:creationId xmlns:p14="http://schemas.microsoft.com/office/powerpoint/2010/main" val="208570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A74E-779A-C3A8-60A1-C93369CBC7A2}"/>
              </a:ext>
            </a:extLst>
          </p:cNvPr>
          <p:cNvSpPr>
            <a:spLocks noGrp="1"/>
          </p:cNvSpPr>
          <p:nvPr>
            <p:ph type="title"/>
          </p:nvPr>
        </p:nvSpPr>
        <p:spPr>
          <a:xfrm>
            <a:off x="215940" y="164983"/>
            <a:ext cx="8596668" cy="1320800"/>
          </a:xfrm>
        </p:spPr>
        <p:txBody>
          <a:bodyPr/>
          <a:lstStyle/>
          <a:p>
            <a:pPr algn="ctr"/>
            <a:r>
              <a:rPr lang="en-IN" dirty="0"/>
              <a:t>SNAPSHOTS</a:t>
            </a:r>
          </a:p>
        </p:txBody>
      </p:sp>
      <p:pic>
        <p:nvPicPr>
          <p:cNvPr id="5" name="Content Placeholder 4">
            <a:extLst>
              <a:ext uri="{FF2B5EF4-FFF2-40B4-BE49-F238E27FC236}">
                <a16:creationId xmlns:a16="http://schemas.microsoft.com/office/drawing/2014/main" id="{60A699BA-5C06-E7E0-47AD-731C2F43582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552" y="1102220"/>
            <a:ext cx="8684780" cy="4314936"/>
          </a:xfrm>
        </p:spPr>
      </p:pic>
      <p:sp>
        <p:nvSpPr>
          <p:cNvPr id="6" name="Subtitle 2">
            <a:extLst>
              <a:ext uri="{FF2B5EF4-FFF2-40B4-BE49-F238E27FC236}">
                <a16:creationId xmlns:a16="http://schemas.microsoft.com/office/drawing/2014/main" id="{F3C75B85-1C32-81E1-7E2A-395289C80611}"/>
              </a:ext>
            </a:extLst>
          </p:cNvPr>
          <p:cNvSpPr txBox="1">
            <a:spLocks/>
          </p:cNvSpPr>
          <p:nvPr/>
        </p:nvSpPr>
        <p:spPr>
          <a:xfrm>
            <a:off x="706306" y="5510518"/>
            <a:ext cx="7989272"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dirty="0"/>
              <a:t>PAYMENT PAGE</a:t>
            </a:r>
          </a:p>
        </p:txBody>
      </p:sp>
    </p:spTree>
    <p:extLst>
      <p:ext uri="{BB962C8B-B14F-4D97-AF65-F5344CB8AC3E}">
        <p14:creationId xmlns:p14="http://schemas.microsoft.com/office/powerpoint/2010/main" val="144260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CF97-EF16-D9F3-AAF2-25B9BDF27512}"/>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504BF8BC-54FD-C816-CF85-DE1248C6A934}"/>
              </a:ext>
            </a:extLst>
          </p:cNvPr>
          <p:cNvSpPr>
            <a:spLocks noGrp="1"/>
          </p:cNvSpPr>
          <p:nvPr>
            <p:ph idx="1"/>
          </p:nvPr>
        </p:nvSpPr>
        <p:spPr>
          <a:xfrm>
            <a:off x="144673" y="2160589"/>
            <a:ext cx="9958115" cy="3880773"/>
          </a:xfrm>
        </p:spPr>
        <p:txBody>
          <a:bodyPr/>
          <a:lstStyle/>
          <a:p>
            <a:pPr algn="just"/>
            <a:r>
              <a:rPr lang="en-GB" dirty="0"/>
              <a:t>The scope of health insurance is high with abundance of healthcare solutions provided by the private sector. Consumers prefer private healthcare sector because of better quality of care and more number of medical benefits and facilities. With all kinds of health insurance policies available, it allows all of us to have healthcare coverage. Insurance policies are available against all sorts of health risks, for all age groups and for all income levels. There is just a need to take a step ahead and make a choice according to personal healthcare needs.</a:t>
            </a:r>
            <a:endParaRPr lang="en-IN" dirty="0"/>
          </a:p>
        </p:txBody>
      </p:sp>
    </p:spTree>
    <p:extLst>
      <p:ext uri="{BB962C8B-B14F-4D97-AF65-F5344CB8AC3E}">
        <p14:creationId xmlns:p14="http://schemas.microsoft.com/office/powerpoint/2010/main" val="44561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DB50-F000-EEF6-0E50-15DC76E73FDB}"/>
              </a:ext>
            </a:extLst>
          </p:cNvPr>
          <p:cNvSpPr>
            <a:spLocks noGrp="1"/>
          </p:cNvSpPr>
          <p:nvPr>
            <p:ph type="title"/>
          </p:nvPr>
        </p:nvSpPr>
        <p:spPr>
          <a:xfrm>
            <a:off x="559888" y="314587"/>
            <a:ext cx="8596668" cy="1320800"/>
          </a:xfrm>
        </p:spPr>
        <p:txBody>
          <a:bodyPr/>
          <a:lstStyle/>
          <a:p>
            <a:pPr algn="ctr"/>
            <a:r>
              <a:rPr lang="en-IN" dirty="0"/>
              <a:t>REFERENCES</a:t>
            </a:r>
          </a:p>
        </p:txBody>
      </p:sp>
      <p:sp>
        <p:nvSpPr>
          <p:cNvPr id="3" name="Content Placeholder 2">
            <a:extLst>
              <a:ext uri="{FF2B5EF4-FFF2-40B4-BE49-F238E27FC236}">
                <a16:creationId xmlns:a16="http://schemas.microsoft.com/office/drawing/2014/main" id="{104EFF37-1FFB-23AC-7D7E-10BAB6863E66}"/>
              </a:ext>
            </a:extLst>
          </p:cNvPr>
          <p:cNvSpPr>
            <a:spLocks noGrp="1"/>
          </p:cNvSpPr>
          <p:nvPr>
            <p:ph idx="1"/>
          </p:nvPr>
        </p:nvSpPr>
        <p:spPr>
          <a:xfrm>
            <a:off x="276837" y="1090569"/>
            <a:ext cx="9429225" cy="5167618"/>
          </a:xfrm>
        </p:spPr>
        <p:txBody>
          <a:bodyPr>
            <a:normAutofit fontScale="92500"/>
          </a:bodyPr>
          <a:lstStyle/>
          <a:p>
            <a:pPr marL="0" indent="0" algn="just">
              <a:lnSpc>
                <a:spcPct val="170000"/>
              </a:lnSpc>
              <a:buNone/>
            </a:pPr>
            <a:r>
              <a:rPr lang="en-IN" dirty="0"/>
              <a:t>1. Fundamentals of database systems, </a:t>
            </a:r>
            <a:r>
              <a:rPr lang="en-IN" dirty="0" err="1"/>
              <a:t>Ramez</a:t>
            </a:r>
            <a:r>
              <a:rPr lang="en-IN" dirty="0"/>
              <a:t> </a:t>
            </a:r>
            <a:r>
              <a:rPr lang="en-IN" dirty="0" err="1"/>
              <a:t>Elmasri</a:t>
            </a:r>
            <a:r>
              <a:rPr lang="en-IN" dirty="0"/>
              <a:t> and S B </a:t>
            </a:r>
            <a:r>
              <a:rPr lang="en-IN" dirty="0" err="1"/>
              <a:t>Navathe</a:t>
            </a:r>
            <a:r>
              <a:rPr lang="en-IN" dirty="0"/>
              <a:t>, 7 </a:t>
            </a:r>
            <a:r>
              <a:rPr lang="en-IN" dirty="0" err="1"/>
              <a:t>th</a:t>
            </a:r>
            <a:r>
              <a:rPr lang="en-IN" dirty="0"/>
              <a:t> Edition, 2017,</a:t>
            </a:r>
          </a:p>
          <a:p>
            <a:pPr marL="0" indent="0" algn="just">
              <a:lnSpc>
                <a:spcPct val="170000"/>
              </a:lnSpc>
              <a:buNone/>
            </a:pPr>
            <a:r>
              <a:rPr lang="en-IN" dirty="0"/>
              <a:t>Pearson</a:t>
            </a:r>
          </a:p>
          <a:p>
            <a:pPr marL="0" indent="0" algn="just">
              <a:lnSpc>
                <a:spcPct val="170000"/>
              </a:lnSpc>
              <a:buNone/>
            </a:pPr>
            <a:r>
              <a:rPr lang="en-IN" dirty="0"/>
              <a:t>2. Database management systems, Ramakrishnan, and </a:t>
            </a:r>
            <a:r>
              <a:rPr lang="en-IN" dirty="0" err="1"/>
              <a:t>Gehrke</a:t>
            </a:r>
            <a:r>
              <a:rPr lang="en-IN" dirty="0"/>
              <a:t>, 3rd Edition, 2014, McGraw Hill.</a:t>
            </a:r>
          </a:p>
          <a:p>
            <a:pPr marL="0" indent="0" algn="just">
              <a:lnSpc>
                <a:spcPct val="170000"/>
              </a:lnSpc>
              <a:buNone/>
            </a:pPr>
            <a:r>
              <a:rPr lang="en-IN" dirty="0"/>
              <a:t>3. Coronel, Morris, and Rob, Database Principles Fundamentals of Design, Implementation and</a:t>
            </a:r>
          </a:p>
          <a:p>
            <a:pPr marL="0" indent="0" algn="just">
              <a:lnSpc>
                <a:spcPct val="170000"/>
              </a:lnSpc>
              <a:buNone/>
            </a:pPr>
            <a:r>
              <a:rPr lang="en-IN" dirty="0"/>
              <a:t>Management, Cengage Learning 2012.\</a:t>
            </a:r>
          </a:p>
          <a:p>
            <a:pPr marL="0" indent="0" algn="just">
              <a:lnSpc>
                <a:spcPct val="170000"/>
              </a:lnSpc>
              <a:buNone/>
            </a:pPr>
            <a:r>
              <a:rPr lang="en-IN" dirty="0"/>
              <a:t>4. </a:t>
            </a:r>
            <a:r>
              <a:rPr lang="en-IN" dirty="0" err="1"/>
              <a:t>Silberschatz</a:t>
            </a:r>
            <a:r>
              <a:rPr lang="en-IN" dirty="0"/>
              <a:t> </a:t>
            </a:r>
            <a:r>
              <a:rPr lang="en-IN" dirty="0" err="1"/>
              <a:t>Korth</a:t>
            </a:r>
            <a:r>
              <a:rPr lang="en-IN" dirty="0"/>
              <a:t> and </a:t>
            </a:r>
            <a:r>
              <a:rPr lang="en-IN" dirty="0" err="1"/>
              <a:t>Sudharshan</a:t>
            </a:r>
            <a:r>
              <a:rPr lang="en-IN" dirty="0"/>
              <a:t>, Database System Concepts, 6 </a:t>
            </a:r>
            <a:r>
              <a:rPr lang="en-IN" dirty="0" err="1"/>
              <a:t>thEdition</a:t>
            </a:r>
            <a:r>
              <a:rPr lang="en-IN" dirty="0"/>
              <a:t>, McGraw Hill,</a:t>
            </a:r>
          </a:p>
          <a:p>
            <a:pPr marL="0" indent="0" algn="just">
              <a:lnSpc>
                <a:spcPct val="170000"/>
              </a:lnSpc>
              <a:buNone/>
            </a:pPr>
            <a:r>
              <a:rPr lang="en-IN" dirty="0"/>
              <a:t>2013.</a:t>
            </a:r>
          </a:p>
          <a:p>
            <a:pPr marL="0" indent="0" algn="just">
              <a:lnSpc>
                <a:spcPct val="170000"/>
              </a:lnSpc>
              <a:buNone/>
            </a:pPr>
            <a:r>
              <a:rPr lang="en-IN" dirty="0"/>
              <a:t>5. https://www.w3schools.com/</a:t>
            </a:r>
          </a:p>
          <a:p>
            <a:pPr marL="0" indent="0" algn="just">
              <a:lnSpc>
                <a:spcPct val="170000"/>
              </a:lnSpc>
              <a:buNone/>
            </a:pPr>
            <a:r>
              <a:rPr lang="en-IN" dirty="0"/>
              <a:t>6. https://www.tutorialspoint.com/website_development/index.html</a:t>
            </a:r>
          </a:p>
        </p:txBody>
      </p:sp>
    </p:spTree>
    <p:extLst>
      <p:ext uri="{BB962C8B-B14F-4D97-AF65-F5344CB8AC3E}">
        <p14:creationId xmlns:p14="http://schemas.microsoft.com/office/powerpoint/2010/main" val="349362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D39-434F-8E85-8695-54C950D4E50F}"/>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A9A32ED6-9303-0F2C-0CD3-07BA48B3B63A}"/>
              </a:ext>
            </a:extLst>
          </p:cNvPr>
          <p:cNvSpPr>
            <a:spLocks noGrp="1"/>
          </p:cNvSpPr>
          <p:nvPr>
            <p:ph idx="1"/>
          </p:nvPr>
        </p:nvSpPr>
        <p:spPr/>
        <p:txBody>
          <a:bodyPr/>
          <a:lstStyle/>
          <a:p>
            <a:pPr>
              <a:buFont typeface="+mj-lt"/>
              <a:buAutoNum type="arabicPeriod"/>
            </a:pPr>
            <a:r>
              <a:rPr lang="en-IN" dirty="0"/>
              <a:t>Abstract</a:t>
            </a:r>
          </a:p>
          <a:p>
            <a:pPr>
              <a:buFont typeface="+mj-lt"/>
              <a:buAutoNum type="arabicPeriod"/>
            </a:pPr>
            <a:r>
              <a:rPr lang="en-IN" dirty="0"/>
              <a:t>Introduction</a:t>
            </a:r>
          </a:p>
          <a:p>
            <a:pPr>
              <a:buFont typeface="+mj-lt"/>
              <a:buAutoNum type="arabicPeriod"/>
            </a:pPr>
            <a:r>
              <a:rPr lang="en-IN" dirty="0"/>
              <a:t>Hardware and Software Requirements</a:t>
            </a:r>
          </a:p>
          <a:p>
            <a:pPr>
              <a:buFont typeface="+mj-lt"/>
              <a:buAutoNum type="arabicPeriod"/>
            </a:pPr>
            <a:r>
              <a:rPr lang="en-IN" dirty="0"/>
              <a:t>ER Diagram</a:t>
            </a:r>
          </a:p>
          <a:p>
            <a:pPr>
              <a:buFont typeface="+mj-lt"/>
              <a:buAutoNum type="arabicPeriod"/>
            </a:pPr>
            <a:r>
              <a:rPr lang="en-IN" dirty="0"/>
              <a:t>Schema Diagram</a:t>
            </a:r>
          </a:p>
          <a:p>
            <a:pPr>
              <a:buFont typeface="+mj-lt"/>
              <a:buAutoNum type="arabicPeriod"/>
            </a:pPr>
            <a:r>
              <a:rPr lang="en-IN" dirty="0"/>
              <a:t>Snapshots</a:t>
            </a:r>
          </a:p>
          <a:p>
            <a:pPr>
              <a:buFont typeface="+mj-lt"/>
              <a:buAutoNum type="arabicPeriod"/>
            </a:pPr>
            <a:r>
              <a:rPr lang="en-IN" dirty="0"/>
              <a:t>Conclusion</a:t>
            </a:r>
          </a:p>
          <a:p>
            <a:pPr>
              <a:buFont typeface="+mj-lt"/>
              <a:buAutoNum type="arabicPeriod"/>
            </a:pPr>
            <a:r>
              <a:rPr lang="en-IN" dirty="0"/>
              <a:t>References</a:t>
            </a:r>
          </a:p>
        </p:txBody>
      </p:sp>
    </p:spTree>
    <p:extLst>
      <p:ext uri="{BB962C8B-B14F-4D97-AF65-F5344CB8AC3E}">
        <p14:creationId xmlns:p14="http://schemas.microsoft.com/office/powerpoint/2010/main" val="373423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844F-F74D-94B5-E6B2-1CB0F653ABEE}"/>
              </a:ext>
            </a:extLst>
          </p:cNvPr>
          <p:cNvSpPr>
            <a:spLocks noGrp="1"/>
          </p:cNvSpPr>
          <p:nvPr>
            <p:ph type="title"/>
          </p:nvPr>
        </p:nvSpPr>
        <p:spPr>
          <a:xfrm>
            <a:off x="685723" y="349542"/>
            <a:ext cx="8596668" cy="1320800"/>
          </a:xfrm>
        </p:spPr>
        <p:txBody>
          <a:bodyPr/>
          <a:lstStyle/>
          <a:p>
            <a:pPr algn="ctr"/>
            <a:r>
              <a:rPr lang="en-IN" dirty="0"/>
              <a:t>ABSTRACT</a:t>
            </a:r>
          </a:p>
        </p:txBody>
      </p:sp>
      <p:sp>
        <p:nvSpPr>
          <p:cNvPr id="3" name="Content Placeholder 2">
            <a:extLst>
              <a:ext uri="{FF2B5EF4-FFF2-40B4-BE49-F238E27FC236}">
                <a16:creationId xmlns:a16="http://schemas.microsoft.com/office/drawing/2014/main" id="{1D821D72-B180-A357-F733-1D79BC17CE95}"/>
              </a:ext>
            </a:extLst>
          </p:cNvPr>
          <p:cNvSpPr>
            <a:spLocks noGrp="1"/>
          </p:cNvSpPr>
          <p:nvPr>
            <p:ph idx="1"/>
          </p:nvPr>
        </p:nvSpPr>
        <p:spPr>
          <a:xfrm>
            <a:off x="252666" y="1308682"/>
            <a:ext cx="9462781" cy="5108895"/>
          </a:xfrm>
        </p:spPr>
        <p:txBody>
          <a:bodyPr>
            <a:normAutofit/>
          </a:bodyPr>
          <a:lstStyle/>
          <a:p>
            <a:pPr marL="0" indent="0" algn="just">
              <a:lnSpc>
                <a:spcPct val="150000"/>
              </a:lnSpc>
              <a:buNone/>
            </a:pPr>
            <a:r>
              <a:rPr lang="en-GB" sz="1600" dirty="0"/>
              <a:t>The project aims at providing a common platform for a Health Insurance company &amp; common people to identify policies of interest and get information about all policies available. Health Insurance management system is a platform for digitizing Health Insurance buying process. Health Insurance plans like Individual, Family, Elderly etc. are available. Every individual wants to have the idle insurance plan with the best policy. The manual Health Insurance agency follows a lengthy and hectic process. People need to meet the agent in person, for checking the Policy details and also need to visit multiple times. It takes a long time to find the desired type of Insurance plan. Thus, this Project has proposed a Health Insurance management system to overcome this difficulty. Health Insurance management system can help you to get the best policy by just sitting at home or anywhere. People can buy their favourite insurance plan online just after a few clicks. In this system the admin can add the insurance plan for selling and users can buy the plan when needed. Users need to register and then login just by using credentials.</a:t>
            </a:r>
            <a:endParaRPr lang="en-IN" sz="1600" dirty="0"/>
          </a:p>
        </p:txBody>
      </p:sp>
    </p:spTree>
    <p:extLst>
      <p:ext uri="{BB962C8B-B14F-4D97-AF65-F5344CB8AC3E}">
        <p14:creationId xmlns:p14="http://schemas.microsoft.com/office/powerpoint/2010/main" val="4283233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5D4-0F8B-B7A5-DBB4-CAFFF79DE505}"/>
              </a:ext>
            </a:extLst>
          </p:cNvPr>
          <p:cNvSpPr>
            <a:spLocks noGrp="1"/>
          </p:cNvSpPr>
          <p:nvPr>
            <p:ph type="title"/>
          </p:nvPr>
        </p:nvSpPr>
        <p:spPr>
          <a:xfrm>
            <a:off x="677334" y="156238"/>
            <a:ext cx="8596668" cy="1320800"/>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FC4CDC0E-DA17-6EC5-C561-5C9308BEB7EE}"/>
              </a:ext>
            </a:extLst>
          </p:cNvPr>
          <p:cNvSpPr>
            <a:spLocks noGrp="1"/>
          </p:cNvSpPr>
          <p:nvPr>
            <p:ph idx="1"/>
          </p:nvPr>
        </p:nvSpPr>
        <p:spPr>
          <a:xfrm>
            <a:off x="159390" y="1656826"/>
            <a:ext cx="9462781" cy="5201174"/>
          </a:xfrm>
        </p:spPr>
        <p:txBody>
          <a:bodyPr>
            <a:normAutofit/>
          </a:bodyPr>
          <a:lstStyle/>
          <a:p>
            <a:pPr algn="just">
              <a:lnSpc>
                <a:spcPct val="150000"/>
              </a:lnSpc>
            </a:pPr>
            <a:r>
              <a:rPr lang="en-GB" sz="1600" dirty="0"/>
              <a:t>Health insurance is insurance that covers the whole or a part of the risk of a person incurring medical expenses, spreading the risk over a large number of persons. By estimating the overall risk of health care and health system expenses over the risk pool, an insurer can develop a routine finance structure, such as a monthly premium or payroll tax, to provide the money to pay for the health care benefits specified in the insurance agreement. The benefit is administered by a central organization such as a government agency, private business, or not-for-profit entity. According to the Health Insurance Association of America, health insurance is defined as "coverage that provides for the payments of benefits as a result of sickness or injury. It includes insurance for losses from accident, medical expense, disability, or accidental death and dismemberment".</a:t>
            </a:r>
          </a:p>
          <a:p>
            <a:pPr algn="just"/>
            <a:endParaRPr lang="en-IN" sz="1600" dirty="0"/>
          </a:p>
        </p:txBody>
      </p:sp>
    </p:spTree>
    <p:extLst>
      <p:ext uri="{BB962C8B-B14F-4D97-AF65-F5344CB8AC3E}">
        <p14:creationId xmlns:p14="http://schemas.microsoft.com/office/powerpoint/2010/main" val="117859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E95D-A3CA-9127-D405-D4E389DE80F1}"/>
              </a:ext>
            </a:extLst>
          </p:cNvPr>
          <p:cNvSpPr>
            <a:spLocks noGrp="1"/>
          </p:cNvSpPr>
          <p:nvPr>
            <p:ph type="title"/>
          </p:nvPr>
        </p:nvSpPr>
        <p:spPr>
          <a:xfrm>
            <a:off x="677334" y="156238"/>
            <a:ext cx="8596668" cy="1320800"/>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535CEF6A-4725-FBDA-8527-FECEC93FDEE3}"/>
              </a:ext>
            </a:extLst>
          </p:cNvPr>
          <p:cNvSpPr>
            <a:spLocks noGrp="1"/>
          </p:cNvSpPr>
          <p:nvPr>
            <p:ph idx="1"/>
          </p:nvPr>
        </p:nvSpPr>
        <p:spPr>
          <a:xfrm>
            <a:off x="-67112" y="893851"/>
            <a:ext cx="9781563" cy="5649562"/>
          </a:xfrm>
        </p:spPr>
        <p:txBody>
          <a:bodyPr>
            <a:normAutofit/>
          </a:bodyPr>
          <a:lstStyle/>
          <a:p>
            <a:pPr algn="just">
              <a:lnSpc>
                <a:spcPct val="160000"/>
              </a:lnSpc>
            </a:pPr>
            <a:r>
              <a:rPr lang="en-GB" sz="1600" dirty="0"/>
              <a:t>Insurance is an agreement of compensation for specific possible future losses such as damage, illness or death in interchange for periodic payment. It is designed as a risk management system to protect the financial well-being of a person, company or other entities in the case of accidental loss. Agreeing to the terms of an insurance policy creates a contract between the insured and the insurer in exchange for payments from the insured called PREMIUM. The insurer agrees to pay the policy holder a sum of money upon the occurrence of a specific event. In most cases, the policy holder pays part of the loss called the DEDUCTIBLE and the insurer pays the rest. There are different types of insurance like life insurance, health insurance, car insurance, property insurance and travel insurance, etc. This project will cover all aspects of health insurance. Health insurance is a type of insurance that pays for both medical and surgical expenses gained by the insured. Health insurance can reimburse the insured for expenses incurred from illness or injury, or pay the care provider directly. It is often included in employer benefit packages as a means of fascinating quality employees. The cost of health insurance premiums is deductible to the payer, and benefits received are tax-free.</a:t>
            </a:r>
          </a:p>
          <a:p>
            <a:pPr algn="just">
              <a:lnSpc>
                <a:spcPct val="160000"/>
              </a:lnSpc>
            </a:pPr>
            <a:endParaRPr lang="en-IN" sz="1600" dirty="0"/>
          </a:p>
        </p:txBody>
      </p:sp>
    </p:spTree>
    <p:extLst>
      <p:ext uri="{BB962C8B-B14F-4D97-AF65-F5344CB8AC3E}">
        <p14:creationId xmlns:p14="http://schemas.microsoft.com/office/powerpoint/2010/main" val="27668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4D51-0881-29BB-8D67-983DBF6A9261}"/>
              </a:ext>
            </a:extLst>
          </p:cNvPr>
          <p:cNvSpPr>
            <a:spLocks noGrp="1"/>
          </p:cNvSpPr>
          <p:nvPr>
            <p:ph type="title"/>
          </p:nvPr>
        </p:nvSpPr>
        <p:spPr>
          <a:xfrm>
            <a:off x="677334" y="408264"/>
            <a:ext cx="8596668" cy="1320800"/>
          </a:xfrm>
        </p:spPr>
        <p:txBody>
          <a:bodyPr/>
          <a:lstStyle/>
          <a:p>
            <a:pPr algn="ctr"/>
            <a:r>
              <a:rPr lang="en-IN" dirty="0"/>
              <a:t>HARDWARE REQUIREMENTS</a:t>
            </a:r>
          </a:p>
        </p:txBody>
      </p:sp>
      <p:sp>
        <p:nvSpPr>
          <p:cNvPr id="3" name="Content Placeholder 2">
            <a:extLst>
              <a:ext uri="{FF2B5EF4-FFF2-40B4-BE49-F238E27FC236}">
                <a16:creationId xmlns:a16="http://schemas.microsoft.com/office/drawing/2014/main" id="{5BEA23C1-2246-1F4A-6CD8-61D453584D95}"/>
              </a:ext>
            </a:extLst>
          </p:cNvPr>
          <p:cNvSpPr>
            <a:spLocks noGrp="1"/>
          </p:cNvSpPr>
          <p:nvPr>
            <p:ph idx="1"/>
          </p:nvPr>
        </p:nvSpPr>
        <p:spPr>
          <a:xfrm>
            <a:off x="677334" y="2278035"/>
            <a:ext cx="8596668" cy="3880773"/>
          </a:xfrm>
        </p:spPr>
        <p:txBody>
          <a:bodyPr>
            <a:normAutofit/>
          </a:bodyPr>
          <a:lstStyle/>
          <a:p>
            <a:pPr marR="536575">
              <a:lnSpc>
                <a:spcPct val="107000"/>
              </a:lnSpc>
              <a:spcAft>
                <a:spcPts val="800"/>
              </a:spcAft>
            </a:pPr>
            <a:r>
              <a:rPr lang="en-IN" sz="1600" dirty="0">
                <a:effectLst/>
                <a:ea typeface="Calibri" panose="020F0502020204030204" pitchFamily="34" charset="0"/>
              </a:rPr>
              <a:t>The hardware required for the development of this project is: </a:t>
            </a:r>
          </a:p>
          <a:p>
            <a:pPr marL="342900" lvl="0" indent="-342900">
              <a:lnSpc>
                <a:spcPct val="150000"/>
              </a:lnSpc>
              <a:buFont typeface="Symbol" panose="05050102010706020507" pitchFamily="18" charset="2"/>
              <a:buChar char=""/>
            </a:pPr>
            <a:r>
              <a:rPr lang="en-IN" sz="1600" dirty="0">
                <a:effectLst/>
                <a:ea typeface="Times New Roman" panose="02020603050405020304" pitchFamily="18" charset="0"/>
              </a:rPr>
              <a:t>Processor		-	Intel core i5</a:t>
            </a:r>
            <a:endParaRPr lang="en-IN" sz="1600" dirty="0">
              <a:effectLst/>
              <a:ea typeface="Calibri" panose="020F0502020204030204" pitchFamily="34" charset="0"/>
            </a:endParaRPr>
          </a:p>
          <a:p>
            <a:pPr marL="342900" lvl="0" indent="-342900">
              <a:lnSpc>
                <a:spcPct val="150000"/>
              </a:lnSpc>
              <a:buFont typeface="Symbol" panose="05050102010706020507" pitchFamily="18" charset="2"/>
              <a:buChar char=""/>
            </a:pPr>
            <a:r>
              <a:rPr lang="en-IN" sz="1600" dirty="0">
                <a:effectLst/>
                <a:ea typeface="Times New Roman" panose="02020603050405020304" pitchFamily="18" charset="0"/>
              </a:rPr>
              <a:t>Processor speed	-	2.42 GHz</a:t>
            </a:r>
            <a:endParaRPr lang="en-IN" sz="1600" dirty="0">
              <a:effectLst/>
              <a:ea typeface="Calibri" panose="020F0502020204030204" pitchFamily="34" charset="0"/>
            </a:endParaRPr>
          </a:p>
          <a:p>
            <a:pPr marL="342900" lvl="0" indent="-342900">
              <a:lnSpc>
                <a:spcPct val="150000"/>
              </a:lnSpc>
              <a:buFont typeface="Symbol" panose="05050102010706020507" pitchFamily="18" charset="2"/>
              <a:buChar char=""/>
            </a:pPr>
            <a:r>
              <a:rPr lang="en-IN" sz="1600" dirty="0">
                <a:effectLst/>
                <a:ea typeface="Times New Roman" panose="02020603050405020304" pitchFamily="18" charset="0"/>
              </a:rPr>
              <a:t>RAM			-	8 GB </a:t>
            </a:r>
            <a:endParaRPr lang="en-IN" sz="1600" dirty="0">
              <a:effectLst/>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1600" dirty="0">
                <a:effectLst/>
                <a:ea typeface="Times New Roman" panose="02020603050405020304" pitchFamily="18" charset="0"/>
              </a:rPr>
              <a:t>System Type	-	64-bit operating system</a:t>
            </a:r>
            <a:endParaRPr lang="en-IN" sz="1600" dirty="0">
              <a:effectLst/>
              <a:ea typeface="Calibri" panose="020F0502020204030204" pitchFamily="34" charset="0"/>
            </a:endParaRPr>
          </a:p>
          <a:p>
            <a:endParaRPr lang="en-IN" sz="1600" dirty="0"/>
          </a:p>
        </p:txBody>
      </p:sp>
    </p:spTree>
    <p:extLst>
      <p:ext uri="{BB962C8B-B14F-4D97-AF65-F5344CB8AC3E}">
        <p14:creationId xmlns:p14="http://schemas.microsoft.com/office/powerpoint/2010/main" val="61250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4D51-0881-29BB-8D67-983DBF6A9261}"/>
              </a:ext>
            </a:extLst>
          </p:cNvPr>
          <p:cNvSpPr>
            <a:spLocks noGrp="1"/>
          </p:cNvSpPr>
          <p:nvPr>
            <p:ph type="title"/>
          </p:nvPr>
        </p:nvSpPr>
        <p:spPr>
          <a:xfrm>
            <a:off x="677334" y="408264"/>
            <a:ext cx="8596668" cy="1320800"/>
          </a:xfrm>
        </p:spPr>
        <p:txBody>
          <a:bodyPr/>
          <a:lstStyle/>
          <a:p>
            <a:pPr algn="ctr"/>
            <a:r>
              <a:rPr lang="en-IN" dirty="0"/>
              <a:t>SOFTWARE REQUIREMENTS</a:t>
            </a:r>
          </a:p>
        </p:txBody>
      </p:sp>
      <p:sp>
        <p:nvSpPr>
          <p:cNvPr id="3" name="Content Placeholder 2">
            <a:extLst>
              <a:ext uri="{FF2B5EF4-FFF2-40B4-BE49-F238E27FC236}">
                <a16:creationId xmlns:a16="http://schemas.microsoft.com/office/drawing/2014/main" id="{5BEA23C1-2246-1F4A-6CD8-61D453584D95}"/>
              </a:ext>
            </a:extLst>
          </p:cNvPr>
          <p:cNvSpPr>
            <a:spLocks noGrp="1"/>
          </p:cNvSpPr>
          <p:nvPr>
            <p:ph idx="1"/>
          </p:nvPr>
        </p:nvSpPr>
        <p:spPr>
          <a:xfrm>
            <a:off x="677334" y="2017976"/>
            <a:ext cx="8596668" cy="3880773"/>
          </a:xfrm>
        </p:spPr>
        <p:txBody>
          <a:bodyPr>
            <a:noAutofit/>
          </a:bodyPr>
          <a:lstStyle/>
          <a:p>
            <a:pPr marR="536575">
              <a:lnSpc>
                <a:spcPct val="107000"/>
              </a:lnSpc>
              <a:spcAft>
                <a:spcPts val="805"/>
              </a:spcAft>
            </a:pPr>
            <a:r>
              <a:rPr lang="en-IN" sz="1600" dirty="0">
                <a:effectLst/>
                <a:ea typeface="Calibri" panose="020F0502020204030204" pitchFamily="34" charset="0"/>
              </a:rPr>
              <a:t>The software required for the development of this project is:</a:t>
            </a:r>
          </a:p>
          <a:p>
            <a:pPr marL="342900" marR="536575" lvl="0" indent="-342900">
              <a:lnSpc>
                <a:spcPct val="150000"/>
              </a:lnSpc>
              <a:spcAft>
                <a:spcPts val="805"/>
              </a:spcAft>
              <a:buFont typeface="Symbol" panose="05050102010706020507" pitchFamily="18" charset="2"/>
              <a:buChar char=""/>
            </a:pPr>
            <a:r>
              <a:rPr lang="en-IN" sz="1600" dirty="0">
                <a:effectLst/>
                <a:ea typeface="Calibri" panose="020F0502020204030204" pitchFamily="34" charset="0"/>
              </a:rPr>
              <a:t>Software				-	</a:t>
            </a:r>
            <a:r>
              <a:rPr lang="en-IN" sz="1600" dirty="0" err="1">
                <a:effectLst/>
                <a:ea typeface="Calibri" panose="020F0502020204030204" pitchFamily="34" charset="0"/>
              </a:rPr>
              <a:t>Xampp</a:t>
            </a:r>
            <a:endParaRPr lang="en-IN" sz="1600" dirty="0">
              <a:effectLst/>
              <a:ea typeface="Calibri" panose="020F0502020204030204" pitchFamily="34" charset="0"/>
            </a:endParaRPr>
          </a:p>
          <a:p>
            <a:pPr marL="342900" marR="536575" lvl="0" indent="-342900">
              <a:lnSpc>
                <a:spcPct val="150000"/>
              </a:lnSpc>
              <a:spcAft>
                <a:spcPts val="805"/>
              </a:spcAft>
              <a:buFont typeface="Symbol" panose="05050102010706020507" pitchFamily="18" charset="2"/>
              <a:buChar char=""/>
            </a:pPr>
            <a:r>
              <a:rPr lang="en-IN" sz="1600" dirty="0">
                <a:effectLst/>
                <a:ea typeface="Calibri" panose="020F0502020204030204" pitchFamily="34" charset="0"/>
              </a:rPr>
              <a:t>Operating System		-	Windows 10</a:t>
            </a:r>
          </a:p>
          <a:p>
            <a:pPr marL="342900" marR="536575" lvl="0" indent="-342900">
              <a:lnSpc>
                <a:spcPct val="150000"/>
              </a:lnSpc>
              <a:spcAft>
                <a:spcPts val="805"/>
              </a:spcAft>
              <a:buFont typeface="Symbol" panose="05050102010706020507" pitchFamily="18" charset="2"/>
              <a:buChar char=""/>
            </a:pPr>
            <a:r>
              <a:rPr lang="en-IN" sz="1600" dirty="0">
                <a:effectLst/>
                <a:ea typeface="Calibri" panose="020F0502020204030204" pitchFamily="34" charset="0"/>
              </a:rPr>
              <a:t>Front End				-	HTML and CSS</a:t>
            </a:r>
          </a:p>
          <a:p>
            <a:pPr marL="342900" marR="536575" lvl="0" indent="-342900">
              <a:lnSpc>
                <a:spcPct val="150000"/>
              </a:lnSpc>
              <a:spcAft>
                <a:spcPts val="805"/>
              </a:spcAft>
              <a:buFont typeface="Symbol" panose="05050102010706020507" pitchFamily="18" charset="2"/>
              <a:buChar char=""/>
            </a:pPr>
            <a:r>
              <a:rPr lang="en-IN" sz="1600" dirty="0">
                <a:effectLst/>
                <a:ea typeface="Calibri" panose="020F0502020204030204" pitchFamily="34" charset="0"/>
              </a:rPr>
              <a:t>Programming Language	-	SQL</a:t>
            </a:r>
          </a:p>
          <a:p>
            <a:pPr marL="342900" marR="536575" lvl="0" indent="-342900">
              <a:lnSpc>
                <a:spcPct val="150000"/>
              </a:lnSpc>
              <a:spcAft>
                <a:spcPts val="805"/>
              </a:spcAft>
              <a:buFont typeface="Symbol" panose="05050102010706020507" pitchFamily="18" charset="2"/>
              <a:buChar char=""/>
            </a:pPr>
            <a:r>
              <a:rPr lang="en-IN" sz="1600" dirty="0">
                <a:effectLst/>
                <a:ea typeface="Calibri" panose="020F0502020204030204" pitchFamily="34" charset="0"/>
              </a:rPr>
              <a:t>Data Base Environment	-	MySQL</a:t>
            </a:r>
          </a:p>
          <a:p>
            <a:pPr marL="342900" marR="536575" lvl="0" indent="-342900">
              <a:lnSpc>
                <a:spcPct val="150000"/>
              </a:lnSpc>
              <a:spcAft>
                <a:spcPts val="805"/>
              </a:spcAft>
              <a:buFont typeface="Symbol" panose="05050102010706020507" pitchFamily="18" charset="2"/>
              <a:buChar char=""/>
            </a:pPr>
            <a:r>
              <a:rPr lang="en-IN" sz="1600" dirty="0">
                <a:effectLst/>
                <a:ea typeface="Calibri" panose="020F0502020204030204" pitchFamily="34" charset="0"/>
              </a:rPr>
              <a:t>Server				-	</a:t>
            </a:r>
            <a:r>
              <a:rPr lang="en-IN" sz="1600" dirty="0" err="1">
                <a:effectLst/>
                <a:ea typeface="Calibri" panose="020F0502020204030204" pitchFamily="34" charset="0"/>
              </a:rPr>
              <a:t>Xampp</a:t>
            </a:r>
            <a:endParaRPr lang="en-IN" sz="1600" dirty="0">
              <a:effectLst/>
              <a:ea typeface="Calibri" panose="020F0502020204030204" pitchFamily="34" charset="0"/>
            </a:endParaRPr>
          </a:p>
          <a:p>
            <a:endParaRPr lang="en-IN" sz="1600" dirty="0"/>
          </a:p>
        </p:txBody>
      </p:sp>
    </p:spTree>
    <p:extLst>
      <p:ext uri="{BB962C8B-B14F-4D97-AF65-F5344CB8AC3E}">
        <p14:creationId xmlns:p14="http://schemas.microsoft.com/office/powerpoint/2010/main" val="245430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CDCFB-C4E0-EEF4-18C7-4B9B007AF655}"/>
              </a:ext>
            </a:extLst>
          </p:cNvPr>
          <p:cNvSpPr>
            <a:spLocks noGrp="1"/>
          </p:cNvSpPr>
          <p:nvPr>
            <p:ph type="title"/>
          </p:nvPr>
        </p:nvSpPr>
        <p:spPr/>
        <p:txBody>
          <a:bodyPr/>
          <a:lstStyle/>
          <a:p>
            <a:pPr algn="ctr"/>
            <a:r>
              <a:rPr lang="en-IN" dirty="0"/>
              <a:t>ER DIAGRAM</a:t>
            </a:r>
          </a:p>
        </p:txBody>
      </p:sp>
      <p:pic>
        <p:nvPicPr>
          <p:cNvPr id="5" name="Content Placeholder 4">
            <a:extLst>
              <a:ext uri="{FF2B5EF4-FFF2-40B4-BE49-F238E27FC236}">
                <a16:creationId xmlns:a16="http://schemas.microsoft.com/office/drawing/2014/main" id="{5FA1882C-283E-14A5-24C7-5F3954567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211" y="1509600"/>
            <a:ext cx="9026013" cy="4975089"/>
          </a:xfrm>
        </p:spPr>
      </p:pic>
    </p:spTree>
    <p:extLst>
      <p:ext uri="{BB962C8B-B14F-4D97-AF65-F5344CB8AC3E}">
        <p14:creationId xmlns:p14="http://schemas.microsoft.com/office/powerpoint/2010/main" val="83356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22292-6917-A07F-FBD9-781C6F71F0F2}"/>
              </a:ext>
            </a:extLst>
          </p:cNvPr>
          <p:cNvSpPr/>
          <p:nvPr/>
        </p:nvSpPr>
        <p:spPr>
          <a:xfrm>
            <a:off x="285225" y="1224794"/>
            <a:ext cx="9479560" cy="5023606"/>
          </a:xfrm>
          <a:prstGeom prst="rect">
            <a:avLst/>
          </a:prstGeom>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20F0FC4-0731-DDBA-06C0-C43A4303FD61}"/>
              </a:ext>
            </a:extLst>
          </p:cNvPr>
          <p:cNvSpPr>
            <a:spLocks noGrp="1"/>
          </p:cNvSpPr>
          <p:nvPr>
            <p:ph type="title"/>
          </p:nvPr>
        </p:nvSpPr>
        <p:spPr>
          <a:xfrm>
            <a:off x="726671" y="470576"/>
            <a:ext cx="8596668" cy="1320800"/>
          </a:xfrm>
        </p:spPr>
        <p:txBody>
          <a:bodyPr/>
          <a:lstStyle/>
          <a:p>
            <a:pPr algn="ctr"/>
            <a:r>
              <a:rPr lang="en-IN" dirty="0"/>
              <a:t>SCHEMAN DIAGRAM</a:t>
            </a:r>
          </a:p>
        </p:txBody>
      </p:sp>
      <p:pic>
        <p:nvPicPr>
          <p:cNvPr id="15" name="Content Placeholder 14">
            <a:extLst>
              <a:ext uri="{FF2B5EF4-FFF2-40B4-BE49-F238E27FC236}">
                <a16:creationId xmlns:a16="http://schemas.microsoft.com/office/drawing/2014/main" id="{CC5DA754-4B08-BCC6-2776-95B4189E25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040" y="1355245"/>
            <a:ext cx="7251902" cy="4601774"/>
          </a:xfrm>
        </p:spPr>
      </p:pic>
    </p:spTree>
    <p:extLst>
      <p:ext uri="{BB962C8B-B14F-4D97-AF65-F5344CB8AC3E}">
        <p14:creationId xmlns:p14="http://schemas.microsoft.com/office/powerpoint/2010/main" val="13209400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Retrospect</Template>
  <TotalTime>98</TotalTime>
  <Words>948</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Symbol</vt:lpstr>
      <vt:lpstr>Trebuchet MS</vt:lpstr>
      <vt:lpstr>Wingdings 3</vt:lpstr>
      <vt:lpstr>Facet</vt:lpstr>
      <vt:lpstr>HEALTH INSURANCE MANAGEMENT SYSTEM</vt:lpstr>
      <vt:lpstr>CONTENTS</vt:lpstr>
      <vt:lpstr>ABSTRACT</vt:lpstr>
      <vt:lpstr>INTRODUCTION</vt:lpstr>
      <vt:lpstr>INTRODUCTION</vt:lpstr>
      <vt:lpstr>HARDWARE REQUIREMENTS</vt:lpstr>
      <vt:lpstr>SOFTWARE REQUIREMENTS</vt:lpstr>
      <vt:lpstr>ER DIAGRAM</vt:lpstr>
      <vt:lpstr>SCHEMAN DIAGRAM</vt:lpstr>
      <vt:lpstr>SNAPSHOTS</vt:lpstr>
      <vt:lpstr>SNAPSHOTS</vt:lpstr>
      <vt:lpstr>SNAPSHOTS</vt:lpstr>
      <vt:lpstr>SNAPSHOTS</vt:lpstr>
      <vt:lpstr>SNAPSHOTS</vt:lpstr>
      <vt:lpstr>SNAPSHOTS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MANAGEMENT SYSTEM</dc:title>
  <dc:creator>mohammed jahangeer</dc:creator>
  <cp:lastModifiedBy>mohammed jahangeer</cp:lastModifiedBy>
  <cp:revision>2</cp:revision>
  <dcterms:created xsi:type="dcterms:W3CDTF">2023-01-16T03:35:07Z</dcterms:created>
  <dcterms:modified xsi:type="dcterms:W3CDTF">2023-01-16T08:21:05Z</dcterms:modified>
</cp:coreProperties>
</file>