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8" r:id="rId4"/>
    <p:sldId id="264" r:id="rId5"/>
    <p:sldId id="278" r:id="rId6"/>
    <p:sldId id="270" r:id="rId7"/>
    <p:sldId id="272" r:id="rId8"/>
    <p:sldId id="274" r:id="rId9"/>
    <p:sldId id="279" r:id="rId10"/>
    <p:sldId id="280" r:id="rId11"/>
    <p:sldId id="288" r:id="rId12"/>
    <p:sldId id="283" r:id="rId13"/>
    <p:sldId id="285" r:id="rId14"/>
    <p:sldId id="277" r:id="rId15"/>
    <p:sldId id="282" r:id="rId16"/>
    <p:sldId id="284" r:id="rId17"/>
    <p:sldId id="281" r:id="rId18"/>
    <p:sldId id="266" r:id="rId19"/>
    <p:sldId id="27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5" d="100"/>
          <a:sy n="75" d="100"/>
        </p:scale>
        <p:origin x="540" y="-5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8E0705-EC3D-4A41-BCD1-FBD09C42D24F}"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6952D3D0-DAEB-470D-9E20-58FF96D5A14D}">
      <dgm:prSet/>
      <dgm:spPr/>
      <dgm:t>
        <a:bodyPr/>
        <a:lstStyle/>
        <a:p>
          <a:r>
            <a:rPr lang="en-US" dirty="0"/>
            <a:t>Fruit quality inspection System is an object detection-based project, that use Yolo algorithms to evaluate the quality of fruits. </a:t>
          </a:r>
        </a:p>
      </dgm:t>
    </dgm:pt>
    <dgm:pt modelId="{F4B8AA75-628B-474D-A4AD-A47AEE7FA06C}" type="parTrans" cxnId="{301BCF4A-427A-4FC6-9F5D-69AF67536E95}">
      <dgm:prSet/>
      <dgm:spPr/>
      <dgm:t>
        <a:bodyPr/>
        <a:lstStyle/>
        <a:p>
          <a:endParaRPr lang="en-US"/>
        </a:p>
      </dgm:t>
    </dgm:pt>
    <dgm:pt modelId="{4AC68006-6FC7-46D4-8E2E-54EACA23B0BB}" type="sibTrans" cxnId="{301BCF4A-427A-4FC6-9F5D-69AF67536E95}">
      <dgm:prSet/>
      <dgm:spPr/>
      <dgm:t>
        <a:bodyPr/>
        <a:lstStyle/>
        <a:p>
          <a:endParaRPr lang="en-US"/>
        </a:p>
      </dgm:t>
    </dgm:pt>
    <dgm:pt modelId="{DC956DCA-38D8-48A0-989B-C3AEC04986B2}">
      <dgm:prSet/>
      <dgm:spPr/>
      <dgm:t>
        <a:bodyPr/>
        <a:lstStyle/>
        <a:p>
          <a:r>
            <a:rPr lang="en-US" dirty="0"/>
            <a:t>The process involves capturing images of fruits using cameras, analyzing the images to identify defects, and grading the fruits based on the physical characteristics.</a:t>
          </a:r>
        </a:p>
      </dgm:t>
    </dgm:pt>
    <dgm:pt modelId="{F2819236-1DD9-42C9-82F8-FFC1D9FC916F}" type="parTrans" cxnId="{979658D5-9FFA-4580-8A0C-24C87E4D4987}">
      <dgm:prSet/>
      <dgm:spPr/>
      <dgm:t>
        <a:bodyPr/>
        <a:lstStyle/>
        <a:p>
          <a:endParaRPr lang="en-US"/>
        </a:p>
      </dgm:t>
    </dgm:pt>
    <dgm:pt modelId="{FD71E28B-1BF1-4940-9541-83D7B57F9FC8}" type="sibTrans" cxnId="{979658D5-9FFA-4580-8A0C-24C87E4D4987}">
      <dgm:prSet/>
      <dgm:spPr/>
      <dgm:t>
        <a:bodyPr/>
        <a:lstStyle/>
        <a:p>
          <a:endParaRPr lang="en-US"/>
        </a:p>
      </dgm:t>
    </dgm:pt>
    <dgm:pt modelId="{0175C822-1EFB-4D4C-8245-937F5BFA5455}">
      <dgm:prSet/>
      <dgm:spPr/>
      <dgm:t>
        <a:bodyPr/>
        <a:lstStyle/>
        <a:p>
          <a:r>
            <a:rPr lang="en-US" dirty="0"/>
            <a:t>This method can accurately and efficiently assess fruit quality, enabling producers to make informed decisions on harvesting, storage, and distribution. </a:t>
          </a:r>
        </a:p>
      </dgm:t>
    </dgm:pt>
    <dgm:pt modelId="{7BDF7423-6363-4A1A-ADC0-12762F93276F}" type="parTrans" cxnId="{DB378FDD-702F-4FD8-B6C1-C8397273B876}">
      <dgm:prSet/>
      <dgm:spPr/>
      <dgm:t>
        <a:bodyPr/>
        <a:lstStyle/>
        <a:p>
          <a:endParaRPr lang="en-US"/>
        </a:p>
      </dgm:t>
    </dgm:pt>
    <dgm:pt modelId="{18FD7644-770D-4E01-95DB-A3D759562C28}" type="sibTrans" cxnId="{DB378FDD-702F-4FD8-B6C1-C8397273B876}">
      <dgm:prSet/>
      <dgm:spPr/>
      <dgm:t>
        <a:bodyPr/>
        <a:lstStyle/>
        <a:p>
          <a:endParaRPr lang="en-US"/>
        </a:p>
      </dgm:t>
    </dgm:pt>
    <dgm:pt modelId="{9F104D87-8042-4F9F-BC85-4C66B441FD31}" type="pres">
      <dgm:prSet presAssocID="{A88E0705-EC3D-4A41-BCD1-FBD09C42D24F}" presName="linear" presStyleCnt="0">
        <dgm:presLayoutVars>
          <dgm:animLvl val="lvl"/>
          <dgm:resizeHandles val="exact"/>
        </dgm:presLayoutVars>
      </dgm:prSet>
      <dgm:spPr/>
    </dgm:pt>
    <dgm:pt modelId="{8B49F288-55A0-4F5F-8E48-88EDFFF3DA45}" type="pres">
      <dgm:prSet presAssocID="{6952D3D0-DAEB-470D-9E20-58FF96D5A14D}" presName="parentText" presStyleLbl="node1" presStyleIdx="0" presStyleCnt="3">
        <dgm:presLayoutVars>
          <dgm:chMax val="0"/>
          <dgm:bulletEnabled val="1"/>
        </dgm:presLayoutVars>
      </dgm:prSet>
      <dgm:spPr/>
    </dgm:pt>
    <dgm:pt modelId="{B6140C65-8407-4876-AD95-34126C1B68B4}" type="pres">
      <dgm:prSet presAssocID="{4AC68006-6FC7-46D4-8E2E-54EACA23B0BB}" presName="spacer" presStyleCnt="0"/>
      <dgm:spPr/>
    </dgm:pt>
    <dgm:pt modelId="{B4D6B124-F2DB-4332-8CB2-BFC836783676}" type="pres">
      <dgm:prSet presAssocID="{DC956DCA-38D8-48A0-989B-C3AEC04986B2}" presName="parentText" presStyleLbl="node1" presStyleIdx="1" presStyleCnt="3">
        <dgm:presLayoutVars>
          <dgm:chMax val="0"/>
          <dgm:bulletEnabled val="1"/>
        </dgm:presLayoutVars>
      </dgm:prSet>
      <dgm:spPr/>
    </dgm:pt>
    <dgm:pt modelId="{F18BEB36-06FE-4A16-971F-3533876A5C88}" type="pres">
      <dgm:prSet presAssocID="{FD71E28B-1BF1-4940-9541-83D7B57F9FC8}" presName="spacer" presStyleCnt="0"/>
      <dgm:spPr/>
    </dgm:pt>
    <dgm:pt modelId="{348CB948-D9BD-4BE2-9197-BB1EC087B5F6}" type="pres">
      <dgm:prSet presAssocID="{0175C822-1EFB-4D4C-8245-937F5BFA5455}" presName="parentText" presStyleLbl="node1" presStyleIdx="2" presStyleCnt="3">
        <dgm:presLayoutVars>
          <dgm:chMax val="0"/>
          <dgm:bulletEnabled val="1"/>
        </dgm:presLayoutVars>
      </dgm:prSet>
      <dgm:spPr/>
    </dgm:pt>
  </dgm:ptLst>
  <dgm:cxnLst>
    <dgm:cxn modelId="{34F18721-707D-481A-8651-8DD6CB44B054}" type="presOf" srcId="{DC956DCA-38D8-48A0-989B-C3AEC04986B2}" destId="{B4D6B124-F2DB-4332-8CB2-BFC836783676}" srcOrd="0" destOrd="0" presId="urn:microsoft.com/office/officeart/2005/8/layout/vList2"/>
    <dgm:cxn modelId="{301BCF4A-427A-4FC6-9F5D-69AF67536E95}" srcId="{A88E0705-EC3D-4A41-BCD1-FBD09C42D24F}" destId="{6952D3D0-DAEB-470D-9E20-58FF96D5A14D}" srcOrd="0" destOrd="0" parTransId="{F4B8AA75-628B-474D-A4AD-A47AEE7FA06C}" sibTransId="{4AC68006-6FC7-46D4-8E2E-54EACA23B0BB}"/>
    <dgm:cxn modelId="{9973D08A-0C03-4193-A31A-C365146C7AAE}" type="presOf" srcId="{0175C822-1EFB-4D4C-8245-937F5BFA5455}" destId="{348CB948-D9BD-4BE2-9197-BB1EC087B5F6}" srcOrd="0" destOrd="0" presId="urn:microsoft.com/office/officeart/2005/8/layout/vList2"/>
    <dgm:cxn modelId="{A91EAB9C-C31A-423D-9BD4-713D1C8DC38E}" type="presOf" srcId="{6952D3D0-DAEB-470D-9E20-58FF96D5A14D}" destId="{8B49F288-55A0-4F5F-8E48-88EDFFF3DA45}" srcOrd="0" destOrd="0" presId="urn:microsoft.com/office/officeart/2005/8/layout/vList2"/>
    <dgm:cxn modelId="{979658D5-9FFA-4580-8A0C-24C87E4D4987}" srcId="{A88E0705-EC3D-4A41-BCD1-FBD09C42D24F}" destId="{DC956DCA-38D8-48A0-989B-C3AEC04986B2}" srcOrd="1" destOrd="0" parTransId="{F2819236-1DD9-42C9-82F8-FFC1D9FC916F}" sibTransId="{FD71E28B-1BF1-4940-9541-83D7B57F9FC8}"/>
    <dgm:cxn modelId="{DB378FDD-702F-4FD8-B6C1-C8397273B876}" srcId="{A88E0705-EC3D-4A41-BCD1-FBD09C42D24F}" destId="{0175C822-1EFB-4D4C-8245-937F5BFA5455}" srcOrd="2" destOrd="0" parTransId="{7BDF7423-6363-4A1A-ADC0-12762F93276F}" sibTransId="{18FD7644-770D-4E01-95DB-A3D759562C28}"/>
    <dgm:cxn modelId="{2E1063FA-5A71-444A-9AA5-EE5B746F0105}" type="presOf" srcId="{A88E0705-EC3D-4A41-BCD1-FBD09C42D24F}" destId="{9F104D87-8042-4F9F-BC85-4C66B441FD31}" srcOrd="0" destOrd="0" presId="urn:microsoft.com/office/officeart/2005/8/layout/vList2"/>
    <dgm:cxn modelId="{D17DCAE1-1D58-4588-977B-4D1731F2B408}" type="presParOf" srcId="{9F104D87-8042-4F9F-BC85-4C66B441FD31}" destId="{8B49F288-55A0-4F5F-8E48-88EDFFF3DA45}" srcOrd="0" destOrd="0" presId="urn:microsoft.com/office/officeart/2005/8/layout/vList2"/>
    <dgm:cxn modelId="{BA00BB90-6974-487E-B5CD-3E0951F4F0F9}" type="presParOf" srcId="{9F104D87-8042-4F9F-BC85-4C66B441FD31}" destId="{B6140C65-8407-4876-AD95-34126C1B68B4}" srcOrd="1" destOrd="0" presId="urn:microsoft.com/office/officeart/2005/8/layout/vList2"/>
    <dgm:cxn modelId="{4A5A27F4-3B63-4B82-B478-151C7ACB8E1E}" type="presParOf" srcId="{9F104D87-8042-4F9F-BC85-4C66B441FD31}" destId="{B4D6B124-F2DB-4332-8CB2-BFC836783676}" srcOrd="2" destOrd="0" presId="urn:microsoft.com/office/officeart/2005/8/layout/vList2"/>
    <dgm:cxn modelId="{96DE0FA3-1873-4684-9C23-ABD51935C939}" type="presParOf" srcId="{9F104D87-8042-4F9F-BC85-4C66B441FD31}" destId="{F18BEB36-06FE-4A16-971F-3533876A5C88}" srcOrd="3" destOrd="0" presId="urn:microsoft.com/office/officeart/2005/8/layout/vList2"/>
    <dgm:cxn modelId="{89B08838-225E-4DDA-9482-F2A2F3AD914A}" type="presParOf" srcId="{9F104D87-8042-4F9F-BC85-4C66B441FD31}" destId="{348CB948-D9BD-4BE2-9197-BB1EC087B5F6}"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49F288-55A0-4F5F-8E48-88EDFFF3DA45}">
      <dsp:nvSpPr>
        <dsp:cNvPr id="0" name=""/>
        <dsp:cNvSpPr/>
      </dsp:nvSpPr>
      <dsp:spPr>
        <a:xfrm>
          <a:off x="0" y="81953"/>
          <a:ext cx="5924550" cy="1448094"/>
        </a:xfrm>
        <a:prstGeom prst="roundRect">
          <a:avLst/>
        </a:prstGeom>
        <a:gradFill rotWithShape="0">
          <a:gsLst>
            <a:gs pos="0">
              <a:schemeClr val="accent2">
                <a:hueOff val="0"/>
                <a:satOff val="0"/>
                <a:lumOff val="0"/>
                <a:alphaOff val="0"/>
                <a:tint val="94000"/>
                <a:satMod val="100000"/>
                <a:lumMod val="104000"/>
              </a:schemeClr>
            </a:gs>
            <a:gs pos="69000">
              <a:schemeClr val="accent2">
                <a:hueOff val="0"/>
                <a:satOff val="0"/>
                <a:lumOff val="0"/>
                <a:alphaOff val="0"/>
                <a:shade val="86000"/>
                <a:satMod val="130000"/>
                <a:lumMod val="102000"/>
              </a:schemeClr>
            </a:gs>
            <a:gs pos="100000">
              <a:schemeClr val="accent2">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Fruit quality inspection System is an object detection-based project, that use Yolo algorithms to evaluate the quality of fruits. </a:t>
          </a:r>
        </a:p>
      </dsp:txBody>
      <dsp:txXfrm>
        <a:off x="70690" y="152643"/>
        <a:ext cx="5783170" cy="1306714"/>
      </dsp:txXfrm>
    </dsp:sp>
    <dsp:sp modelId="{B4D6B124-F2DB-4332-8CB2-BFC836783676}">
      <dsp:nvSpPr>
        <dsp:cNvPr id="0" name=""/>
        <dsp:cNvSpPr/>
      </dsp:nvSpPr>
      <dsp:spPr>
        <a:xfrm>
          <a:off x="0" y="1590527"/>
          <a:ext cx="5924550" cy="1448094"/>
        </a:xfrm>
        <a:prstGeom prst="roundRect">
          <a:avLst/>
        </a:prstGeom>
        <a:gradFill rotWithShape="0">
          <a:gsLst>
            <a:gs pos="0">
              <a:schemeClr val="accent2">
                <a:hueOff val="1106460"/>
                <a:satOff val="5101"/>
                <a:lumOff val="784"/>
                <a:alphaOff val="0"/>
                <a:tint val="94000"/>
                <a:satMod val="100000"/>
                <a:lumMod val="104000"/>
              </a:schemeClr>
            </a:gs>
            <a:gs pos="69000">
              <a:schemeClr val="accent2">
                <a:hueOff val="1106460"/>
                <a:satOff val="5101"/>
                <a:lumOff val="784"/>
                <a:alphaOff val="0"/>
                <a:shade val="86000"/>
                <a:satMod val="130000"/>
                <a:lumMod val="102000"/>
              </a:schemeClr>
            </a:gs>
            <a:gs pos="100000">
              <a:schemeClr val="accent2">
                <a:hueOff val="1106460"/>
                <a:satOff val="5101"/>
                <a:lumOff val="784"/>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The process involves capturing images of fruits using cameras, analyzing the images to identify defects, and grading the fruits based on the physical characteristics.</a:t>
          </a:r>
        </a:p>
      </dsp:txBody>
      <dsp:txXfrm>
        <a:off x="70690" y="1661217"/>
        <a:ext cx="5783170" cy="1306714"/>
      </dsp:txXfrm>
    </dsp:sp>
    <dsp:sp modelId="{348CB948-D9BD-4BE2-9197-BB1EC087B5F6}">
      <dsp:nvSpPr>
        <dsp:cNvPr id="0" name=""/>
        <dsp:cNvSpPr/>
      </dsp:nvSpPr>
      <dsp:spPr>
        <a:xfrm>
          <a:off x="0" y="3099102"/>
          <a:ext cx="5924550" cy="1448094"/>
        </a:xfrm>
        <a:prstGeom prst="roundRect">
          <a:avLst/>
        </a:prstGeom>
        <a:gradFill rotWithShape="0">
          <a:gsLst>
            <a:gs pos="0">
              <a:schemeClr val="accent2">
                <a:hueOff val="2212920"/>
                <a:satOff val="10201"/>
                <a:lumOff val="1569"/>
                <a:alphaOff val="0"/>
                <a:tint val="94000"/>
                <a:satMod val="100000"/>
                <a:lumMod val="104000"/>
              </a:schemeClr>
            </a:gs>
            <a:gs pos="69000">
              <a:schemeClr val="accent2">
                <a:hueOff val="2212920"/>
                <a:satOff val="10201"/>
                <a:lumOff val="1569"/>
                <a:alphaOff val="0"/>
                <a:shade val="86000"/>
                <a:satMod val="130000"/>
                <a:lumMod val="102000"/>
              </a:schemeClr>
            </a:gs>
            <a:gs pos="100000">
              <a:schemeClr val="accent2">
                <a:hueOff val="2212920"/>
                <a:satOff val="10201"/>
                <a:lumOff val="1569"/>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This method can accurately and efficiently assess fruit quality, enabling producers to make informed decisions on harvesting, storage, and distribution. </a:t>
          </a:r>
        </a:p>
      </dsp:txBody>
      <dsp:txXfrm>
        <a:off x="70690" y="3169792"/>
        <a:ext cx="5783170" cy="130671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E0B1F75-5D6A-441B-B1D3-9CAA1D56A07D}" type="datetimeFigureOut">
              <a:rPr lang="en-PK" smtClean="0"/>
              <a:t>11/13/2023</a:t>
            </a:fld>
            <a:endParaRPr lang="en-PK" dirty="0"/>
          </a:p>
        </p:txBody>
      </p:sp>
      <p:sp>
        <p:nvSpPr>
          <p:cNvPr id="5" name="Footer Placeholder 4"/>
          <p:cNvSpPr>
            <a:spLocks noGrp="1"/>
          </p:cNvSpPr>
          <p:nvPr>
            <p:ph type="ftr" sz="quarter" idx="11"/>
          </p:nvPr>
        </p:nvSpPr>
        <p:spPr/>
        <p:txBody>
          <a:bodyPr/>
          <a:lstStyle/>
          <a:p>
            <a:endParaRPr lang="en-PK" dirty="0"/>
          </a:p>
        </p:txBody>
      </p:sp>
      <p:sp>
        <p:nvSpPr>
          <p:cNvPr id="6" name="Slide Number Placeholder 5"/>
          <p:cNvSpPr>
            <a:spLocks noGrp="1"/>
          </p:cNvSpPr>
          <p:nvPr>
            <p:ph type="sldNum" sz="quarter" idx="12"/>
          </p:nvPr>
        </p:nvSpPr>
        <p:spPr/>
        <p:txBody>
          <a:bodyPr/>
          <a:lstStyle/>
          <a:p>
            <a:fld id="{B1B70C8C-D1EC-48D7-86FF-E6F7AE9F3AC6}" type="slidenum">
              <a:rPr lang="en-PK" smtClean="0"/>
              <a:t>‹#›</a:t>
            </a:fld>
            <a:endParaRPr lang="en-PK" dirty="0"/>
          </a:p>
        </p:txBody>
      </p:sp>
    </p:spTree>
    <p:extLst>
      <p:ext uri="{BB962C8B-B14F-4D97-AF65-F5344CB8AC3E}">
        <p14:creationId xmlns:p14="http://schemas.microsoft.com/office/powerpoint/2010/main" val="2036467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E0B1F75-5D6A-441B-B1D3-9CAA1D56A07D}" type="datetimeFigureOut">
              <a:rPr lang="en-PK" smtClean="0"/>
              <a:t>11/13/2023</a:t>
            </a:fld>
            <a:endParaRPr lang="en-PK" dirty="0"/>
          </a:p>
        </p:txBody>
      </p:sp>
      <p:sp>
        <p:nvSpPr>
          <p:cNvPr id="6" name="Footer Placeholder 5"/>
          <p:cNvSpPr>
            <a:spLocks noGrp="1"/>
          </p:cNvSpPr>
          <p:nvPr>
            <p:ph type="ftr" sz="quarter" idx="11"/>
          </p:nvPr>
        </p:nvSpPr>
        <p:spPr/>
        <p:txBody>
          <a:bodyPr/>
          <a:lstStyle/>
          <a:p>
            <a:endParaRPr lang="en-PK" dirty="0"/>
          </a:p>
        </p:txBody>
      </p:sp>
      <p:sp>
        <p:nvSpPr>
          <p:cNvPr id="7" name="Slide Number Placeholder 6"/>
          <p:cNvSpPr>
            <a:spLocks noGrp="1"/>
          </p:cNvSpPr>
          <p:nvPr>
            <p:ph type="sldNum" sz="quarter" idx="12"/>
          </p:nvPr>
        </p:nvSpPr>
        <p:spPr/>
        <p:txBody>
          <a:bodyPr/>
          <a:lstStyle/>
          <a:p>
            <a:fld id="{B1B70C8C-D1EC-48D7-86FF-E6F7AE9F3AC6}" type="slidenum">
              <a:rPr lang="en-PK" smtClean="0"/>
              <a:t>‹#›</a:t>
            </a:fld>
            <a:endParaRPr lang="en-PK" dirty="0"/>
          </a:p>
        </p:txBody>
      </p:sp>
    </p:spTree>
    <p:extLst>
      <p:ext uri="{BB962C8B-B14F-4D97-AF65-F5344CB8AC3E}">
        <p14:creationId xmlns:p14="http://schemas.microsoft.com/office/powerpoint/2010/main" val="3375807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E0B1F75-5D6A-441B-B1D3-9CAA1D56A07D}" type="datetimeFigureOut">
              <a:rPr lang="en-PK" smtClean="0"/>
              <a:t>11/13/2023</a:t>
            </a:fld>
            <a:endParaRPr lang="en-PK" dirty="0"/>
          </a:p>
        </p:txBody>
      </p:sp>
      <p:sp>
        <p:nvSpPr>
          <p:cNvPr id="6" name="Footer Placeholder 5"/>
          <p:cNvSpPr>
            <a:spLocks noGrp="1"/>
          </p:cNvSpPr>
          <p:nvPr>
            <p:ph type="ftr" sz="quarter" idx="11"/>
          </p:nvPr>
        </p:nvSpPr>
        <p:spPr/>
        <p:txBody>
          <a:bodyPr/>
          <a:lstStyle/>
          <a:p>
            <a:endParaRPr lang="en-PK" dirty="0"/>
          </a:p>
        </p:txBody>
      </p:sp>
      <p:sp>
        <p:nvSpPr>
          <p:cNvPr id="7" name="Slide Number Placeholder 6"/>
          <p:cNvSpPr>
            <a:spLocks noGrp="1"/>
          </p:cNvSpPr>
          <p:nvPr>
            <p:ph type="sldNum" sz="quarter" idx="12"/>
          </p:nvPr>
        </p:nvSpPr>
        <p:spPr/>
        <p:txBody>
          <a:bodyPr/>
          <a:lstStyle/>
          <a:p>
            <a:fld id="{B1B70C8C-D1EC-48D7-86FF-E6F7AE9F3AC6}" type="slidenum">
              <a:rPr lang="en-PK" smtClean="0"/>
              <a:t>‹#›</a:t>
            </a:fld>
            <a:endParaRPr lang="en-PK" dirty="0"/>
          </a:p>
        </p:txBody>
      </p:sp>
    </p:spTree>
    <p:extLst>
      <p:ext uri="{BB962C8B-B14F-4D97-AF65-F5344CB8AC3E}">
        <p14:creationId xmlns:p14="http://schemas.microsoft.com/office/powerpoint/2010/main" val="21435532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E0B1F75-5D6A-441B-B1D3-9CAA1D56A07D}" type="datetimeFigureOut">
              <a:rPr lang="en-PK" smtClean="0"/>
              <a:t>11/13/2023</a:t>
            </a:fld>
            <a:endParaRPr lang="en-PK" dirty="0"/>
          </a:p>
        </p:txBody>
      </p:sp>
      <p:sp>
        <p:nvSpPr>
          <p:cNvPr id="6" name="Footer Placeholder 5"/>
          <p:cNvSpPr>
            <a:spLocks noGrp="1"/>
          </p:cNvSpPr>
          <p:nvPr>
            <p:ph type="ftr" sz="quarter" idx="11"/>
          </p:nvPr>
        </p:nvSpPr>
        <p:spPr/>
        <p:txBody>
          <a:bodyPr/>
          <a:lstStyle/>
          <a:p>
            <a:endParaRPr lang="en-PK" dirty="0"/>
          </a:p>
        </p:txBody>
      </p:sp>
      <p:sp>
        <p:nvSpPr>
          <p:cNvPr id="7" name="Slide Number Placeholder 6"/>
          <p:cNvSpPr>
            <a:spLocks noGrp="1"/>
          </p:cNvSpPr>
          <p:nvPr>
            <p:ph type="sldNum" sz="quarter" idx="12"/>
          </p:nvPr>
        </p:nvSpPr>
        <p:spPr/>
        <p:txBody>
          <a:bodyPr/>
          <a:lstStyle/>
          <a:p>
            <a:fld id="{B1B70C8C-D1EC-48D7-86FF-E6F7AE9F3AC6}" type="slidenum">
              <a:rPr lang="en-PK" smtClean="0"/>
              <a:t>‹#›</a:t>
            </a:fld>
            <a:endParaRPr lang="en-PK"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893088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E0B1F75-5D6A-441B-B1D3-9CAA1D56A07D}" type="datetimeFigureOut">
              <a:rPr lang="en-PK" smtClean="0"/>
              <a:t>11/13/2023</a:t>
            </a:fld>
            <a:endParaRPr lang="en-PK" dirty="0"/>
          </a:p>
        </p:txBody>
      </p:sp>
      <p:sp>
        <p:nvSpPr>
          <p:cNvPr id="6" name="Footer Placeholder 5"/>
          <p:cNvSpPr>
            <a:spLocks noGrp="1"/>
          </p:cNvSpPr>
          <p:nvPr>
            <p:ph type="ftr" sz="quarter" idx="11"/>
          </p:nvPr>
        </p:nvSpPr>
        <p:spPr/>
        <p:txBody>
          <a:bodyPr/>
          <a:lstStyle/>
          <a:p>
            <a:endParaRPr lang="en-PK" dirty="0"/>
          </a:p>
        </p:txBody>
      </p:sp>
      <p:sp>
        <p:nvSpPr>
          <p:cNvPr id="7" name="Slide Number Placeholder 6"/>
          <p:cNvSpPr>
            <a:spLocks noGrp="1"/>
          </p:cNvSpPr>
          <p:nvPr>
            <p:ph type="sldNum" sz="quarter" idx="12"/>
          </p:nvPr>
        </p:nvSpPr>
        <p:spPr/>
        <p:txBody>
          <a:bodyPr/>
          <a:lstStyle/>
          <a:p>
            <a:fld id="{B1B70C8C-D1EC-48D7-86FF-E6F7AE9F3AC6}" type="slidenum">
              <a:rPr lang="en-PK" smtClean="0"/>
              <a:t>‹#›</a:t>
            </a:fld>
            <a:endParaRPr lang="en-PK" dirty="0"/>
          </a:p>
        </p:txBody>
      </p:sp>
    </p:spTree>
    <p:extLst>
      <p:ext uri="{BB962C8B-B14F-4D97-AF65-F5344CB8AC3E}">
        <p14:creationId xmlns:p14="http://schemas.microsoft.com/office/powerpoint/2010/main" val="33266547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E0B1F75-5D6A-441B-B1D3-9CAA1D56A07D}" type="datetimeFigureOut">
              <a:rPr lang="en-PK" smtClean="0"/>
              <a:t>11/13/2023</a:t>
            </a:fld>
            <a:endParaRPr lang="en-PK" dirty="0"/>
          </a:p>
        </p:txBody>
      </p:sp>
      <p:sp>
        <p:nvSpPr>
          <p:cNvPr id="4" name="Footer Placeholder 3"/>
          <p:cNvSpPr>
            <a:spLocks noGrp="1"/>
          </p:cNvSpPr>
          <p:nvPr>
            <p:ph type="ftr" sz="quarter" idx="11"/>
          </p:nvPr>
        </p:nvSpPr>
        <p:spPr/>
        <p:txBody>
          <a:bodyPr/>
          <a:lstStyle/>
          <a:p>
            <a:endParaRPr lang="en-PK" dirty="0"/>
          </a:p>
        </p:txBody>
      </p:sp>
      <p:sp>
        <p:nvSpPr>
          <p:cNvPr id="5" name="Slide Number Placeholder 4"/>
          <p:cNvSpPr>
            <a:spLocks noGrp="1"/>
          </p:cNvSpPr>
          <p:nvPr>
            <p:ph type="sldNum" sz="quarter" idx="12"/>
          </p:nvPr>
        </p:nvSpPr>
        <p:spPr/>
        <p:txBody>
          <a:bodyPr/>
          <a:lstStyle/>
          <a:p>
            <a:fld id="{B1B70C8C-D1EC-48D7-86FF-E6F7AE9F3AC6}" type="slidenum">
              <a:rPr lang="en-PK" smtClean="0"/>
              <a:t>‹#›</a:t>
            </a:fld>
            <a:endParaRPr lang="en-PK" dirty="0"/>
          </a:p>
        </p:txBody>
      </p:sp>
    </p:spTree>
    <p:extLst>
      <p:ext uri="{BB962C8B-B14F-4D97-AF65-F5344CB8AC3E}">
        <p14:creationId xmlns:p14="http://schemas.microsoft.com/office/powerpoint/2010/main" val="2039603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E0B1F75-5D6A-441B-B1D3-9CAA1D56A07D}" type="datetimeFigureOut">
              <a:rPr lang="en-PK" smtClean="0"/>
              <a:t>11/13/2023</a:t>
            </a:fld>
            <a:endParaRPr lang="en-PK" dirty="0"/>
          </a:p>
        </p:txBody>
      </p:sp>
      <p:sp>
        <p:nvSpPr>
          <p:cNvPr id="4" name="Footer Placeholder 3"/>
          <p:cNvSpPr>
            <a:spLocks noGrp="1"/>
          </p:cNvSpPr>
          <p:nvPr>
            <p:ph type="ftr" sz="quarter" idx="11"/>
          </p:nvPr>
        </p:nvSpPr>
        <p:spPr/>
        <p:txBody>
          <a:bodyPr/>
          <a:lstStyle/>
          <a:p>
            <a:endParaRPr lang="en-PK" dirty="0"/>
          </a:p>
        </p:txBody>
      </p:sp>
      <p:sp>
        <p:nvSpPr>
          <p:cNvPr id="5" name="Slide Number Placeholder 4"/>
          <p:cNvSpPr>
            <a:spLocks noGrp="1"/>
          </p:cNvSpPr>
          <p:nvPr>
            <p:ph type="sldNum" sz="quarter" idx="12"/>
          </p:nvPr>
        </p:nvSpPr>
        <p:spPr/>
        <p:txBody>
          <a:bodyPr/>
          <a:lstStyle/>
          <a:p>
            <a:fld id="{B1B70C8C-D1EC-48D7-86FF-E6F7AE9F3AC6}" type="slidenum">
              <a:rPr lang="en-PK" smtClean="0"/>
              <a:t>‹#›</a:t>
            </a:fld>
            <a:endParaRPr lang="en-PK" dirty="0"/>
          </a:p>
        </p:txBody>
      </p:sp>
    </p:spTree>
    <p:extLst>
      <p:ext uri="{BB962C8B-B14F-4D97-AF65-F5344CB8AC3E}">
        <p14:creationId xmlns:p14="http://schemas.microsoft.com/office/powerpoint/2010/main" val="2579737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0B1F75-5D6A-441B-B1D3-9CAA1D56A07D}" type="datetimeFigureOut">
              <a:rPr lang="en-PK" smtClean="0"/>
              <a:t>11/13/2023</a:t>
            </a:fld>
            <a:endParaRPr lang="en-PK" dirty="0"/>
          </a:p>
        </p:txBody>
      </p:sp>
      <p:sp>
        <p:nvSpPr>
          <p:cNvPr id="5" name="Footer Placeholder 4"/>
          <p:cNvSpPr>
            <a:spLocks noGrp="1"/>
          </p:cNvSpPr>
          <p:nvPr>
            <p:ph type="ftr" sz="quarter" idx="11"/>
          </p:nvPr>
        </p:nvSpPr>
        <p:spPr/>
        <p:txBody>
          <a:bodyPr/>
          <a:lstStyle/>
          <a:p>
            <a:endParaRPr lang="en-PK" dirty="0"/>
          </a:p>
        </p:txBody>
      </p:sp>
      <p:sp>
        <p:nvSpPr>
          <p:cNvPr id="6" name="Slide Number Placeholder 5"/>
          <p:cNvSpPr>
            <a:spLocks noGrp="1"/>
          </p:cNvSpPr>
          <p:nvPr>
            <p:ph type="sldNum" sz="quarter" idx="12"/>
          </p:nvPr>
        </p:nvSpPr>
        <p:spPr/>
        <p:txBody>
          <a:bodyPr/>
          <a:lstStyle/>
          <a:p>
            <a:fld id="{B1B70C8C-D1EC-48D7-86FF-E6F7AE9F3AC6}" type="slidenum">
              <a:rPr lang="en-PK" smtClean="0"/>
              <a:t>‹#›</a:t>
            </a:fld>
            <a:endParaRPr lang="en-PK" dirty="0"/>
          </a:p>
        </p:txBody>
      </p:sp>
    </p:spTree>
    <p:extLst>
      <p:ext uri="{BB962C8B-B14F-4D97-AF65-F5344CB8AC3E}">
        <p14:creationId xmlns:p14="http://schemas.microsoft.com/office/powerpoint/2010/main" val="4925831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0B1F75-5D6A-441B-B1D3-9CAA1D56A07D}" type="datetimeFigureOut">
              <a:rPr lang="en-PK" smtClean="0"/>
              <a:t>11/13/2023</a:t>
            </a:fld>
            <a:endParaRPr lang="en-PK" dirty="0"/>
          </a:p>
        </p:txBody>
      </p:sp>
      <p:sp>
        <p:nvSpPr>
          <p:cNvPr id="5" name="Footer Placeholder 4"/>
          <p:cNvSpPr>
            <a:spLocks noGrp="1"/>
          </p:cNvSpPr>
          <p:nvPr>
            <p:ph type="ftr" sz="quarter" idx="11"/>
          </p:nvPr>
        </p:nvSpPr>
        <p:spPr/>
        <p:txBody>
          <a:bodyPr/>
          <a:lstStyle/>
          <a:p>
            <a:endParaRPr lang="en-PK" dirty="0"/>
          </a:p>
        </p:txBody>
      </p:sp>
      <p:sp>
        <p:nvSpPr>
          <p:cNvPr id="6" name="Slide Number Placeholder 5"/>
          <p:cNvSpPr>
            <a:spLocks noGrp="1"/>
          </p:cNvSpPr>
          <p:nvPr>
            <p:ph type="sldNum" sz="quarter" idx="12"/>
          </p:nvPr>
        </p:nvSpPr>
        <p:spPr/>
        <p:txBody>
          <a:bodyPr/>
          <a:lstStyle/>
          <a:p>
            <a:fld id="{B1B70C8C-D1EC-48D7-86FF-E6F7AE9F3AC6}" type="slidenum">
              <a:rPr lang="en-PK" smtClean="0"/>
              <a:t>‹#›</a:t>
            </a:fld>
            <a:endParaRPr lang="en-PK" dirty="0"/>
          </a:p>
        </p:txBody>
      </p:sp>
    </p:spTree>
    <p:extLst>
      <p:ext uri="{BB962C8B-B14F-4D97-AF65-F5344CB8AC3E}">
        <p14:creationId xmlns:p14="http://schemas.microsoft.com/office/powerpoint/2010/main" val="2857254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0B1F75-5D6A-441B-B1D3-9CAA1D56A07D}" type="datetimeFigureOut">
              <a:rPr lang="en-PK" smtClean="0"/>
              <a:t>11/13/2023</a:t>
            </a:fld>
            <a:endParaRPr lang="en-PK" dirty="0"/>
          </a:p>
        </p:txBody>
      </p:sp>
      <p:sp>
        <p:nvSpPr>
          <p:cNvPr id="5" name="Footer Placeholder 4"/>
          <p:cNvSpPr>
            <a:spLocks noGrp="1"/>
          </p:cNvSpPr>
          <p:nvPr>
            <p:ph type="ftr" sz="quarter" idx="11"/>
          </p:nvPr>
        </p:nvSpPr>
        <p:spPr/>
        <p:txBody>
          <a:bodyPr/>
          <a:lstStyle/>
          <a:p>
            <a:endParaRPr lang="en-PK" dirty="0"/>
          </a:p>
        </p:txBody>
      </p:sp>
      <p:sp>
        <p:nvSpPr>
          <p:cNvPr id="6" name="Slide Number Placeholder 5"/>
          <p:cNvSpPr>
            <a:spLocks noGrp="1"/>
          </p:cNvSpPr>
          <p:nvPr>
            <p:ph type="sldNum" sz="quarter" idx="12"/>
          </p:nvPr>
        </p:nvSpPr>
        <p:spPr/>
        <p:txBody>
          <a:bodyPr/>
          <a:lstStyle/>
          <a:p>
            <a:fld id="{B1B70C8C-D1EC-48D7-86FF-E6F7AE9F3AC6}" type="slidenum">
              <a:rPr lang="en-PK" smtClean="0"/>
              <a:t>‹#›</a:t>
            </a:fld>
            <a:endParaRPr lang="en-PK" dirty="0"/>
          </a:p>
        </p:txBody>
      </p:sp>
    </p:spTree>
    <p:extLst>
      <p:ext uri="{BB962C8B-B14F-4D97-AF65-F5344CB8AC3E}">
        <p14:creationId xmlns:p14="http://schemas.microsoft.com/office/powerpoint/2010/main" val="2787622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0B1F75-5D6A-441B-B1D3-9CAA1D56A07D}" type="datetimeFigureOut">
              <a:rPr lang="en-PK" smtClean="0"/>
              <a:t>11/13/2023</a:t>
            </a:fld>
            <a:endParaRPr lang="en-PK" dirty="0"/>
          </a:p>
        </p:txBody>
      </p:sp>
      <p:sp>
        <p:nvSpPr>
          <p:cNvPr id="5" name="Footer Placeholder 4"/>
          <p:cNvSpPr>
            <a:spLocks noGrp="1"/>
          </p:cNvSpPr>
          <p:nvPr>
            <p:ph type="ftr" sz="quarter" idx="11"/>
          </p:nvPr>
        </p:nvSpPr>
        <p:spPr/>
        <p:txBody>
          <a:bodyPr/>
          <a:lstStyle/>
          <a:p>
            <a:endParaRPr lang="en-PK" dirty="0"/>
          </a:p>
        </p:txBody>
      </p:sp>
      <p:sp>
        <p:nvSpPr>
          <p:cNvPr id="6" name="Slide Number Placeholder 5"/>
          <p:cNvSpPr>
            <a:spLocks noGrp="1"/>
          </p:cNvSpPr>
          <p:nvPr>
            <p:ph type="sldNum" sz="quarter" idx="12"/>
          </p:nvPr>
        </p:nvSpPr>
        <p:spPr/>
        <p:txBody>
          <a:bodyPr/>
          <a:lstStyle/>
          <a:p>
            <a:fld id="{B1B70C8C-D1EC-48D7-86FF-E6F7AE9F3AC6}" type="slidenum">
              <a:rPr lang="en-PK" smtClean="0"/>
              <a:t>‹#›</a:t>
            </a:fld>
            <a:endParaRPr lang="en-PK" dirty="0"/>
          </a:p>
        </p:txBody>
      </p:sp>
    </p:spTree>
    <p:extLst>
      <p:ext uri="{BB962C8B-B14F-4D97-AF65-F5344CB8AC3E}">
        <p14:creationId xmlns:p14="http://schemas.microsoft.com/office/powerpoint/2010/main" val="2602414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E0B1F75-5D6A-441B-B1D3-9CAA1D56A07D}" type="datetimeFigureOut">
              <a:rPr lang="en-PK" smtClean="0"/>
              <a:t>11/13/2023</a:t>
            </a:fld>
            <a:endParaRPr lang="en-PK" dirty="0"/>
          </a:p>
        </p:txBody>
      </p:sp>
      <p:sp>
        <p:nvSpPr>
          <p:cNvPr id="6" name="Footer Placeholder 5"/>
          <p:cNvSpPr>
            <a:spLocks noGrp="1"/>
          </p:cNvSpPr>
          <p:nvPr>
            <p:ph type="ftr" sz="quarter" idx="11"/>
          </p:nvPr>
        </p:nvSpPr>
        <p:spPr/>
        <p:txBody>
          <a:bodyPr/>
          <a:lstStyle/>
          <a:p>
            <a:endParaRPr lang="en-PK" dirty="0"/>
          </a:p>
        </p:txBody>
      </p:sp>
      <p:sp>
        <p:nvSpPr>
          <p:cNvPr id="7" name="Slide Number Placeholder 6"/>
          <p:cNvSpPr>
            <a:spLocks noGrp="1"/>
          </p:cNvSpPr>
          <p:nvPr>
            <p:ph type="sldNum" sz="quarter" idx="12"/>
          </p:nvPr>
        </p:nvSpPr>
        <p:spPr/>
        <p:txBody>
          <a:bodyPr/>
          <a:lstStyle/>
          <a:p>
            <a:fld id="{B1B70C8C-D1EC-48D7-86FF-E6F7AE9F3AC6}" type="slidenum">
              <a:rPr lang="en-PK" smtClean="0"/>
              <a:t>‹#›</a:t>
            </a:fld>
            <a:endParaRPr lang="en-PK" dirty="0"/>
          </a:p>
        </p:txBody>
      </p:sp>
    </p:spTree>
    <p:extLst>
      <p:ext uri="{BB962C8B-B14F-4D97-AF65-F5344CB8AC3E}">
        <p14:creationId xmlns:p14="http://schemas.microsoft.com/office/powerpoint/2010/main" val="2493504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E0B1F75-5D6A-441B-B1D3-9CAA1D56A07D}" type="datetimeFigureOut">
              <a:rPr lang="en-PK" smtClean="0"/>
              <a:t>11/13/2023</a:t>
            </a:fld>
            <a:endParaRPr lang="en-PK" dirty="0"/>
          </a:p>
        </p:txBody>
      </p:sp>
      <p:sp>
        <p:nvSpPr>
          <p:cNvPr id="8" name="Footer Placeholder 7"/>
          <p:cNvSpPr>
            <a:spLocks noGrp="1"/>
          </p:cNvSpPr>
          <p:nvPr>
            <p:ph type="ftr" sz="quarter" idx="11"/>
          </p:nvPr>
        </p:nvSpPr>
        <p:spPr/>
        <p:txBody>
          <a:bodyPr/>
          <a:lstStyle/>
          <a:p>
            <a:endParaRPr lang="en-PK" dirty="0"/>
          </a:p>
        </p:txBody>
      </p:sp>
      <p:sp>
        <p:nvSpPr>
          <p:cNvPr id="9" name="Slide Number Placeholder 8"/>
          <p:cNvSpPr>
            <a:spLocks noGrp="1"/>
          </p:cNvSpPr>
          <p:nvPr>
            <p:ph type="sldNum" sz="quarter" idx="12"/>
          </p:nvPr>
        </p:nvSpPr>
        <p:spPr/>
        <p:txBody>
          <a:bodyPr/>
          <a:lstStyle/>
          <a:p>
            <a:fld id="{B1B70C8C-D1EC-48D7-86FF-E6F7AE9F3AC6}" type="slidenum">
              <a:rPr lang="en-PK" smtClean="0"/>
              <a:t>‹#›</a:t>
            </a:fld>
            <a:endParaRPr lang="en-PK" dirty="0"/>
          </a:p>
        </p:txBody>
      </p:sp>
    </p:spTree>
    <p:extLst>
      <p:ext uri="{BB962C8B-B14F-4D97-AF65-F5344CB8AC3E}">
        <p14:creationId xmlns:p14="http://schemas.microsoft.com/office/powerpoint/2010/main" val="1588466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E0B1F75-5D6A-441B-B1D3-9CAA1D56A07D}" type="datetimeFigureOut">
              <a:rPr lang="en-PK" smtClean="0"/>
              <a:t>11/13/2023</a:t>
            </a:fld>
            <a:endParaRPr lang="en-PK" dirty="0"/>
          </a:p>
        </p:txBody>
      </p:sp>
      <p:sp>
        <p:nvSpPr>
          <p:cNvPr id="4" name="Footer Placeholder 3"/>
          <p:cNvSpPr>
            <a:spLocks noGrp="1"/>
          </p:cNvSpPr>
          <p:nvPr>
            <p:ph type="ftr" sz="quarter" idx="11"/>
          </p:nvPr>
        </p:nvSpPr>
        <p:spPr/>
        <p:txBody>
          <a:bodyPr/>
          <a:lstStyle/>
          <a:p>
            <a:endParaRPr lang="en-PK" dirty="0"/>
          </a:p>
        </p:txBody>
      </p:sp>
      <p:sp>
        <p:nvSpPr>
          <p:cNvPr id="5" name="Slide Number Placeholder 4"/>
          <p:cNvSpPr>
            <a:spLocks noGrp="1"/>
          </p:cNvSpPr>
          <p:nvPr>
            <p:ph type="sldNum" sz="quarter" idx="12"/>
          </p:nvPr>
        </p:nvSpPr>
        <p:spPr/>
        <p:txBody>
          <a:bodyPr/>
          <a:lstStyle/>
          <a:p>
            <a:fld id="{B1B70C8C-D1EC-48D7-86FF-E6F7AE9F3AC6}" type="slidenum">
              <a:rPr lang="en-PK" smtClean="0"/>
              <a:t>‹#›</a:t>
            </a:fld>
            <a:endParaRPr lang="en-PK" dirty="0"/>
          </a:p>
        </p:txBody>
      </p:sp>
    </p:spTree>
    <p:extLst>
      <p:ext uri="{BB962C8B-B14F-4D97-AF65-F5344CB8AC3E}">
        <p14:creationId xmlns:p14="http://schemas.microsoft.com/office/powerpoint/2010/main" val="3276665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0B1F75-5D6A-441B-B1D3-9CAA1D56A07D}" type="datetimeFigureOut">
              <a:rPr lang="en-PK" smtClean="0"/>
              <a:t>11/13/2023</a:t>
            </a:fld>
            <a:endParaRPr lang="en-PK" dirty="0"/>
          </a:p>
        </p:txBody>
      </p:sp>
      <p:sp>
        <p:nvSpPr>
          <p:cNvPr id="3" name="Footer Placeholder 2"/>
          <p:cNvSpPr>
            <a:spLocks noGrp="1"/>
          </p:cNvSpPr>
          <p:nvPr>
            <p:ph type="ftr" sz="quarter" idx="11"/>
          </p:nvPr>
        </p:nvSpPr>
        <p:spPr/>
        <p:txBody>
          <a:bodyPr/>
          <a:lstStyle/>
          <a:p>
            <a:endParaRPr lang="en-PK" dirty="0"/>
          </a:p>
        </p:txBody>
      </p:sp>
      <p:sp>
        <p:nvSpPr>
          <p:cNvPr id="4" name="Slide Number Placeholder 3"/>
          <p:cNvSpPr>
            <a:spLocks noGrp="1"/>
          </p:cNvSpPr>
          <p:nvPr>
            <p:ph type="sldNum" sz="quarter" idx="12"/>
          </p:nvPr>
        </p:nvSpPr>
        <p:spPr/>
        <p:txBody>
          <a:bodyPr/>
          <a:lstStyle/>
          <a:p>
            <a:fld id="{B1B70C8C-D1EC-48D7-86FF-E6F7AE9F3AC6}" type="slidenum">
              <a:rPr lang="en-PK" smtClean="0"/>
              <a:t>‹#›</a:t>
            </a:fld>
            <a:endParaRPr lang="en-PK" dirty="0"/>
          </a:p>
        </p:txBody>
      </p:sp>
    </p:spTree>
    <p:extLst>
      <p:ext uri="{BB962C8B-B14F-4D97-AF65-F5344CB8AC3E}">
        <p14:creationId xmlns:p14="http://schemas.microsoft.com/office/powerpoint/2010/main" val="11979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E0B1F75-5D6A-441B-B1D3-9CAA1D56A07D}" type="datetimeFigureOut">
              <a:rPr lang="en-PK" smtClean="0"/>
              <a:t>11/13/2023</a:t>
            </a:fld>
            <a:endParaRPr lang="en-PK" dirty="0"/>
          </a:p>
        </p:txBody>
      </p:sp>
      <p:sp>
        <p:nvSpPr>
          <p:cNvPr id="6" name="Footer Placeholder 5"/>
          <p:cNvSpPr>
            <a:spLocks noGrp="1"/>
          </p:cNvSpPr>
          <p:nvPr>
            <p:ph type="ftr" sz="quarter" idx="11"/>
          </p:nvPr>
        </p:nvSpPr>
        <p:spPr/>
        <p:txBody>
          <a:bodyPr/>
          <a:lstStyle/>
          <a:p>
            <a:endParaRPr lang="en-PK" dirty="0"/>
          </a:p>
        </p:txBody>
      </p:sp>
      <p:sp>
        <p:nvSpPr>
          <p:cNvPr id="7" name="Slide Number Placeholder 6"/>
          <p:cNvSpPr>
            <a:spLocks noGrp="1"/>
          </p:cNvSpPr>
          <p:nvPr>
            <p:ph type="sldNum" sz="quarter" idx="12"/>
          </p:nvPr>
        </p:nvSpPr>
        <p:spPr/>
        <p:txBody>
          <a:bodyPr/>
          <a:lstStyle/>
          <a:p>
            <a:fld id="{B1B70C8C-D1EC-48D7-86FF-E6F7AE9F3AC6}" type="slidenum">
              <a:rPr lang="en-PK" smtClean="0"/>
              <a:t>‹#›</a:t>
            </a:fld>
            <a:endParaRPr lang="en-PK" dirty="0"/>
          </a:p>
        </p:txBody>
      </p:sp>
    </p:spTree>
    <p:extLst>
      <p:ext uri="{BB962C8B-B14F-4D97-AF65-F5344CB8AC3E}">
        <p14:creationId xmlns:p14="http://schemas.microsoft.com/office/powerpoint/2010/main" val="3001729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E0B1F75-5D6A-441B-B1D3-9CAA1D56A07D}" type="datetimeFigureOut">
              <a:rPr lang="en-PK" smtClean="0"/>
              <a:t>11/13/2023</a:t>
            </a:fld>
            <a:endParaRPr lang="en-PK" dirty="0"/>
          </a:p>
        </p:txBody>
      </p:sp>
      <p:sp>
        <p:nvSpPr>
          <p:cNvPr id="6" name="Footer Placeholder 5"/>
          <p:cNvSpPr>
            <a:spLocks noGrp="1"/>
          </p:cNvSpPr>
          <p:nvPr>
            <p:ph type="ftr" sz="quarter" idx="11"/>
          </p:nvPr>
        </p:nvSpPr>
        <p:spPr/>
        <p:txBody>
          <a:bodyPr/>
          <a:lstStyle/>
          <a:p>
            <a:endParaRPr lang="en-PK" dirty="0"/>
          </a:p>
        </p:txBody>
      </p:sp>
      <p:sp>
        <p:nvSpPr>
          <p:cNvPr id="7" name="Slide Number Placeholder 6"/>
          <p:cNvSpPr>
            <a:spLocks noGrp="1"/>
          </p:cNvSpPr>
          <p:nvPr>
            <p:ph type="sldNum" sz="quarter" idx="12"/>
          </p:nvPr>
        </p:nvSpPr>
        <p:spPr/>
        <p:txBody>
          <a:bodyPr/>
          <a:lstStyle/>
          <a:p>
            <a:fld id="{B1B70C8C-D1EC-48D7-86FF-E6F7AE9F3AC6}" type="slidenum">
              <a:rPr lang="en-PK" smtClean="0"/>
              <a:t>‹#›</a:t>
            </a:fld>
            <a:endParaRPr lang="en-PK" dirty="0"/>
          </a:p>
        </p:txBody>
      </p:sp>
    </p:spTree>
    <p:extLst>
      <p:ext uri="{BB962C8B-B14F-4D97-AF65-F5344CB8AC3E}">
        <p14:creationId xmlns:p14="http://schemas.microsoft.com/office/powerpoint/2010/main" val="302142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E0B1F75-5D6A-441B-B1D3-9CAA1D56A07D}" type="datetimeFigureOut">
              <a:rPr lang="en-PK" smtClean="0"/>
              <a:t>11/13/2023</a:t>
            </a:fld>
            <a:endParaRPr lang="en-PK"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PK"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1B70C8C-D1EC-48D7-86FF-E6F7AE9F3AC6}" type="slidenum">
              <a:rPr lang="en-PK" smtClean="0"/>
              <a:t>‹#›</a:t>
            </a:fld>
            <a:endParaRPr lang="en-PK" dirty="0"/>
          </a:p>
        </p:txBody>
      </p:sp>
    </p:spTree>
    <p:extLst>
      <p:ext uri="{BB962C8B-B14F-4D97-AF65-F5344CB8AC3E}">
        <p14:creationId xmlns:p14="http://schemas.microsoft.com/office/powerpoint/2010/main" val="3436865722"/>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4.sv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1.jpeg">
            <a:extLst>
              <a:ext uri="{FF2B5EF4-FFF2-40B4-BE49-F238E27FC236}">
                <a16:creationId xmlns:a16="http://schemas.microsoft.com/office/drawing/2014/main" id="{2F3CF5AB-2B00-FD7E-B4B5-495791C11B61}"/>
              </a:ext>
            </a:extLst>
          </p:cNvPr>
          <p:cNvPicPr>
            <a:picLocks noChangeAspect="1"/>
          </p:cNvPicPr>
          <p:nvPr/>
        </p:nvPicPr>
        <p:blipFill>
          <a:blip r:embed="rId2" cstate="print"/>
          <a:stretch>
            <a:fillRect/>
          </a:stretch>
        </p:blipFill>
        <p:spPr>
          <a:xfrm>
            <a:off x="649357" y="452177"/>
            <a:ext cx="10230677" cy="1212254"/>
          </a:xfrm>
          <a:prstGeom prst="rect">
            <a:avLst/>
          </a:prstGeom>
        </p:spPr>
      </p:pic>
      <p:sp>
        <p:nvSpPr>
          <p:cNvPr id="3" name="Subtitle 2">
            <a:extLst>
              <a:ext uri="{FF2B5EF4-FFF2-40B4-BE49-F238E27FC236}">
                <a16:creationId xmlns:a16="http://schemas.microsoft.com/office/drawing/2014/main" id="{6654EB50-5D23-4760-9ACF-A151BD6F4F46}"/>
              </a:ext>
            </a:extLst>
          </p:cNvPr>
          <p:cNvSpPr>
            <a:spLocks noGrp="1"/>
          </p:cNvSpPr>
          <p:nvPr>
            <p:ph type="subTitle" idx="1"/>
          </p:nvPr>
        </p:nvSpPr>
        <p:spPr>
          <a:xfrm>
            <a:off x="145773" y="4651513"/>
            <a:ext cx="7096739" cy="2140745"/>
          </a:xfrm>
        </p:spPr>
        <p:txBody>
          <a:bodyPr>
            <a:normAutofit fontScale="85000" lnSpcReduction="20000"/>
          </a:bodyPr>
          <a:lstStyle/>
          <a:p>
            <a:pPr algn="l"/>
            <a:r>
              <a:rPr lang="en-US" sz="2000" dirty="0"/>
              <a:t>Group Members:     </a:t>
            </a:r>
          </a:p>
          <a:p>
            <a:pPr marL="457200" indent="-457200" algn="l">
              <a:lnSpc>
                <a:spcPct val="100000"/>
              </a:lnSpc>
              <a:buFont typeface="Arial" panose="020B0604020202020204" pitchFamily="34" charset="0"/>
              <a:buAutoNum type="arabicPeriod"/>
            </a:pPr>
            <a:r>
              <a:rPr lang="en-US" sz="2000" dirty="0"/>
              <a:t>Jahangeer Ali          </a:t>
            </a:r>
            <a:r>
              <a:rPr lang="en-US" sz="1200" dirty="0"/>
              <a:t>Gil-23071  </a:t>
            </a:r>
          </a:p>
          <a:p>
            <a:pPr marL="457200" indent="-457200" algn="l">
              <a:lnSpc>
                <a:spcPct val="100000"/>
              </a:lnSpc>
              <a:buFont typeface="Arial" panose="020B0604020202020204" pitchFamily="34" charset="0"/>
              <a:buAutoNum type="arabicPeriod"/>
            </a:pPr>
            <a:r>
              <a:rPr lang="en-US" sz="2000" dirty="0"/>
              <a:t>Ahtasham Hussain  </a:t>
            </a:r>
            <a:r>
              <a:rPr lang="en-US" sz="1200" dirty="0"/>
              <a:t>Gil-23305</a:t>
            </a:r>
          </a:p>
          <a:p>
            <a:pPr marL="457200" indent="-457200" algn="l">
              <a:buAutoNum type="arabicPeriod" startAt="2"/>
            </a:pPr>
            <a:r>
              <a:rPr lang="en-US" sz="2000" dirty="0"/>
              <a:t>Nisar Ahmed</a:t>
            </a:r>
          </a:p>
          <a:p>
            <a:pPr algn="l"/>
            <a:endParaRPr lang="en-US" sz="1200" dirty="0"/>
          </a:p>
          <a:p>
            <a:r>
              <a:rPr lang="en-US" dirty="0"/>
              <a:t> </a:t>
            </a:r>
          </a:p>
          <a:p>
            <a:endParaRPr lang="en-PK" dirty="0"/>
          </a:p>
        </p:txBody>
      </p:sp>
      <p:sp>
        <p:nvSpPr>
          <p:cNvPr id="10" name="Rectangle 3">
            <a:extLst>
              <a:ext uri="{FF2B5EF4-FFF2-40B4-BE49-F238E27FC236}">
                <a16:creationId xmlns:a16="http://schemas.microsoft.com/office/drawing/2014/main" id="{9DD6152C-8FEE-43FE-830D-B3C994239566}"/>
              </a:ext>
            </a:extLst>
          </p:cNvPr>
          <p:cNvSpPr txBox="1">
            <a:spLocks noChangeArrowheads="1"/>
          </p:cNvSpPr>
          <p:nvPr/>
        </p:nvSpPr>
        <p:spPr bwMode="auto">
          <a:xfrm>
            <a:off x="939484" y="2901124"/>
            <a:ext cx="10735304" cy="1626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chemeClr val="tx2"/>
              </a:buClr>
              <a:buSzPct val="70000"/>
            </a:pPr>
            <a:r>
              <a:rPr lang="en-US" altLang="en-PK" sz="2400" b="1" dirty="0"/>
              <a:t>                                    </a:t>
            </a:r>
          </a:p>
          <a:p>
            <a:pPr eaLnBrk="1" hangingPunct="1">
              <a:spcBef>
                <a:spcPct val="20000"/>
              </a:spcBef>
              <a:buClr>
                <a:schemeClr val="tx2"/>
              </a:buClr>
              <a:buSzPct val="70000"/>
            </a:pPr>
            <a:r>
              <a:rPr lang="en-US" altLang="en-PK" sz="2400" b="1" dirty="0">
                <a:latin typeface="+mn-lt"/>
              </a:rPr>
              <a:t>                           </a:t>
            </a:r>
            <a:r>
              <a:rPr lang="en-US" altLang="en-PK" sz="2800" b="1" dirty="0">
                <a:latin typeface="+mn-lt"/>
              </a:rPr>
              <a:t>Title: Fruit Quality Inspection System</a:t>
            </a:r>
            <a:endParaRPr lang="en-US" altLang="en-PK" sz="3200" b="1" kern="100" dirty="0">
              <a:latin typeface="+mn-lt"/>
              <a:ea typeface="ADLaM Display" panose="020F0502020204030204" pitchFamily="2" charset="0"/>
            </a:endParaRPr>
          </a:p>
        </p:txBody>
      </p:sp>
      <p:sp>
        <p:nvSpPr>
          <p:cNvPr id="2" name="Title 1">
            <a:extLst>
              <a:ext uri="{FF2B5EF4-FFF2-40B4-BE49-F238E27FC236}">
                <a16:creationId xmlns:a16="http://schemas.microsoft.com/office/drawing/2014/main" id="{F55072CA-42FF-4608-A440-07D02CF11100}"/>
              </a:ext>
            </a:extLst>
          </p:cNvPr>
          <p:cNvSpPr>
            <a:spLocks noGrp="1"/>
          </p:cNvSpPr>
          <p:nvPr>
            <p:ph type="ctrTitle"/>
          </p:nvPr>
        </p:nvSpPr>
        <p:spPr>
          <a:xfrm>
            <a:off x="1629479" y="452177"/>
            <a:ext cx="8086662" cy="1111321"/>
          </a:xfrm>
        </p:spPr>
        <p:txBody>
          <a:bodyPr>
            <a:normAutofit/>
          </a:bodyPr>
          <a:lstStyle/>
          <a:p>
            <a:r>
              <a:rPr lang="en-US" sz="2200" b="1" kern="0" dirty="0">
                <a:solidFill>
                  <a:schemeClr val="bg1"/>
                </a:solidFill>
                <a:effectLst/>
                <a:latin typeface="Times New Roman" panose="02020603050405020304" pitchFamily="18" charset="0"/>
                <a:ea typeface="Times New Roman" panose="02020603050405020304" pitchFamily="18" charset="0"/>
              </a:rPr>
              <a:t>High</a:t>
            </a:r>
            <a:r>
              <a:rPr lang="en-US" sz="2200" b="1" kern="0" spc="-25" dirty="0">
                <a:solidFill>
                  <a:schemeClr val="bg1"/>
                </a:solidFill>
                <a:effectLst/>
                <a:latin typeface="Times New Roman" panose="02020603050405020304" pitchFamily="18" charset="0"/>
                <a:ea typeface="Times New Roman" panose="02020603050405020304" pitchFamily="18" charset="0"/>
              </a:rPr>
              <a:t> </a:t>
            </a:r>
            <a:r>
              <a:rPr lang="en-US" sz="2200" b="1" kern="0" dirty="0">
                <a:solidFill>
                  <a:schemeClr val="bg1"/>
                </a:solidFill>
                <a:effectLst/>
                <a:latin typeface="Times New Roman" panose="02020603050405020304" pitchFamily="18" charset="0"/>
                <a:ea typeface="Times New Roman" panose="02020603050405020304" pitchFamily="18" charset="0"/>
              </a:rPr>
              <a:t>Impact</a:t>
            </a:r>
            <a:r>
              <a:rPr lang="en-US" sz="2200" b="1" kern="0" spc="-10" dirty="0">
                <a:solidFill>
                  <a:schemeClr val="bg1"/>
                </a:solidFill>
                <a:effectLst/>
                <a:latin typeface="Times New Roman" panose="02020603050405020304" pitchFamily="18" charset="0"/>
                <a:ea typeface="Times New Roman" panose="02020603050405020304" pitchFamily="18" charset="0"/>
              </a:rPr>
              <a:t> </a:t>
            </a:r>
            <a:r>
              <a:rPr lang="en-US" sz="2200" b="1" kern="0" dirty="0">
                <a:solidFill>
                  <a:schemeClr val="bg1"/>
                </a:solidFill>
                <a:effectLst/>
                <a:latin typeface="Times New Roman" panose="02020603050405020304" pitchFamily="18" charset="0"/>
                <a:ea typeface="Times New Roman" panose="02020603050405020304" pitchFamily="18" charset="0"/>
              </a:rPr>
              <a:t>Skills</a:t>
            </a:r>
            <a:r>
              <a:rPr lang="en-US" sz="2200" b="1" kern="0" spc="-20" dirty="0">
                <a:solidFill>
                  <a:schemeClr val="bg1"/>
                </a:solidFill>
                <a:effectLst/>
                <a:latin typeface="Times New Roman" panose="02020603050405020304" pitchFamily="18" charset="0"/>
                <a:ea typeface="Times New Roman" panose="02020603050405020304" pitchFamily="18" charset="0"/>
              </a:rPr>
              <a:t> </a:t>
            </a:r>
            <a:r>
              <a:rPr lang="en-US" sz="2200" b="1" kern="0" dirty="0">
                <a:solidFill>
                  <a:schemeClr val="bg1"/>
                </a:solidFill>
                <a:effectLst/>
                <a:latin typeface="Times New Roman" panose="02020603050405020304" pitchFamily="18" charset="0"/>
                <a:ea typeface="Times New Roman" panose="02020603050405020304" pitchFamily="18" charset="0"/>
              </a:rPr>
              <a:t>Development</a:t>
            </a:r>
            <a:r>
              <a:rPr lang="en-US" sz="2200" b="1" kern="0" spc="-10" dirty="0">
                <a:solidFill>
                  <a:schemeClr val="bg1"/>
                </a:solidFill>
                <a:effectLst/>
                <a:latin typeface="Times New Roman" panose="02020603050405020304" pitchFamily="18" charset="0"/>
                <a:ea typeface="Times New Roman" panose="02020603050405020304" pitchFamily="18" charset="0"/>
              </a:rPr>
              <a:t> </a:t>
            </a:r>
            <a:r>
              <a:rPr lang="en-US" sz="2200" b="1" kern="0" dirty="0">
                <a:solidFill>
                  <a:schemeClr val="bg1"/>
                </a:solidFill>
                <a:effectLst/>
                <a:latin typeface="Times New Roman" panose="02020603050405020304" pitchFamily="18" charset="0"/>
                <a:ea typeface="Times New Roman" panose="02020603050405020304" pitchFamily="18" charset="0"/>
              </a:rPr>
              <a:t>Program</a:t>
            </a:r>
            <a:r>
              <a:rPr lang="en-US" sz="2200" b="1" kern="0" spc="-20" dirty="0">
                <a:solidFill>
                  <a:schemeClr val="bg1"/>
                </a:solidFill>
                <a:effectLst/>
                <a:latin typeface="Times New Roman" panose="02020603050405020304" pitchFamily="18" charset="0"/>
                <a:ea typeface="Times New Roman" panose="02020603050405020304" pitchFamily="18" charset="0"/>
              </a:rPr>
              <a:t> </a:t>
            </a:r>
            <a:r>
              <a:rPr lang="en-US" sz="2200" b="1" kern="0" dirty="0">
                <a:solidFill>
                  <a:schemeClr val="bg1"/>
                </a:solidFill>
                <a:effectLst/>
                <a:latin typeface="Times New Roman" panose="02020603050405020304" pitchFamily="18" charset="0"/>
                <a:ea typeface="Times New Roman" panose="02020603050405020304" pitchFamily="18" charset="0"/>
              </a:rPr>
              <a:t>for</a:t>
            </a:r>
            <a:br>
              <a:rPr lang="en-US" sz="2200" b="1" kern="0" dirty="0">
                <a:solidFill>
                  <a:schemeClr val="bg1"/>
                </a:solidFill>
                <a:effectLst/>
                <a:latin typeface="Times New Roman" panose="02020603050405020304" pitchFamily="18" charset="0"/>
                <a:ea typeface="Times New Roman" panose="02020603050405020304" pitchFamily="18" charset="0"/>
              </a:rPr>
            </a:br>
            <a:r>
              <a:rPr lang="en-US" sz="2200" b="1" kern="0" spc="-20" dirty="0">
                <a:solidFill>
                  <a:schemeClr val="bg1"/>
                </a:solidFill>
                <a:effectLst/>
                <a:latin typeface="Times New Roman" panose="02020603050405020304" pitchFamily="18" charset="0"/>
                <a:ea typeface="Times New Roman" panose="02020603050405020304" pitchFamily="18" charset="0"/>
              </a:rPr>
              <a:t> </a:t>
            </a:r>
            <a:r>
              <a:rPr lang="en-US" sz="2200" b="1" kern="0" dirty="0">
                <a:solidFill>
                  <a:schemeClr val="bg1"/>
                </a:solidFill>
                <a:effectLst/>
                <a:latin typeface="Times New Roman" panose="02020603050405020304" pitchFamily="18" charset="0"/>
                <a:ea typeface="Times New Roman" panose="02020603050405020304" pitchFamily="18" charset="0"/>
              </a:rPr>
              <a:t>Gilgit</a:t>
            </a:r>
            <a:r>
              <a:rPr lang="en-US" sz="2200" b="1" kern="0" spc="-15" dirty="0">
                <a:solidFill>
                  <a:schemeClr val="bg1"/>
                </a:solidFill>
                <a:effectLst/>
                <a:latin typeface="Times New Roman" panose="02020603050405020304" pitchFamily="18" charset="0"/>
                <a:ea typeface="Times New Roman" panose="02020603050405020304" pitchFamily="18" charset="0"/>
              </a:rPr>
              <a:t> </a:t>
            </a:r>
            <a:r>
              <a:rPr lang="en-US" sz="2200" b="1" kern="0" dirty="0">
                <a:solidFill>
                  <a:schemeClr val="bg1"/>
                </a:solidFill>
                <a:effectLst/>
                <a:latin typeface="Times New Roman" panose="02020603050405020304" pitchFamily="18" charset="0"/>
                <a:ea typeface="Times New Roman" panose="02020603050405020304" pitchFamily="18" charset="0"/>
              </a:rPr>
              <a:t>Baltistan</a:t>
            </a:r>
            <a:r>
              <a:rPr lang="en-US" sz="2200" b="1" kern="0" spc="-385" dirty="0">
                <a:solidFill>
                  <a:schemeClr val="bg1"/>
                </a:solidFill>
                <a:effectLst/>
                <a:latin typeface="Times New Roman" panose="02020603050405020304" pitchFamily="18" charset="0"/>
                <a:ea typeface="Times New Roman" panose="02020603050405020304" pitchFamily="18" charset="0"/>
              </a:rPr>
              <a:t> </a:t>
            </a:r>
            <a:br>
              <a:rPr lang="en-US" sz="2200" kern="0" spc="-385" dirty="0">
                <a:solidFill>
                  <a:schemeClr val="bg1"/>
                </a:solidFill>
                <a:effectLst/>
                <a:latin typeface="Times New Roman" panose="02020603050405020304" pitchFamily="18" charset="0"/>
                <a:ea typeface="Times New Roman" panose="02020603050405020304" pitchFamily="18" charset="0"/>
              </a:rPr>
            </a:br>
            <a:r>
              <a:rPr lang="en-US" sz="2200" kern="0" spc="-385" dirty="0">
                <a:solidFill>
                  <a:schemeClr val="bg1"/>
                </a:solidFill>
                <a:effectLst/>
                <a:latin typeface="Times New Roman" panose="02020603050405020304" pitchFamily="18" charset="0"/>
                <a:ea typeface="Times New Roman" panose="02020603050405020304" pitchFamily="18" charset="0"/>
              </a:rPr>
              <a:t>D   S    -   A     I</a:t>
            </a:r>
            <a:endParaRPr lang="en-PK" dirty="0">
              <a:solidFill>
                <a:schemeClr val="bg1"/>
              </a:solidFill>
            </a:endParaRPr>
          </a:p>
        </p:txBody>
      </p:sp>
      <p:sp>
        <p:nvSpPr>
          <p:cNvPr id="8" name="TextBox 7">
            <a:extLst>
              <a:ext uri="{FF2B5EF4-FFF2-40B4-BE49-F238E27FC236}">
                <a16:creationId xmlns:a16="http://schemas.microsoft.com/office/drawing/2014/main" id="{92104C66-E23E-458E-7915-E12EF14B9C63}"/>
              </a:ext>
            </a:extLst>
          </p:cNvPr>
          <p:cNvSpPr txBox="1"/>
          <p:nvPr/>
        </p:nvSpPr>
        <p:spPr>
          <a:xfrm>
            <a:off x="3694142" y="2193238"/>
            <a:ext cx="7689098" cy="707886"/>
          </a:xfrm>
          <a:prstGeom prst="rect">
            <a:avLst/>
          </a:prstGeom>
          <a:noFill/>
        </p:spPr>
        <p:txBody>
          <a:bodyPr wrap="square">
            <a:spAutoFit/>
          </a:bodyPr>
          <a:lstStyle/>
          <a:p>
            <a:r>
              <a:rPr lang="en-US" altLang="en-PK" sz="4000" b="1" dirty="0"/>
              <a:t>Capstone Project</a:t>
            </a:r>
            <a:endParaRPr lang="en-US" sz="4000" dirty="0"/>
          </a:p>
        </p:txBody>
      </p:sp>
    </p:spTree>
    <p:extLst>
      <p:ext uri="{BB962C8B-B14F-4D97-AF65-F5344CB8AC3E}">
        <p14:creationId xmlns:p14="http://schemas.microsoft.com/office/powerpoint/2010/main" val="1594112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6D0BE-F7CF-4FEC-9DEE-B2DA0B510BD0}"/>
              </a:ext>
            </a:extLst>
          </p:cNvPr>
          <p:cNvSpPr>
            <a:spLocks noGrp="1"/>
          </p:cNvSpPr>
          <p:nvPr>
            <p:ph type="title"/>
          </p:nvPr>
        </p:nvSpPr>
        <p:spPr/>
        <p:txBody>
          <a:bodyPr/>
          <a:lstStyle/>
          <a:p>
            <a:r>
              <a:rPr lang="en-US" dirty="0"/>
              <a:t>Model</a:t>
            </a:r>
            <a:endParaRPr lang="en-PK" dirty="0"/>
          </a:p>
        </p:txBody>
      </p:sp>
      <p:pic>
        <p:nvPicPr>
          <p:cNvPr id="9" name="Content Placeholder 8">
            <a:extLst>
              <a:ext uri="{FF2B5EF4-FFF2-40B4-BE49-F238E27FC236}">
                <a16:creationId xmlns:a16="http://schemas.microsoft.com/office/drawing/2014/main" id="{6CE912BA-5977-9BDD-4CCA-BA64C9043452}"/>
              </a:ext>
            </a:extLst>
          </p:cNvPr>
          <p:cNvPicPr>
            <a:picLocks noGrp="1" noChangeAspect="1"/>
          </p:cNvPicPr>
          <p:nvPr>
            <p:ph idx="1"/>
          </p:nvPr>
        </p:nvPicPr>
        <p:blipFill>
          <a:blip r:embed="rId2"/>
          <a:stretch>
            <a:fillRect/>
          </a:stretch>
        </p:blipFill>
        <p:spPr>
          <a:xfrm>
            <a:off x="2637312" y="2095500"/>
            <a:ext cx="6907850" cy="3695700"/>
          </a:xfrm>
        </p:spPr>
      </p:pic>
    </p:spTree>
    <p:extLst>
      <p:ext uri="{BB962C8B-B14F-4D97-AF65-F5344CB8AC3E}">
        <p14:creationId xmlns:p14="http://schemas.microsoft.com/office/powerpoint/2010/main" val="4130079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6D0BE-F7CF-4FEC-9DEE-B2DA0B510BD0}"/>
              </a:ext>
            </a:extLst>
          </p:cNvPr>
          <p:cNvSpPr>
            <a:spLocks noGrp="1"/>
          </p:cNvSpPr>
          <p:nvPr>
            <p:ph type="title"/>
          </p:nvPr>
        </p:nvSpPr>
        <p:spPr/>
        <p:txBody>
          <a:bodyPr/>
          <a:lstStyle/>
          <a:p>
            <a:pPr algn="l"/>
            <a:r>
              <a:rPr lang="en-US" dirty="0"/>
              <a:t>Training </a:t>
            </a:r>
            <a:endParaRPr lang="en-PK" dirty="0"/>
          </a:p>
        </p:txBody>
      </p:sp>
      <p:pic>
        <p:nvPicPr>
          <p:cNvPr id="5" name="Picture 4">
            <a:extLst>
              <a:ext uri="{FF2B5EF4-FFF2-40B4-BE49-F238E27FC236}">
                <a16:creationId xmlns:a16="http://schemas.microsoft.com/office/drawing/2014/main" id="{C70104BD-2F17-4E70-8A8F-FD7ED0CED6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8960" y="3119347"/>
            <a:ext cx="5763429" cy="285790"/>
          </a:xfrm>
          <a:prstGeom prst="rect">
            <a:avLst/>
          </a:prstGeom>
        </p:spPr>
      </p:pic>
      <p:pic>
        <p:nvPicPr>
          <p:cNvPr id="10" name="Content Placeholder 9">
            <a:extLst>
              <a:ext uri="{FF2B5EF4-FFF2-40B4-BE49-F238E27FC236}">
                <a16:creationId xmlns:a16="http://schemas.microsoft.com/office/drawing/2014/main" id="{8F92AE78-80E2-A24F-395C-F8AAA7855BF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08960" y="4207311"/>
            <a:ext cx="5896798" cy="238158"/>
          </a:xfrm>
        </p:spPr>
      </p:pic>
      <p:pic>
        <p:nvPicPr>
          <p:cNvPr id="15" name="Picture 14">
            <a:extLst>
              <a:ext uri="{FF2B5EF4-FFF2-40B4-BE49-F238E27FC236}">
                <a16:creationId xmlns:a16="http://schemas.microsoft.com/office/drawing/2014/main" id="{AAC56EE9-B60C-25A6-A9EE-31AF952E09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19693" y="1793026"/>
            <a:ext cx="7070182" cy="285790"/>
          </a:xfrm>
          <a:prstGeom prst="rect">
            <a:avLst/>
          </a:prstGeom>
        </p:spPr>
      </p:pic>
    </p:spTree>
    <p:extLst>
      <p:ext uri="{BB962C8B-B14F-4D97-AF65-F5344CB8AC3E}">
        <p14:creationId xmlns:p14="http://schemas.microsoft.com/office/powerpoint/2010/main" val="41186809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6D0BE-F7CF-4FEC-9DEE-B2DA0B510BD0}"/>
              </a:ext>
            </a:extLst>
          </p:cNvPr>
          <p:cNvSpPr>
            <a:spLocks noGrp="1"/>
          </p:cNvSpPr>
          <p:nvPr>
            <p:ph type="title"/>
          </p:nvPr>
        </p:nvSpPr>
        <p:spPr/>
        <p:txBody>
          <a:bodyPr/>
          <a:lstStyle/>
          <a:p>
            <a:pPr algn="l"/>
            <a:r>
              <a:rPr lang="en-US" dirty="0"/>
              <a:t>Results</a:t>
            </a:r>
            <a:endParaRPr lang="en-PK" dirty="0"/>
          </a:p>
        </p:txBody>
      </p:sp>
      <p:pic>
        <p:nvPicPr>
          <p:cNvPr id="4" name="Content Placeholder 3">
            <a:extLst>
              <a:ext uri="{FF2B5EF4-FFF2-40B4-BE49-F238E27FC236}">
                <a16:creationId xmlns:a16="http://schemas.microsoft.com/office/drawing/2014/main" id="{E538DBA3-C5F5-EA6C-3596-3BB818EB62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03853" y="1425953"/>
            <a:ext cx="6718852" cy="5127247"/>
          </a:xfrm>
        </p:spPr>
      </p:pic>
      <p:pic>
        <p:nvPicPr>
          <p:cNvPr id="9" name="Picture 8">
            <a:extLst>
              <a:ext uri="{FF2B5EF4-FFF2-40B4-BE49-F238E27FC236}">
                <a16:creationId xmlns:a16="http://schemas.microsoft.com/office/drawing/2014/main" id="{8C4F0960-9E6C-690B-000A-B9ECE8FE70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3795" y="4774966"/>
            <a:ext cx="2962688" cy="1676634"/>
          </a:xfrm>
          <a:prstGeom prst="rect">
            <a:avLst/>
          </a:prstGeom>
        </p:spPr>
      </p:pic>
      <p:pic>
        <p:nvPicPr>
          <p:cNvPr id="11" name="Picture 10">
            <a:extLst>
              <a:ext uri="{FF2B5EF4-FFF2-40B4-BE49-F238E27FC236}">
                <a16:creationId xmlns:a16="http://schemas.microsoft.com/office/drawing/2014/main" id="{806E52A0-2562-475B-EA2D-9DC3AC4491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3307" y="2923520"/>
            <a:ext cx="1923663" cy="1975762"/>
          </a:xfrm>
          <a:prstGeom prst="rect">
            <a:avLst/>
          </a:prstGeom>
        </p:spPr>
      </p:pic>
    </p:spTree>
    <p:extLst>
      <p:ext uri="{BB962C8B-B14F-4D97-AF65-F5344CB8AC3E}">
        <p14:creationId xmlns:p14="http://schemas.microsoft.com/office/powerpoint/2010/main" val="1987032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C821777-3A3B-437E-B5C1-FBC7B0F48C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B6D0BE-F7CF-4FEC-9DEE-B2DA0B510BD0}"/>
              </a:ext>
            </a:extLst>
          </p:cNvPr>
          <p:cNvSpPr>
            <a:spLocks noGrp="1"/>
          </p:cNvSpPr>
          <p:nvPr>
            <p:ph type="title"/>
          </p:nvPr>
        </p:nvSpPr>
        <p:spPr>
          <a:xfrm>
            <a:off x="7872575" y="628651"/>
            <a:ext cx="3643150" cy="3495674"/>
          </a:xfrm>
        </p:spPr>
        <p:txBody>
          <a:bodyPr vert="horz" lIns="91440" tIns="45720" rIns="91440" bIns="45720" rtlCol="0" anchor="b">
            <a:normAutofit/>
          </a:bodyPr>
          <a:lstStyle/>
          <a:p>
            <a:r>
              <a:rPr lang="en-US" sz="4000">
                <a:solidFill>
                  <a:srgbClr val="FFFFFF"/>
                </a:solidFill>
              </a:rPr>
              <a:t>Results</a:t>
            </a:r>
          </a:p>
        </p:txBody>
      </p:sp>
      <p:sp>
        <p:nvSpPr>
          <p:cNvPr id="14" name="Rectangle 13">
            <a:extLst>
              <a:ext uri="{FF2B5EF4-FFF2-40B4-BE49-F238E27FC236}">
                <a16:creationId xmlns:a16="http://schemas.microsoft.com/office/drawing/2014/main" id="{A31AD40C-CE73-4162-8681-421B8AF94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6696075" cy="5391150"/>
          </a:xfrm>
          <a:prstGeom prst="rect">
            <a:avLst/>
          </a:prstGeom>
          <a:solidFill>
            <a:schemeClr val="bg1"/>
          </a:solidFill>
          <a:ln w="190500" cap="sq">
            <a:solidFill>
              <a:schemeClr val="bg1"/>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graph of a graph of a loss&#10;&#10;Description automatically generated with medium confidence">
            <a:extLst>
              <a:ext uri="{FF2B5EF4-FFF2-40B4-BE49-F238E27FC236}">
                <a16:creationId xmlns:a16="http://schemas.microsoft.com/office/drawing/2014/main" id="{B9CF43D3-5F00-5889-7247-09B78B2FE5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7490" y="1917859"/>
            <a:ext cx="5926045" cy="3022282"/>
          </a:xfrm>
          <a:prstGeom prst="rect">
            <a:avLst/>
          </a:prstGeom>
        </p:spPr>
      </p:pic>
      <p:sp>
        <p:nvSpPr>
          <p:cNvPr id="21" name="Rectangle 20">
            <a:extLst>
              <a:ext uri="{FF2B5EF4-FFF2-40B4-BE49-F238E27FC236}">
                <a16:creationId xmlns:a16="http://schemas.microsoft.com/office/drawing/2014/main" id="{707A3B9D-B1BA-4989-A535-1A6D8D402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7654" y="799817"/>
            <a:ext cx="6565717" cy="5258367"/>
          </a:xfrm>
          <a:prstGeom prst="rect">
            <a:avLst/>
          </a:prstGeom>
          <a:noFill/>
          <a:ln w="12700">
            <a:solidFill>
              <a:srgbClr val="2A5B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8050362"/>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6D0BE-F7CF-4FEC-9DEE-B2DA0B510BD0}"/>
              </a:ext>
            </a:extLst>
          </p:cNvPr>
          <p:cNvSpPr>
            <a:spLocks noGrp="1"/>
          </p:cNvSpPr>
          <p:nvPr>
            <p:ph type="title"/>
          </p:nvPr>
        </p:nvSpPr>
        <p:spPr/>
        <p:txBody>
          <a:bodyPr/>
          <a:lstStyle/>
          <a:p>
            <a:r>
              <a:rPr lang="en-US" dirty="0"/>
              <a:t>Results </a:t>
            </a:r>
            <a:endParaRPr lang="en-PK" dirty="0"/>
          </a:p>
        </p:txBody>
      </p:sp>
      <p:pic>
        <p:nvPicPr>
          <p:cNvPr id="4" name="Content Placeholder 3" descr="A screenshot of a computer&#10;&#10;Description automatically generated">
            <a:extLst>
              <a:ext uri="{FF2B5EF4-FFF2-40B4-BE49-F238E27FC236}">
                <a16:creationId xmlns:a16="http://schemas.microsoft.com/office/drawing/2014/main" id="{6023C781-BC3D-772C-96B3-0C25E915A9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6076" y="1935921"/>
            <a:ext cx="8369197" cy="4705376"/>
          </a:xfrm>
        </p:spPr>
      </p:pic>
    </p:spTree>
    <p:extLst>
      <p:ext uri="{BB962C8B-B14F-4D97-AF65-F5344CB8AC3E}">
        <p14:creationId xmlns:p14="http://schemas.microsoft.com/office/powerpoint/2010/main" val="3065727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C821777-3A3B-437E-B5C1-FBC7B0F48C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B6D0BE-F7CF-4FEC-9DEE-B2DA0B510BD0}"/>
              </a:ext>
            </a:extLst>
          </p:cNvPr>
          <p:cNvSpPr>
            <a:spLocks noGrp="1"/>
          </p:cNvSpPr>
          <p:nvPr>
            <p:ph type="title"/>
          </p:nvPr>
        </p:nvSpPr>
        <p:spPr>
          <a:xfrm>
            <a:off x="7872575" y="628651"/>
            <a:ext cx="3643150" cy="3495674"/>
          </a:xfrm>
        </p:spPr>
        <p:txBody>
          <a:bodyPr vert="horz" lIns="91440" tIns="45720" rIns="91440" bIns="45720" rtlCol="0" anchor="b">
            <a:normAutofit/>
          </a:bodyPr>
          <a:lstStyle/>
          <a:p>
            <a:r>
              <a:rPr lang="en-US" sz="4000">
                <a:solidFill>
                  <a:srgbClr val="FFFFFF"/>
                </a:solidFill>
              </a:rPr>
              <a:t>Results </a:t>
            </a:r>
          </a:p>
        </p:txBody>
      </p:sp>
      <p:sp>
        <p:nvSpPr>
          <p:cNvPr id="14" name="Rectangle 13">
            <a:extLst>
              <a:ext uri="{FF2B5EF4-FFF2-40B4-BE49-F238E27FC236}">
                <a16:creationId xmlns:a16="http://schemas.microsoft.com/office/drawing/2014/main" id="{A31AD40C-CE73-4162-8681-421B8AF94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6696075" cy="5391150"/>
          </a:xfrm>
          <a:prstGeom prst="rect">
            <a:avLst/>
          </a:prstGeom>
          <a:solidFill>
            <a:schemeClr val="bg1"/>
          </a:solidFill>
          <a:ln w="190500" cap="sq">
            <a:solidFill>
              <a:schemeClr val="bg1"/>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screenshot of a computer&#10;&#10;Description automatically generated">
            <a:extLst>
              <a:ext uri="{FF2B5EF4-FFF2-40B4-BE49-F238E27FC236}">
                <a16:creationId xmlns:a16="http://schemas.microsoft.com/office/drawing/2014/main" id="{CA2D80C4-DA53-865C-718E-3D4EB1FE5C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7654" y="1762301"/>
            <a:ext cx="6571571" cy="3696507"/>
          </a:xfrm>
          <a:prstGeom prst="rect">
            <a:avLst/>
          </a:prstGeom>
        </p:spPr>
      </p:pic>
      <p:sp>
        <p:nvSpPr>
          <p:cNvPr id="16" name="Rectangle 15">
            <a:extLst>
              <a:ext uri="{FF2B5EF4-FFF2-40B4-BE49-F238E27FC236}">
                <a16:creationId xmlns:a16="http://schemas.microsoft.com/office/drawing/2014/main" id="{707A3B9D-B1BA-4989-A535-1A6D8D402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7654" y="799817"/>
            <a:ext cx="6565717" cy="5258367"/>
          </a:xfrm>
          <a:prstGeom prst="rect">
            <a:avLst/>
          </a:prstGeom>
          <a:noFill/>
          <a:ln w="12700">
            <a:solidFill>
              <a:srgbClr val="2A5B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22300047"/>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C821777-3A3B-437E-B5C1-FBC7B0F48C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B6D0BE-F7CF-4FEC-9DEE-B2DA0B510BD0}"/>
              </a:ext>
            </a:extLst>
          </p:cNvPr>
          <p:cNvSpPr>
            <a:spLocks noGrp="1"/>
          </p:cNvSpPr>
          <p:nvPr>
            <p:ph type="title"/>
          </p:nvPr>
        </p:nvSpPr>
        <p:spPr>
          <a:xfrm>
            <a:off x="7872575" y="628651"/>
            <a:ext cx="3643150" cy="3495674"/>
          </a:xfrm>
        </p:spPr>
        <p:txBody>
          <a:bodyPr vert="horz" lIns="91440" tIns="45720" rIns="91440" bIns="45720" rtlCol="0" anchor="b">
            <a:normAutofit/>
          </a:bodyPr>
          <a:lstStyle/>
          <a:p>
            <a:r>
              <a:rPr lang="en-US" sz="4000">
                <a:solidFill>
                  <a:srgbClr val="FFFFFF"/>
                </a:solidFill>
              </a:rPr>
              <a:t>Results </a:t>
            </a:r>
          </a:p>
        </p:txBody>
      </p:sp>
      <p:sp>
        <p:nvSpPr>
          <p:cNvPr id="14" name="Rectangle 13">
            <a:extLst>
              <a:ext uri="{FF2B5EF4-FFF2-40B4-BE49-F238E27FC236}">
                <a16:creationId xmlns:a16="http://schemas.microsoft.com/office/drawing/2014/main" id="{A31AD40C-CE73-4162-8681-421B8AF94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6696075" cy="5391150"/>
          </a:xfrm>
          <a:prstGeom prst="rect">
            <a:avLst/>
          </a:prstGeom>
          <a:solidFill>
            <a:schemeClr val="bg1"/>
          </a:solidFill>
          <a:ln w="190500" cap="sq">
            <a:solidFill>
              <a:schemeClr val="bg1"/>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07A3B9D-B1BA-4989-A535-1A6D8D402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7654" y="799817"/>
            <a:ext cx="6565717" cy="5258367"/>
          </a:xfrm>
          <a:prstGeom prst="rect">
            <a:avLst/>
          </a:prstGeom>
          <a:noFill/>
          <a:ln w="12700">
            <a:solidFill>
              <a:srgbClr val="2A5B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screenshot of a computer&#10;&#10;Description automatically generated">
            <a:extLst>
              <a:ext uri="{FF2B5EF4-FFF2-40B4-BE49-F238E27FC236}">
                <a16:creationId xmlns:a16="http://schemas.microsoft.com/office/drawing/2014/main" id="{D8C37CC1-69BC-3934-202B-2AFE0FF3E2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8747" y="1581150"/>
            <a:ext cx="6573341" cy="3695700"/>
          </a:xfrm>
        </p:spPr>
      </p:pic>
    </p:spTree>
    <p:extLst>
      <p:ext uri="{BB962C8B-B14F-4D97-AF65-F5344CB8AC3E}">
        <p14:creationId xmlns:p14="http://schemas.microsoft.com/office/powerpoint/2010/main" val="1247909824"/>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6D0BE-F7CF-4FEC-9DEE-B2DA0B510BD0}"/>
              </a:ext>
            </a:extLst>
          </p:cNvPr>
          <p:cNvSpPr>
            <a:spLocks noGrp="1"/>
          </p:cNvSpPr>
          <p:nvPr>
            <p:ph type="title"/>
          </p:nvPr>
        </p:nvSpPr>
        <p:spPr/>
        <p:txBody>
          <a:bodyPr/>
          <a:lstStyle/>
          <a:p>
            <a:r>
              <a:rPr lang="en-US" dirty="0"/>
              <a:t>Conclusion </a:t>
            </a:r>
            <a:endParaRPr lang="en-PK" dirty="0"/>
          </a:p>
        </p:txBody>
      </p:sp>
      <p:sp>
        <p:nvSpPr>
          <p:cNvPr id="6" name="Content Placeholder 5">
            <a:extLst>
              <a:ext uri="{FF2B5EF4-FFF2-40B4-BE49-F238E27FC236}">
                <a16:creationId xmlns:a16="http://schemas.microsoft.com/office/drawing/2014/main" id="{CBEF1A29-CC2A-8113-ADE7-2E4A5FDCBDDC}"/>
              </a:ext>
            </a:extLst>
          </p:cNvPr>
          <p:cNvSpPr>
            <a:spLocks noGrp="1"/>
          </p:cNvSpPr>
          <p:nvPr>
            <p:ph idx="1"/>
          </p:nvPr>
        </p:nvSpPr>
        <p:spPr/>
        <p:txBody>
          <a:bodyPr/>
          <a:lstStyle/>
          <a:p>
            <a:r>
              <a:rPr lang="en-US"/>
              <a:t>Fruit </a:t>
            </a:r>
            <a:r>
              <a:rPr lang="en-US" dirty="0"/>
              <a:t>quality inspection systems offer a promising solution to the challenges faced by the fruit industry, agriculture and fruit stores and providing a fast, reliable, and accurate method for fruit quality inspection that can benefit growers, distributors, and consumers alike. Vision-based fruit quality inspection systems offer a promising solution in ensuring the quality and safety of their products. These systems use cameras and image processing techniques to provide fast, accurate, and objective assessments of fruit quality, reducing the time and labor-intensive process of manual inspection.</a:t>
            </a:r>
          </a:p>
        </p:txBody>
      </p:sp>
    </p:spTree>
    <p:extLst>
      <p:ext uri="{BB962C8B-B14F-4D97-AF65-F5344CB8AC3E}">
        <p14:creationId xmlns:p14="http://schemas.microsoft.com/office/powerpoint/2010/main" val="26321167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03EA-D37F-403A-B67A-2D1424A47AA7}"/>
              </a:ext>
            </a:extLst>
          </p:cNvPr>
          <p:cNvSpPr>
            <a:spLocks noGrp="1"/>
          </p:cNvSpPr>
          <p:nvPr>
            <p:ph type="title"/>
          </p:nvPr>
        </p:nvSpPr>
        <p:spPr>
          <a:xfrm>
            <a:off x="278296" y="4000500"/>
            <a:ext cx="3780784" cy="1737360"/>
          </a:xfrm>
        </p:spPr>
        <p:txBody>
          <a:bodyPr>
            <a:normAutofit/>
          </a:bodyPr>
          <a:lstStyle/>
          <a:p>
            <a:pPr algn="r"/>
            <a:r>
              <a:rPr lang="en-US" sz="2800" dirty="0"/>
              <a:t>Tools &amp; Technologies</a:t>
            </a:r>
            <a:endParaRPr lang="en-PK" sz="2800" dirty="0"/>
          </a:p>
        </p:txBody>
      </p:sp>
      <p:pic>
        <p:nvPicPr>
          <p:cNvPr id="7" name="Graphic 6" descr="Laptop Secure">
            <a:extLst>
              <a:ext uri="{FF2B5EF4-FFF2-40B4-BE49-F238E27FC236}">
                <a16:creationId xmlns:a16="http://schemas.microsoft.com/office/drawing/2014/main" id="{95B799B7-3D7B-4C76-8779-36F0A663C8D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0610" y="249613"/>
            <a:ext cx="3590204" cy="3590204"/>
          </a:xfrm>
          <a:prstGeom prst="rect">
            <a:avLst/>
          </a:prstGeom>
        </p:spPr>
      </p:pic>
      <p:sp>
        <p:nvSpPr>
          <p:cNvPr id="3" name="Content Placeholder 2">
            <a:extLst>
              <a:ext uri="{FF2B5EF4-FFF2-40B4-BE49-F238E27FC236}">
                <a16:creationId xmlns:a16="http://schemas.microsoft.com/office/drawing/2014/main" id="{88EE67D6-E933-4D31-B3FC-7838FABFD041}"/>
              </a:ext>
            </a:extLst>
          </p:cNvPr>
          <p:cNvSpPr>
            <a:spLocks noGrp="1"/>
          </p:cNvSpPr>
          <p:nvPr>
            <p:ph idx="1"/>
          </p:nvPr>
        </p:nvSpPr>
        <p:spPr>
          <a:xfrm>
            <a:off x="4380814" y="2279374"/>
            <a:ext cx="6886744" cy="4329013"/>
          </a:xfrm>
        </p:spPr>
        <p:txBody>
          <a:bodyPr anchor="ctr">
            <a:noAutofit/>
          </a:bodyPr>
          <a:lstStyle/>
          <a:p>
            <a:pPr marL="0" indent="0">
              <a:lnSpc>
                <a:spcPct val="110000"/>
              </a:lnSpc>
              <a:buNone/>
            </a:pPr>
            <a:endParaRPr lang="en-US" sz="2400" dirty="0"/>
          </a:p>
          <a:p>
            <a:pPr marL="0" indent="0">
              <a:lnSpc>
                <a:spcPct val="110000"/>
              </a:lnSpc>
              <a:buNone/>
            </a:pPr>
            <a:endParaRPr lang="en-US" sz="2400" dirty="0"/>
          </a:p>
          <a:p>
            <a:pPr marL="0" indent="0">
              <a:lnSpc>
                <a:spcPct val="110000"/>
              </a:lnSpc>
              <a:buNone/>
            </a:pPr>
            <a:r>
              <a:rPr lang="en-US" sz="2400" dirty="0"/>
              <a:t>Development</a:t>
            </a:r>
          </a:p>
          <a:p>
            <a:pPr>
              <a:lnSpc>
                <a:spcPct val="110000"/>
              </a:lnSpc>
            </a:pPr>
            <a:r>
              <a:rPr lang="en-US" sz="1800" dirty="0"/>
              <a:t> YOLO </a:t>
            </a:r>
          </a:p>
          <a:p>
            <a:pPr>
              <a:lnSpc>
                <a:spcPct val="110000"/>
              </a:lnSpc>
            </a:pPr>
            <a:r>
              <a:rPr lang="en-US" sz="1800" dirty="0"/>
              <a:t> Python</a:t>
            </a:r>
          </a:p>
          <a:p>
            <a:pPr marL="0" indent="0">
              <a:lnSpc>
                <a:spcPct val="110000"/>
              </a:lnSpc>
              <a:buNone/>
            </a:pPr>
            <a:r>
              <a:rPr lang="en-US" sz="2400" dirty="0"/>
              <a:t>Tools</a:t>
            </a:r>
          </a:p>
          <a:p>
            <a:pPr>
              <a:lnSpc>
                <a:spcPct val="110000"/>
              </a:lnSpc>
            </a:pPr>
            <a:r>
              <a:rPr lang="en-US" dirty="0" err="1"/>
              <a:t>Colab</a:t>
            </a:r>
            <a:r>
              <a:rPr lang="en-US" dirty="0"/>
              <a:t> </a:t>
            </a:r>
          </a:p>
          <a:p>
            <a:pPr>
              <a:lnSpc>
                <a:spcPct val="110000"/>
              </a:lnSpc>
            </a:pPr>
            <a:r>
              <a:rPr lang="en-US" dirty="0"/>
              <a:t>Vs Code</a:t>
            </a:r>
          </a:p>
          <a:p>
            <a:pPr>
              <a:lnSpc>
                <a:spcPct val="110000"/>
              </a:lnSpc>
            </a:pPr>
            <a:r>
              <a:rPr lang="en-US" dirty="0"/>
              <a:t>Roboflow </a:t>
            </a:r>
          </a:p>
          <a:p>
            <a:pPr>
              <a:lnSpc>
                <a:spcPct val="110000"/>
              </a:lnSpc>
            </a:pPr>
            <a:endParaRPr lang="en-US" dirty="0"/>
          </a:p>
          <a:p>
            <a:pPr marL="0" indent="0">
              <a:lnSpc>
                <a:spcPct val="110000"/>
              </a:lnSpc>
              <a:buNone/>
            </a:pPr>
            <a:endParaRPr lang="en-US" sz="2400" dirty="0"/>
          </a:p>
          <a:p>
            <a:pPr>
              <a:lnSpc>
                <a:spcPct val="110000"/>
              </a:lnSpc>
            </a:pPr>
            <a:endParaRPr lang="en-US" sz="2400" dirty="0"/>
          </a:p>
        </p:txBody>
      </p:sp>
    </p:spTree>
    <p:extLst>
      <p:ext uri="{BB962C8B-B14F-4D97-AF65-F5344CB8AC3E}">
        <p14:creationId xmlns:p14="http://schemas.microsoft.com/office/powerpoint/2010/main" val="17367465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FDCC8-FA52-4B62-ABE1-7D97D9685DCE}"/>
              </a:ext>
            </a:extLst>
          </p:cNvPr>
          <p:cNvSpPr>
            <a:spLocks noGrp="1"/>
          </p:cNvSpPr>
          <p:nvPr>
            <p:ph type="title"/>
          </p:nvPr>
        </p:nvSpPr>
        <p:spPr/>
        <p:txBody>
          <a:bodyPr/>
          <a:lstStyle/>
          <a:p>
            <a:pPr marL="12700">
              <a:lnSpc>
                <a:spcPct val="100000"/>
              </a:lnSpc>
              <a:spcBef>
                <a:spcPts val="100"/>
              </a:spcBef>
            </a:pPr>
            <a:r>
              <a:rPr lang="en-US" sz="3600" spc="-55" dirty="0">
                <a:solidFill>
                  <a:srgbClr val="FFFFFF"/>
                </a:solidFill>
              </a:rPr>
              <a:t>Thanks!</a:t>
            </a:r>
            <a:br>
              <a:rPr lang="en-US" sz="3600" dirty="0"/>
            </a:br>
            <a:r>
              <a:rPr lang="en-US" sz="3600" spc="-30" dirty="0">
                <a:solidFill>
                  <a:srgbClr val="FFFFFF"/>
                </a:solidFill>
              </a:rPr>
              <a:t>Do </a:t>
            </a:r>
            <a:r>
              <a:rPr lang="en-US" sz="3600" spc="-35" dirty="0">
                <a:solidFill>
                  <a:srgbClr val="FFFFFF"/>
                </a:solidFill>
              </a:rPr>
              <a:t>you </a:t>
            </a:r>
            <a:r>
              <a:rPr lang="en-US" sz="3600" spc="10" dirty="0">
                <a:solidFill>
                  <a:srgbClr val="FFFFFF"/>
                </a:solidFill>
              </a:rPr>
              <a:t>have </a:t>
            </a:r>
            <a:r>
              <a:rPr lang="en-US" sz="3600" spc="-10" dirty="0">
                <a:solidFill>
                  <a:srgbClr val="FFFFFF"/>
                </a:solidFill>
              </a:rPr>
              <a:t>any</a:t>
            </a:r>
            <a:r>
              <a:rPr lang="en-US" sz="3600" spc="-969" dirty="0">
                <a:solidFill>
                  <a:srgbClr val="FFFFFF"/>
                </a:solidFill>
              </a:rPr>
              <a:t> </a:t>
            </a:r>
            <a:r>
              <a:rPr lang="en-US" sz="3600" spc="-105" dirty="0"/>
              <a:t>Questions</a:t>
            </a:r>
            <a:r>
              <a:rPr lang="en-US" sz="3600" spc="-105" dirty="0">
                <a:solidFill>
                  <a:srgbClr val="FFFFFF"/>
                </a:solidFill>
              </a:rPr>
              <a:t>?</a:t>
            </a:r>
            <a:endParaRPr lang="en-US" dirty="0"/>
          </a:p>
        </p:txBody>
      </p:sp>
    </p:spTree>
    <p:extLst>
      <p:ext uri="{BB962C8B-B14F-4D97-AF65-F5344CB8AC3E}">
        <p14:creationId xmlns:p14="http://schemas.microsoft.com/office/powerpoint/2010/main" val="2943191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F1031AB-8260-4D53-B708-46D51B1BDA2C}"/>
              </a:ext>
            </a:extLst>
          </p:cNvPr>
          <p:cNvPicPr>
            <a:picLocks noChangeAspect="1"/>
          </p:cNvPicPr>
          <p:nvPr/>
        </p:nvPicPr>
        <p:blipFill rotWithShape="1">
          <a:blip r:embed="rId3">
            <a:alphaModFix amt="35000"/>
          </a:blip>
          <a:srcRect t="29"/>
          <a:stretch/>
        </p:blipFill>
        <p:spPr>
          <a:xfrm>
            <a:off x="20" y="2030"/>
            <a:ext cx="12191980" cy="6855970"/>
          </a:xfrm>
          <a:prstGeom prst="rect">
            <a:avLst/>
          </a:prstGeom>
        </p:spPr>
      </p:pic>
      <p:sp>
        <p:nvSpPr>
          <p:cNvPr id="9" name="Rectangle 8">
            <a:extLst>
              <a:ext uri="{FF2B5EF4-FFF2-40B4-BE49-F238E27FC236}">
                <a16:creationId xmlns:a16="http://schemas.microsoft.com/office/drawing/2014/main" id="{4DE0D6BE-330A-422D-9BD9-1E18F73C6E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32000">
                <a:schemeClr val="bg2">
                  <a:lumMod val="75000"/>
                  <a:alpha val="3000"/>
                </a:schemeClr>
              </a:gs>
              <a:gs pos="100000">
                <a:sysClr val="windowText" lastClr="000000">
                  <a:alpha val="70000"/>
                </a:sysClr>
              </a:gs>
            </a:gsLst>
            <a:path path="circle">
              <a:fillToRect l="50000" t="5000" r="50000" b="95000"/>
            </a:path>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 name="Title 1">
            <a:extLst>
              <a:ext uri="{FF2B5EF4-FFF2-40B4-BE49-F238E27FC236}">
                <a16:creationId xmlns:a16="http://schemas.microsoft.com/office/drawing/2014/main" id="{BA206899-41F1-4C7C-8244-472AAC93761D}"/>
              </a:ext>
            </a:extLst>
          </p:cNvPr>
          <p:cNvSpPr>
            <a:spLocks noGrp="1"/>
          </p:cNvSpPr>
          <p:nvPr>
            <p:ph type="title"/>
          </p:nvPr>
        </p:nvSpPr>
        <p:spPr>
          <a:xfrm>
            <a:off x="913795" y="609600"/>
            <a:ext cx="10353761" cy="1326321"/>
          </a:xfrm>
        </p:spPr>
        <p:txBody>
          <a:bodyPr>
            <a:normAutofit/>
          </a:bodyPr>
          <a:lstStyle/>
          <a:p>
            <a:r>
              <a:rPr lang="en-US" sz="3600" dirty="0"/>
              <a:t>Outline</a:t>
            </a:r>
            <a:endParaRPr lang="en-PK" sz="3600" dirty="0"/>
          </a:p>
        </p:txBody>
      </p:sp>
      <p:sp>
        <p:nvSpPr>
          <p:cNvPr id="10" name="Content Placeholder 2">
            <a:extLst>
              <a:ext uri="{FF2B5EF4-FFF2-40B4-BE49-F238E27FC236}">
                <a16:creationId xmlns:a16="http://schemas.microsoft.com/office/drawing/2014/main" id="{4F1773DA-6905-4924-B8BB-2304511F13BE}"/>
              </a:ext>
            </a:extLst>
          </p:cNvPr>
          <p:cNvSpPr>
            <a:spLocks noGrp="1"/>
          </p:cNvSpPr>
          <p:nvPr>
            <p:ph idx="1"/>
          </p:nvPr>
        </p:nvSpPr>
        <p:spPr>
          <a:xfrm>
            <a:off x="913795" y="2096064"/>
            <a:ext cx="10353762" cy="3695136"/>
          </a:xfrm>
        </p:spPr>
        <p:txBody>
          <a:bodyPr>
            <a:normAutofit fontScale="92500" lnSpcReduction="10000"/>
          </a:bodyPr>
          <a:lstStyle/>
          <a:p>
            <a:pPr>
              <a:lnSpc>
                <a:spcPct val="110000"/>
              </a:lnSpc>
            </a:pPr>
            <a:endParaRPr lang="en-US" sz="2400" dirty="0"/>
          </a:p>
          <a:p>
            <a:pPr>
              <a:lnSpc>
                <a:spcPct val="110000"/>
              </a:lnSpc>
            </a:pPr>
            <a:r>
              <a:rPr lang="en-US" sz="2400" dirty="0"/>
              <a:t>Introduction</a:t>
            </a:r>
          </a:p>
          <a:p>
            <a:pPr>
              <a:lnSpc>
                <a:spcPct val="110000"/>
              </a:lnSpc>
            </a:pPr>
            <a:r>
              <a:rPr lang="en-US" sz="2400" dirty="0"/>
              <a:t>Problem Statement</a:t>
            </a:r>
          </a:p>
          <a:p>
            <a:pPr>
              <a:lnSpc>
                <a:spcPct val="110000"/>
              </a:lnSpc>
            </a:pPr>
            <a:r>
              <a:rPr lang="en-US" sz="2400" dirty="0"/>
              <a:t>Dataset Description </a:t>
            </a:r>
          </a:p>
          <a:p>
            <a:pPr>
              <a:lnSpc>
                <a:spcPct val="110000"/>
              </a:lnSpc>
            </a:pPr>
            <a:r>
              <a:rPr lang="en-US" sz="2400" dirty="0"/>
              <a:t>Proposed Methodology</a:t>
            </a:r>
          </a:p>
          <a:p>
            <a:pPr>
              <a:lnSpc>
                <a:spcPct val="110000"/>
              </a:lnSpc>
            </a:pPr>
            <a:r>
              <a:rPr lang="en-US" sz="2400" dirty="0"/>
              <a:t>Model Selection and Training</a:t>
            </a:r>
          </a:p>
          <a:p>
            <a:pPr>
              <a:lnSpc>
                <a:spcPct val="110000"/>
              </a:lnSpc>
            </a:pPr>
            <a:r>
              <a:rPr lang="en-US" sz="2400" dirty="0"/>
              <a:t> Results</a:t>
            </a:r>
          </a:p>
          <a:p>
            <a:pPr>
              <a:lnSpc>
                <a:spcPct val="110000"/>
              </a:lnSpc>
            </a:pPr>
            <a:r>
              <a:rPr lang="en-US" sz="2400" dirty="0"/>
              <a:t>Conclusion </a:t>
            </a:r>
          </a:p>
          <a:p>
            <a:pPr>
              <a:lnSpc>
                <a:spcPct val="110000"/>
              </a:lnSpc>
            </a:pPr>
            <a:endParaRPr lang="en-US" dirty="0"/>
          </a:p>
          <a:p>
            <a:pPr>
              <a:lnSpc>
                <a:spcPct val="110000"/>
              </a:lnSpc>
            </a:pPr>
            <a:endParaRPr lang="en-US" dirty="0"/>
          </a:p>
          <a:p>
            <a:pPr>
              <a:lnSpc>
                <a:spcPct val="110000"/>
              </a:lnSpc>
            </a:pPr>
            <a:endParaRPr lang="en-US" dirty="0"/>
          </a:p>
        </p:txBody>
      </p:sp>
    </p:spTree>
    <p:extLst>
      <p:ext uri="{BB962C8B-B14F-4D97-AF65-F5344CB8AC3E}">
        <p14:creationId xmlns:p14="http://schemas.microsoft.com/office/powerpoint/2010/main" val="591388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D0123-FDDD-4232-8B8F-E5188D7A4E06}"/>
              </a:ext>
            </a:extLst>
          </p:cNvPr>
          <p:cNvSpPr>
            <a:spLocks noGrp="1"/>
          </p:cNvSpPr>
          <p:nvPr>
            <p:ph type="title"/>
          </p:nvPr>
        </p:nvSpPr>
        <p:spPr>
          <a:xfrm>
            <a:off x="752475" y="609600"/>
            <a:ext cx="3643150" cy="5603310"/>
          </a:xfrm>
        </p:spPr>
        <p:txBody>
          <a:bodyPr>
            <a:normAutofit/>
          </a:bodyPr>
          <a:lstStyle/>
          <a:p>
            <a:r>
              <a:rPr lang="en-US" sz="3100" dirty="0"/>
              <a:t>Introduction</a:t>
            </a:r>
            <a:endParaRPr lang="en-PK" sz="3100" dirty="0"/>
          </a:p>
        </p:txBody>
      </p:sp>
      <p:graphicFrame>
        <p:nvGraphicFramePr>
          <p:cNvPr id="5" name="Content Placeholder 2">
            <a:extLst>
              <a:ext uri="{FF2B5EF4-FFF2-40B4-BE49-F238E27FC236}">
                <a16:creationId xmlns:a16="http://schemas.microsoft.com/office/drawing/2014/main" id="{73E905C0-0044-4232-B4FF-81BE483171C9}"/>
              </a:ext>
            </a:extLst>
          </p:cNvPr>
          <p:cNvGraphicFramePr>
            <a:graphicFrameLocks noGrp="1"/>
          </p:cNvGraphicFramePr>
          <p:nvPr>
            <p:ph idx="1"/>
            <p:extLst>
              <p:ext uri="{D42A27DB-BD31-4B8C-83A1-F6EECF244321}">
                <p14:modId xmlns:p14="http://schemas.microsoft.com/office/powerpoint/2010/main" val="2386985535"/>
              </p:ext>
            </p:extLst>
          </p:nvPr>
        </p:nvGraphicFramePr>
        <p:xfrm>
          <a:off x="5127625" y="1114425"/>
          <a:ext cx="5924550" cy="46291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descr="A group of oranges with a bad orange value&#10;&#10;Description automatically generated">
            <a:extLst>
              <a:ext uri="{FF2B5EF4-FFF2-40B4-BE49-F238E27FC236}">
                <a16:creationId xmlns:a16="http://schemas.microsoft.com/office/drawing/2014/main" id="{37AEF22E-D978-97F3-DF51-AE6E439E334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04744" y="3943363"/>
            <a:ext cx="2835456" cy="2470689"/>
          </a:xfrm>
          <a:prstGeom prst="rect">
            <a:avLst/>
          </a:prstGeom>
        </p:spPr>
      </p:pic>
    </p:spTree>
    <p:extLst>
      <p:ext uri="{BB962C8B-B14F-4D97-AF65-F5344CB8AC3E}">
        <p14:creationId xmlns:p14="http://schemas.microsoft.com/office/powerpoint/2010/main" val="1577971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6D0BE-F7CF-4FEC-9DEE-B2DA0B510BD0}"/>
              </a:ext>
            </a:extLst>
          </p:cNvPr>
          <p:cNvSpPr>
            <a:spLocks noGrp="1"/>
          </p:cNvSpPr>
          <p:nvPr>
            <p:ph type="title"/>
          </p:nvPr>
        </p:nvSpPr>
        <p:spPr>
          <a:xfrm>
            <a:off x="781274" y="265044"/>
            <a:ext cx="10353761" cy="1326321"/>
          </a:xfrm>
        </p:spPr>
        <p:txBody>
          <a:bodyPr/>
          <a:lstStyle/>
          <a:p>
            <a:r>
              <a:rPr lang="en-US" dirty="0"/>
              <a:t>Problem Statement </a:t>
            </a:r>
            <a:endParaRPr lang="en-PK" dirty="0"/>
          </a:p>
        </p:txBody>
      </p:sp>
      <p:sp>
        <p:nvSpPr>
          <p:cNvPr id="3" name="Content Placeholder 2">
            <a:extLst>
              <a:ext uri="{FF2B5EF4-FFF2-40B4-BE49-F238E27FC236}">
                <a16:creationId xmlns:a16="http://schemas.microsoft.com/office/drawing/2014/main" id="{642F74C1-2BEC-46C6-B7DB-6F9BF3B90785}"/>
              </a:ext>
            </a:extLst>
          </p:cNvPr>
          <p:cNvSpPr>
            <a:spLocks noGrp="1"/>
          </p:cNvSpPr>
          <p:nvPr>
            <p:ph idx="1"/>
          </p:nvPr>
        </p:nvSpPr>
        <p:spPr>
          <a:xfrm>
            <a:off x="6718851" y="2267226"/>
            <a:ext cx="4691271" cy="3069101"/>
          </a:xfrm>
        </p:spPr>
        <p:txBody>
          <a:bodyPr>
            <a:normAutofit fontScale="85000" lnSpcReduction="20000"/>
          </a:bodyPr>
          <a:lstStyle/>
          <a:p>
            <a:pPr marL="0" indent="0">
              <a:lnSpc>
                <a:spcPct val="110000"/>
              </a:lnSpc>
              <a:buNone/>
            </a:pPr>
            <a:r>
              <a:rPr lang="en-US" sz="2000" dirty="0"/>
              <a:t>The fruit industry faces several challenges in ensuring the quality and safety of their products.</a:t>
            </a:r>
          </a:p>
          <a:p>
            <a:pPr>
              <a:lnSpc>
                <a:spcPct val="110000"/>
              </a:lnSpc>
            </a:pPr>
            <a:r>
              <a:rPr lang="en-US" sz="2000" dirty="0"/>
              <a:t> One of the significant challenges is the time and labor-intensive process of manual fruit quality  inspection. </a:t>
            </a:r>
          </a:p>
          <a:p>
            <a:pPr>
              <a:lnSpc>
                <a:spcPct val="110000"/>
              </a:lnSpc>
            </a:pPr>
            <a:r>
              <a:rPr lang="en-US" sz="2000" dirty="0"/>
              <a:t>Traditional methods rely on human inspectors to evaluate the quality of fruits based on subjective criteria, which can lead to inconsistencies and errors in grading. </a:t>
            </a:r>
          </a:p>
          <a:p>
            <a:pPr marL="0" indent="0">
              <a:buNone/>
            </a:pPr>
            <a:endParaRPr lang="en-US" dirty="0"/>
          </a:p>
        </p:txBody>
      </p:sp>
      <p:pic>
        <p:nvPicPr>
          <p:cNvPr id="4" name="Picture 3" descr="A conveyor belt full of oranges&#10;&#10;Description automatically generated">
            <a:extLst>
              <a:ext uri="{FF2B5EF4-FFF2-40B4-BE49-F238E27FC236}">
                <a16:creationId xmlns:a16="http://schemas.microsoft.com/office/drawing/2014/main" id="{D8FDF383-DE21-CD6B-838A-80C95D7DA926}"/>
              </a:ext>
            </a:extLst>
          </p:cNvPr>
          <p:cNvPicPr>
            <a:picLocks noChangeAspect="1"/>
          </p:cNvPicPr>
          <p:nvPr/>
        </p:nvPicPr>
        <p:blipFill rotWithShape="1">
          <a:blip r:embed="rId2">
            <a:extLst>
              <a:ext uri="{28A0092B-C50C-407E-A947-70E740481C1C}">
                <a14:useLocalDpi xmlns:a14="http://schemas.microsoft.com/office/drawing/2010/main" val="0"/>
              </a:ext>
            </a:extLst>
          </a:blip>
          <a:srcRect l="6429" r="7336" b="-2"/>
          <a:stretch/>
        </p:blipFill>
        <p:spPr>
          <a:xfrm>
            <a:off x="1017388" y="2210935"/>
            <a:ext cx="4833257" cy="3493180"/>
          </a:xfrm>
          <a:prstGeom prst="rect">
            <a:avLst/>
          </a:prstGeom>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pic>
    </p:spTree>
    <p:extLst>
      <p:ext uri="{BB962C8B-B14F-4D97-AF65-F5344CB8AC3E}">
        <p14:creationId xmlns:p14="http://schemas.microsoft.com/office/powerpoint/2010/main" val="2724203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6D0BE-F7CF-4FEC-9DEE-B2DA0B510BD0}"/>
              </a:ext>
            </a:extLst>
          </p:cNvPr>
          <p:cNvSpPr>
            <a:spLocks noGrp="1"/>
          </p:cNvSpPr>
          <p:nvPr>
            <p:ph type="title"/>
          </p:nvPr>
        </p:nvSpPr>
        <p:spPr>
          <a:xfrm>
            <a:off x="781274" y="265044"/>
            <a:ext cx="10353761" cy="1326321"/>
          </a:xfrm>
        </p:spPr>
        <p:txBody>
          <a:bodyPr/>
          <a:lstStyle/>
          <a:p>
            <a:r>
              <a:rPr lang="en-US" dirty="0"/>
              <a:t>Dataset Description </a:t>
            </a:r>
            <a:endParaRPr lang="en-PK" dirty="0"/>
          </a:p>
        </p:txBody>
      </p:sp>
      <p:sp>
        <p:nvSpPr>
          <p:cNvPr id="3" name="Content Placeholder 2">
            <a:extLst>
              <a:ext uri="{FF2B5EF4-FFF2-40B4-BE49-F238E27FC236}">
                <a16:creationId xmlns:a16="http://schemas.microsoft.com/office/drawing/2014/main" id="{642F74C1-2BEC-46C6-B7DB-6F9BF3B90785}"/>
              </a:ext>
            </a:extLst>
          </p:cNvPr>
          <p:cNvSpPr>
            <a:spLocks noGrp="1"/>
          </p:cNvSpPr>
          <p:nvPr>
            <p:ph idx="1"/>
          </p:nvPr>
        </p:nvSpPr>
        <p:spPr>
          <a:xfrm>
            <a:off x="410816" y="1591365"/>
            <a:ext cx="10866783" cy="3069101"/>
          </a:xfrm>
        </p:spPr>
        <p:txBody>
          <a:bodyPr>
            <a:normAutofit/>
          </a:bodyPr>
          <a:lstStyle/>
          <a:p>
            <a:pPr marL="0" indent="0">
              <a:buNone/>
            </a:pPr>
            <a:endParaRPr lang="en-US" dirty="0"/>
          </a:p>
          <a:p>
            <a:r>
              <a:rPr lang="en-US" dirty="0"/>
              <a:t>The process involves capturing images of fruits using Mobile Phone and Download form Internet (Kaggle fruits Dataset).</a:t>
            </a:r>
          </a:p>
          <a:p>
            <a:r>
              <a:rPr lang="en-US" dirty="0"/>
              <a:t> annotation </a:t>
            </a:r>
          </a:p>
          <a:p>
            <a:r>
              <a:rPr lang="en-US" dirty="0"/>
              <a:t>Preprocessing  </a:t>
            </a:r>
          </a:p>
        </p:txBody>
      </p:sp>
      <p:pic>
        <p:nvPicPr>
          <p:cNvPr id="12" name="Picture 11">
            <a:extLst>
              <a:ext uri="{FF2B5EF4-FFF2-40B4-BE49-F238E27FC236}">
                <a16:creationId xmlns:a16="http://schemas.microsoft.com/office/drawing/2014/main" id="{EA005F34-845A-48CE-1B11-7986683019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7671" y="3934473"/>
            <a:ext cx="6711833" cy="2366935"/>
          </a:xfrm>
          <a:prstGeom prst="rect">
            <a:avLst/>
          </a:prstGeom>
        </p:spPr>
      </p:pic>
    </p:spTree>
    <p:extLst>
      <p:ext uri="{BB962C8B-B14F-4D97-AF65-F5344CB8AC3E}">
        <p14:creationId xmlns:p14="http://schemas.microsoft.com/office/powerpoint/2010/main" val="3322415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6D0BE-F7CF-4FEC-9DEE-B2DA0B510BD0}"/>
              </a:ext>
            </a:extLst>
          </p:cNvPr>
          <p:cNvSpPr>
            <a:spLocks noGrp="1"/>
          </p:cNvSpPr>
          <p:nvPr>
            <p:ph type="title"/>
          </p:nvPr>
        </p:nvSpPr>
        <p:spPr>
          <a:xfrm>
            <a:off x="913795" y="165495"/>
            <a:ext cx="10353761" cy="1326321"/>
          </a:xfrm>
        </p:spPr>
        <p:txBody>
          <a:bodyPr>
            <a:normAutofit/>
          </a:bodyPr>
          <a:lstStyle/>
          <a:p>
            <a:r>
              <a:rPr lang="en-US" sz="3200" dirty="0"/>
              <a:t>Dataset Description </a:t>
            </a:r>
            <a:endParaRPr lang="en-PK" sz="3200" dirty="0"/>
          </a:p>
        </p:txBody>
      </p:sp>
      <p:sp>
        <p:nvSpPr>
          <p:cNvPr id="3" name="Content Placeholder 2">
            <a:extLst>
              <a:ext uri="{FF2B5EF4-FFF2-40B4-BE49-F238E27FC236}">
                <a16:creationId xmlns:a16="http://schemas.microsoft.com/office/drawing/2014/main" id="{642F74C1-2BEC-46C6-B7DB-6F9BF3B90785}"/>
              </a:ext>
            </a:extLst>
          </p:cNvPr>
          <p:cNvSpPr>
            <a:spLocks noGrp="1"/>
          </p:cNvSpPr>
          <p:nvPr>
            <p:ph idx="1"/>
          </p:nvPr>
        </p:nvSpPr>
        <p:spPr/>
        <p:txBody>
          <a:bodyPr/>
          <a:lstStyle/>
          <a:p>
            <a:pPr marL="0" indent="0">
              <a:buNone/>
            </a:pPr>
            <a:endParaRPr lang="en-US" dirty="0"/>
          </a:p>
          <a:p>
            <a:pPr marL="0" indent="0">
              <a:buNone/>
            </a:pPr>
            <a:endParaRPr lang="en-US" dirty="0"/>
          </a:p>
          <a:p>
            <a:endParaRPr lang="en-US" dirty="0"/>
          </a:p>
        </p:txBody>
      </p:sp>
      <p:pic>
        <p:nvPicPr>
          <p:cNvPr id="7" name="Picture 6" descr="A screenshot of a computer&#10;&#10;Description automatically generated">
            <a:extLst>
              <a:ext uri="{FF2B5EF4-FFF2-40B4-BE49-F238E27FC236}">
                <a16:creationId xmlns:a16="http://schemas.microsoft.com/office/drawing/2014/main" id="{205F3AC9-910E-73DE-CAD0-EDBB22260E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953" y="3676579"/>
            <a:ext cx="4966396" cy="3015926"/>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DEDBB4AB-8590-39C1-251B-62E83A6F79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8349" y="1371798"/>
            <a:ext cx="6617398" cy="2144148"/>
          </a:xfrm>
          <a:prstGeom prst="rect">
            <a:avLst/>
          </a:prstGeom>
        </p:spPr>
      </p:pic>
      <p:sp>
        <p:nvSpPr>
          <p:cNvPr id="13" name="TextBox 12">
            <a:extLst>
              <a:ext uri="{FF2B5EF4-FFF2-40B4-BE49-F238E27FC236}">
                <a16:creationId xmlns:a16="http://schemas.microsoft.com/office/drawing/2014/main" id="{DD10803D-BACB-7E3D-F761-B6DC8985AC66}"/>
              </a:ext>
            </a:extLst>
          </p:cNvPr>
          <p:cNvSpPr txBox="1"/>
          <p:nvPr/>
        </p:nvSpPr>
        <p:spPr>
          <a:xfrm>
            <a:off x="746685" y="1532431"/>
            <a:ext cx="6096000" cy="1200329"/>
          </a:xfrm>
          <a:prstGeom prst="rect">
            <a:avLst/>
          </a:prstGeom>
          <a:noFill/>
        </p:spPr>
        <p:txBody>
          <a:bodyPr wrap="square">
            <a:spAutoFit/>
          </a:bodyPr>
          <a:lstStyle/>
          <a:p>
            <a:r>
              <a:rPr lang="en-US" dirty="0"/>
              <a:t>Total images :                 2905</a:t>
            </a:r>
          </a:p>
          <a:p>
            <a:r>
              <a:rPr lang="en-US" dirty="0"/>
              <a:t>Training images :           70%</a:t>
            </a:r>
          </a:p>
          <a:p>
            <a:r>
              <a:rPr lang="en-US" dirty="0"/>
              <a:t>validation images :         20%</a:t>
            </a:r>
          </a:p>
          <a:p>
            <a:r>
              <a:rPr lang="en-US" dirty="0"/>
              <a:t>Test images :                    10%</a:t>
            </a:r>
          </a:p>
        </p:txBody>
      </p:sp>
    </p:spTree>
    <p:extLst>
      <p:ext uri="{BB962C8B-B14F-4D97-AF65-F5344CB8AC3E}">
        <p14:creationId xmlns:p14="http://schemas.microsoft.com/office/powerpoint/2010/main" val="3122517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6D0BE-F7CF-4FEC-9DEE-B2DA0B510BD0}"/>
              </a:ext>
            </a:extLst>
          </p:cNvPr>
          <p:cNvSpPr>
            <a:spLocks noGrp="1"/>
          </p:cNvSpPr>
          <p:nvPr>
            <p:ph type="title"/>
          </p:nvPr>
        </p:nvSpPr>
        <p:spPr/>
        <p:txBody>
          <a:bodyPr/>
          <a:lstStyle/>
          <a:p>
            <a:r>
              <a:rPr lang="en-US" dirty="0"/>
              <a:t>Proposed Methodology</a:t>
            </a:r>
            <a:endParaRPr lang="en-PK" dirty="0"/>
          </a:p>
        </p:txBody>
      </p:sp>
      <p:pic>
        <p:nvPicPr>
          <p:cNvPr id="4" name="Content Placeholder 3">
            <a:extLst>
              <a:ext uri="{FF2B5EF4-FFF2-40B4-BE49-F238E27FC236}">
                <a16:creationId xmlns:a16="http://schemas.microsoft.com/office/drawing/2014/main" id="{79013A47-E52E-0DA7-4922-D48278EBAC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3592" y="1585817"/>
            <a:ext cx="9594165" cy="5075776"/>
          </a:xfrm>
          <a:prstGeom prst="rect">
            <a:avLst/>
          </a:prstGeom>
        </p:spPr>
      </p:pic>
    </p:spTree>
    <p:extLst>
      <p:ext uri="{BB962C8B-B14F-4D97-AF65-F5344CB8AC3E}">
        <p14:creationId xmlns:p14="http://schemas.microsoft.com/office/powerpoint/2010/main" val="3977915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6D0BE-F7CF-4FEC-9DEE-B2DA0B510BD0}"/>
              </a:ext>
            </a:extLst>
          </p:cNvPr>
          <p:cNvSpPr>
            <a:spLocks noGrp="1"/>
          </p:cNvSpPr>
          <p:nvPr>
            <p:ph type="title"/>
          </p:nvPr>
        </p:nvSpPr>
        <p:spPr/>
        <p:txBody>
          <a:bodyPr/>
          <a:lstStyle/>
          <a:p>
            <a:r>
              <a:rPr lang="en-US" dirty="0"/>
              <a:t>Model</a:t>
            </a:r>
            <a:endParaRPr lang="en-PK" dirty="0"/>
          </a:p>
        </p:txBody>
      </p:sp>
      <p:sp>
        <p:nvSpPr>
          <p:cNvPr id="5" name="Content Placeholder 4">
            <a:extLst>
              <a:ext uri="{FF2B5EF4-FFF2-40B4-BE49-F238E27FC236}">
                <a16:creationId xmlns:a16="http://schemas.microsoft.com/office/drawing/2014/main" id="{07D7CC89-7DB0-8A18-28B5-0265E6AEDFA9}"/>
              </a:ext>
            </a:extLst>
          </p:cNvPr>
          <p:cNvSpPr>
            <a:spLocks noGrp="1"/>
          </p:cNvSpPr>
          <p:nvPr>
            <p:ph idx="1"/>
          </p:nvPr>
        </p:nvSpPr>
        <p:spPr/>
        <p:txBody>
          <a:bodyPr>
            <a:normAutofit lnSpcReduction="10000"/>
          </a:bodyPr>
          <a:lstStyle/>
          <a:p>
            <a:r>
              <a:rPr lang="en-US" dirty="0"/>
              <a:t>YOLO     (You Only Look Once)</a:t>
            </a:r>
          </a:p>
          <a:p>
            <a:pPr marL="0" indent="0">
              <a:buNone/>
            </a:pPr>
            <a:r>
              <a:rPr lang="en-US" b="0" dirty="0">
                <a:effectLst/>
                <a:latin typeface="Courier New" panose="02070309020205020404" pitchFamily="49" charset="0"/>
              </a:rPr>
              <a:t>                               </a:t>
            </a:r>
            <a:r>
              <a:rPr lang="en-US" b="0" u="sng" dirty="0">
                <a:effectLst/>
                <a:latin typeface="Courier New" panose="02070309020205020404" pitchFamily="49" charset="0"/>
              </a:rPr>
              <a:t>Yolo8v8s</a:t>
            </a:r>
          </a:p>
          <a:p>
            <a:pPr marL="0" indent="0">
              <a:buNone/>
            </a:pPr>
            <a:r>
              <a:rPr lang="en-US" dirty="0"/>
              <a:t>     </a:t>
            </a:r>
            <a:endParaRPr lang="en-US" b="0" i="0" dirty="0">
              <a:effectLst/>
              <a:latin typeface="Google Sans"/>
            </a:endParaRPr>
          </a:p>
          <a:p>
            <a:pPr marL="0" indent="0">
              <a:buNone/>
            </a:pPr>
            <a:r>
              <a:rPr lang="en-US" dirty="0">
                <a:effectLst/>
                <a:latin typeface="Google Sans"/>
              </a:rPr>
              <a:t>                                                                          </a:t>
            </a:r>
          </a:p>
          <a:p>
            <a:pPr marL="0" indent="0">
              <a:buNone/>
            </a:pPr>
            <a:endParaRPr lang="en-US" dirty="0">
              <a:effectLst/>
              <a:latin typeface="Google Sans"/>
            </a:endParaRPr>
          </a:p>
          <a:p>
            <a:pPr>
              <a:buFont typeface="Wingdings" panose="05000000000000000000" pitchFamily="2" charset="2"/>
              <a:buChar char="Ø"/>
            </a:pPr>
            <a:r>
              <a:rPr lang="en-US" dirty="0">
                <a:effectLst/>
                <a:latin typeface="Google Sans"/>
              </a:rPr>
              <a:t>Fast and accurate                                                                 </a:t>
            </a:r>
          </a:p>
          <a:p>
            <a:pPr>
              <a:buFont typeface="Wingdings" panose="05000000000000000000" pitchFamily="2" charset="2"/>
              <a:buChar char="Ø"/>
            </a:pPr>
            <a:r>
              <a:rPr lang="en-US" b="0" i="0" dirty="0">
                <a:effectLst/>
                <a:latin typeface="Söhne"/>
              </a:rPr>
              <a:t>detects multiple objects in a single frame</a:t>
            </a:r>
          </a:p>
          <a:p>
            <a:pPr>
              <a:buFont typeface="Wingdings" panose="05000000000000000000" pitchFamily="2" charset="2"/>
              <a:buChar char="Ø"/>
            </a:pPr>
            <a:r>
              <a:rPr lang="en-US" b="0" i="0" dirty="0">
                <a:effectLst/>
                <a:latin typeface="Google Sans"/>
              </a:rPr>
              <a:t>It is a single-stage detector</a:t>
            </a:r>
            <a:endParaRPr lang="en-US" dirty="0"/>
          </a:p>
          <a:p>
            <a:pPr marL="0" indent="0">
              <a:buNone/>
            </a:pPr>
            <a:endParaRPr lang="en-US" dirty="0"/>
          </a:p>
        </p:txBody>
      </p:sp>
      <p:pic>
        <p:nvPicPr>
          <p:cNvPr id="8" name="Picture 7" descr="Cartoon of a person holding an object&#10;&#10;Description automatically generated">
            <a:extLst>
              <a:ext uri="{FF2B5EF4-FFF2-40B4-BE49-F238E27FC236}">
                <a16:creationId xmlns:a16="http://schemas.microsoft.com/office/drawing/2014/main" id="{83DD0556-5600-D7CA-E02C-FD261118D3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86862" y="2309812"/>
            <a:ext cx="1743075" cy="2619375"/>
          </a:xfrm>
          <a:prstGeom prst="rect">
            <a:avLst/>
          </a:prstGeom>
        </p:spPr>
      </p:pic>
    </p:spTree>
    <p:extLst>
      <p:ext uri="{BB962C8B-B14F-4D97-AF65-F5344CB8AC3E}">
        <p14:creationId xmlns:p14="http://schemas.microsoft.com/office/powerpoint/2010/main" val="2950971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6D0BE-F7CF-4FEC-9DEE-B2DA0B510BD0}"/>
              </a:ext>
            </a:extLst>
          </p:cNvPr>
          <p:cNvSpPr>
            <a:spLocks noGrp="1"/>
          </p:cNvSpPr>
          <p:nvPr>
            <p:ph type="title"/>
          </p:nvPr>
        </p:nvSpPr>
        <p:spPr/>
        <p:txBody>
          <a:bodyPr/>
          <a:lstStyle/>
          <a:p>
            <a:r>
              <a:rPr lang="en-US" dirty="0"/>
              <a:t>Model</a:t>
            </a:r>
            <a:endParaRPr lang="en-PK" dirty="0"/>
          </a:p>
        </p:txBody>
      </p:sp>
      <p:pic>
        <p:nvPicPr>
          <p:cNvPr id="4" name="Content Placeholder 3">
            <a:extLst>
              <a:ext uri="{FF2B5EF4-FFF2-40B4-BE49-F238E27FC236}">
                <a16:creationId xmlns:a16="http://schemas.microsoft.com/office/drawing/2014/main" id="{FE5469A7-840A-2729-EED9-472CF0A60ED4}"/>
              </a:ext>
            </a:extLst>
          </p:cNvPr>
          <p:cNvPicPr>
            <a:picLocks noGrp="1" noChangeAspect="1"/>
          </p:cNvPicPr>
          <p:nvPr>
            <p:ph idx="1"/>
          </p:nvPr>
        </p:nvPicPr>
        <p:blipFill>
          <a:blip r:embed="rId2"/>
          <a:stretch>
            <a:fillRect/>
          </a:stretch>
        </p:blipFill>
        <p:spPr>
          <a:xfrm>
            <a:off x="2599237" y="2007705"/>
            <a:ext cx="6614228" cy="3695700"/>
          </a:xfrm>
        </p:spPr>
      </p:pic>
    </p:spTree>
    <p:extLst>
      <p:ext uri="{BB962C8B-B14F-4D97-AF65-F5344CB8AC3E}">
        <p14:creationId xmlns:p14="http://schemas.microsoft.com/office/powerpoint/2010/main" val="19956432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Ion Boardroom</Template>
  <TotalTime>1499</TotalTime>
  <Words>390</Words>
  <Application>Microsoft Office PowerPoint</Application>
  <PresentationFormat>Widescreen</PresentationFormat>
  <Paragraphs>71</Paragraphs>
  <Slides>19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Arial</vt:lpstr>
      <vt:lpstr>Bookman Old Style</vt:lpstr>
      <vt:lpstr>Calibri</vt:lpstr>
      <vt:lpstr>Courier New</vt:lpstr>
      <vt:lpstr>Google Sans</vt:lpstr>
      <vt:lpstr>Rockwell</vt:lpstr>
      <vt:lpstr>Söhne</vt:lpstr>
      <vt:lpstr>Times New Roman</vt:lpstr>
      <vt:lpstr>Wingdings</vt:lpstr>
      <vt:lpstr>Damask</vt:lpstr>
      <vt:lpstr>High Impact Skills Development Program for  Gilgit Baltistan  D   S    -   A     I</vt:lpstr>
      <vt:lpstr>Outline</vt:lpstr>
      <vt:lpstr>Introduction</vt:lpstr>
      <vt:lpstr>Problem Statement </vt:lpstr>
      <vt:lpstr>Dataset Description </vt:lpstr>
      <vt:lpstr>Dataset Description </vt:lpstr>
      <vt:lpstr>Proposed Methodology</vt:lpstr>
      <vt:lpstr>Model</vt:lpstr>
      <vt:lpstr>Model</vt:lpstr>
      <vt:lpstr>Model</vt:lpstr>
      <vt:lpstr>Training </vt:lpstr>
      <vt:lpstr>Results</vt:lpstr>
      <vt:lpstr>Results</vt:lpstr>
      <vt:lpstr>Results </vt:lpstr>
      <vt:lpstr>Results </vt:lpstr>
      <vt:lpstr>Results </vt:lpstr>
      <vt:lpstr>Conclusion </vt:lpstr>
      <vt:lpstr>Tools &amp; Technologies</vt:lpstr>
      <vt:lpstr>Thanks! Do you have 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DeepFake Detection</dc:title>
  <dc:creator>MUHAMMAD TALHA USMAN</dc:creator>
  <cp:lastModifiedBy>JAHANGEER ALI</cp:lastModifiedBy>
  <cp:revision>38</cp:revision>
  <dcterms:created xsi:type="dcterms:W3CDTF">2022-02-12T06:25:00Z</dcterms:created>
  <dcterms:modified xsi:type="dcterms:W3CDTF">2023-11-13T09:45:38Z</dcterms:modified>
</cp:coreProperties>
</file>