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976-99F7-41F2-8F39-68178685521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BC53-967F-4D52-AE78-F905E8F25EE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3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976-99F7-41F2-8F39-68178685521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BC53-967F-4D52-AE78-F905E8F25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30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976-99F7-41F2-8F39-68178685521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BC53-967F-4D52-AE78-F905E8F25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948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976-99F7-41F2-8F39-68178685521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BC53-967F-4D52-AE78-F905E8F25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5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976-99F7-41F2-8F39-68178685521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BC53-967F-4D52-AE78-F905E8F25EE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83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976-99F7-41F2-8F39-68178685521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BC53-967F-4D52-AE78-F905E8F25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23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976-99F7-41F2-8F39-68178685521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BC53-967F-4D52-AE78-F905E8F25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40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976-99F7-41F2-8F39-68178685521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BC53-967F-4D52-AE78-F905E8F25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80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976-99F7-41F2-8F39-68178685521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BC53-967F-4D52-AE78-F905E8F25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41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E33976-99F7-41F2-8F39-68178685521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99BC53-967F-4D52-AE78-F905E8F25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74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33976-99F7-41F2-8F39-68178685521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BC53-967F-4D52-AE78-F905E8F25E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6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E33976-99F7-41F2-8F39-681786855211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099BC53-967F-4D52-AE78-F905E8F25EE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292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EDC6-700A-1DC0-2D5E-E229F0A96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555" y="382639"/>
            <a:ext cx="10146890" cy="2387600"/>
          </a:xfrm>
        </p:spPr>
        <p:txBody>
          <a:bodyPr>
            <a:normAutofit/>
          </a:bodyPr>
          <a:lstStyle/>
          <a:p>
            <a:r>
              <a:rPr lang="en-US" sz="6000" u="sng" dirty="0">
                <a:latin typeface="Arial" panose="020B0604020202020204" pitchFamily="34" charset="0"/>
                <a:cs typeface="Arial" panose="020B0604020202020204" pitchFamily="34" charset="0"/>
              </a:rPr>
              <a:t>Road Accident Data Analysis</a:t>
            </a:r>
            <a:endParaRPr lang="en-IN" sz="60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EC509-2579-952C-6B76-CE4C88F18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99" y="2848897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/>
              <a:t>(2023 &amp;2024)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13597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75942C-9D51-0E1A-88FD-DF4643921694}"/>
              </a:ext>
            </a:extLst>
          </p:cNvPr>
          <p:cNvSpPr txBox="1"/>
          <p:nvPr/>
        </p:nvSpPr>
        <p:spPr>
          <a:xfrm>
            <a:off x="1386348" y="786579"/>
            <a:ext cx="5063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latin typeface="Arial" panose="020B0604020202020204" pitchFamily="34" charset="0"/>
                <a:cs typeface="Arial" panose="020B0604020202020204" pitchFamily="34" charset="0"/>
              </a:rPr>
              <a:t>Requirement:</a:t>
            </a:r>
            <a:endParaRPr lang="en-IN" sz="5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0C85F-94B0-11BE-3C79-5F0C73D78997}"/>
              </a:ext>
            </a:extLst>
          </p:cNvPr>
          <p:cNvSpPr txBox="1"/>
          <p:nvPr/>
        </p:nvSpPr>
        <p:spPr>
          <a:xfrm>
            <a:off x="1391264" y="1805799"/>
            <a:ext cx="10137058" cy="3968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2600" dirty="0"/>
              <a:t>Client wants to create a Road Accident Dashboard for year 2023 and 2024 so that they can have insights on the below requirements:-</a:t>
            </a:r>
          </a:p>
          <a:p>
            <a:pPr marL="180000" indent="-342900">
              <a:spcAft>
                <a:spcPts val="1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200" u="sng" dirty="0">
                <a:solidFill>
                  <a:srgbClr val="FF0000"/>
                </a:solidFill>
              </a:rPr>
              <a:t>Primary KPI</a:t>
            </a:r>
            <a:r>
              <a:rPr lang="en-US" sz="2200" dirty="0"/>
              <a:t>: Total casualties taken place after the accident.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u="sng" dirty="0">
                <a:solidFill>
                  <a:srgbClr val="FF0000"/>
                </a:solidFill>
              </a:rPr>
              <a:t>Primary KPI’s</a:t>
            </a:r>
            <a:r>
              <a:rPr lang="en-US" sz="2200" dirty="0"/>
              <a:t>: Total casualties and percentage of total with respect to accident severity and maximum casualties by type of vehicle.     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200" u="sng" dirty="0">
                <a:solidFill>
                  <a:srgbClr val="FF0000"/>
                </a:solidFill>
              </a:rPr>
              <a:t>Secondary KPI’s</a:t>
            </a:r>
            <a:r>
              <a:rPr lang="en-US" sz="2200" dirty="0"/>
              <a:t>: Total casualties with respect to vehicle type.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200" dirty="0"/>
              <a:t> Monthly trend showing comparison of casualties for Current year and Previous year.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200" dirty="0"/>
              <a:t> Maximum casualties by road type.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200" dirty="0"/>
              <a:t> Distribution of total casualties by road surface.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sz="2200" dirty="0"/>
              <a:t> Relation between casualties by Area/Location &amp; Day/Night.</a:t>
            </a:r>
          </a:p>
        </p:txBody>
      </p:sp>
    </p:spTree>
    <p:extLst>
      <p:ext uri="{BB962C8B-B14F-4D97-AF65-F5344CB8AC3E}">
        <p14:creationId xmlns:p14="http://schemas.microsoft.com/office/powerpoint/2010/main" val="1911165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102E09-5D83-B8D1-4B1C-C8B4F94DA3D1}"/>
              </a:ext>
            </a:extLst>
          </p:cNvPr>
          <p:cNvSpPr txBox="1"/>
          <p:nvPr/>
        </p:nvSpPr>
        <p:spPr>
          <a:xfrm>
            <a:off x="1769806" y="88984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/>
              <a:t>Stakeholders Involved</a:t>
            </a:r>
            <a:r>
              <a:rPr lang="en-US" sz="4000" dirty="0"/>
              <a:t>: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5FF42-08F1-BAE9-E2AF-1EF8B33792BE}"/>
              </a:ext>
            </a:extLst>
          </p:cNvPr>
          <p:cNvSpPr txBox="1"/>
          <p:nvPr/>
        </p:nvSpPr>
        <p:spPr>
          <a:xfrm>
            <a:off x="1769806" y="1819358"/>
            <a:ext cx="63614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Ministry of Transport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Road Transport Department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Police Force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Emergency Services Department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Road Safety Corps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Transport Operators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Traffic Management Agencies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Public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Media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87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570637-0689-C9FD-6F3D-C04102D1D8A0}"/>
              </a:ext>
            </a:extLst>
          </p:cNvPr>
          <p:cNvSpPr txBox="1"/>
          <p:nvPr/>
        </p:nvSpPr>
        <p:spPr>
          <a:xfrm>
            <a:off x="1337187" y="98323"/>
            <a:ext cx="8212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Process Involved in the Road Accident </a:t>
            </a:r>
          </a:p>
          <a:p>
            <a:pPr algn="ctr"/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Data Problem</a:t>
            </a:r>
            <a:endParaRPr lang="en-IN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07B1CF-2982-2D58-DC01-A0E20B17E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3" y="1388171"/>
            <a:ext cx="1183803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Started with unstructured data: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Gathered raw accident records and recognized the need for a clean, usable dataset before doing any analysis on them.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🧹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and organized the data for analysis: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Removed duplicates, handled missing values, and standardized different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categories to create a structured base.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key metrics (KPIs):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Focused on accident frequency, severity, and timing to identify high-risk areas and periods.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Explored patterns through time-series analysis: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Tracked monthly fluctuations to spot seasonal or recurring spikes in accident cases.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🛣️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Segmented the data by key influencing factors: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Broke down accidents based on road conditions, surface types, location types (urban vs rural), and time of day (light vs dark).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Transformed data into actionable visuals: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Used charts and dashboard tools to simplify the data story and highlight critical patterns visually.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📋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Documented every step for transparency and reproducibility: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Maintained a dedicated analyst sheet to ensure the process was traceable and easy to communicate.</a:t>
            </a:r>
          </a:p>
        </p:txBody>
      </p:sp>
    </p:spTree>
    <p:extLst>
      <p:ext uri="{BB962C8B-B14F-4D97-AF65-F5344CB8AC3E}">
        <p14:creationId xmlns:p14="http://schemas.microsoft.com/office/powerpoint/2010/main" val="73753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7A8116-FE7F-415A-8204-EC5444B13401}"/>
              </a:ext>
            </a:extLst>
          </p:cNvPr>
          <p:cNvSpPr txBox="1"/>
          <p:nvPr/>
        </p:nvSpPr>
        <p:spPr>
          <a:xfrm>
            <a:off x="1179871" y="265472"/>
            <a:ext cx="5506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>
                <a:latin typeface="Arial" panose="020B0604020202020204" pitchFamily="34" charset="0"/>
                <a:cs typeface="Arial" panose="020B0604020202020204" pitchFamily="34" charset="0"/>
              </a:rPr>
              <a:t>Final Dashboard</a:t>
            </a:r>
            <a:endParaRPr lang="en-IN" sz="5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B16AE-A30B-9E5A-856A-C83BFE6DA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1" y="1326453"/>
            <a:ext cx="9674394" cy="450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6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76878-0583-3781-24E2-21F15D826AD7}"/>
              </a:ext>
            </a:extLst>
          </p:cNvPr>
          <p:cNvSpPr txBox="1"/>
          <p:nvPr/>
        </p:nvSpPr>
        <p:spPr>
          <a:xfrm>
            <a:off x="3185652" y="304801"/>
            <a:ext cx="3541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u="sng" dirty="0">
                <a:latin typeface="Arial" panose="020B0604020202020204" pitchFamily="34" charset="0"/>
                <a:cs typeface="Arial" panose="020B0604020202020204" pitchFamily="34" charset="0"/>
              </a:rPr>
              <a:t>Key Insights</a:t>
            </a:r>
            <a:endParaRPr lang="en-IN" sz="48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58F5A79-C265-E8CA-EC22-020D84BC1DC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0109" y="1582340"/>
            <a:ext cx="1191178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Accidents weren’t random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They spiked during certain months, hinting at seasonal or environmental triggers.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Urban areas saw more crashes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rural areas had deadlier ones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possibly due to delayed  medical aid or infrastructure gaps.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Slippery or damaged road surfaces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were common factors in a large number of accidents.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Night-time accidents were more severe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showing the importance of proper lighting and visibility measures.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Straight roads had more incidents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curves were deadlier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suggesting drivers underestimate straight paths and overcompensate on bends.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actionable KPIs to help identify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interventions are most needed.</a:t>
            </a:r>
          </a:p>
        </p:txBody>
      </p:sp>
    </p:spTree>
    <p:extLst>
      <p:ext uri="{BB962C8B-B14F-4D97-AF65-F5344CB8AC3E}">
        <p14:creationId xmlns:p14="http://schemas.microsoft.com/office/powerpoint/2010/main" val="56481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943146-A591-A8B2-DA3F-B8DB9696CEF7}"/>
              </a:ext>
            </a:extLst>
          </p:cNvPr>
          <p:cNvSpPr txBox="1"/>
          <p:nvPr/>
        </p:nvSpPr>
        <p:spPr>
          <a:xfrm>
            <a:off x="3588776" y="209414"/>
            <a:ext cx="36086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u="sng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5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B9E1C-AE49-C6EB-0465-78159719D87F}"/>
              </a:ext>
            </a:extLst>
          </p:cNvPr>
          <p:cNvSpPr txBox="1"/>
          <p:nvPr/>
        </p:nvSpPr>
        <p:spPr>
          <a:xfrm>
            <a:off x="943896" y="1197501"/>
            <a:ext cx="100190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project helped turn raw accident data into a structured, insightful narrative. While the patterns revealed clear problem areas—like time, location, and road conditions—the real value lies in how such data can support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targeted safety interventions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28DF63-922B-FA7C-DBB2-20393FAEB1E8}"/>
              </a:ext>
            </a:extLst>
          </p:cNvPr>
          <p:cNvSpPr txBox="1"/>
          <p:nvPr/>
        </p:nvSpPr>
        <p:spPr>
          <a:xfrm>
            <a:off x="1158780" y="2497916"/>
            <a:ext cx="2566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Meta Data</a:t>
            </a:r>
            <a:r>
              <a:rPr lang="en-US" sz="3600" dirty="0"/>
              <a:t>:</a:t>
            </a:r>
            <a:endParaRPr lang="en-IN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085F3-5A58-B315-9216-8CA13DFADB0E}"/>
              </a:ext>
            </a:extLst>
          </p:cNvPr>
          <p:cNvSpPr txBox="1"/>
          <p:nvPr/>
        </p:nvSpPr>
        <p:spPr>
          <a:xfrm>
            <a:off x="637671" y="3227887"/>
            <a:ext cx="44582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File Extension: .xlsx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 of Rows: 3.07 lakhs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 of Fields: 21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7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595A3F-7F2F-5CC8-E355-7A1011C13398}"/>
              </a:ext>
            </a:extLst>
          </p:cNvPr>
          <p:cNvSpPr txBox="1"/>
          <p:nvPr/>
        </p:nvSpPr>
        <p:spPr>
          <a:xfrm>
            <a:off x="3883742" y="1877961"/>
            <a:ext cx="4652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4230826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1062</TotalTime>
  <Words>540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Road Accident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mishrajahanvi692004@gmail.com</dc:creator>
  <cp:lastModifiedBy>mishrajahanvi692004@gmail.com</cp:lastModifiedBy>
  <cp:revision>2</cp:revision>
  <dcterms:created xsi:type="dcterms:W3CDTF">2025-08-03T04:34:10Z</dcterms:created>
  <dcterms:modified xsi:type="dcterms:W3CDTF">2025-08-04T06:23:51Z</dcterms:modified>
</cp:coreProperties>
</file>