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8" r:id="rId3"/>
    <p:sldId id="257"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9" autoAdjust="0"/>
    <p:restoredTop sz="94660"/>
  </p:normalViewPr>
  <p:slideViewPr>
    <p:cSldViewPr snapToGrid="0">
      <p:cViewPr varScale="1">
        <p:scale>
          <a:sx n="77" d="100"/>
          <a:sy n="77" d="100"/>
        </p:scale>
        <p:origin x="18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48F3F5-D05D-4D11-B745-81462944DBCC}"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DF4E3A-B949-4A02-87B8-FCC6C520110B}" type="slidenum">
              <a:rPr lang="en-IN" smtClean="0"/>
              <a:t>‹#›</a:t>
            </a:fld>
            <a:endParaRPr lang="en-IN"/>
          </a:p>
        </p:txBody>
      </p:sp>
    </p:spTree>
    <p:extLst>
      <p:ext uri="{BB962C8B-B14F-4D97-AF65-F5344CB8AC3E}">
        <p14:creationId xmlns:p14="http://schemas.microsoft.com/office/powerpoint/2010/main" val="29189055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48F3F5-D05D-4D11-B745-81462944DBCC}" type="datetimeFigureOut">
              <a:rPr lang="en-IN" smtClean="0"/>
              <a:t>20-03-2022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DF4E3A-B949-4A02-87B8-FCC6C520110B}" type="slidenum">
              <a:rPr lang="en-IN" smtClean="0"/>
              <a:t>‹#›</a:t>
            </a:fld>
            <a:endParaRPr lang="en-IN"/>
          </a:p>
        </p:txBody>
      </p:sp>
    </p:spTree>
    <p:extLst>
      <p:ext uri="{BB962C8B-B14F-4D97-AF65-F5344CB8AC3E}">
        <p14:creationId xmlns:p14="http://schemas.microsoft.com/office/powerpoint/2010/main" val="36427520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48F3F5-D05D-4D11-B745-81462944DBCC}"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DF4E3A-B949-4A02-87B8-FCC6C520110B}" type="slidenum">
              <a:rPr lang="en-IN" smtClean="0"/>
              <a:t>‹#›</a:t>
            </a:fld>
            <a:endParaRPr lang="en-IN"/>
          </a:p>
        </p:txBody>
      </p:sp>
    </p:spTree>
    <p:extLst>
      <p:ext uri="{BB962C8B-B14F-4D97-AF65-F5344CB8AC3E}">
        <p14:creationId xmlns:p14="http://schemas.microsoft.com/office/powerpoint/2010/main" val="53439095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48F3F5-D05D-4D11-B745-81462944DBCC}"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DF4E3A-B949-4A02-87B8-FCC6C520110B}" type="slidenum">
              <a:rPr lang="en-IN" smtClean="0"/>
              <a:t>‹#›</a:t>
            </a:fld>
            <a:endParaRPr lang="en-IN"/>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4340769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48F3F5-D05D-4D11-B745-81462944DBCC}"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DF4E3A-B949-4A02-87B8-FCC6C520110B}" type="slidenum">
              <a:rPr lang="en-IN" smtClean="0"/>
              <a:t>‹#›</a:t>
            </a:fld>
            <a:endParaRPr lang="en-IN"/>
          </a:p>
        </p:txBody>
      </p:sp>
    </p:spTree>
    <p:extLst>
      <p:ext uri="{BB962C8B-B14F-4D97-AF65-F5344CB8AC3E}">
        <p14:creationId xmlns:p14="http://schemas.microsoft.com/office/powerpoint/2010/main" val="120481764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48F3F5-D05D-4D11-B745-81462944DBCC}" type="datetimeFigureOut">
              <a:rPr lang="en-IN" smtClean="0"/>
              <a:t>20-03-2022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DF4E3A-B949-4A02-87B8-FCC6C520110B}" type="slidenum">
              <a:rPr lang="en-IN" smtClean="0"/>
              <a:t>‹#›</a:t>
            </a:fld>
            <a:endParaRPr lang="en-IN"/>
          </a:p>
        </p:txBody>
      </p:sp>
    </p:spTree>
    <p:extLst>
      <p:ext uri="{BB962C8B-B14F-4D97-AF65-F5344CB8AC3E}">
        <p14:creationId xmlns:p14="http://schemas.microsoft.com/office/powerpoint/2010/main" val="18987661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48F3F5-D05D-4D11-B745-81462944DBCC}" type="datetimeFigureOut">
              <a:rPr lang="en-IN" smtClean="0"/>
              <a:t>20-03-2022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DF4E3A-B949-4A02-87B8-FCC6C520110B}" type="slidenum">
              <a:rPr lang="en-IN" smtClean="0"/>
              <a:t>‹#›</a:t>
            </a:fld>
            <a:endParaRPr lang="en-IN"/>
          </a:p>
        </p:txBody>
      </p:sp>
    </p:spTree>
    <p:extLst>
      <p:ext uri="{BB962C8B-B14F-4D97-AF65-F5344CB8AC3E}">
        <p14:creationId xmlns:p14="http://schemas.microsoft.com/office/powerpoint/2010/main" val="33016352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48F3F5-D05D-4D11-B745-81462944DBCC}"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DF4E3A-B949-4A02-87B8-FCC6C520110B}" type="slidenum">
              <a:rPr lang="en-IN" smtClean="0"/>
              <a:t>‹#›</a:t>
            </a:fld>
            <a:endParaRPr lang="en-IN"/>
          </a:p>
        </p:txBody>
      </p:sp>
    </p:spTree>
    <p:extLst>
      <p:ext uri="{BB962C8B-B14F-4D97-AF65-F5344CB8AC3E}">
        <p14:creationId xmlns:p14="http://schemas.microsoft.com/office/powerpoint/2010/main" val="2179238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48F3F5-D05D-4D11-B745-81462944DBCC}"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DF4E3A-B949-4A02-87B8-FCC6C520110B}" type="slidenum">
              <a:rPr lang="en-IN" smtClean="0"/>
              <a:t>‹#›</a:t>
            </a:fld>
            <a:endParaRPr lang="en-IN"/>
          </a:p>
        </p:txBody>
      </p:sp>
    </p:spTree>
    <p:extLst>
      <p:ext uri="{BB962C8B-B14F-4D97-AF65-F5344CB8AC3E}">
        <p14:creationId xmlns:p14="http://schemas.microsoft.com/office/powerpoint/2010/main" val="917007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48F3F5-D05D-4D11-B745-81462944DBCC}"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DF4E3A-B949-4A02-87B8-FCC6C520110B}" type="slidenum">
              <a:rPr lang="en-IN" smtClean="0"/>
              <a:t>‹#›</a:t>
            </a:fld>
            <a:endParaRPr lang="en-IN"/>
          </a:p>
        </p:txBody>
      </p:sp>
    </p:spTree>
    <p:extLst>
      <p:ext uri="{BB962C8B-B14F-4D97-AF65-F5344CB8AC3E}">
        <p14:creationId xmlns:p14="http://schemas.microsoft.com/office/powerpoint/2010/main" val="28669310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48F3F5-D05D-4D11-B745-81462944DBCC}"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DF4E3A-B949-4A02-87B8-FCC6C520110B}" type="slidenum">
              <a:rPr lang="en-IN" smtClean="0"/>
              <a:t>‹#›</a:t>
            </a:fld>
            <a:endParaRPr lang="en-IN"/>
          </a:p>
        </p:txBody>
      </p:sp>
    </p:spTree>
    <p:extLst>
      <p:ext uri="{BB962C8B-B14F-4D97-AF65-F5344CB8AC3E}">
        <p14:creationId xmlns:p14="http://schemas.microsoft.com/office/powerpoint/2010/main" val="36970850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48F3F5-D05D-4D11-B745-81462944DBCC}" type="datetimeFigureOut">
              <a:rPr lang="en-IN" smtClean="0"/>
              <a:t>20-03-2022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DF4E3A-B949-4A02-87B8-FCC6C520110B}" type="slidenum">
              <a:rPr lang="en-IN" smtClean="0"/>
              <a:t>‹#›</a:t>
            </a:fld>
            <a:endParaRPr lang="en-IN"/>
          </a:p>
        </p:txBody>
      </p:sp>
    </p:spTree>
    <p:extLst>
      <p:ext uri="{BB962C8B-B14F-4D97-AF65-F5344CB8AC3E}">
        <p14:creationId xmlns:p14="http://schemas.microsoft.com/office/powerpoint/2010/main" val="20949506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48F3F5-D05D-4D11-B745-81462944DBCC}" type="datetimeFigureOut">
              <a:rPr lang="en-IN" smtClean="0"/>
              <a:t>20-03-2022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DF4E3A-B949-4A02-87B8-FCC6C520110B}" type="slidenum">
              <a:rPr lang="en-IN" smtClean="0"/>
              <a:t>‹#›</a:t>
            </a:fld>
            <a:endParaRPr lang="en-IN"/>
          </a:p>
        </p:txBody>
      </p:sp>
    </p:spTree>
    <p:extLst>
      <p:ext uri="{BB962C8B-B14F-4D97-AF65-F5344CB8AC3E}">
        <p14:creationId xmlns:p14="http://schemas.microsoft.com/office/powerpoint/2010/main" val="25878467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048F3F5-D05D-4D11-B745-81462944DBCC}" type="datetimeFigureOut">
              <a:rPr lang="en-IN" smtClean="0"/>
              <a:t>20-03-2022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ADF4E3A-B949-4A02-87B8-FCC6C520110B}" type="slidenum">
              <a:rPr lang="en-IN" smtClean="0"/>
              <a:t>‹#›</a:t>
            </a:fld>
            <a:endParaRPr lang="en-IN"/>
          </a:p>
        </p:txBody>
      </p:sp>
    </p:spTree>
    <p:extLst>
      <p:ext uri="{BB962C8B-B14F-4D97-AF65-F5344CB8AC3E}">
        <p14:creationId xmlns:p14="http://schemas.microsoft.com/office/powerpoint/2010/main" val="37110261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048F3F5-D05D-4D11-B745-81462944DBCC}" type="datetimeFigureOut">
              <a:rPr lang="en-IN" smtClean="0"/>
              <a:t>20-03-2022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ADF4E3A-B949-4A02-87B8-FCC6C520110B}" type="slidenum">
              <a:rPr lang="en-IN" smtClean="0"/>
              <a:t>‹#›</a:t>
            </a:fld>
            <a:endParaRPr lang="en-IN"/>
          </a:p>
        </p:txBody>
      </p:sp>
    </p:spTree>
    <p:extLst>
      <p:ext uri="{BB962C8B-B14F-4D97-AF65-F5344CB8AC3E}">
        <p14:creationId xmlns:p14="http://schemas.microsoft.com/office/powerpoint/2010/main" val="35807555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048F3F5-D05D-4D11-B745-81462944DBCC}" type="datetimeFigureOut">
              <a:rPr lang="en-IN" smtClean="0"/>
              <a:t>20-03-2022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ADF4E3A-B949-4A02-87B8-FCC6C520110B}" type="slidenum">
              <a:rPr lang="en-IN" smtClean="0"/>
              <a:t>‹#›</a:t>
            </a:fld>
            <a:endParaRPr lang="en-IN"/>
          </a:p>
        </p:txBody>
      </p:sp>
    </p:spTree>
    <p:extLst>
      <p:ext uri="{BB962C8B-B14F-4D97-AF65-F5344CB8AC3E}">
        <p14:creationId xmlns:p14="http://schemas.microsoft.com/office/powerpoint/2010/main" val="17517270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48F3F5-D05D-4D11-B745-81462944DBCC}" type="datetimeFigureOut">
              <a:rPr lang="en-IN" smtClean="0"/>
              <a:t>20-03-2022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DF4E3A-B949-4A02-87B8-FCC6C520110B}" type="slidenum">
              <a:rPr lang="en-IN" smtClean="0"/>
              <a:t>‹#›</a:t>
            </a:fld>
            <a:endParaRPr lang="en-IN"/>
          </a:p>
        </p:txBody>
      </p:sp>
    </p:spTree>
    <p:extLst>
      <p:ext uri="{BB962C8B-B14F-4D97-AF65-F5344CB8AC3E}">
        <p14:creationId xmlns:p14="http://schemas.microsoft.com/office/powerpoint/2010/main" val="1767801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048F3F5-D05D-4D11-B745-81462944DBCC}" type="datetimeFigureOut">
              <a:rPr lang="en-IN" smtClean="0"/>
              <a:t>20-03-2022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ADF4E3A-B949-4A02-87B8-FCC6C520110B}" type="slidenum">
              <a:rPr lang="en-IN" smtClean="0"/>
              <a:t>‹#›</a:t>
            </a:fld>
            <a:endParaRPr lang="en-IN"/>
          </a:p>
        </p:txBody>
      </p:sp>
    </p:spTree>
    <p:extLst>
      <p:ext uri="{BB962C8B-B14F-4D97-AF65-F5344CB8AC3E}">
        <p14:creationId xmlns:p14="http://schemas.microsoft.com/office/powerpoint/2010/main" val="2488779472"/>
      </p:ext>
    </p:extLst>
  </p:cSld>
  <p:clrMap bg1="dk1" tx1="lt1" bg2="dk2" tx2="lt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3D9D60-FCD4-4228-A5B4-EC2CE7830AE9}"/>
              </a:ext>
            </a:extLst>
          </p:cNvPr>
          <p:cNvSpPr>
            <a:spLocks noGrp="1"/>
          </p:cNvSpPr>
          <p:nvPr>
            <p:ph type="ctrTitle"/>
          </p:nvPr>
        </p:nvSpPr>
        <p:spPr>
          <a:xfrm>
            <a:off x="824679" y="125358"/>
            <a:ext cx="8865232" cy="1646302"/>
          </a:xfrm>
        </p:spPr>
        <p:txBody>
          <a:bodyPr>
            <a:normAutofit fontScale="90000"/>
          </a:bodyPr>
          <a:lstStyle/>
          <a:p>
            <a:pPr algn="ctr"/>
            <a:r>
              <a:rPr lang="en-IN" sz="4400" dirty="0"/>
              <a:t>Chapter-17</a:t>
            </a:r>
            <a:br>
              <a:rPr lang="en-IN" sz="4400" dirty="0"/>
            </a:br>
            <a:r>
              <a:rPr lang="en-IN" sz="4400" dirty="0"/>
              <a:t>Agreement of Subject and Verb</a:t>
            </a:r>
          </a:p>
        </p:txBody>
      </p:sp>
      <p:pic>
        <p:nvPicPr>
          <p:cNvPr id="4" name="Picture 3">
            <a:extLst>
              <a:ext uri="{FF2B5EF4-FFF2-40B4-BE49-F238E27FC236}">
                <a16:creationId xmlns:a16="http://schemas.microsoft.com/office/drawing/2014/main" xmlns="" id="{E98E1172-8666-40C7-B3B0-D4F316168FA2}"/>
              </a:ext>
            </a:extLst>
          </p:cNvPr>
          <p:cNvPicPr>
            <a:picLocks noChangeAspect="1"/>
          </p:cNvPicPr>
          <p:nvPr/>
        </p:nvPicPr>
        <p:blipFill>
          <a:blip r:embed="rId3"/>
          <a:stretch>
            <a:fillRect/>
          </a:stretch>
        </p:blipFill>
        <p:spPr>
          <a:xfrm>
            <a:off x="582304" y="1937982"/>
            <a:ext cx="9339618" cy="4920018"/>
          </a:xfrm>
          <a:prstGeom prst="rect">
            <a:avLst/>
          </a:prstGeom>
        </p:spPr>
      </p:pic>
    </p:spTree>
    <p:extLst>
      <p:ext uri="{BB962C8B-B14F-4D97-AF65-F5344CB8AC3E}">
        <p14:creationId xmlns:p14="http://schemas.microsoft.com/office/powerpoint/2010/main" val="13446634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p15:prstTrans prst="curtains"/>
        <p:sndAc>
          <p:stSnd>
            <p:snd r:embed="rId2" name="chimes.wav"/>
          </p:stSnd>
        </p:sndAc>
      </p:transition>
    </mc:Choice>
    <mc:Fallback xmlns="">
      <p:transition spd="slow" advClick="0">
        <p:fade/>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07304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C8BE7892-5F60-48E6-AC94-9656A1663105}"/>
              </a:ext>
            </a:extLst>
          </p:cNvPr>
          <p:cNvSpPr/>
          <p:nvPr/>
        </p:nvSpPr>
        <p:spPr>
          <a:xfrm>
            <a:off x="0" y="0"/>
            <a:ext cx="296299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Definition</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4" name="Rectangle 3">
            <a:extLst>
              <a:ext uri="{FF2B5EF4-FFF2-40B4-BE49-F238E27FC236}">
                <a16:creationId xmlns:a16="http://schemas.microsoft.com/office/drawing/2014/main" xmlns="" id="{DDF8A12E-F3C5-4709-9A54-F8A9504BED97}"/>
              </a:ext>
            </a:extLst>
          </p:cNvPr>
          <p:cNvSpPr/>
          <p:nvPr/>
        </p:nvSpPr>
        <p:spPr>
          <a:xfrm>
            <a:off x="-150125" y="701805"/>
            <a:ext cx="12192000" cy="1815882"/>
          </a:xfrm>
          <a:prstGeom prst="rect">
            <a:avLst/>
          </a:prstGeom>
          <a:noFill/>
        </p:spPr>
        <p:txBody>
          <a:bodyPr wrap="square" lIns="91440" tIns="45720" rIns="91440" bIns="45720">
            <a:spAutoFit/>
          </a:bodyPr>
          <a:lstStyle/>
          <a:p>
            <a:pPr algn="ctr"/>
            <a:r>
              <a:rPr lang="en-IN" sz="2800" dirty="0"/>
              <a:t>Agreement or concord happens when a word changes form depending on the other words to which it relates. It is an instance of inflection, and usually involves making the value of some grammatical category "agree" between varied words or parts of the sentence.</a:t>
            </a:r>
            <a:endParaRPr lang="en-US" sz="5400" dirty="0">
              <a:ln w="0"/>
              <a:effectLst>
                <a:outerShdw blurRad="38100" dist="19050" dir="2700000" algn="tl" rotWithShape="0">
                  <a:schemeClr val="dk1">
                    <a:alpha val="40000"/>
                  </a:schemeClr>
                </a:outerShdw>
              </a:effectLst>
            </a:endParaRPr>
          </a:p>
        </p:txBody>
      </p:sp>
      <p:pic>
        <p:nvPicPr>
          <p:cNvPr id="1028" name="Picture 4" descr="Subject Verb Agreement: Match Your Words - Curvebreakers">
            <a:extLst>
              <a:ext uri="{FF2B5EF4-FFF2-40B4-BE49-F238E27FC236}">
                <a16:creationId xmlns:a16="http://schemas.microsoft.com/office/drawing/2014/main" xmlns="" id="{40C2C0E4-5B98-4C9F-ABE3-B546AD6BC5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9989" y="2517687"/>
            <a:ext cx="6371771" cy="3982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8282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028"/>
                                        </p:tgtEl>
                                        <p:attrNameLst>
                                          <p:attrName>style.visibility</p:attrName>
                                        </p:attrNameLst>
                                      </p:cBhvr>
                                      <p:to>
                                        <p:strVal val="visible"/>
                                      </p:to>
                                    </p:set>
                                    <p:animEffect transition="in" filter="fade">
                                      <p:cBhvr>
                                        <p:cTn id="19" dur="1000"/>
                                        <p:tgtEl>
                                          <p:spTgt spid="1028"/>
                                        </p:tgtEl>
                                      </p:cBhvr>
                                    </p:animEffect>
                                    <p:anim calcmode="lin" valueType="num">
                                      <p:cBhvr>
                                        <p:cTn id="20" dur="1000" fill="hold"/>
                                        <p:tgtEl>
                                          <p:spTgt spid="1028"/>
                                        </p:tgtEl>
                                        <p:attrNameLst>
                                          <p:attrName>ppt_x</p:attrName>
                                        </p:attrNameLst>
                                      </p:cBhvr>
                                      <p:tavLst>
                                        <p:tav tm="0">
                                          <p:val>
                                            <p:strVal val="#ppt_x"/>
                                          </p:val>
                                        </p:tav>
                                        <p:tav tm="100000">
                                          <p:val>
                                            <p:strVal val="#ppt_x"/>
                                          </p:val>
                                        </p:tav>
                                      </p:tavLst>
                                    </p:anim>
                                    <p:anim calcmode="lin" valueType="num">
                                      <p:cBhvr>
                                        <p:cTn id="21"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59961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2DFC511-2A42-48CC-8BB9-8C74B4146A78}"/>
              </a:ext>
            </a:extLst>
          </p:cNvPr>
          <p:cNvSpPr/>
          <p:nvPr/>
        </p:nvSpPr>
        <p:spPr>
          <a:xfrm>
            <a:off x="531340" y="0"/>
            <a:ext cx="5464636" cy="707886"/>
          </a:xfrm>
          <a:prstGeom prst="rect">
            <a:avLst/>
          </a:prstGeom>
          <a:noFill/>
        </p:spPr>
        <p:txBody>
          <a:bodyPr wrap="non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Some Sentence Examples</a:t>
            </a:r>
          </a:p>
        </p:txBody>
      </p:sp>
      <p:sp>
        <p:nvSpPr>
          <p:cNvPr id="3" name="Rectangle 2">
            <a:extLst>
              <a:ext uri="{FF2B5EF4-FFF2-40B4-BE49-F238E27FC236}">
                <a16:creationId xmlns:a16="http://schemas.microsoft.com/office/drawing/2014/main" xmlns="" id="{5BB4105B-F437-4F78-9D3A-98C12FBEF288}"/>
              </a:ext>
            </a:extLst>
          </p:cNvPr>
          <p:cNvSpPr/>
          <p:nvPr/>
        </p:nvSpPr>
        <p:spPr>
          <a:xfrm>
            <a:off x="122830" y="604474"/>
            <a:ext cx="8917698" cy="6247864"/>
          </a:xfrm>
          <a:prstGeom prst="rect">
            <a:avLst/>
          </a:prstGeom>
          <a:noFill/>
        </p:spPr>
        <p:txBody>
          <a:bodyPr wrap="none" lIns="91440" tIns="45720" rIns="91440" bIns="45720">
            <a:spAutoFit/>
          </a:bodyPr>
          <a:lstStyle/>
          <a:p>
            <a:pPr marL="742950" indent="-742950">
              <a:buFont typeface="+mj-lt"/>
              <a:buAutoNum type="arabicPeriod"/>
            </a:pPr>
            <a:r>
              <a:rPr lang="en-US" sz="4000" dirty="0">
                <a:ln w="0"/>
              </a:rPr>
              <a:t>Ram goes to school everyday.</a:t>
            </a:r>
          </a:p>
          <a:p>
            <a:pPr marL="742950" indent="-742950">
              <a:buFont typeface="+mj-lt"/>
              <a:buAutoNum type="arabicPeriod"/>
            </a:pPr>
            <a:r>
              <a:rPr lang="en-US" sz="4000" dirty="0">
                <a:ln w="0"/>
              </a:rPr>
              <a:t>I take tea every </a:t>
            </a:r>
            <a:r>
              <a:rPr lang="en-IN" sz="4000" dirty="0">
                <a:ln w="0"/>
              </a:rPr>
              <a:t>morning.</a:t>
            </a:r>
          </a:p>
          <a:p>
            <a:pPr marL="742950" indent="-742950">
              <a:buFont typeface="+mj-lt"/>
              <a:buAutoNum type="arabicPeriod"/>
            </a:pPr>
            <a:r>
              <a:rPr lang="en-IN" sz="4000" dirty="0">
                <a:ln w="0"/>
              </a:rPr>
              <a:t>The dog chases the cat.</a:t>
            </a:r>
          </a:p>
          <a:p>
            <a:pPr marL="742950" indent="-742950">
              <a:buFont typeface="+mj-lt"/>
              <a:buAutoNum type="arabicPeriod"/>
            </a:pPr>
            <a:r>
              <a:rPr lang="en-IN" sz="4000" dirty="0">
                <a:ln w="0"/>
              </a:rPr>
              <a:t>The puppy plays with the bone.</a:t>
            </a:r>
          </a:p>
          <a:p>
            <a:pPr marL="742950" indent="-742950">
              <a:buFont typeface="+mj-lt"/>
              <a:buAutoNum type="arabicPeriod"/>
            </a:pPr>
            <a:r>
              <a:rPr lang="en-IN" sz="4000" dirty="0">
                <a:ln w="0"/>
              </a:rPr>
              <a:t>The pig eats all day.</a:t>
            </a:r>
          </a:p>
          <a:p>
            <a:pPr marL="742950" indent="-742950">
              <a:buFont typeface="+mj-lt"/>
              <a:buAutoNum type="arabicPeriod"/>
            </a:pPr>
            <a:r>
              <a:rPr lang="en-IN" sz="4000" dirty="0">
                <a:ln w="0"/>
              </a:rPr>
              <a:t>The owl sleeps all day.</a:t>
            </a:r>
          </a:p>
          <a:p>
            <a:pPr marL="742950" indent="-742950">
              <a:buFont typeface="+mj-lt"/>
              <a:buAutoNum type="arabicPeriod"/>
            </a:pPr>
            <a:r>
              <a:rPr lang="en-IN" sz="4000" dirty="0">
                <a:ln w="0"/>
              </a:rPr>
              <a:t>Maria walks her dog everyday.</a:t>
            </a:r>
          </a:p>
          <a:p>
            <a:pPr marL="742950" indent="-742950">
              <a:buFont typeface="+mj-lt"/>
              <a:buAutoNum type="arabicPeriod"/>
            </a:pPr>
            <a:r>
              <a:rPr lang="en-IN" sz="4000" dirty="0">
                <a:ln w="0"/>
              </a:rPr>
              <a:t>It takes a special person to be a clown.</a:t>
            </a:r>
          </a:p>
          <a:p>
            <a:pPr marL="742950" indent="-742950">
              <a:buFont typeface="+mj-lt"/>
              <a:buAutoNum type="arabicPeriod"/>
            </a:pPr>
            <a:r>
              <a:rPr lang="en-IN" sz="4000" dirty="0">
                <a:ln w="0"/>
              </a:rPr>
              <a:t>All the children like playing soccer.</a:t>
            </a:r>
          </a:p>
          <a:p>
            <a:pPr marL="742950" indent="-742950">
              <a:buFont typeface="+mj-lt"/>
              <a:buAutoNum type="arabicPeriod"/>
            </a:pPr>
            <a:r>
              <a:rPr lang="en-IN" sz="4000" dirty="0">
                <a:ln w="0"/>
              </a:rPr>
              <a:t>Jana sings on the way to school</a:t>
            </a:r>
          </a:p>
        </p:txBody>
      </p:sp>
    </p:spTree>
    <p:extLst>
      <p:ext uri="{BB962C8B-B14F-4D97-AF65-F5344CB8AC3E}">
        <p14:creationId xmlns:p14="http://schemas.microsoft.com/office/powerpoint/2010/main" val="17851196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2D7BA52-F7FF-466F-99FE-1C1909B5F6B1}"/>
              </a:ext>
            </a:extLst>
          </p:cNvPr>
          <p:cNvSpPr/>
          <p:nvPr/>
        </p:nvSpPr>
        <p:spPr>
          <a:xfrm>
            <a:off x="1967848" y="824636"/>
            <a:ext cx="7028014" cy="1446550"/>
          </a:xfrm>
          <a:prstGeom prst="rect">
            <a:avLst/>
          </a:prstGeom>
          <a:noFill/>
        </p:spPr>
        <p:txBody>
          <a:bodyPr wrap="none" lIns="91440" tIns="45720" rIns="91440" bIns="45720">
            <a:spAutoFit/>
          </a:bodyPr>
          <a:lstStyle/>
          <a:p>
            <a:pPr algn="ctr"/>
            <a:r>
              <a:rPr lang="en-US" sz="8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Question Time</a:t>
            </a:r>
          </a:p>
        </p:txBody>
      </p:sp>
      <p:pic>
        <p:nvPicPr>
          <p:cNvPr id="3" name="Picture 2">
            <a:extLst>
              <a:ext uri="{FF2B5EF4-FFF2-40B4-BE49-F238E27FC236}">
                <a16:creationId xmlns:a16="http://schemas.microsoft.com/office/drawing/2014/main" xmlns="" id="{847B2132-3799-4FC9-A49E-080923464CD7}"/>
              </a:ext>
            </a:extLst>
          </p:cNvPr>
          <p:cNvPicPr>
            <a:picLocks noChangeAspect="1"/>
          </p:cNvPicPr>
          <p:nvPr/>
        </p:nvPicPr>
        <p:blipFill>
          <a:blip r:embed="rId2"/>
          <a:stretch>
            <a:fillRect/>
          </a:stretch>
        </p:blipFill>
        <p:spPr>
          <a:xfrm>
            <a:off x="0" y="2271186"/>
            <a:ext cx="12191999" cy="4586813"/>
          </a:xfrm>
          <a:prstGeom prst="rect">
            <a:avLst/>
          </a:prstGeom>
        </p:spPr>
      </p:pic>
    </p:spTree>
    <p:extLst>
      <p:ext uri="{BB962C8B-B14F-4D97-AF65-F5344CB8AC3E}">
        <p14:creationId xmlns:p14="http://schemas.microsoft.com/office/powerpoint/2010/main" val="7885866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70520E7-0397-4165-84B9-B60E587F61E8}"/>
              </a:ext>
            </a:extLst>
          </p:cNvPr>
          <p:cNvSpPr/>
          <p:nvPr/>
        </p:nvSpPr>
        <p:spPr>
          <a:xfrm>
            <a:off x="0" y="0"/>
            <a:ext cx="12351224" cy="1200329"/>
          </a:xfrm>
          <a:prstGeom prst="rect">
            <a:avLst/>
          </a:prstGeom>
          <a:noFill/>
        </p:spPr>
        <p:txBody>
          <a:bodyPr wrap="square" lIns="91440" tIns="45720" rIns="91440" bIns="45720">
            <a:spAutoFit/>
          </a:bodyPr>
          <a:lstStyle/>
          <a:p>
            <a:pPr algn="ctr"/>
            <a:r>
              <a:rPr lang="en-IN" sz="2400" dirty="0"/>
              <a:t>A. Instructions: Read the following sentences and circle the correct verb for each one. Keep in mind that when a compound subject uses “or” or “nor,” the verb should agree with the closest noun.</a:t>
            </a:r>
            <a:endParaRPr lang="en-US" sz="2400" b="0" cap="none" spc="0" dirty="0">
              <a:ln w="0"/>
            </a:endParaRPr>
          </a:p>
        </p:txBody>
      </p:sp>
      <p:sp>
        <p:nvSpPr>
          <p:cNvPr id="3" name="Rectangle 2">
            <a:extLst>
              <a:ext uri="{FF2B5EF4-FFF2-40B4-BE49-F238E27FC236}">
                <a16:creationId xmlns:a16="http://schemas.microsoft.com/office/drawing/2014/main" xmlns="" id="{761B3F1A-60AC-4EA5-8982-ED7B856568A4}"/>
              </a:ext>
            </a:extLst>
          </p:cNvPr>
          <p:cNvSpPr/>
          <p:nvPr/>
        </p:nvSpPr>
        <p:spPr>
          <a:xfrm>
            <a:off x="421375" y="1499457"/>
            <a:ext cx="9200297" cy="5016758"/>
          </a:xfrm>
          <a:prstGeom prst="rect">
            <a:avLst/>
          </a:prstGeom>
          <a:noFill/>
        </p:spPr>
        <p:txBody>
          <a:bodyPr wrap="square" lIns="91440" tIns="45720" rIns="91440" bIns="45720">
            <a:spAutoFit/>
          </a:bodyPr>
          <a:lstStyle/>
          <a:p>
            <a:r>
              <a:rPr lang="en-IN" sz="3200" dirty="0"/>
              <a:t>1. Sally (run, runs) to the park every day.</a:t>
            </a:r>
          </a:p>
          <a:p>
            <a:r>
              <a:rPr lang="en-IN" sz="3200" dirty="0"/>
              <a:t> 2. The dogs (bark, barks) at strangers.</a:t>
            </a:r>
          </a:p>
          <a:p>
            <a:r>
              <a:rPr lang="en-IN" sz="3200" dirty="0"/>
              <a:t> 3. Ted and Mary (is, are) going to the movies. </a:t>
            </a:r>
          </a:p>
          <a:p>
            <a:r>
              <a:rPr lang="en-IN" sz="3200" dirty="0"/>
              <a:t>4. The game (was, were) exciting. </a:t>
            </a:r>
          </a:p>
          <a:p>
            <a:r>
              <a:rPr lang="en-IN" sz="3200" dirty="0"/>
              <a:t>5. My friends (worry, worries) too much. </a:t>
            </a:r>
          </a:p>
          <a:p>
            <a:r>
              <a:rPr lang="en-IN" sz="3200" dirty="0"/>
              <a:t>6. Olivia (study, studies) every night. </a:t>
            </a:r>
          </a:p>
          <a:p>
            <a:r>
              <a:rPr lang="en-IN" sz="3200" dirty="0"/>
              <a:t>7. Black or white (is, are) your choice. </a:t>
            </a:r>
          </a:p>
          <a:p>
            <a:r>
              <a:rPr lang="en-IN" sz="3200" dirty="0"/>
              <a:t>8. The movie (was, were) incredible. </a:t>
            </a:r>
          </a:p>
          <a:p>
            <a:r>
              <a:rPr lang="en-IN" sz="3200" dirty="0"/>
              <a:t>9. Archery (is, are) my favourite hobby. </a:t>
            </a:r>
          </a:p>
          <a:p>
            <a:r>
              <a:rPr lang="en-IN" sz="3200" dirty="0"/>
              <a:t>10. The cat or dogs (is, are) in the yard.</a:t>
            </a:r>
            <a:endParaRPr lang="en-US" sz="3200" b="0" cap="none" spc="0" dirty="0">
              <a:ln w="0"/>
              <a:solidFill>
                <a:schemeClr val="tx1"/>
              </a:solidFill>
            </a:endParaRPr>
          </a:p>
        </p:txBody>
      </p:sp>
    </p:spTree>
    <p:extLst>
      <p:ext uri="{BB962C8B-B14F-4D97-AF65-F5344CB8AC3E}">
        <p14:creationId xmlns:p14="http://schemas.microsoft.com/office/powerpoint/2010/main" val="9798131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B2F6790-21CD-4541-8C0A-1C232F132B4D}"/>
              </a:ext>
            </a:extLst>
          </p:cNvPr>
          <p:cNvSpPr/>
          <p:nvPr/>
        </p:nvSpPr>
        <p:spPr>
          <a:xfrm>
            <a:off x="2469038" y="-171649"/>
            <a:ext cx="6298584" cy="1446550"/>
          </a:xfrm>
          <a:prstGeom prst="rect">
            <a:avLst/>
          </a:prstGeom>
          <a:noFill/>
        </p:spPr>
        <p:txBody>
          <a:bodyPr wrap="none" lIns="91440" tIns="45720" rIns="91440" bIns="45720">
            <a:spAutoFit/>
          </a:bodyPr>
          <a:lstStyle/>
          <a:p>
            <a:pPr algn="ctr"/>
            <a:r>
              <a:rPr lang="en-US" sz="8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Answer Time</a:t>
            </a:r>
          </a:p>
        </p:txBody>
      </p:sp>
      <p:pic>
        <p:nvPicPr>
          <p:cNvPr id="3" name="Picture 2">
            <a:extLst>
              <a:ext uri="{FF2B5EF4-FFF2-40B4-BE49-F238E27FC236}">
                <a16:creationId xmlns:a16="http://schemas.microsoft.com/office/drawing/2014/main" xmlns="" id="{1F032F93-983D-454F-AFD7-34C12DCB7A73}"/>
              </a:ext>
            </a:extLst>
          </p:cNvPr>
          <p:cNvPicPr>
            <a:picLocks noChangeAspect="1"/>
          </p:cNvPicPr>
          <p:nvPr/>
        </p:nvPicPr>
        <p:blipFill>
          <a:blip r:embed="rId2"/>
          <a:stretch>
            <a:fillRect/>
          </a:stretch>
        </p:blipFill>
        <p:spPr>
          <a:xfrm>
            <a:off x="0" y="1473958"/>
            <a:ext cx="12192000" cy="5384042"/>
          </a:xfrm>
          <a:prstGeom prst="rect">
            <a:avLst/>
          </a:prstGeom>
        </p:spPr>
      </p:pic>
    </p:spTree>
    <p:extLst>
      <p:ext uri="{BB962C8B-B14F-4D97-AF65-F5344CB8AC3E}">
        <p14:creationId xmlns:p14="http://schemas.microsoft.com/office/powerpoint/2010/main" val="31778415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70520E7-0397-4165-84B9-B60E587F61E8}"/>
              </a:ext>
            </a:extLst>
          </p:cNvPr>
          <p:cNvSpPr/>
          <p:nvPr/>
        </p:nvSpPr>
        <p:spPr>
          <a:xfrm>
            <a:off x="0" y="0"/>
            <a:ext cx="12351224" cy="1200329"/>
          </a:xfrm>
          <a:prstGeom prst="rect">
            <a:avLst/>
          </a:prstGeom>
          <a:noFill/>
        </p:spPr>
        <p:txBody>
          <a:bodyPr wrap="square" lIns="91440" tIns="45720" rIns="91440" bIns="45720">
            <a:spAutoFit/>
          </a:bodyPr>
          <a:lstStyle/>
          <a:p>
            <a:pPr algn="ctr"/>
            <a:r>
              <a:rPr lang="en-IN" sz="2400" dirty="0"/>
              <a:t>A. Instructions: Read the following sentences and circle the correct verb for each one. Keep in mind that when a compound subject uses “or” or “nor,” the verb should agree with the closest noun.</a:t>
            </a:r>
            <a:endParaRPr lang="en-US" sz="2400" b="0" cap="none" spc="0" dirty="0">
              <a:ln w="0"/>
            </a:endParaRPr>
          </a:p>
        </p:txBody>
      </p:sp>
      <p:sp>
        <p:nvSpPr>
          <p:cNvPr id="3" name="Rectangle 2">
            <a:extLst>
              <a:ext uri="{FF2B5EF4-FFF2-40B4-BE49-F238E27FC236}">
                <a16:creationId xmlns:a16="http://schemas.microsoft.com/office/drawing/2014/main" xmlns="" id="{761B3F1A-60AC-4EA5-8982-ED7B856568A4}"/>
              </a:ext>
            </a:extLst>
          </p:cNvPr>
          <p:cNvSpPr/>
          <p:nvPr/>
        </p:nvSpPr>
        <p:spPr>
          <a:xfrm>
            <a:off x="191069" y="1200329"/>
            <a:ext cx="2210937" cy="5016758"/>
          </a:xfrm>
          <a:prstGeom prst="rect">
            <a:avLst/>
          </a:prstGeom>
          <a:noFill/>
        </p:spPr>
        <p:txBody>
          <a:bodyPr wrap="square" lIns="91440" tIns="45720" rIns="91440" bIns="45720">
            <a:spAutoFit/>
          </a:bodyPr>
          <a:lstStyle/>
          <a:p>
            <a:r>
              <a:rPr lang="en-US" sz="3200" dirty="0">
                <a:ln w="0"/>
              </a:rPr>
              <a:t>1. Runs</a:t>
            </a:r>
          </a:p>
          <a:p>
            <a:r>
              <a:rPr lang="en-US" sz="3200" dirty="0">
                <a:ln w="0"/>
              </a:rPr>
              <a:t>2. Bark</a:t>
            </a:r>
          </a:p>
          <a:p>
            <a:r>
              <a:rPr lang="en-US" sz="3200" dirty="0">
                <a:ln w="0"/>
              </a:rPr>
              <a:t>3. Are </a:t>
            </a:r>
          </a:p>
          <a:p>
            <a:r>
              <a:rPr lang="en-US" sz="3200" b="0" cap="none" spc="0" dirty="0">
                <a:ln w="0"/>
                <a:solidFill>
                  <a:schemeClr val="tx1"/>
                </a:solidFill>
              </a:rPr>
              <a:t>4. Was </a:t>
            </a:r>
          </a:p>
          <a:p>
            <a:r>
              <a:rPr lang="en-US" sz="3200" dirty="0">
                <a:ln w="0"/>
              </a:rPr>
              <a:t>5. Worry</a:t>
            </a:r>
          </a:p>
          <a:p>
            <a:r>
              <a:rPr lang="en-US" sz="3200" b="0" cap="none" spc="0" dirty="0">
                <a:ln w="0"/>
                <a:solidFill>
                  <a:schemeClr val="tx1"/>
                </a:solidFill>
              </a:rPr>
              <a:t>6. Studies</a:t>
            </a:r>
          </a:p>
          <a:p>
            <a:r>
              <a:rPr lang="en-US" sz="3200" dirty="0">
                <a:ln w="0"/>
              </a:rPr>
              <a:t>7. Is </a:t>
            </a:r>
          </a:p>
          <a:p>
            <a:r>
              <a:rPr lang="en-IN" sz="3200" b="0" cap="none" spc="0" dirty="0">
                <a:ln w="0"/>
                <a:solidFill>
                  <a:schemeClr val="tx1"/>
                </a:solidFill>
              </a:rPr>
              <a:t>8. Was</a:t>
            </a:r>
          </a:p>
          <a:p>
            <a:r>
              <a:rPr lang="en-IN" sz="3200" dirty="0">
                <a:ln w="0"/>
              </a:rPr>
              <a:t>9. Is</a:t>
            </a:r>
          </a:p>
          <a:p>
            <a:r>
              <a:rPr lang="en-IN" sz="3200" b="0" cap="none" spc="0" dirty="0">
                <a:ln w="0"/>
                <a:solidFill>
                  <a:schemeClr val="tx1"/>
                </a:solidFill>
              </a:rPr>
              <a:t>10. Are</a:t>
            </a:r>
          </a:p>
        </p:txBody>
      </p:sp>
    </p:spTree>
    <p:extLst>
      <p:ext uri="{BB962C8B-B14F-4D97-AF65-F5344CB8AC3E}">
        <p14:creationId xmlns:p14="http://schemas.microsoft.com/office/powerpoint/2010/main" val="14114527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1D16925-D718-403A-8055-88A856CCA32B}"/>
              </a:ext>
            </a:extLst>
          </p:cNvPr>
          <p:cNvSpPr/>
          <p:nvPr/>
        </p:nvSpPr>
        <p:spPr>
          <a:xfrm>
            <a:off x="0" y="-198946"/>
            <a:ext cx="1877117"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Recap</a:t>
            </a:r>
          </a:p>
        </p:txBody>
      </p:sp>
      <p:sp>
        <p:nvSpPr>
          <p:cNvPr id="3" name="Rectangle 2">
            <a:extLst>
              <a:ext uri="{FF2B5EF4-FFF2-40B4-BE49-F238E27FC236}">
                <a16:creationId xmlns:a16="http://schemas.microsoft.com/office/drawing/2014/main" xmlns="" id="{EB66DDBE-8BC5-4671-B33D-BA6345282F1A}"/>
              </a:ext>
            </a:extLst>
          </p:cNvPr>
          <p:cNvSpPr/>
          <p:nvPr/>
        </p:nvSpPr>
        <p:spPr>
          <a:xfrm>
            <a:off x="0" y="992412"/>
            <a:ext cx="11288090" cy="523220"/>
          </a:xfrm>
          <a:prstGeom prst="rect">
            <a:avLst/>
          </a:prstGeom>
          <a:noFill/>
        </p:spPr>
        <p:txBody>
          <a:bodyPr wrap="none" lIns="91440" tIns="45720" rIns="91440" bIns="45720">
            <a:spAutoFit/>
          </a:bodyPr>
          <a:lstStyle/>
          <a:p>
            <a:pPr marL="457200" indent="-457200">
              <a:buFont typeface="Arial" panose="020B0604020202020204" pitchFamily="34" charset="0"/>
              <a:buChar char="•"/>
            </a:pPr>
            <a:r>
              <a:rPr lang="en-US" sz="2800" b="0" u="sng" cap="none" spc="0" dirty="0">
                <a:ln w="0"/>
                <a:solidFill>
                  <a:schemeClr val="tx1"/>
                </a:solidFill>
              </a:rPr>
              <a:t>Subject verb agreement </a:t>
            </a:r>
            <a:r>
              <a:rPr lang="en-US" sz="2800" b="0" cap="none" spc="0" dirty="0">
                <a:ln w="0"/>
                <a:solidFill>
                  <a:schemeClr val="tx1"/>
                </a:solidFill>
              </a:rPr>
              <a:t>means your subject or verb must match or agree.</a:t>
            </a:r>
          </a:p>
        </p:txBody>
      </p:sp>
      <p:sp>
        <p:nvSpPr>
          <p:cNvPr id="4" name="Rectangle 3">
            <a:extLst>
              <a:ext uri="{FF2B5EF4-FFF2-40B4-BE49-F238E27FC236}">
                <a16:creationId xmlns:a16="http://schemas.microsoft.com/office/drawing/2014/main" xmlns="" id="{30CDD5C9-8079-468F-A16F-384596AC1014}"/>
              </a:ext>
            </a:extLst>
          </p:cNvPr>
          <p:cNvSpPr/>
          <p:nvPr/>
        </p:nvSpPr>
        <p:spPr>
          <a:xfrm>
            <a:off x="-10959" y="2176648"/>
            <a:ext cx="12183656" cy="954107"/>
          </a:xfrm>
          <a:prstGeom prst="rect">
            <a:avLst/>
          </a:prstGeom>
          <a:noFill/>
        </p:spPr>
        <p:txBody>
          <a:bodyPr wrap="none" lIns="91440" tIns="45720" rIns="91440" bIns="45720">
            <a:spAutoFit/>
          </a:bodyPr>
          <a:lstStyle/>
          <a:p>
            <a:pPr marL="457200" indent="-457200">
              <a:buFont typeface="Arial" panose="020B0604020202020204" pitchFamily="34" charset="0"/>
              <a:buChar char="•"/>
            </a:pPr>
            <a:r>
              <a:rPr lang="en-US" sz="2800" b="0" cap="none" spc="0" dirty="0">
                <a:ln w="0"/>
                <a:solidFill>
                  <a:schemeClr val="tx1"/>
                </a:solidFill>
              </a:rPr>
              <a:t>The word and the </a:t>
            </a:r>
            <a:r>
              <a:rPr lang="en-IN" sz="2800" b="0" cap="none" spc="0" dirty="0">
                <a:ln w="0"/>
                <a:solidFill>
                  <a:schemeClr val="tx1"/>
                </a:solidFill>
              </a:rPr>
              <a:t>phrases “with’’ , “as well as”, “together with”, are not part of </a:t>
            </a:r>
          </a:p>
          <a:p>
            <a:r>
              <a:rPr lang="en-IN" sz="2800" dirty="0">
                <a:ln w="0"/>
              </a:rPr>
              <a:t>      the subject and the verb agrees with the subject.</a:t>
            </a:r>
            <a:endParaRPr lang="en-US" sz="2800" b="0" cap="none" spc="0" dirty="0">
              <a:ln w="0"/>
              <a:solidFill>
                <a:schemeClr val="tx1"/>
              </a:solidFill>
            </a:endParaRPr>
          </a:p>
        </p:txBody>
      </p:sp>
      <p:sp>
        <p:nvSpPr>
          <p:cNvPr id="5" name="Rectangle 4">
            <a:extLst>
              <a:ext uri="{FF2B5EF4-FFF2-40B4-BE49-F238E27FC236}">
                <a16:creationId xmlns:a16="http://schemas.microsoft.com/office/drawing/2014/main" xmlns="" id="{E1107AD2-3B26-4783-8A04-BC5E36E610F6}"/>
              </a:ext>
            </a:extLst>
          </p:cNvPr>
          <p:cNvSpPr/>
          <p:nvPr/>
        </p:nvSpPr>
        <p:spPr>
          <a:xfrm>
            <a:off x="0" y="3729954"/>
            <a:ext cx="6321602" cy="523220"/>
          </a:xfrm>
          <a:prstGeom prst="rect">
            <a:avLst/>
          </a:prstGeom>
          <a:noFill/>
        </p:spPr>
        <p:txBody>
          <a:bodyPr wrap="none" lIns="91440" tIns="45720" rIns="91440" bIns="45720">
            <a:spAutoFit/>
          </a:bodyPr>
          <a:lstStyle/>
          <a:p>
            <a:pPr marL="457200" indent="-457200">
              <a:buFont typeface="Arial" panose="020B0604020202020204" pitchFamily="34" charset="0"/>
              <a:buChar char="•"/>
            </a:pPr>
            <a:r>
              <a:rPr lang="en-US" sz="2800" b="0" cap="none" spc="0" dirty="0">
                <a:ln w="0"/>
                <a:solidFill>
                  <a:schemeClr val="tx1"/>
                </a:solidFill>
              </a:rPr>
              <a:t>Two subject </a:t>
            </a:r>
            <a:r>
              <a:rPr lang="en-IN" sz="2800" b="0" cap="none" spc="0" dirty="0">
                <a:ln w="0"/>
                <a:solidFill>
                  <a:schemeClr val="tx1"/>
                </a:solidFill>
              </a:rPr>
              <a:t>joined by “and’’ are plural.</a:t>
            </a:r>
            <a:endParaRPr lang="en-US" sz="2800" b="0" cap="none" spc="0" dirty="0">
              <a:ln w="0"/>
              <a:solidFill>
                <a:schemeClr val="tx1"/>
              </a:solidFill>
            </a:endParaRPr>
          </a:p>
        </p:txBody>
      </p:sp>
      <p:sp>
        <p:nvSpPr>
          <p:cNvPr id="6" name="Rectangle 5">
            <a:extLst>
              <a:ext uri="{FF2B5EF4-FFF2-40B4-BE49-F238E27FC236}">
                <a16:creationId xmlns:a16="http://schemas.microsoft.com/office/drawing/2014/main" xmlns="" id="{34BE36B0-5F11-42D6-ABEB-B5F5B4EF0813}"/>
              </a:ext>
            </a:extLst>
          </p:cNvPr>
          <p:cNvSpPr/>
          <p:nvPr/>
        </p:nvSpPr>
        <p:spPr>
          <a:xfrm>
            <a:off x="0" y="4911481"/>
            <a:ext cx="12310281" cy="954107"/>
          </a:xfrm>
          <a:prstGeom prst="rect">
            <a:avLst/>
          </a:prstGeom>
          <a:noFill/>
        </p:spPr>
        <p:txBody>
          <a:bodyPr wrap="square" lIns="91440" tIns="45720" rIns="91440" bIns="45720">
            <a:spAutoFit/>
          </a:bodyPr>
          <a:lstStyle/>
          <a:p>
            <a:pPr marL="457200" indent="-457200">
              <a:buFont typeface="Arial" panose="020B0604020202020204" pitchFamily="34" charset="0"/>
              <a:buChar char="•"/>
            </a:pPr>
            <a:r>
              <a:rPr lang="en-US" sz="2800" b="0" cap="none" spc="0" dirty="0">
                <a:ln w="0"/>
                <a:solidFill>
                  <a:schemeClr val="tx1"/>
                </a:solidFill>
              </a:rPr>
              <a:t>With </a:t>
            </a:r>
            <a:r>
              <a:rPr lang="en-IN" sz="2800" b="0" cap="none" spc="0" dirty="0">
                <a:ln w="0"/>
                <a:solidFill>
                  <a:schemeClr val="tx1"/>
                </a:solidFill>
              </a:rPr>
              <a:t>collective nouns, the verb might be singular or plural, depending on meaning.</a:t>
            </a:r>
            <a:endParaRPr lang="en-US" sz="2800" b="0" cap="none" spc="0" dirty="0">
              <a:ln w="0"/>
              <a:solidFill>
                <a:schemeClr val="tx1"/>
              </a:solidFill>
            </a:endParaRPr>
          </a:p>
        </p:txBody>
      </p:sp>
    </p:spTree>
    <p:extLst>
      <p:ext uri="{BB962C8B-B14F-4D97-AF65-F5344CB8AC3E}">
        <p14:creationId xmlns:p14="http://schemas.microsoft.com/office/powerpoint/2010/main" val="11544320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108</TotalTime>
  <Words>439</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Chapter-17 Agreement of Subject and Verb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Chapter-17 Agreement of Subject and Verb</dc:title>
  <dc:creator>Kinng</dc:creator>
  <cp:lastModifiedBy>Jahanvi</cp:lastModifiedBy>
  <cp:revision>15</cp:revision>
  <dcterms:created xsi:type="dcterms:W3CDTF">2021-10-21T13:17:53Z</dcterms:created>
  <dcterms:modified xsi:type="dcterms:W3CDTF">2022-03-20T12:53:55Z</dcterms:modified>
</cp:coreProperties>
</file>