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94676" autoAdjust="0"/>
  </p:normalViewPr>
  <p:slideViewPr>
    <p:cSldViewPr>
      <p:cViewPr varScale="1">
        <p:scale>
          <a:sx n="75" d="100"/>
          <a:sy n="75" d="100"/>
        </p:scale>
        <p:origin x="-1050"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0E9C6F-1971-4445-83B0-CA380BB6E63A}" type="datetimeFigureOut">
              <a:rPr lang="en-US" smtClean="0"/>
              <a:t>1/13/2022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63D631-EE69-4987-945F-5133F50E3B28}" type="slidenum">
              <a:rPr lang="en-US" smtClean="0"/>
              <a:t>‹#›</a:t>
            </a:fld>
            <a:endParaRPr lang="en-US"/>
          </a:p>
        </p:txBody>
      </p:sp>
    </p:spTree>
    <p:extLst>
      <p:ext uri="{BB962C8B-B14F-4D97-AF65-F5344CB8AC3E}">
        <p14:creationId xmlns:p14="http://schemas.microsoft.com/office/powerpoint/2010/main" val="264386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B728E3-7E51-43D3-9D89-4E1517C7117A}"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542AC-5643-44E2-AAAB-F8F4E005675A}" type="slidenum">
              <a:rPr lang="en-US" smtClean="0"/>
              <a:t>‹#›</a:t>
            </a:fld>
            <a:endParaRPr lang="en-US"/>
          </a:p>
        </p:txBody>
      </p:sp>
    </p:spTree>
    <p:extLst>
      <p:ext uri="{BB962C8B-B14F-4D97-AF65-F5344CB8AC3E}">
        <p14:creationId xmlns:p14="http://schemas.microsoft.com/office/powerpoint/2010/main" val="588571123"/>
      </p:ext>
    </p:extLst>
  </p:cSld>
  <p:clrMapOvr>
    <a:masterClrMapping/>
  </p:clrMapOvr>
  <mc:AlternateContent xmlns:mc="http://schemas.openxmlformats.org/markup-compatibility/2006" xmlns:p14="http://schemas.microsoft.com/office/powerpoint/2010/main">
    <mc:Choice Requires="p14">
      <p:transition spd="slow" p14:dur="3500" advClick="0">
        <p14:doors dir="vert"/>
      </p:transition>
    </mc:Choice>
    <mc:Fallback xmlns="">
      <p:transition spd="slow" advClick="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728E3-7E51-43D3-9D89-4E1517C7117A}"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542AC-5643-44E2-AAAB-F8F4E005675A}" type="slidenum">
              <a:rPr lang="en-US" smtClean="0"/>
              <a:t>‹#›</a:t>
            </a:fld>
            <a:endParaRPr lang="en-US"/>
          </a:p>
        </p:txBody>
      </p:sp>
    </p:spTree>
    <p:extLst>
      <p:ext uri="{BB962C8B-B14F-4D97-AF65-F5344CB8AC3E}">
        <p14:creationId xmlns:p14="http://schemas.microsoft.com/office/powerpoint/2010/main" val="2060951809"/>
      </p:ext>
    </p:extLst>
  </p:cSld>
  <p:clrMapOvr>
    <a:masterClrMapping/>
  </p:clrMapOvr>
  <mc:AlternateContent xmlns:mc="http://schemas.openxmlformats.org/markup-compatibility/2006" xmlns:p14="http://schemas.microsoft.com/office/powerpoint/2010/main">
    <mc:Choice Requires="p14">
      <p:transition spd="slow" p14:dur="3500" advClick="0">
        <p14:doors dir="vert"/>
      </p:transition>
    </mc:Choice>
    <mc:Fallback xmlns="">
      <p:transition spd="slow" advClick="0">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728E3-7E51-43D3-9D89-4E1517C7117A}"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542AC-5643-44E2-AAAB-F8F4E005675A}" type="slidenum">
              <a:rPr lang="en-US" smtClean="0"/>
              <a:t>‹#›</a:t>
            </a:fld>
            <a:endParaRPr lang="en-US"/>
          </a:p>
        </p:txBody>
      </p:sp>
    </p:spTree>
    <p:extLst>
      <p:ext uri="{BB962C8B-B14F-4D97-AF65-F5344CB8AC3E}">
        <p14:creationId xmlns:p14="http://schemas.microsoft.com/office/powerpoint/2010/main" val="1379521638"/>
      </p:ext>
    </p:extLst>
  </p:cSld>
  <p:clrMapOvr>
    <a:masterClrMapping/>
  </p:clrMapOvr>
  <mc:AlternateContent xmlns:mc="http://schemas.openxmlformats.org/markup-compatibility/2006" xmlns:p14="http://schemas.microsoft.com/office/powerpoint/2010/main">
    <mc:Choice Requires="p14">
      <p:transition spd="slow" p14:dur="3500" advClick="0">
        <p14:doors dir="vert"/>
      </p:transition>
    </mc:Choice>
    <mc:Fallback xmlns="">
      <p:transition spd="slow" advClick="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728E3-7E51-43D3-9D89-4E1517C7117A}"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542AC-5643-44E2-AAAB-F8F4E005675A}" type="slidenum">
              <a:rPr lang="en-US" smtClean="0"/>
              <a:t>‹#›</a:t>
            </a:fld>
            <a:endParaRPr lang="en-US"/>
          </a:p>
        </p:txBody>
      </p:sp>
    </p:spTree>
    <p:extLst>
      <p:ext uri="{BB962C8B-B14F-4D97-AF65-F5344CB8AC3E}">
        <p14:creationId xmlns:p14="http://schemas.microsoft.com/office/powerpoint/2010/main" val="391479755"/>
      </p:ext>
    </p:extLst>
  </p:cSld>
  <p:clrMapOvr>
    <a:masterClrMapping/>
  </p:clrMapOvr>
  <mc:AlternateContent xmlns:mc="http://schemas.openxmlformats.org/markup-compatibility/2006" xmlns:p14="http://schemas.microsoft.com/office/powerpoint/2010/main">
    <mc:Choice Requires="p14">
      <p:transition spd="slow" p14:dur="3500" advClick="0">
        <p14:doors dir="vert"/>
      </p:transition>
    </mc:Choice>
    <mc:Fallback xmlns="">
      <p:transition spd="slow" advClick="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B728E3-7E51-43D3-9D89-4E1517C7117A}"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542AC-5643-44E2-AAAB-F8F4E005675A}" type="slidenum">
              <a:rPr lang="en-US" smtClean="0"/>
              <a:t>‹#›</a:t>
            </a:fld>
            <a:endParaRPr lang="en-US"/>
          </a:p>
        </p:txBody>
      </p:sp>
    </p:spTree>
    <p:extLst>
      <p:ext uri="{BB962C8B-B14F-4D97-AF65-F5344CB8AC3E}">
        <p14:creationId xmlns:p14="http://schemas.microsoft.com/office/powerpoint/2010/main" val="3930774897"/>
      </p:ext>
    </p:extLst>
  </p:cSld>
  <p:clrMapOvr>
    <a:masterClrMapping/>
  </p:clrMapOvr>
  <mc:AlternateContent xmlns:mc="http://schemas.openxmlformats.org/markup-compatibility/2006" xmlns:p14="http://schemas.microsoft.com/office/powerpoint/2010/main">
    <mc:Choice Requires="p14">
      <p:transition spd="slow" p14:dur="3500" advClick="0">
        <p14:doors dir="vert"/>
      </p:transition>
    </mc:Choice>
    <mc:Fallback xmlns="">
      <p:transition spd="slow" advClick="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B728E3-7E51-43D3-9D89-4E1517C7117A}"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542AC-5643-44E2-AAAB-F8F4E005675A}" type="slidenum">
              <a:rPr lang="en-US" smtClean="0"/>
              <a:t>‹#›</a:t>
            </a:fld>
            <a:endParaRPr lang="en-US"/>
          </a:p>
        </p:txBody>
      </p:sp>
    </p:spTree>
    <p:extLst>
      <p:ext uri="{BB962C8B-B14F-4D97-AF65-F5344CB8AC3E}">
        <p14:creationId xmlns:p14="http://schemas.microsoft.com/office/powerpoint/2010/main" val="1015370943"/>
      </p:ext>
    </p:extLst>
  </p:cSld>
  <p:clrMapOvr>
    <a:masterClrMapping/>
  </p:clrMapOvr>
  <mc:AlternateContent xmlns:mc="http://schemas.openxmlformats.org/markup-compatibility/2006" xmlns:p14="http://schemas.microsoft.com/office/powerpoint/2010/main">
    <mc:Choice Requires="p14">
      <p:transition spd="slow" p14:dur="3500" advClick="0">
        <p14:doors dir="vert"/>
      </p:transition>
    </mc:Choice>
    <mc:Fallback xmlns="">
      <p:transition spd="slow" advClick="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B728E3-7E51-43D3-9D89-4E1517C7117A}"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0542AC-5643-44E2-AAAB-F8F4E005675A}" type="slidenum">
              <a:rPr lang="en-US" smtClean="0"/>
              <a:t>‹#›</a:t>
            </a:fld>
            <a:endParaRPr lang="en-US"/>
          </a:p>
        </p:txBody>
      </p:sp>
    </p:spTree>
    <p:extLst>
      <p:ext uri="{BB962C8B-B14F-4D97-AF65-F5344CB8AC3E}">
        <p14:creationId xmlns:p14="http://schemas.microsoft.com/office/powerpoint/2010/main" val="26980413"/>
      </p:ext>
    </p:extLst>
  </p:cSld>
  <p:clrMapOvr>
    <a:masterClrMapping/>
  </p:clrMapOvr>
  <mc:AlternateContent xmlns:mc="http://schemas.openxmlformats.org/markup-compatibility/2006" xmlns:p14="http://schemas.microsoft.com/office/powerpoint/2010/main">
    <mc:Choice Requires="p14">
      <p:transition spd="slow" p14:dur="3500" advClick="0">
        <p14:doors dir="vert"/>
      </p:transition>
    </mc:Choice>
    <mc:Fallback xmlns="">
      <p:transition spd="slow" advClick="0">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B728E3-7E51-43D3-9D89-4E1517C7117A}"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0542AC-5643-44E2-AAAB-F8F4E005675A}" type="slidenum">
              <a:rPr lang="en-US" smtClean="0"/>
              <a:t>‹#›</a:t>
            </a:fld>
            <a:endParaRPr lang="en-US"/>
          </a:p>
        </p:txBody>
      </p:sp>
    </p:spTree>
    <p:extLst>
      <p:ext uri="{BB962C8B-B14F-4D97-AF65-F5344CB8AC3E}">
        <p14:creationId xmlns:p14="http://schemas.microsoft.com/office/powerpoint/2010/main" val="1424737666"/>
      </p:ext>
    </p:extLst>
  </p:cSld>
  <p:clrMapOvr>
    <a:masterClrMapping/>
  </p:clrMapOvr>
  <mc:AlternateContent xmlns:mc="http://schemas.openxmlformats.org/markup-compatibility/2006" xmlns:p14="http://schemas.microsoft.com/office/powerpoint/2010/main">
    <mc:Choice Requires="p14">
      <p:transition spd="slow" p14:dur="3500" advClick="0">
        <p14:doors dir="vert"/>
      </p:transition>
    </mc:Choice>
    <mc:Fallback xmlns="">
      <p:transition spd="slow" advClick="0">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728E3-7E51-43D3-9D89-4E1517C7117A}" type="datetimeFigureOut">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0542AC-5643-44E2-AAAB-F8F4E005675A}" type="slidenum">
              <a:rPr lang="en-US" smtClean="0"/>
              <a:t>‹#›</a:t>
            </a:fld>
            <a:endParaRPr lang="en-US"/>
          </a:p>
        </p:txBody>
      </p:sp>
    </p:spTree>
    <p:extLst>
      <p:ext uri="{BB962C8B-B14F-4D97-AF65-F5344CB8AC3E}">
        <p14:creationId xmlns:p14="http://schemas.microsoft.com/office/powerpoint/2010/main" val="3323714339"/>
      </p:ext>
    </p:extLst>
  </p:cSld>
  <p:clrMapOvr>
    <a:masterClrMapping/>
  </p:clrMapOvr>
  <mc:AlternateContent xmlns:mc="http://schemas.openxmlformats.org/markup-compatibility/2006" xmlns:p14="http://schemas.microsoft.com/office/powerpoint/2010/main">
    <mc:Choice Requires="p14">
      <p:transition spd="slow" p14:dur="3500" advClick="0">
        <p14:doors dir="vert"/>
      </p:transition>
    </mc:Choice>
    <mc:Fallback xmlns="">
      <p:transition spd="slow" advClick="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B728E3-7E51-43D3-9D89-4E1517C7117A}"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542AC-5643-44E2-AAAB-F8F4E005675A}" type="slidenum">
              <a:rPr lang="en-US" smtClean="0"/>
              <a:t>‹#›</a:t>
            </a:fld>
            <a:endParaRPr lang="en-US"/>
          </a:p>
        </p:txBody>
      </p:sp>
    </p:spTree>
    <p:extLst>
      <p:ext uri="{BB962C8B-B14F-4D97-AF65-F5344CB8AC3E}">
        <p14:creationId xmlns:p14="http://schemas.microsoft.com/office/powerpoint/2010/main" val="2487254036"/>
      </p:ext>
    </p:extLst>
  </p:cSld>
  <p:clrMapOvr>
    <a:masterClrMapping/>
  </p:clrMapOvr>
  <mc:AlternateContent xmlns:mc="http://schemas.openxmlformats.org/markup-compatibility/2006" xmlns:p14="http://schemas.microsoft.com/office/powerpoint/2010/main">
    <mc:Choice Requires="p14">
      <p:transition spd="slow" p14:dur="3500" advClick="0">
        <p14:doors dir="vert"/>
      </p:transition>
    </mc:Choice>
    <mc:Fallback xmlns="">
      <p:transition spd="slow" advClick="0">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B728E3-7E51-43D3-9D89-4E1517C7117A}"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542AC-5643-44E2-AAAB-F8F4E005675A}" type="slidenum">
              <a:rPr lang="en-US" smtClean="0"/>
              <a:t>‹#›</a:t>
            </a:fld>
            <a:endParaRPr lang="en-US"/>
          </a:p>
        </p:txBody>
      </p:sp>
    </p:spTree>
    <p:extLst>
      <p:ext uri="{BB962C8B-B14F-4D97-AF65-F5344CB8AC3E}">
        <p14:creationId xmlns:p14="http://schemas.microsoft.com/office/powerpoint/2010/main" val="1692589662"/>
      </p:ext>
    </p:extLst>
  </p:cSld>
  <p:clrMapOvr>
    <a:masterClrMapping/>
  </p:clrMapOvr>
  <mc:AlternateContent xmlns:mc="http://schemas.openxmlformats.org/markup-compatibility/2006" xmlns:p14="http://schemas.microsoft.com/office/powerpoint/2010/main">
    <mc:Choice Requires="p14">
      <p:transition spd="slow" p14:dur="3500" advClick="0">
        <p14:doors dir="vert"/>
      </p:transition>
    </mc:Choice>
    <mc:Fallback xmlns="">
      <p:transition spd="slow" advClick="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728E3-7E51-43D3-9D89-4E1517C7117A}" type="datetimeFigureOut">
              <a:rPr lang="en-US" smtClean="0"/>
              <a:t>1/13/2022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542AC-5643-44E2-AAAB-F8F4E005675A}" type="slidenum">
              <a:rPr lang="en-US" smtClean="0"/>
              <a:t>‹#›</a:t>
            </a:fld>
            <a:endParaRPr lang="en-US"/>
          </a:p>
        </p:txBody>
      </p:sp>
    </p:spTree>
    <p:extLst>
      <p:ext uri="{BB962C8B-B14F-4D97-AF65-F5344CB8AC3E}">
        <p14:creationId xmlns:p14="http://schemas.microsoft.com/office/powerpoint/2010/main" val="36169636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3500" advClick="0">
        <p14:doors dir="vert"/>
      </p:transition>
    </mc:Choice>
    <mc:Fallback xmlns="">
      <p:transition spd="slow" advClick="0">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1470025"/>
          </a:xfrm>
        </p:spPr>
        <p:txBody>
          <a:bodyPr/>
          <a:lstStyle/>
          <a:p>
            <a:r>
              <a:rPr lang="en-US" dirty="0" smtClean="0">
                <a:solidFill>
                  <a:schemeClr val="bg1"/>
                </a:solidFill>
              </a:rPr>
              <a:t>Halloween </a:t>
            </a:r>
            <a:endParaRPr lang="en-US" dirty="0">
              <a:solidFill>
                <a:schemeClr val="bg1"/>
              </a:solidFill>
            </a:endParaRPr>
          </a:p>
        </p:txBody>
      </p:sp>
      <p:sp>
        <p:nvSpPr>
          <p:cNvPr id="3" name="Subtitle 2"/>
          <p:cNvSpPr>
            <a:spLocks noGrp="1"/>
          </p:cNvSpPr>
          <p:nvPr>
            <p:ph type="subTitle" idx="1"/>
          </p:nvPr>
        </p:nvSpPr>
        <p:spPr>
          <a:xfrm>
            <a:off x="1371600" y="1524000"/>
            <a:ext cx="6400800" cy="1752600"/>
          </a:xfrm>
        </p:spPr>
        <p:txBody>
          <a:bodyPr/>
          <a:lstStyle/>
          <a:p>
            <a:r>
              <a:rPr lang="en-US" dirty="0" smtClean="0">
                <a:solidFill>
                  <a:schemeClr val="bg1"/>
                </a:solidFill>
              </a:rPr>
              <a:t>By-Jahanvi</a:t>
            </a:r>
            <a:endParaRPr lang="en-US" dirty="0">
              <a:solidFill>
                <a:schemeClr val="bg1"/>
              </a:solidFill>
            </a:endParaRPr>
          </a:p>
        </p:txBody>
      </p:sp>
      <p:grpSp>
        <p:nvGrpSpPr>
          <p:cNvPr id="4" name="Group 3"/>
          <p:cNvGrpSpPr/>
          <p:nvPr/>
        </p:nvGrpSpPr>
        <p:grpSpPr>
          <a:xfrm>
            <a:off x="0" y="2743200"/>
            <a:ext cx="9144001" cy="4114800"/>
            <a:chOff x="0" y="2743200"/>
            <a:chExt cx="9144001" cy="411480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43200"/>
              <a:ext cx="4724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1" y="2743200"/>
              <a:ext cx="441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284402826"/>
      </p:ext>
    </p:extLst>
  </p:cSld>
  <p:clrMapOvr>
    <a:masterClrMapping/>
  </p:clrMapOvr>
  <mc:AlternateContent xmlns:mc="http://schemas.openxmlformats.org/markup-compatibility/2006">
    <mc:Choice xmlns:p14="http://schemas.microsoft.com/office/powerpoint/2010/main" Requires="p14">
      <p:transition spd="slow" p14:dur="1400" advClick="0">
        <p14:doors dir="vert"/>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6" presetClass="entr" presetSubtype="37"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outVertic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Rectangle 1"/>
          <p:cNvSpPr/>
          <p:nvPr/>
        </p:nvSpPr>
        <p:spPr>
          <a:xfrm>
            <a:off x="2286000" y="152400"/>
            <a:ext cx="3048976" cy="923330"/>
          </a:xfrm>
          <a:prstGeom prst="rect">
            <a:avLst/>
          </a:prstGeom>
          <a:noFill/>
        </p:spPr>
        <p:txBody>
          <a:bodyPr wrap="non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Definition</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4" name="Rectangle 3"/>
          <p:cNvSpPr/>
          <p:nvPr/>
        </p:nvSpPr>
        <p:spPr>
          <a:xfrm>
            <a:off x="2133600" y="1295400"/>
            <a:ext cx="4572000" cy="1754326"/>
          </a:xfrm>
          <a:prstGeom prst="rect">
            <a:avLst/>
          </a:prstGeom>
        </p:spPr>
        <p:txBody>
          <a:bodyPr>
            <a:spAutoFit/>
          </a:bodyPr>
          <a:lstStyle/>
          <a:p>
            <a:r>
              <a:rPr lang="en-US" dirty="0"/>
              <a:t>T</a:t>
            </a:r>
            <a:r>
              <a:rPr lang="en-US" dirty="0" smtClean="0"/>
              <a:t>he night of 31 October, the eve of All Saints' Day, often celebrated by children dressing up in frightening masks and costumes. Halloween is thought to be associated with the Celtic festival Samhain, when ghosts and spirits were believed to be abroad.</a:t>
            </a:r>
            <a:endParaRPr lang="en-US" dirty="0"/>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4705"/>
          <a:stretch/>
        </p:blipFill>
        <p:spPr bwMode="auto">
          <a:xfrm>
            <a:off x="1849439" y="3479174"/>
            <a:ext cx="4843461" cy="3378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3284236"/>
      </p:ext>
    </p:extLst>
  </p:cSld>
  <p:clrMapOvr>
    <a:masterClrMapping/>
  </p:clrMapOvr>
  <mc:AlternateContent xmlns:mc="http://schemas.openxmlformats.org/markup-compatibility/2006">
    <mc:Choice xmlns:p14="http://schemas.microsoft.com/office/powerpoint/2010/main" Requires="p14">
      <p:transition spd="slow" p14:dur="1400" advClick="0">
        <p14:doors dir="vert"/>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6" presetClass="entr" presetSubtype="37" fill="hold" nodeType="afterEffect">
                                  <p:stCondLst>
                                    <p:cond delay="0"/>
                                  </p:stCondLst>
                                  <p:childTnLst>
                                    <p:set>
                                      <p:cBhvr>
                                        <p:cTn id="18" dur="1" fill="hold">
                                          <p:stCondLst>
                                            <p:cond delay="0"/>
                                          </p:stCondLst>
                                        </p:cTn>
                                        <p:tgtEl>
                                          <p:spTgt spid="2051"/>
                                        </p:tgtEl>
                                        <p:attrNameLst>
                                          <p:attrName>style.visibility</p:attrName>
                                        </p:attrNameLst>
                                      </p:cBhvr>
                                      <p:to>
                                        <p:strVal val="visible"/>
                                      </p:to>
                                    </p:set>
                                    <p:animEffect transition="in" filter="barn(outVertical)">
                                      <p:cBhvr>
                                        <p:cTn id="19"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Rectangle 1"/>
          <p:cNvSpPr/>
          <p:nvPr/>
        </p:nvSpPr>
        <p:spPr>
          <a:xfrm>
            <a:off x="530676" y="152400"/>
            <a:ext cx="8508804" cy="769441"/>
          </a:xfrm>
          <a:prstGeom prst="rect">
            <a:avLst/>
          </a:prstGeom>
          <a:noFill/>
        </p:spPr>
        <p:txBody>
          <a:bodyPr wrap="none" lIns="91440" tIns="45720" rIns="91440" bIns="45720">
            <a:spAutoFit/>
          </a:bodyPr>
          <a:lstStyle/>
          <a:p>
            <a:pPr algn="ctr"/>
            <a:r>
              <a:rPr lang="en-US" sz="4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How do we celebrate “Halloween”?</a:t>
            </a:r>
            <a:endParaRPr lang="en-US" sz="4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3" name="Rectangle 2"/>
          <p:cNvSpPr/>
          <p:nvPr/>
        </p:nvSpPr>
        <p:spPr>
          <a:xfrm>
            <a:off x="1317978" y="1371600"/>
            <a:ext cx="6934200" cy="1477328"/>
          </a:xfrm>
          <a:prstGeom prst="rect">
            <a:avLst/>
          </a:prstGeom>
        </p:spPr>
        <p:txBody>
          <a:bodyPr wrap="square">
            <a:spAutoFit/>
          </a:bodyPr>
          <a:lstStyle/>
          <a:p>
            <a:r>
              <a:rPr lang="en-US" dirty="0" smtClean="0"/>
              <a:t>People celebrate </a:t>
            </a:r>
            <a:r>
              <a:rPr lang="en-US" b="1" dirty="0" smtClean="0"/>
              <a:t>Halloween by going to church</a:t>
            </a:r>
            <a:r>
              <a:rPr lang="en-US" dirty="0" smtClean="0"/>
              <a:t>, </a:t>
            </a:r>
            <a:r>
              <a:rPr lang="en-US" b="1" dirty="0" smtClean="0"/>
              <a:t>lighting a candle</a:t>
            </a:r>
            <a:r>
              <a:rPr lang="en-US" dirty="0" smtClean="0"/>
              <a:t>, and </a:t>
            </a:r>
            <a:r>
              <a:rPr lang="en-US" b="1" dirty="0" smtClean="0"/>
              <a:t>praying</a:t>
            </a:r>
            <a:r>
              <a:rPr lang="en-US" dirty="0" smtClean="0"/>
              <a:t>. It is also celebrated by carving pumpkins, wearing scary costumes, and watching horror movies. History and significance of Halloween: Celebrated mostly in western countries, Halloween has different beliefs with respect to its origin.</a:t>
            </a:r>
            <a:endParaRPr lang="en-US" dirty="0"/>
          </a:p>
        </p:txBody>
      </p:sp>
      <p:grpSp>
        <p:nvGrpSpPr>
          <p:cNvPr id="4" name="Group 3"/>
          <p:cNvGrpSpPr/>
          <p:nvPr/>
        </p:nvGrpSpPr>
        <p:grpSpPr>
          <a:xfrm>
            <a:off x="381000" y="3200398"/>
            <a:ext cx="8382000" cy="3657600"/>
            <a:chOff x="860650" y="4581524"/>
            <a:chExt cx="7686825" cy="2276476"/>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650" y="4581525"/>
              <a:ext cx="3924428"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078" y="4581524"/>
              <a:ext cx="3762397"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51516417"/>
      </p:ext>
    </p:extLst>
  </p:cSld>
  <p:clrMapOvr>
    <a:masterClrMapping/>
  </p:clrMapOvr>
  <mc:AlternateContent xmlns:mc="http://schemas.openxmlformats.org/markup-compatibility/2006">
    <mc:Choice xmlns:p14="http://schemas.microsoft.com/office/powerpoint/2010/main" Requires="p14">
      <p:transition spd="slow" p14:dur="1400" advClick="0">
        <p14:doors dir="vert"/>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6" presetClass="entr" presetSubtype="37"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outVertic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Rectangle 1"/>
          <p:cNvSpPr/>
          <p:nvPr/>
        </p:nvSpPr>
        <p:spPr>
          <a:xfrm>
            <a:off x="838199" y="295820"/>
            <a:ext cx="7851829" cy="769441"/>
          </a:xfrm>
          <a:prstGeom prst="rect">
            <a:avLst/>
          </a:prstGeom>
          <a:noFill/>
        </p:spPr>
        <p:txBody>
          <a:bodyPr wrap="none" lIns="91440" tIns="45720" rIns="91440" bIns="45720">
            <a:spAutoFit/>
          </a:bodyPr>
          <a:lstStyle/>
          <a:p>
            <a:pPr algn="ctr"/>
            <a:r>
              <a:rPr lang="en-US" sz="4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Benefit of celebrating Halloween</a:t>
            </a:r>
            <a:endParaRPr lang="en-US" sz="4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3" name="Rectangle 2"/>
          <p:cNvSpPr/>
          <p:nvPr/>
        </p:nvSpPr>
        <p:spPr>
          <a:xfrm>
            <a:off x="1371600" y="1295400"/>
            <a:ext cx="6404028" cy="1477328"/>
          </a:xfrm>
          <a:prstGeom prst="rect">
            <a:avLst/>
          </a:prstGeom>
        </p:spPr>
        <p:txBody>
          <a:bodyPr wrap="square">
            <a:spAutoFit/>
          </a:bodyPr>
          <a:lstStyle/>
          <a:p>
            <a:r>
              <a:rPr lang="en-US" dirty="0" smtClean="0"/>
              <a:t>Social and emotional skill development. When a child joins other children in trick or treating during Halloween, that child actively experiments with emotional and social roles. This helps in the development of feelings and building self-esteem. It helps the child learn how to work with others in society.</a:t>
            </a:r>
            <a:endParaRPr lang="en-US" dirty="0"/>
          </a:p>
        </p:txBody>
      </p:sp>
      <p:grpSp>
        <p:nvGrpSpPr>
          <p:cNvPr id="5" name="Group 4"/>
          <p:cNvGrpSpPr/>
          <p:nvPr/>
        </p:nvGrpSpPr>
        <p:grpSpPr>
          <a:xfrm>
            <a:off x="1247107" y="2971800"/>
            <a:ext cx="6677693" cy="3886200"/>
            <a:chOff x="850899" y="2971800"/>
            <a:chExt cx="6677693" cy="388620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899" y="2971800"/>
              <a:ext cx="6388101"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59650" y="3352800"/>
              <a:ext cx="6668942" cy="646331"/>
            </a:xfrm>
            <a:prstGeom prst="rect">
              <a:avLst/>
            </a:prstGeom>
            <a:noFill/>
          </p:spPr>
          <p:txBody>
            <a:bodyPr wrap="none" lIns="91440" tIns="45720" rIns="91440" bIns="45720">
              <a:prstTxWarp prst="textArchUp">
                <a:avLst>
                  <a:gd name="adj" fmla="val 5636973"/>
                </a:avLst>
              </a:prstTxWarp>
              <a:spAutoFit/>
              <a:scene3d>
                <a:camera prst="obliqueBottomLeft"/>
                <a:lightRig rig="threePt" dir="t"/>
              </a:scene3d>
              <a:sp3d extrusionH="57150">
                <a:bevelT w="57150" h="38100" prst="hardEdge"/>
              </a:sp3d>
            </a:bodyPr>
            <a:lstStyle/>
            <a:p>
              <a:pPr algn="ctr"/>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glow rad="139700">
                      <a:schemeClr val="accent2">
                        <a:satMod val="175000"/>
                        <a:alpha val="40000"/>
                      </a:schemeClr>
                    </a:glow>
                    <a:innerShdw blurRad="69850" dist="43180" dir="5400000">
                      <a:srgbClr val="000000">
                        <a:alpha val="65000"/>
                      </a:srgbClr>
                    </a:innerShdw>
                  </a:effectLst>
                </a:rPr>
                <a:t>Benefit of celebrating “Halloween</a:t>
              </a:r>
              <a:endPar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glow rad="139700">
                    <a:schemeClr val="accent2">
                      <a:satMod val="175000"/>
                      <a:alpha val="40000"/>
                    </a:schemeClr>
                  </a:glow>
                  <a:innerShdw blurRad="69850" dist="43180" dir="5400000">
                    <a:srgbClr val="000000">
                      <a:alpha val="65000"/>
                    </a:srgbClr>
                  </a:innerShdw>
                </a:effectLst>
              </a:endParaRPr>
            </a:p>
          </p:txBody>
        </p:sp>
      </p:grpSp>
    </p:spTree>
    <p:extLst>
      <p:ext uri="{BB962C8B-B14F-4D97-AF65-F5344CB8AC3E}">
        <p14:creationId xmlns:p14="http://schemas.microsoft.com/office/powerpoint/2010/main" val="1543391375"/>
      </p:ext>
    </p:extLst>
  </p:cSld>
  <p:clrMapOvr>
    <a:masterClrMapping/>
  </p:clrMapOvr>
  <mc:AlternateContent xmlns:mc="http://schemas.openxmlformats.org/markup-compatibility/2006" xmlns:p14="http://schemas.microsoft.com/office/powerpoint/2010/main">
    <mc:Choice Requires="p14">
      <p:transition spd="slow" p14:dur="3500" advClick="0">
        <p14:doors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6" presetClass="entr" presetSubtype="37"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out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197944"/>
      </p:ext>
    </p:extLst>
  </p:cSld>
  <p:clrMapOvr>
    <a:masterClrMapping/>
  </p:clrMapOvr>
  <mc:AlternateContent xmlns:mc="http://schemas.openxmlformats.org/markup-compatibility/2006" xmlns:p14="http://schemas.microsoft.com/office/powerpoint/2010/main">
    <mc:Choice Requires="p14">
      <p:transition spd="slow" p14:dur="3500" advClick="0">
        <p14:doors dir="vert"/>
      </p:transition>
    </mc:Choice>
    <mc:Fallback xmlns="">
      <p:transition spd="slow" advClick="0">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TotalTime>
  <Words>174</Words>
  <Application>Microsoft Office PowerPoint</Application>
  <PresentationFormat>On-screen Show (4:3)</PresentationFormat>
  <Paragraphs>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Halloween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Halloween</dc:title>
  <dc:creator>Jahanvi</dc:creator>
  <cp:lastModifiedBy>Jahanvi</cp:lastModifiedBy>
  <cp:revision>8</cp:revision>
  <dcterms:created xsi:type="dcterms:W3CDTF">2021-10-31T09:25:24Z</dcterms:created>
  <dcterms:modified xsi:type="dcterms:W3CDTF">2022-01-13T10:46:23Z</dcterms:modified>
</cp:coreProperties>
</file>