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 id="2147484102" r:id="rId2"/>
  </p:sldMasterIdLst>
  <p:sldIdLst>
    <p:sldId id="256" r:id="rId3"/>
    <p:sldId id="261" r:id="rId4"/>
    <p:sldId id="257"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63" d="100"/>
          <a:sy n="63"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08883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1912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69952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282463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6763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447960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240521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C5A797-E64B-4B83-A461-A13D0FDFE111}"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225512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C5A797-E64B-4B83-A461-A13D0FDFE111}"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567429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5A797-E64B-4B83-A461-A13D0FDFE111}"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5719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79795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653812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2608251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2945623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5965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302287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63046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8914367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440693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78223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C5A797-E64B-4B83-A461-A13D0FDFE111}"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00174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222995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C5A797-E64B-4B83-A461-A13D0FDFE111}"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32852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5A797-E64B-4B83-A461-A13D0FDFE111}"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12784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5A797-E64B-4B83-A461-A13D0FDFE111}"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356534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44868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5A797-E64B-4B83-A461-A13D0FDFE111}"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F23D0-AF40-4445-A979-8ECF6C2CF5EB}" type="slidenum">
              <a:rPr lang="en-US" smtClean="0"/>
              <a:t>‹#›</a:t>
            </a:fld>
            <a:endParaRPr lang="en-US"/>
          </a:p>
        </p:txBody>
      </p:sp>
    </p:spTree>
    <p:extLst>
      <p:ext uri="{BB962C8B-B14F-4D97-AF65-F5344CB8AC3E}">
        <p14:creationId xmlns:p14="http://schemas.microsoft.com/office/powerpoint/2010/main" val="14352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5A797-E64B-4B83-A461-A13D0FDFE111}" type="datetimeFigureOut">
              <a:rPr lang="en-US" smtClean="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F23D0-AF40-4445-A979-8ECF6C2CF5EB}" type="slidenum">
              <a:rPr lang="en-US" smtClean="0"/>
              <a:t>‹#›</a:t>
            </a:fld>
            <a:endParaRPr lang="en-US"/>
          </a:p>
        </p:txBody>
      </p:sp>
    </p:spTree>
    <p:extLst>
      <p:ext uri="{BB962C8B-B14F-4D97-AF65-F5344CB8AC3E}">
        <p14:creationId xmlns:p14="http://schemas.microsoft.com/office/powerpoint/2010/main" val="2946443850"/>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C5A797-E64B-4B83-A461-A13D0FDFE111}" type="datetimeFigureOut">
              <a:rPr lang="en-US" smtClean="0"/>
              <a:t>10/27/2022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EF23D0-AF40-4445-A979-8ECF6C2CF5EB}" type="slidenum">
              <a:rPr lang="en-US" smtClean="0"/>
              <a:t>‹#›</a:t>
            </a:fld>
            <a:endParaRPr lang="en-US"/>
          </a:p>
        </p:txBody>
      </p:sp>
    </p:spTree>
    <p:extLst>
      <p:ext uri="{BB962C8B-B14F-4D97-AF65-F5344CB8AC3E}">
        <p14:creationId xmlns:p14="http://schemas.microsoft.com/office/powerpoint/2010/main" val="1289096418"/>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enterprisedesktop/definition/Microsoft-Office-365-suite" TargetMode="External"/><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Atari_ST" TargetMode="External"/><Relationship Id="rId13" Type="http://schemas.openxmlformats.org/officeDocument/2006/relationships/hyperlink" Target="https://en.wikipedia.org/wiki/Wine_(software)" TargetMode="External"/><Relationship Id="rId18" Type="http://schemas.openxmlformats.org/officeDocument/2006/relationships/image" Target="../media/image11.png"/><Relationship Id="rId3" Type="http://schemas.openxmlformats.org/officeDocument/2006/relationships/hyperlink" Target="https://en.wikipedia.org/wiki/IBM_PC" TargetMode="External"/><Relationship Id="rId7" Type="http://schemas.openxmlformats.org/officeDocument/2006/relationships/hyperlink" Target="https://en.wikipedia.org/wiki/AT%26T_UNIX_PC" TargetMode="External"/><Relationship Id="rId12" Type="http://schemas.openxmlformats.org/officeDocument/2006/relationships/hyperlink" Target="https://en.wikipedia.org/wiki/MacOS" TargetMode="External"/><Relationship Id="rId17" Type="http://schemas.openxmlformats.org/officeDocument/2006/relationships/hyperlink" Target="https://en.wikipedia.org/wiki/Software_as_a_service" TargetMode="External"/><Relationship Id="rId2" Type="http://schemas.openxmlformats.org/officeDocument/2006/relationships/image" Target="../media/image10.png"/><Relationship Id="rId16" Type="http://schemas.openxmlformats.org/officeDocument/2006/relationships/hyperlink" Target="https://en.wikipedia.org/wiki/Microsoft_365" TargetMode="External"/><Relationship Id="rId1" Type="http://schemas.openxmlformats.org/officeDocument/2006/relationships/slideLayout" Target="../slideLayouts/slideLayout19.xml"/><Relationship Id="rId6" Type="http://schemas.openxmlformats.org/officeDocument/2006/relationships/hyperlink" Target="https://en.wikipedia.org/wiki/Classic_Mac_OS" TargetMode="External"/><Relationship Id="rId11" Type="http://schemas.openxmlformats.org/officeDocument/2006/relationships/hyperlink" Target="https://en.wikipedia.org/wiki/SCO_Unix" TargetMode="External"/><Relationship Id="rId5" Type="http://schemas.openxmlformats.org/officeDocument/2006/relationships/hyperlink" Target="https://en.wikipedia.org/wiki/Apple_Macintosh" TargetMode="External"/><Relationship Id="rId15" Type="http://schemas.openxmlformats.org/officeDocument/2006/relationships/hyperlink" Target="https://en.wikipedia.org/wiki/Microsoft_Office" TargetMode="External"/><Relationship Id="rId10" Type="http://schemas.openxmlformats.org/officeDocument/2006/relationships/hyperlink" Target="https://en.wikipedia.org/wiki/Microsoft_Windows" TargetMode="External"/><Relationship Id="rId4" Type="http://schemas.openxmlformats.org/officeDocument/2006/relationships/hyperlink" Target="https://en.wikipedia.org/wiki/DOS" TargetMode="External"/><Relationship Id="rId9" Type="http://schemas.openxmlformats.org/officeDocument/2006/relationships/hyperlink" Target="https://en.wikipedia.org/wiki/OS/2" TargetMode="External"/><Relationship Id="rId14" Type="http://schemas.openxmlformats.org/officeDocument/2006/relationships/hyperlink" Target="https://en.wikipedia.org/wiki/Linu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33715" y="5435331"/>
            <a:ext cx="3563398" cy="891328"/>
          </a:xfrm>
        </p:spPr>
        <p:txBody>
          <a:bodyPr>
            <a:noAutofit/>
          </a:bodyPr>
          <a:lstStyle/>
          <a:p>
            <a:r>
              <a:rPr lang="en-US" sz="4400" dirty="0" smtClean="0">
                <a:latin typeface="Script MT Bold" panose="03040602040607080904" pitchFamily="66" charset="0"/>
              </a:rPr>
              <a:t>By-Jahanvi</a:t>
            </a:r>
          </a:p>
        </p:txBody>
      </p:sp>
      <p:grpSp>
        <p:nvGrpSpPr>
          <p:cNvPr id="8" name="Group 7"/>
          <p:cNvGrpSpPr/>
          <p:nvPr/>
        </p:nvGrpSpPr>
        <p:grpSpPr>
          <a:xfrm>
            <a:off x="260775" y="1788520"/>
            <a:ext cx="11050846" cy="3074462"/>
            <a:chOff x="1141154" y="1899731"/>
            <a:chExt cx="11050846" cy="3074462"/>
          </a:xfrm>
        </p:grpSpPr>
        <p:pic>
          <p:nvPicPr>
            <p:cNvPr id="4" name="Picture 3"/>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15661" y1="38920" x2="15455" y2="43195"/>
                          <a14:foregroundMark x1="12314" y1="62992" x2="15083" y2="68166"/>
                          <a14:foregroundMark x1="23347" y1="62092" x2="24545" y2="67717"/>
                          <a14:foregroundMark x1="33430" y1="40382" x2="33430" y2="40382"/>
                          <a14:foregroundMark x1="42149" y1="41845" x2="42727" y2="48819"/>
                          <a14:foregroundMark x1="45868" y1="38470" x2="45868" y2="38470"/>
                          <a14:foregroundMark x1="46074" y1="52643" x2="46074" y2="52643"/>
                          <a14:foregroundMark x1="49421" y1="47469" x2="49421" y2="47469"/>
                          <a14:foregroundMark x1="55744" y1="51181" x2="55744" y2="51181"/>
                          <a14:foregroundMark x1="63678" y1="47469" x2="63678" y2="47469"/>
                          <a14:foregroundMark x1="68182" y1="48369" x2="68182" y2="48369"/>
                          <a14:foregroundMark x1="77107" y1="46007" x2="77107" y2="46007"/>
                          <a14:foregroundMark x1="85000" y1="45557" x2="85000" y2="45557"/>
                          <a14:backgroundMark x1="29669" y1="51744" x2="90702" y2="49381"/>
                          <a14:backgroundMark x1="41529" y1="34758" x2="49421" y2="55006"/>
                          <a14:backgroundMark x1="42521" y1="40832" x2="42521" y2="40832"/>
                          <a14:backgroundMark x1="42934" y1="46007" x2="42727" y2="50281"/>
                          <a14:backgroundMark x1="42314" y1="55456" x2="42727" y2="42295"/>
                          <a14:backgroundMark x1="38967" y1="49381" x2="52603" y2="29021"/>
                          <a14:backgroundMark x1="43926" y1="33746" x2="46281" y2="41282"/>
                          <a14:backgroundMark x1="44876" y1="38020" x2="44876" y2="38020"/>
                        </a14:backgroundRemoval>
                      </a14:imgEffect>
                    </a14:imgLayer>
                  </a14:imgProps>
                </a:ext>
                <a:ext uri="{28A0092B-C50C-407E-A947-70E740481C1C}">
                  <a14:useLocalDpi xmlns:a14="http://schemas.microsoft.com/office/drawing/2010/main" val="0"/>
                </a:ext>
              </a:extLst>
            </a:blip>
            <a:srcRect l="10727" t="26693" r="72090" b="26587"/>
            <a:stretch/>
          </p:blipFill>
          <p:spPr>
            <a:xfrm>
              <a:off x="1141154" y="1899731"/>
              <a:ext cx="2701797" cy="3074462"/>
            </a:xfrm>
            <a:prstGeom prst="rect">
              <a:avLst/>
            </a:prstGeom>
          </p:spPr>
        </p:pic>
        <p:pic>
          <p:nvPicPr>
            <p:cNvPr id="7" name="Picture 6"/>
            <p:cNvPicPr>
              <a:picLocks noChangeAspect="1"/>
            </p:cNvPicPr>
            <p:nvPr/>
          </p:nvPicPr>
          <p:blipFill>
            <a:blip r:embed="rId4"/>
            <a:stretch>
              <a:fillRect/>
            </a:stretch>
          </p:blipFill>
          <p:spPr>
            <a:xfrm>
              <a:off x="3587932" y="1998032"/>
              <a:ext cx="8604068" cy="2495655"/>
            </a:xfrm>
            <a:prstGeom prst="rect">
              <a:avLst/>
            </a:prstGeom>
          </p:spPr>
        </p:pic>
      </p:grpSp>
    </p:spTree>
    <p:extLst>
      <p:ext uri="{BB962C8B-B14F-4D97-AF65-F5344CB8AC3E}">
        <p14:creationId xmlns:p14="http://schemas.microsoft.com/office/powerpoint/2010/main" val="4232539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36322" cy="1325563"/>
          </a:xfrm>
        </p:spPr>
        <p:txBody>
          <a:bodyPr/>
          <a:lstStyle/>
          <a:p>
            <a:r>
              <a:rPr lang="en-US" dirty="0" smtClean="0">
                <a:latin typeface="Georgia" panose="02040502050405020303" pitchFamily="18" charset="0"/>
              </a:rPr>
              <a:t>Products</a:t>
            </a:r>
            <a:endParaRPr lang="en-US" dirty="0"/>
          </a:p>
        </p:txBody>
      </p:sp>
      <p:sp>
        <p:nvSpPr>
          <p:cNvPr id="3" name="Content Placeholder 2"/>
          <p:cNvSpPr>
            <a:spLocks noGrp="1"/>
          </p:cNvSpPr>
          <p:nvPr>
            <p:ph idx="1"/>
          </p:nvPr>
        </p:nvSpPr>
        <p:spPr>
          <a:xfrm>
            <a:off x="0" y="1243734"/>
            <a:ext cx="2576945" cy="513814"/>
          </a:xfrm>
        </p:spPr>
        <p:txBody>
          <a:bodyPr>
            <a:normAutofit/>
          </a:bodyPr>
          <a:lstStyle/>
          <a:p>
            <a:pPr>
              <a:buFont typeface="Monotype Corsiva" panose="03010101010201010101" pitchFamily="66" charset="0"/>
              <a:buChar char="§"/>
            </a:pPr>
            <a:r>
              <a:rPr lang="en-US" dirty="0" smtClean="0">
                <a:latin typeface="Monotype Corsiva" panose="03010101010201010101" pitchFamily="66" charset="0"/>
              </a:rPr>
              <a:t>Microsoft Word</a:t>
            </a:r>
          </a:p>
          <a:p>
            <a:pPr>
              <a:buFont typeface="Monotype Corsiva" panose="03010101010201010101" pitchFamily="66" charset="0"/>
              <a:buChar char="§"/>
            </a:pPr>
            <a:endParaRPr lang="en-US" dirty="0">
              <a:latin typeface="Monotype Corsiva" panose="03010101010201010101" pitchFamily="66" charset="0"/>
            </a:endParaRPr>
          </a:p>
        </p:txBody>
      </p:sp>
      <p:sp>
        <p:nvSpPr>
          <p:cNvPr id="4" name="Rectangle 3"/>
          <p:cNvSpPr/>
          <p:nvPr/>
        </p:nvSpPr>
        <p:spPr>
          <a:xfrm>
            <a:off x="0" y="6334780"/>
            <a:ext cx="3493264" cy="523220"/>
          </a:xfrm>
          <a:prstGeom prst="rect">
            <a:avLst/>
          </a:prstGeom>
        </p:spPr>
        <p:txBody>
          <a:bodyPr wrap="none">
            <a:spAutoFit/>
          </a:bodyPr>
          <a:lstStyle/>
          <a:p>
            <a:pPr marL="457200" indent="-457200">
              <a:buFont typeface="Monotype Corsiva" panose="03010101010201010101" pitchFamily="66" charset="0"/>
              <a:buChar char="§"/>
            </a:pPr>
            <a:r>
              <a:rPr lang="en-US" sz="2800" dirty="0" smtClean="0">
                <a:latin typeface="Monotype Corsiva" panose="03010101010201010101" pitchFamily="66" charset="0"/>
              </a:rPr>
              <a:t>Microsoft PowerPoint</a:t>
            </a:r>
            <a:endParaRPr lang="en-US" sz="2800" dirty="0">
              <a:latin typeface="Monotype Corsiva" panose="03010101010201010101" pitchFamily="66" charset="0"/>
            </a:endParaRPr>
          </a:p>
        </p:txBody>
      </p:sp>
      <p:sp>
        <p:nvSpPr>
          <p:cNvPr id="5" name="Rectangle 4"/>
          <p:cNvSpPr/>
          <p:nvPr/>
        </p:nvSpPr>
        <p:spPr>
          <a:xfrm>
            <a:off x="0" y="3624345"/>
            <a:ext cx="2680542" cy="523220"/>
          </a:xfrm>
          <a:prstGeom prst="rect">
            <a:avLst/>
          </a:prstGeom>
        </p:spPr>
        <p:txBody>
          <a:bodyPr wrap="none">
            <a:spAutoFit/>
          </a:bodyPr>
          <a:lstStyle/>
          <a:p>
            <a:pPr marL="457200" indent="-457200">
              <a:buFont typeface="Monotype Corsiva" panose="03010101010201010101" pitchFamily="66" charset="0"/>
              <a:buChar char="§"/>
            </a:pPr>
            <a:r>
              <a:rPr lang="en-US" sz="2800" dirty="0" smtClean="0">
                <a:latin typeface="Monotype Corsiva" panose="03010101010201010101" pitchFamily="66" charset="0"/>
              </a:rPr>
              <a:t>Microsoft Excel</a:t>
            </a:r>
            <a:endParaRPr lang="en-US" sz="2800" dirty="0">
              <a:latin typeface="Monotype Corsiva" panose="03010101010201010101" pitchFamily="66" charset="0"/>
            </a:endParaRPr>
          </a:p>
        </p:txBody>
      </p:sp>
      <p:pic>
        <p:nvPicPr>
          <p:cNvPr id="6" name="Picture 5"/>
          <p:cNvPicPr>
            <a:picLocks noChangeAspect="1"/>
          </p:cNvPicPr>
          <p:nvPr/>
        </p:nvPicPr>
        <p:blipFill>
          <a:blip r:embed="rId2"/>
          <a:stretch>
            <a:fillRect/>
          </a:stretch>
        </p:blipFill>
        <p:spPr>
          <a:xfrm>
            <a:off x="2658894" y="625017"/>
            <a:ext cx="3049718" cy="1715707"/>
          </a:xfrm>
          <a:prstGeom prst="rect">
            <a:avLst/>
          </a:prstGeom>
        </p:spPr>
      </p:pic>
      <p:pic>
        <p:nvPicPr>
          <p:cNvPr id="7" name="Picture 6"/>
          <p:cNvPicPr>
            <a:picLocks noChangeAspect="1"/>
          </p:cNvPicPr>
          <p:nvPr/>
        </p:nvPicPr>
        <p:blipFill>
          <a:blip r:embed="rId3"/>
          <a:stretch>
            <a:fillRect/>
          </a:stretch>
        </p:blipFill>
        <p:spPr>
          <a:xfrm>
            <a:off x="2792932" y="3070834"/>
            <a:ext cx="3742090" cy="1511919"/>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9409" b="89785" l="3226" r="95576">
                        <a14:foregroundMark x1="45806" y1="50538" x2="45806" y2="50538"/>
                        <a14:foregroundMark x1="45806" y1="50538" x2="45806" y2="50538"/>
                        <a14:foregroundMark x1="40000" y1="43548" x2="40000" y2="43548"/>
                        <a14:foregroundMark x1="26912" y1="35753" x2="27926" y2="48387"/>
                        <a14:foregroundMark x1="6820" y1="45699" x2="6820" y2="45699"/>
                        <a14:foregroundMark x1="3226" y1="25806" x2="3226" y2="25806"/>
                        <a14:foregroundMark x1="12627" y1="39247" x2="12627" y2="39247"/>
                        <a14:foregroundMark x1="11705" y1="44892" x2="11705" y2="44892"/>
                        <a14:foregroundMark x1="10230" y1="54032" x2="10230" y2="54032"/>
                        <a14:foregroundMark x1="14378" y1="46505" x2="14378" y2="46505"/>
                        <a14:foregroundMark x1="10230" y1="35215" x2="14378" y2="61290"/>
                        <a14:foregroundMark x1="11705" y1="33602" x2="10507" y2="44355"/>
                        <a14:foregroundMark x1="9770" y1="47043" x2="6820" y2="58333"/>
                        <a14:foregroundMark x1="40000" y1="44355" x2="40000" y2="44355"/>
                        <a14:foregroundMark x1="42673" y1="43548" x2="42673" y2="43548"/>
                        <a14:foregroundMark x1="40922" y1="52151" x2="40922" y2="52151"/>
                        <a14:foregroundMark x1="39724" y1="53495" x2="39724" y2="53495"/>
                        <a14:foregroundMark x1="43594" y1="47043" x2="43594" y2="47043"/>
                        <a14:foregroundMark x1="43134" y1="52151" x2="43134" y2="52151"/>
                        <a14:foregroundMark x1="48940" y1="47043" x2="48940" y2="47043"/>
                        <a14:foregroundMark x1="48664" y1="49194" x2="48664" y2="49194"/>
                        <a14:foregroundMark x1="48664" y1="59140" x2="48664" y2="59140"/>
                        <a14:foregroundMark x1="49862" y1="56989" x2="49862" y2="56989"/>
                        <a14:foregroundMark x1="53088" y1="48387" x2="53088" y2="48387"/>
                        <a14:foregroundMark x1="56221" y1="47849" x2="56221" y2="47849"/>
                        <a14:foregroundMark x1="59078" y1="50538" x2="59078" y2="50538"/>
                        <a14:foregroundMark x1="62949" y1="47849" x2="62949" y2="47849"/>
                        <a14:foregroundMark x1="68295" y1="50538" x2="68295" y2="50538"/>
                        <a14:foregroundMark x1="72903" y1="45699" x2="72903" y2="45699"/>
                        <a14:foregroundMark x1="82304" y1="47849" x2="82304" y2="47849"/>
                        <a14:foregroundMark x1="86175" y1="43548" x2="86175" y2="43548"/>
                        <a14:foregroundMark x1="85899" y1="52688" x2="85899" y2="52688"/>
                        <a14:foregroundMark x1="91521" y1="48387" x2="91521" y2="48387"/>
                        <a14:foregroundMark x1="95576" y1="45699" x2="95576" y2="45699"/>
                      </a14:backgroundRemoval>
                    </a14:imgEffect>
                  </a14:imgLayer>
                </a14:imgProps>
              </a:ext>
            </a:extLst>
          </a:blip>
          <a:stretch>
            <a:fillRect/>
          </a:stretch>
        </p:blipFill>
        <p:spPr>
          <a:xfrm>
            <a:off x="3444186" y="5316733"/>
            <a:ext cx="5108050" cy="1751332"/>
          </a:xfrm>
          <a:prstGeom prst="rect">
            <a:avLst/>
          </a:prstGeom>
        </p:spPr>
      </p:pic>
    </p:spTree>
    <p:extLst>
      <p:ext uri="{BB962C8B-B14F-4D97-AF65-F5344CB8AC3E}">
        <p14:creationId xmlns:p14="http://schemas.microsoft.com/office/powerpoint/2010/main" val="357637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6"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26"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80">
                                          <p:stCondLst>
                                            <p:cond delay="0"/>
                                          </p:stCondLst>
                                        </p:cTn>
                                        <p:tgtEl>
                                          <p:spTgt spid="7"/>
                                        </p:tgtEl>
                                      </p:cBhvr>
                                    </p:animEffect>
                                    <p:anim calcmode="lin" valueType="num">
                                      <p:cBhvr>
                                        <p:cTn id="4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6" dur="26">
                                          <p:stCondLst>
                                            <p:cond delay="650"/>
                                          </p:stCondLst>
                                        </p:cTn>
                                        <p:tgtEl>
                                          <p:spTgt spid="7"/>
                                        </p:tgtEl>
                                      </p:cBhvr>
                                      <p:to x="100000" y="60000"/>
                                    </p:animScale>
                                    <p:animScale>
                                      <p:cBhvr>
                                        <p:cTn id="47" dur="166" decel="50000">
                                          <p:stCondLst>
                                            <p:cond delay="676"/>
                                          </p:stCondLst>
                                        </p:cTn>
                                        <p:tgtEl>
                                          <p:spTgt spid="7"/>
                                        </p:tgtEl>
                                      </p:cBhvr>
                                      <p:to x="100000" y="100000"/>
                                    </p:animScale>
                                    <p:animScale>
                                      <p:cBhvr>
                                        <p:cTn id="48" dur="26">
                                          <p:stCondLst>
                                            <p:cond delay="1312"/>
                                          </p:stCondLst>
                                        </p:cTn>
                                        <p:tgtEl>
                                          <p:spTgt spid="7"/>
                                        </p:tgtEl>
                                      </p:cBhvr>
                                      <p:to x="100000" y="80000"/>
                                    </p:animScale>
                                    <p:animScale>
                                      <p:cBhvr>
                                        <p:cTn id="49" dur="166" decel="50000">
                                          <p:stCondLst>
                                            <p:cond delay="1338"/>
                                          </p:stCondLst>
                                        </p:cTn>
                                        <p:tgtEl>
                                          <p:spTgt spid="7"/>
                                        </p:tgtEl>
                                      </p:cBhvr>
                                      <p:to x="100000" y="100000"/>
                                    </p:animScale>
                                    <p:animScale>
                                      <p:cBhvr>
                                        <p:cTn id="50" dur="26">
                                          <p:stCondLst>
                                            <p:cond delay="1642"/>
                                          </p:stCondLst>
                                        </p:cTn>
                                        <p:tgtEl>
                                          <p:spTgt spid="7"/>
                                        </p:tgtEl>
                                      </p:cBhvr>
                                      <p:to x="100000" y="90000"/>
                                    </p:animScale>
                                    <p:animScale>
                                      <p:cBhvr>
                                        <p:cTn id="51" dur="166" decel="50000">
                                          <p:stCondLst>
                                            <p:cond delay="1668"/>
                                          </p:stCondLst>
                                        </p:cTn>
                                        <p:tgtEl>
                                          <p:spTgt spid="7"/>
                                        </p:tgtEl>
                                      </p:cBhvr>
                                      <p:to x="100000" y="100000"/>
                                    </p:animScale>
                                    <p:animScale>
                                      <p:cBhvr>
                                        <p:cTn id="52" dur="26">
                                          <p:stCondLst>
                                            <p:cond delay="1808"/>
                                          </p:stCondLst>
                                        </p:cTn>
                                        <p:tgtEl>
                                          <p:spTgt spid="7"/>
                                        </p:tgtEl>
                                      </p:cBhvr>
                                      <p:to x="100000" y="95000"/>
                                    </p:animScale>
                                    <p:animScale>
                                      <p:cBhvr>
                                        <p:cTn id="53" dur="166" decel="50000">
                                          <p:stCondLst>
                                            <p:cond delay="1834"/>
                                          </p:stCondLst>
                                        </p:cTn>
                                        <p:tgtEl>
                                          <p:spTgt spid="7"/>
                                        </p:tgtEl>
                                      </p:cBhvr>
                                      <p:to x="100000" y="100000"/>
                                    </p:animScale>
                                  </p:childTnLst>
                                </p:cTn>
                              </p:par>
                            </p:childTnLst>
                          </p:cTn>
                        </p:par>
                        <p:par>
                          <p:cTn id="54" fill="hold">
                            <p:stCondLst>
                              <p:cond delay="6500"/>
                            </p:stCondLst>
                            <p:childTnLst>
                              <p:par>
                                <p:cTn id="55" presetID="42" presetClass="entr" presetSubtype="0"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par>
                          <p:cTn id="60" fill="hold">
                            <p:stCondLst>
                              <p:cond delay="7500"/>
                            </p:stCondLst>
                            <p:childTnLst>
                              <p:par>
                                <p:cTn id="61" presetID="26"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down)">
                                      <p:cBhvr>
                                        <p:cTn id="63" dur="580">
                                          <p:stCondLst>
                                            <p:cond delay="0"/>
                                          </p:stCondLst>
                                        </p:cTn>
                                        <p:tgtEl>
                                          <p:spTgt spid="8"/>
                                        </p:tgtEl>
                                      </p:cBhvr>
                                    </p:animEffect>
                                    <p:anim calcmode="lin" valueType="num">
                                      <p:cBhvr>
                                        <p:cTn id="6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9" dur="26">
                                          <p:stCondLst>
                                            <p:cond delay="650"/>
                                          </p:stCondLst>
                                        </p:cTn>
                                        <p:tgtEl>
                                          <p:spTgt spid="8"/>
                                        </p:tgtEl>
                                      </p:cBhvr>
                                      <p:to x="100000" y="60000"/>
                                    </p:animScale>
                                    <p:animScale>
                                      <p:cBhvr>
                                        <p:cTn id="70" dur="166" decel="50000">
                                          <p:stCondLst>
                                            <p:cond delay="676"/>
                                          </p:stCondLst>
                                        </p:cTn>
                                        <p:tgtEl>
                                          <p:spTgt spid="8"/>
                                        </p:tgtEl>
                                      </p:cBhvr>
                                      <p:to x="100000" y="100000"/>
                                    </p:animScale>
                                    <p:animScale>
                                      <p:cBhvr>
                                        <p:cTn id="71" dur="26">
                                          <p:stCondLst>
                                            <p:cond delay="1312"/>
                                          </p:stCondLst>
                                        </p:cTn>
                                        <p:tgtEl>
                                          <p:spTgt spid="8"/>
                                        </p:tgtEl>
                                      </p:cBhvr>
                                      <p:to x="100000" y="80000"/>
                                    </p:animScale>
                                    <p:animScale>
                                      <p:cBhvr>
                                        <p:cTn id="72" dur="166" decel="50000">
                                          <p:stCondLst>
                                            <p:cond delay="1338"/>
                                          </p:stCondLst>
                                        </p:cTn>
                                        <p:tgtEl>
                                          <p:spTgt spid="8"/>
                                        </p:tgtEl>
                                      </p:cBhvr>
                                      <p:to x="100000" y="100000"/>
                                    </p:animScale>
                                    <p:animScale>
                                      <p:cBhvr>
                                        <p:cTn id="73" dur="26">
                                          <p:stCondLst>
                                            <p:cond delay="1642"/>
                                          </p:stCondLst>
                                        </p:cTn>
                                        <p:tgtEl>
                                          <p:spTgt spid="8"/>
                                        </p:tgtEl>
                                      </p:cBhvr>
                                      <p:to x="100000" y="90000"/>
                                    </p:animScale>
                                    <p:animScale>
                                      <p:cBhvr>
                                        <p:cTn id="74" dur="166" decel="50000">
                                          <p:stCondLst>
                                            <p:cond delay="1668"/>
                                          </p:stCondLst>
                                        </p:cTn>
                                        <p:tgtEl>
                                          <p:spTgt spid="8"/>
                                        </p:tgtEl>
                                      </p:cBhvr>
                                      <p:to x="100000" y="100000"/>
                                    </p:animScale>
                                    <p:animScale>
                                      <p:cBhvr>
                                        <p:cTn id="75" dur="26">
                                          <p:stCondLst>
                                            <p:cond delay="1808"/>
                                          </p:stCondLst>
                                        </p:cTn>
                                        <p:tgtEl>
                                          <p:spTgt spid="8"/>
                                        </p:tgtEl>
                                      </p:cBhvr>
                                      <p:to x="100000" y="95000"/>
                                    </p:animScale>
                                    <p:animScale>
                                      <p:cBhvr>
                                        <p:cTn id="7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latin typeface="Georgia" panose="02040502050405020303" pitchFamily="18" charset="0"/>
              </a:rPr>
              <a:t>MS PowerPoint</a:t>
            </a:r>
            <a:endParaRPr lang="en-US" dirty="0">
              <a:latin typeface="Georgia" panose="02040502050405020303"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031" y="11877"/>
            <a:ext cx="6617131" cy="2268185"/>
          </a:xfrm>
        </p:spPr>
      </p:pic>
      <p:sp>
        <p:nvSpPr>
          <p:cNvPr id="5" name="Text Placeholder 4"/>
          <p:cNvSpPr>
            <a:spLocks noGrp="1"/>
          </p:cNvSpPr>
          <p:nvPr>
            <p:ph type="body" sz="half" idx="2"/>
          </p:nvPr>
        </p:nvSpPr>
        <p:spPr>
          <a:xfrm>
            <a:off x="213756" y="1831768"/>
            <a:ext cx="4845132" cy="4806537"/>
          </a:xfrm>
        </p:spPr>
        <p:txBody>
          <a:bodyPr>
            <a:noAutofit/>
          </a:bodyPr>
          <a:lstStyle/>
          <a:p>
            <a:r>
              <a:rPr lang="en-US" dirty="0">
                <a:latin typeface="Consolas" panose="020B0609020204030204" pitchFamily="49" charset="0"/>
                <a:cs typeface="Consolas" panose="020B0609020204030204" pitchFamily="49" charset="0"/>
              </a:rPr>
              <a:t>Microsoft PowerPoint is a presentation program, created by </a:t>
            </a:r>
            <a:r>
              <a:rPr lang="en-US" b="1" dirty="0">
                <a:latin typeface="Consolas" panose="020B0609020204030204" pitchFamily="49" charset="0"/>
                <a:cs typeface="Consolas" panose="020B0609020204030204" pitchFamily="49" charset="0"/>
              </a:rPr>
              <a:t>Robert Gaskins </a:t>
            </a:r>
            <a:r>
              <a:rPr lang="en-US" dirty="0">
                <a:latin typeface="Consolas" panose="020B0609020204030204" pitchFamily="49" charset="0"/>
                <a:cs typeface="Consolas" panose="020B0609020204030204" pitchFamily="49" charset="0"/>
              </a:rPr>
              <a:t>and </a:t>
            </a:r>
            <a:r>
              <a:rPr lang="en-US" b="1" dirty="0">
                <a:latin typeface="Consolas" panose="020B0609020204030204" pitchFamily="49" charset="0"/>
                <a:cs typeface="Consolas" panose="020B0609020204030204" pitchFamily="49" charset="0"/>
              </a:rPr>
              <a:t>Dennis Austin </a:t>
            </a:r>
            <a:r>
              <a:rPr lang="en-US" dirty="0">
                <a:latin typeface="Consolas" panose="020B0609020204030204" pitchFamily="49" charset="0"/>
                <a:cs typeface="Consolas" panose="020B0609020204030204" pitchFamily="49" charset="0"/>
              </a:rPr>
              <a:t>at a software company named Forethought, Inc. It was released on </a:t>
            </a:r>
            <a:r>
              <a:rPr lang="en-US" b="1" dirty="0">
                <a:latin typeface="Consolas" panose="020B0609020204030204" pitchFamily="49" charset="0"/>
                <a:cs typeface="Consolas" panose="020B0609020204030204" pitchFamily="49" charset="0"/>
              </a:rPr>
              <a:t>April 20, 1987</a:t>
            </a:r>
            <a:r>
              <a:rPr lang="en-US" dirty="0">
                <a:latin typeface="Consolas" panose="020B0609020204030204" pitchFamily="49" charset="0"/>
                <a:cs typeface="Consolas" panose="020B0609020204030204" pitchFamily="49" charset="0"/>
              </a:rPr>
              <a:t>, initially for Macintosh computers only. Microsoft acquired PowerPoint for about $14 million three months after it appeared</a:t>
            </a:r>
            <a:r>
              <a:rPr lang="en-US" dirty="0" smtClean="0">
                <a:latin typeface="Consolas" panose="020B0609020204030204" pitchFamily="49" charset="0"/>
                <a:cs typeface="Consolas" panose="020B0609020204030204" pitchFamily="49" charset="0"/>
              </a:rPr>
              <a:t>. Microsoft </a:t>
            </a:r>
            <a:r>
              <a:rPr lang="en-US" dirty="0">
                <a:latin typeface="Consolas" panose="020B0609020204030204" pitchFamily="49" charset="0"/>
                <a:cs typeface="Consolas" panose="020B0609020204030204" pitchFamily="49" charset="0"/>
              </a:rPr>
              <a:t>PowerPoint is </a:t>
            </a:r>
            <a:r>
              <a:rPr lang="en-US" b="1" dirty="0">
                <a:latin typeface="Consolas" panose="020B0609020204030204" pitchFamily="49" charset="0"/>
                <a:cs typeface="Consolas" panose="020B0609020204030204" pitchFamily="49" charset="0"/>
              </a:rPr>
              <a:t>a powerful slide show presentation program</a:t>
            </a:r>
            <a:r>
              <a:rPr lang="en-US" dirty="0">
                <a:latin typeface="Consolas" panose="020B0609020204030204" pitchFamily="49" charset="0"/>
                <a:cs typeface="Consolas" panose="020B0609020204030204" pitchFamily="49" charset="0"/>
              </a:rPr>
              <a:t>. It is a standard component of the company's Microsoft Office suite software, and is bundled together with Word, Excel, and other office productivity tools. The program uses slides to convey information rich in multimedia</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With PowerPoint on your PC, Mac, or mobile device, you can: </a:t>
            </a:r>
            <a:r>
              <a:rPr lang="en-US" b="1" dirty="0">
                <a:latin typeface="Consolas" panose="020B0609020204030204" pitchFamily="49" charset="0"/>
                <a:cs typeface="Consolas" panose="020B0609020204030204" pitchFamily="49" charset="0"/>
              </a:rPr>
              <a:t>Create presentations from scratch or a template.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Add text, images, art, and videos.</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Select a professional design with PowerPoint Designer</a:t>
            </a:r>
            <a:r>
              <a:rPr lang="en-US" dirty="0">
                <a:latin typeface="Consolas" panose="020B0609020204030204" pitchFamily="49" charset="0"/>
                <a:cs typeface="Consolas" panose="020B0609020204030204" pitchFamily="49" charset="0"/>
              </a:rPr>
              <a:t>.</a:t>
            </a:r>
          </a:p>
        </p:txBody>
      </p:sp>
      <p:pic>
        <p:nvPicPr>
          <p:cNvPr id="8" name="Picture 7"/>
          <p:cNvPicPr>
            <a:picLocks noChangeAspect="1"/>
          </p:cNvPicPr>
          <p:nvPr/>
        </p:nvPicPr>
        <p:blipFill>
          <a:blip r:embed="rId3"/>
          <a:stretch>
            <a:fillRect/>
          </a:stretch>
        </p:blipFill>
        <p:spPr>
          <a:xfrm>
            <a:off x="5601690" y="2264970"/>
            <a:ext cx="6590310" cy="4593030"/>
          </a:xfrm>
          <a:prstGeom prst="rect">
            <a:avLst/>
          </a:prstGeom>
        </p:spPr>
      </p:pic>
    </p:spTree>
    <p:extLst>
      <p:ext uri="{BB962C8B-B14F-4D97-AF65-F5344CB8AC3E}">
        <p14:creationId xmlns:p14="http://schemas.microsoft.com/office/powerpoint/2010/main" val="3741844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80">
                                          <p:stCondLst>
                                            <p:cond delay="0"/>
                                          </p:stCondLst>
                                        </p:cTn>
                                        <p:tgtEl>
                                          <p:spTgt spid="7"/>
                                        </p:tgtEl>
                                      </p:cBhvr>
                                    </p:animEffect>
                                    <p:anim calcmode="lin" valueType="num">
                                      <p:cBhvr>
                                        <p:cTn id="1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7" dur="26">
                                          <p:stCondLst>
                                            <p:cond delay="650"/>
                                          </p:stCondLst>
                                        </p:cTn>
                                        <p:tgtEl>
                                          <p:spTgt spid="7"/>
                                        </p:tgtEl>
                                      </p:cBhvr>
                                      <p:to x="100000" y="60000"/>
                                    </p:animScale>
                                    <p:animScale>
                                      <p:cBhvr>
                                        <p:cTn id="18" dur="166" decel="50000">
                                          <p:stCondLst>
                                            <p:cond delay="676"/>
                                          </p:stCondLst>
                                        </p:cTn>
                                        <p:tgtEl>
                                          <p:spTgt spid="7"/>
                                        </p:tgtEl>
                                      </p:cBhvr>
                                      <p:to x="100000" y="100000"/>
                                    </p:animScale>
                                    <p:animScale>
                                      <p:cBhvr>
                                        <p:cTn id="19" dur="26">
                                          <p:stCondLst>
                                            <p:cond delay="1312"/>
                                          </p:stCondLst>
                                        </p:cTn>
                                        <p:tgtEl>
                                          <p:spTgt spid="7"/>
                                        </p:tgtEl>
                                      </p:cBhvr>
                                      <p:to x="100000" y="80000"/>
                                    </p:animScale>
                                    <p:animScale>
                                      <p:cBhvr>
                                        <p:cTn id="20" dur="166" decel="50000">
                                          <p:stCondLst>
                                            <p:cond delay="1338"/>
                                          </p:stCondLst>
                                        </p:cTn>
                                        <p:tgtEl>
                                          <p:spTgt spid="7"/>
                                        </p:tgtEl>
                                      </p:cBhvr>
                                      <p:to x="100000" y="100000"/>
                                    </p:animScale>
                                    <p:animScale>
                                      <p:cBhvr>
                                        <p:cTn id="21" dur="26">
                                          <p:stCondLst>
                                            <p:cond delay="1642"/>
                                          </p:stCondLst>
                                        </p:cTn>
                                        <p:tgtEl>
                                          <p:spTgt spid="7"/>
                                        </p:tgtEl>
                                      </p:cBhvr>
                                      <p:to x="100000" y="90000"/>
                                    </p:animScale>
                                    <p:animScale>
                                      <p:cBhvr>
                                        <p:cTn id="22" dur="166" decel="50000">
                                          <p:stCondLst>
                                            <p:cond delay="1668"/>
                                          </p:stCondLst>
                                        </p:cTn>
                                        <p:tgtEl>
                                          <p:spTgt spid="7"/>
                                        </p:tgtEl>
                                      </p:cBhvr>
                                      <p:to x="100000" y="100000"/>
                                    </p:animScale>
                                    <p:animScale>
                                      <p:cBhvr>
                                        <p:cTn id="23" dur="26">
                                          <p:stCondLst>
                                            <p:cond delay="1808"/>
                                          </p:stCondLst>
                                        </p:cTn>
                                        <p:tgtEl>
                                          <p:spTgt spid="7"/>
                                        </p:tgtEl>
                                      </p:cBhvr>
                                      <p:to x="100000" y="95000"/>
                                    </p:animScale>
                                    <p:animScale>
                                      <p:cBhvr>
                                        <p:cTn id="24" dur="166" decel="50000">
                                          <p:stCondLst>
                                            <p:cond delay="1834"/>
                                          </p:stCondLst>
                                        </p:cTn>
                                        <p:tgtEl>
                                          <p:spTgt spid="7"/>
                                        </p:tgtEl>
                                      </p:cBhvr>
                                      <p:to x="100000" y="100000"/>
                                    </p:animScale>
                                  </p:childTnLst>
                                </p:cTn>
                              </p:par>
                            </p:childTnLst>
                          </p:cTn>
                        </p:par>
                        <p:par>
                          <p:cTn id="25" fill="hold">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p:cTn id="28"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5">
                                            <p:txEl>
                                              <p:pRg st="0" end="0"/>
                                            </p:txEl>
                                          </p:spTgt>
                                        </p:tgtEl>
                                      </p:cBhvr>
                                    </p:animEffect>
                                  </p:childTnLst>
                                </p:cTn>
                              </p:par>
                            </p:childTnLst>
                          </p:cTn>
                        </p:par>
                        <p:par>
                          <p:cTn id="32" fill="hold">
                            <p:stCondLst>
                              <p:cond delay="3500"/>
                            </p:stCondLst>
                            <p:childTnLst>
                              <p:par>
                                <p:cTn id="33" presetID="21"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heel(8)">
                                      <p:cBhvr>
                                        <p:cTn id="3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11" y="0"/>
            <a:ext cx="3932237" cy="760338"/>
          </a:xfrm>
        </p:spPr>
        <p:txBody>
          <a:bodyPr anchor="ctr"/>
          <a:lstStyle/>
          <a:p>
            <a:pPr algn="ctr"/>
            <a:r>
              <a:rPr lang="en-US" dirty="0" smtClean="0">
                <a:latin typeface="Georgia" panose="02040502050405020303" pitchFamily="18" charset="0"/>
              </a:rPr>
              <a:t>MS Excel</a:t>
            </a:r>
            <a:endParaRPr lang="en-US" dirty="0">
              <a:latin typeface="Georgia" panose="020405020504050203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0913" y="2330585"/>
            <a:ext cx="4513262" cy="1895205"/>
          </a:xfrm>
        </p:spPr>
      </p:pic>
      <p:sp>
        <p:nvSpPr>
          <p:cNvPr id="5" name="Text Placeholder 4"/>
          <p:cNvSpPr>
            <a:spLocks noGrp="1"/>
          </p:cNvSpPr>
          <p:nvPr>
            <p:ph type="body" sz="half" idx="2"/>
          </p:nvPr>
        </p:nvSpPr>
        <p:spPr>
          <a:xfrm>
            <a:off x="258001" y="592904"/>
            <a:ext cx="4845132" cy="6265096"/>
          </a:xfrm>
        </p:spPr>
        <p:txBody>
          <a:bodyPr>
            <a:noAutofit/>
          </a:bodyPr>
          <a:lstStyle/>
          <a:p>
            <a:r>
              <a:rPr lang="en-US" dirty="0">
                <a:latin typeface="Consolas" panose="020B0609020204030204" pitchFamily="49" charset="0"/>
                <a:cs typeface="Consolas" panose="020B0609020204030204" pitchFamily="49" charset="0"/>
              </a:rPr>
              <a:t>Microsoft Excel is a spreadsheet developed by Microsoft for Windows, macOS, Android and iOS. It features calculation or computation capabilities, graphing tools, pivot tables, and a macro programming language called Visual Basic for Applications. Excel forms part of the Microsoft Office suite of software. Excel is a spreadsheet program from Microsoft and a component of its Office product group for business applications. Microsoft Excel enables users to format, organize and calculate data in a spreadsheet. By organizing data using software like Excel, data analysts and other users can make information easier to view as data is added or changed. Excel contains a large number of boxes called cells that are ordered in rows and columns. Data is placed in these cells.  </a:t>
            </a:r>
          </a:p>
          <a:p>
            <a:r>
              <a:rPr lang="en-US" dirty="0">
                <a:latin typeface="Consolas" panose="020B0609020204030204" pitchFamily="49" charset="0"/>
                <a:cs typeface="Consolas" panose="020B0609020204030204" pitchFamily="49" charset="0"/>
              </a:rPr>
              <a:t>Excel is a part of the Microsoft Office and </a:t>
            </a:r>
            <a:r>
              <a:rPr lang="en-US" dirty="0">
                <a:latin typeface="Consolas" panose="020B0609020204030204" pitchFamily="49" charset="0"/>
                <a:cs typeface="Consolas" panose="020B0609020204030204" pitchFamily="49" charset="0"/>
                <a:hlinkClick r:id="rId3"/>
              </a:rPr>
              <a:t>Office 365 suites</a:t>
            </a:r>
            <a:r>
              <a:rPr lang="en-US" dirty="0">
                <a:latin typeface="Consolas" panose="020B0609020204030204" pitchFamily="49" charset="0"/>
                <a:cs typeface="Consolas" panose="020B0609020204030204" pitchFamily="49" charset="0"/>
              </a:rPr>
              <a:t> and is compatible with other applications in the Office suite. </a:t>
            </a:r>
          </a:p>
          <a:p>
            <a:r>
              <a:rPr lang="en-US" dirty="0">
                <a:latin typeface="Consolas" panose="020B0609020204030204" pitchFamily="49" charset="0"/>
                <a:cs typeface="Consolas" panose="020B0609020204030204" pitchFamily="49" charset="0"/>
              </a:rPr>
              <a:t>Excel has its own terminology for its components, which new users may not immediately find understandable.</a:t>
            </a:r>
          </a:p>
          <a:p>
            <a:endParaRPr lang="en-US" dirty="0">
              <a:latin typeface="Consolas" panose="020B0609020204030204" pitchFamily="49" charset="0"/>
              <a:cs typeface="Consolas" panose="020B0609020204030204" pitchFamily="49" charset="0"/>
            </a:endParaRPr>
          </a:p>
        </p:txBody>
      </p:sp>
      <p:pic>
        <p:nvPicPr>
          <p:cNvPr id="6" name="Picture 5"/>
          <p:cNvPicPr>
            <a:picLocks noChangeAspect="1"/>
          </p:cNvPicPr>
          <p:nvPr/>
        </p:nvPicPr>
        <p:blipFill>
          <a:blip r:embed="rId4"/>
          <a:stretch>
            <a:fillRect/>
          </a:stretch>
        </p:blipFill>
        <p:spPr>
          <a:xfrm>
            <a:off x="5840361" y="324464"/>
            <a:ext cx="6351640" cy="2566220"/>
          </a:xfrm>
          <a:prstGeom prst="rect">
            <a:avLst/>
          </a:prstGeom>
        </p:spPr>
      </p:pic>
    </p:spTree>
    <p:extLst>
      <p:ext uri="{BB962C8B-B14F-4D97-AF65-F5344CB8AC3E}">
        <p14:creationId xmlns:p14="http://schemas.microsoft.com/office/powerpoint/2010/main" val="3121870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par>
                          <p:cTn id="25" fill="hold">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p:cTn id="28"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5">
                                            <p:txEl>
                                              <p:pRg st="0" end="0"/>
                                            </p:txEl>
                                          </p:spTgt>
                                        </p:tgtEl>
                                      </p:cBhvr>
                                    </p:animEffect>
                                  </p:childTnLst>
                                </p:cTn>
                              </p:par>
                            </p:childTnLst>
                          </p:cTn>
                        </p:par>
                        <p:par>
                          <p:cTn id="32" fill="hold">
                            <p:stCondLst>
                              <p:cond delay="3500"/>
                            </p:stCondLst>
                            <p:childTnLst>
                              <p:par>
                                <p:cTn id="33" presetID="31" presetClass="entr" presetSubtype="0" fill="hold" grpId="0"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p:cTn id="35"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5">
                                            <p:txEl>
                                              <p:pRg st="1" end="1"/>
                                            </p:txEl>
                                          </p:spTgt>
                                        </p:tgtEl>
                                      </p:cBhvr>
                                    </p:animEffect>
                                  </p:childTnLst>
                                </p:cTn>
                              </p:par>
                            </p:childTnLst>
                          </p:cTn>
                        </p:par>
                        <p:par>
                          <p:cTn id="39" fill="hold">
                            <p:stCondLst>
                              <p:cond delay="4500"/>
                            </p:stCondLst>
                            <p:childTnLst>
                              <p:par>
                                <p:cTn id="40" presetID="31" presetClass="entr" presetSubtype="0" fill="hold" grpId="0" nodeType="after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 calcmode="lin" valueType="num">
                                      <p:cBhvr>
                                        <p:cTn id="42"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5">
                                            <p:txEl>
                                              <p:pRg st="2" end="2"/>
                                            </p:txEl>
                                          </p:spTgt>
                                        </p:tgtEl>
                                      </p:cBhvr>
                                    </p:animEffect>
                                  </p:childTnLst>
                                </p:cTn>
                              </p:par>
                            </p:childTnLst>
                          </p:cTn>
                        </p:par>
                        <p:par>
                          <p:cTn id="46" fill="hold">
                            <p:stCondLst>
                              <p:cond delay="5500"/>
                            </p:stCondLst>
                            <p:childTnLst>
                              <p:par>
                                <p:cTn id="47" presetID="21"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8)">
                                      <p:cBhvr>
                                        <p:cTn id="4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950" y="1"/>
            <a:ext cx="2851294" cy="716692"/>
          </a:xfrm>
        </p:spPr>
        <p:txBody>
          <a:bodyPr anchor="ctr"/>
          <a:lstStyle/>
          <a:p>
            <a:pPr algn="ctr"/>
            <a:r>
              <a:rPr lang="en-US" dirty="0" smtClean="0">
                <a:latin typeface="Georgia" panose="02040502050405020303" pitchFamily="18" charset="0"/>
              </a:rPr>
              <a:t>MS Word</a:t>
            </a:r>
            <a:endParaRPr lang="en-US" dirty="0">
              <a:latin typeface="Georgia" panose="02040502050405020303" pitchFamily="18"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0913" y="2021693"/>
            <a:ext cx="4513262" cy="2512989"/>
          </a:xfrm>
        </p:spPr>
      </p:pic>
      <p:sp>
        <p:nvSpPr>
          <p:cNvPr id="5" name="Text Placeholder 4"/>
          <p:cNvSpPr>
            <a:spLocks noGrp="1"/>
          </p:cNvSpPr>
          <p:nvPr>
            <p:ph type="body" sz="half" idx="2"/>
          </p:nvPr>
        </p:nvSpPr>
        <p:spPr>
          <a:xfrm>
            <a:off x="258001" y="592904"/>
            <a:ext cx="4845132" cy="6265096"/>
          </a:xfrm>
        </p:spPr>
        <p:txBody>
          <a:bodyPr>
            <a:noAutofit/>
          </a:bodyPr>
          <a:lstStyle/>
          <a:p>
            <a:r>
              <a:rPr lang="en-US" dirty="0">
                <a:latin typeface="Consolas" panose="020B0609020204030204" pitchFamily="49" charset="0"/>
                <a:cs typeface="Consolas" panose="020B0609020204030204" pitchFamily="49" charset="0"/>
              </a:rPr>
              <a:t>Microsoft Word is a word processing software developed by Microsoft. </a:t>
            </a:r>
            <a:r>
              <a:rPr lang="en-US" dirty="0">
                <a:latin typeface="Consolas" panose="020B0609020204030204" pitchFamily="49" charset="0"/>
                <a:cs typeface="Consolas" panose="020B0609020204030204" pitchFamily="49" charset="0"/>
              </a:rPr>
              <a:t>It was first released on October 25, 1983, under the name Multi-Tool Word for Xenix systems. </a:t>
            </a:r>
            <a:r>
              <a:rPr lang="en-US" dirty="0">
                <a:latin typeface="Consolas" panose="020B0609020204030204" pitchFamily="49" charset="0"/>
                <a:cs typeface="Consolas" panose="020B0609020204030204" pitchFamily="49" charset="0"/>
              </a:rPr>
              <a:t>Used to make professional-quality documents, letters, reports, etc., MS Word is a word processor developed by Microsoft. </a:t>
            </a:r>
            <a:r>
              <a:rPr lang="en-US" dirty="0">
                <a:latin typeface="Consolas" panose="020B0609020204030204" pitchFamily="49" charset="0"/>
                <a:cs typeface="Consolas" panose="020B0609020204030204" pitchFamily="49" charset="0"/>
              </a:rPr>
              <a:t>It has advanced features which allow you to format and edit your files and documents in the best possible way</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Subsequent versions were later written for several other platforms including: </a:t>
            </a:r>
            <a:r>
              <a:rPr lang="en-US" dirty="0">
                <a:latin typeface="Consolas" panose="020B0609020204030204" pitchFamily="49" charset="0"/>
                <a:cs typeface="Consolas" panose="020B0609020204030204" pitchFamily="49" charset="0"/>
                <a:hlinkClick r:id="rId3" tooltip="IBM PC"/>
              </a:rPr>
              <a:t>IBM PCs</a:t>
            </a:r>
            <a:r>
              <a:rPr lang="en-US" dirty="0">
                <a:latin typeface="Consolas" panose="020B0609020204030204" pitchFamily="49" charset="0"/>
                <a:cs typeface="Consolas" panose="020B0609020204030204" pitchFamily="49" charset="0"/>
              </a:rPr>
              <a:t> running </a:t>
            </a:r>
            <a:r>
              <a:rPr lang="en-US" dirty="0">
                <a:latin typeface="Consolas" panose="020B0609020204030204" pitchFamily="49" charset="0"/>
                <a:cs typeface="Consolas" panose="020B0609020204030204" pitchFamily="49" charset="0"/>
                <a:hlinkClick r:id="rId4" tooltip="DOS"/>
              </a:rPr>
              <a:t>DOS</a:t>
            </a:r>
            <a:r>
              <a:rPr lang="en-US" dirty="0">
                <a:latin typeface="Consolas" panose="020B0609020204030204" pitchFamily="49" charset="0"/>
                <a:cs typeface="Consolas" panose="020B0609020204030204" pitchFamily="49" charset="0"/>
              </a:rPr>
              <a:t> (1983), </a:t>
            </a:r>
            <a:r>
              <a:rPr lang="en-US" dirty="0">
                <a:latin typeface="Consolas" panose="020B0609020204030204" pitchFamily="49" charset="0"/>
                <a:cs typeface="Consolas" panose="020B0609020204030204" pitchFamily="49" charset="0"/>
                <a:hlinkClick r:id="rId5" tooltip="Apple Macintosh"/>
              </a:rPr>
              <a:t>Apple Macintosh</a:t>
            </a:r>
            <a:r>
              <a:rPr lang="en-US" dirty="0">
                <a:latin typeface="Consolas" panose="020B0609020204030204" pitchFamily="49" charset="0"/>
                <a:cs typeface="Consolas" panose="020B0609020204030204" pitchFamily="49" charset="0"/>
              </a:rPr>
              <a:t> running the </a:t>
            </a:r>
            <a:r>
              <a:rPr lang="en-US" dirty="0">
                <a:latin typeface="Consolas" panose="020B0609020204030204" pitchFamily="49" charset="0"/>
                <a:cs typeface="Consolas" panose="020B0609020204030204" pitchFamily="49" charset="0"/>
                <a:hlinkClick r:id="rId6" tooltip="Classic Mac OS"/>
              </a:rPr>
              <a:t>Classic Mac OS</a:t>
            </a:r>
            <a:r>
              <a:rPr lang="en-US" dirty="0">
                <a:latin typeface="Consolas" panose="020B0609020204030204" pitchFamily="49" charset="0"/>
                <a:cs typeface="Consolas" panose="020B0609020204030204" pitchFamily="49" charset="0"/>
              </a:rPr>
              <a:t> (1985), </a:t>
            </a:r>
            <a:r>
              <a:rPr lang="en-US" dirty="0">
                <a:latin typeface="Consolas" panose="020B0609020204030204" pitchFamily="49" charset="0"/>
                <a:cs typeface="Consolas" panose="020B0609020204030204" pitchFamily="49" charset="0"/>
                <a:hlinkClick r:id="rId7" tooltip="AT&amp;T UNIX PC"/>
              </a:rPr>
              <a:t>AT&amp;T UNIX PC</a:t>
            </a:r>
            <a:r>
              <a:rPr lang="en-US" dirty="0">
                <a:latin typeface="Consolas" panose="020B0609020204030204" pitchFamily="49" charset="0"/>
                <a:cs typeface="Consolas" panose="020B0609020204030204" pitchFamily="49" charset="0"/>
              </a:rPr>
              <a:t> (1985), </a:t>
            </a:r>
            <a:r>
              <a:rPr lang="en-US" dirty="0">
                <a:latin typeface="Consolas" panose="020B0609020204030204" pitchFamily="49" charset="0"/>
                <a:cs typeface="Consolas" panose="020B0609020204030204" pitchFamily="49" charset="0"/>
                <a:hlinkClick r:id="rId8" tooltip="Atari ST"/>
              </a:rPr>
              <a:t>Atari ST</a:t>
            </a:r>
            <a:r>
              <a:rPr lang="en-US" dirty="0">
                <a:latin typeface="Consolas" panose="020B0609020204030204" pitchFamily="49" charset="0"/>
                <a:cs typeface="Consolas" panose="020B0609020204030204" pitchFamily="49" charset="0"/>
              </a:rPr>
              <a:t> (1988), </a:t>
            </a:r>
            <a:r>
              <a:rPr lang="en-US" dirty="0">
                <a:latin typeface="Consolas" panose="020B0609020204030204" pitchFamily="49" charset="0"/>
                <a:cs typeface="Consolas" panose="020B0609020204030204" pitchFamily="49" charset="0"/>
                <a:hlinkClick r:id="rId9" tooltip="OS/2"/>
              </a:rPr>
              <a:t>OS/2</a:t>
            </a:r>
            <a:r>
              <a:rPr lang="en-US" dirty="0">
                <a:latin typeface="Consolas" panose="020B0609020204030204" pitchFamily="49" charset="0"/>
                <a:cs typeface="Consolas" panose="020B0609020204030204" pitchFamily="49" charset="0"/>
              </a:rPr>
              <a:t> (1989), </a:t>
            </a:r>
            <a:r>
              <a:rPr lang="en-US" dirty="0">
                <a:latin typeface="Consolas" panose="020B0609020204030204" pitchFamily="49" charset="0"/>
                <a:cs typeface="Consolas" panose="020B0609020204030204" pitchFamily="49" charset="0"/>
                <a:hlinkClick r:id="rId10" tooltip="Microsoft Windows"/>
              </a:rPr>
              <a:t>Microsoft Windows</a:t>
            </a:r>
            <a:r>
              <a:rPr lang="en-US" dirty="0">
                <a:latin typeface="Consolas" panose="020B0609020204030204" pitchFamily="49" charset="0"/>
                <a:cs typeface="Consolas" panose="020B0609020204030204" pitchFamily="49" charset="0"/>
              </a:rPr>
              <a:t> (1989), </a:t>
            </a:r>
            <a:r>
              <a:rPr lang="en-US" dirty="0">
                <a:latin typeface="Consolas" panose="020B0609020204030204" pitchFamily="49" charset="0"/>
                <a:cs typeface="Consolas" panose="020B0609020204030204" pitchFamily="49" charset="0"/>
                <a:hlinkClick r:id="rId11" tooltip="SCO Unix"/>
              </a:rPr>
              <a:t>SCO Unix</a:t>
            </a:r>
            <a:r>
              <a:rPr lang="en-US" dirty="0">
                <a:latin typeface="Consolas" panose="020B0609020204030204" pitchFamily="49" charset="0"/>
                <a:cs typeface="Consolas" panose="020B0609020204030204" pitchFamily="49" charset="0"/>
              </a:rPr>
              <a:t> (1990) and </a:t>
            </a:r>
            <a:r>
              <a:rPr lang="en-US" dirty="0">
                <a:latin typeface="Consolas" panose="020B0609020204030204" pitchFamily="49" charset="0"/>
                <a:cs typeface="Consolas" panose="020B0609020204030204" pitchFamily="49" charset="0"/>
                <a:hlinkClick r:id="rId12" tooltip="MacOS"/>
              </a:rPr>
              <a:t>macOS</a:t>
            </a:r>
            <a:r>
              <a:rPr lang="en-US" dirty="0">
                <a:latin typeface="Consolas" panose="020B0609020204030204" pitchFamily="49" charset="0"/>
                <a:cs typeface="Consolas" panose="020B0609020204030204" pitchFamily="49" charset="0"/>
              </a:rPr>
              <a:t> (2001). Using </a:t>
            </a:r>
            <a:r>
              <a:rPr lang="en-US" dirty="0">
                <a:latin typeface="Consolas" panose="020B0609020204030204" pitchFamily="49" charset="0"/>
                <a:cs typeface="Consolas" panose="020B0609020204030204" pitchFamily="49" charset="0"/>
                <a:hlinkClick r:id="rId13" tooltip="Wine (software)"/>
              </a:rPr>
              <a:t>Wine</a:t>
            </a:r>
            <a:r>
              <a:rPr lang="en-US" dirty="0">
                <a:latin typeface="Consolas" panose="020B0609020204030204" pitchFamily="49" charset="0"/>
                <a:cs typeface="Consolas" panose="020B0609020204030204" pitchFamily="49" charset="0"/>
              </a:rPr>
              <a:t>, versions of Microsoft Word before 2013 can be run on </a:t>
            </a:r>
            <a:r>
              <a:rPr lang="en-US" dirty="0">
                <a:latin typeface="Consolas" panose="020B0609020204030204" pitchFamily="49" charset="0"/>
                <a:cs typeface="Consolas" panose="020B0609020204030204" pitchFamily="49" charset="0"/>
                <a:hlinkClick r:id="rId14" tooltip="Linux"/>
              </a:rPr>
              <a:t>Linux</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Commercial versions of Word are licensed as a standalone product or as a component of </a:t>
            </a:r>
            <a:r>
              <a:rPr lang="en-US" dirty="0">
                <a:latin typeface="Consolas" panose="020B0609020204030204" pitchFamily="49" charset="0"/>
                <a:cs typeface="Consolas" panose="020B0609020204030204" pitchFamily="49" charset="0"/>
                <a:hlinkClick r:id="rId15" tooltip="Microsoft Office"/>
              </a:rPr>
              <a:t>Microsoft Office</a:t>
            </a:r>
            <a:r>
              <a:rPr lang="en-US" dirty="0">
                <a:latin typeface="Consolas" panose="020B0609020204030204" pitchFamily="49" charset="0"/>
                <a:cs typeface="Consolas" panose="020B0609020204030204" pitchFamily="49" charset="0"/>
              </a:rPr>
              <a:t> suite of software, which can be purchased either with a perpetual license or as part of a </a:t>
            </a:r>
            <a:r>
              <a:rPr lang="en-US" dirty="0">
                <a:latin typeface="Consolas" panose="020B0609020204030204" pitchFamily="49" charset="0"/>
                <a:cs typeface="Consolas" panose="020B0609020204030204" pitchFamily="49" charset="0"/>
                <a:hlinkClick r:id="rId16" tooltip="Microsoft 365"/>
              </a:rPr>
              <a:t>Microsoft 365</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17" tooltip="Software as a service"/>
              </a:rPr>
              <a:t>subscription</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1028" name="Picture 4" descr="Microsoft-Word-Simbolo - PM Blo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94822" y="0"/>
            <a:ext cx="4201123" cy="234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53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wipe(down)">
                                      <p:cBhvr>
                                        <p:cTn id="11" dur="580">
                                          <p:stCondLst>
                                            <p:cond delay="0"/>
                                          </p:stCondLst>
                                        </p:cTn>
                                        <p:tgtEl>
                                          <p:spTgt spid="1028"/>
                                        </p:tgtEl>
                                      </p:cBhvr>
                                    </p:animEffect>
                                    <p:anim calcmode="lin" valueType="num">
                                      <p:cBhvr>
                                        <p:cTn id="12"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7" dur="26">
                                          <p:stCondLst>
                                            <p:cond delay="650"/>
                                          </p:stCondLst>
                                        </p:cTn>
                                        <p:tgtEl>
                                          <p:spTgt spid="1028"/>
                                        </p:tgtEl>
                                      </p:cBhvr>
                                      <p:to x="100000" y="60000"/>
                                    </p:animScale>
                                    <p:animScale>
                                      <p:cBhvr>
                                        <p:cTn id="18" dur="166" decel="50000">
                                          <p:stCondLst>
                                            <p:cond delay="676"/>
                                          </p:stCondLst>
                                        </p:cTn>
                                        <p:tgtEl>
                                          <p:spTgt spid="1028"/>
                                        </p:tgtEl>
                                      </p:cBhvr>
                                      <p:to x="100000" y="100000"/>
                                    </p:animScale>
                                    <p:animScale>
                                      <p:cBhvr>
                                        <p:cTn id="19" dur="26">
                                          <p:stCondLst>
                                            <p:cond delay="1312"/>
                                          </p:stCondLst>
                                        </p:cTn>
                                        <p:tgtEl>
                                          <p:spTgt spid="1028"/>
                                        </p:tgtEl>
                                      </p:cBhvr>
                                      <p:to x="100000" y="80000"/>
                                    </p:animScale>
                                    <p:animScale>
                                      <p:cBhvr>
                                        <p:cTn id="20" dur="166" decel="50000">
                                          <p:stCondLst>
                                            <p:cond delay="1338"/>
                                          </p:stCondLst>
                                        </p:cTn>
                                        <p:tgtEl>
                                          <p:spTgt spid="1028"/>
                                        </p:tgtEl>
                                      </p:cBhvr>
                                      <p:to x="100000" y="100000"/>
                                    </p:animScale>
                                    <p:animScale>
                                      <p:cBhvr>
                                        <p:cTn id="21" dur="26">
                                          <p:stCondLst>
                                            <p:cond delay="1642"/>
                                          </p:stCondLst>
                                        </p:cTn>
                                        <p:tgtEl>
                                          <p:spTgt spid="1028"/>
                                        </p:tgtEl>
                                      </p:cBhvr>
                                      <p:to x="100000" y="90000"/>
                                    </p:animScale>
                                    <p:animScale>
                                      <p:cBhvr>
                                        <p:cTn id="22" dur="166" decel="50000">
                                          <p:stCondLst>
                                            <p:cond delay="1668"/>
                                          </p:stCondLst>
                                        </p:cTn>
                                        <p:tgtEl>
                                          <p:spTgt spid="1028"/>
                                        </p:tgtEl>
                                      </p:cBhvr>
                                      <p:to x="100000" y="100000"/>
                                    </p:animScale>
                                    <p:animScale>
                                      <p:cBhvr>
                                        <p:cTn id="23" dur="26">
                                          <p:stCondLst>
                                            <p:cond delay="1808"/>
                                          </p:stCondLst>
                                        </p:cTn>
                                        <p:tgtEl>
                                          <p:spTgt spid="1028"/>
                                        </p:tgtEl>
                                      </p:cBhvr>
                                      <p:to x="100000" y="95000"/>
                                    </p:animScale>
                                    <p:animScale>
                                      <p:cBhvr>
                                        <p:cTn id="24" dur="166" decel="50000">
                                          <p:stCondLst>
                                            <p:cond delay="1834"/>
                                          </p:stCondLst>
                                        </p:cTn>
                                        <p:tgtEl>
                                          <p:spTgt spid="1028"/>
                                        </p:tgtEl>
                                      </p:cBhvr>
                                      <p:to x="100000" y="100000"/>
                                    </p:animScale>
                                  </p:childTnLst>
                                </p:cTn>
                              </p:par>
                            </p:childTnLst>
                          </p:cTn>
                        </p:par>
                        <p:par>
                          <p:cTn id="25" fill="hold">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p:cTn id="28"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5">
                                            <p:txEl>
                                              <p:pRg st="0" end="0"/>
                                            </p:txEl>
                                          </p:spTgt>
                                        </p:tgtEl>
                                      </p:cBhvr>
                                    </p:animEffect>
                                  </p:childTnLst>
                                </p:cTn>
                              </p:par>
                            </p:childTnLst>
                          </p:cTn>
                        </p:par>
                        <p:par>
                          <p:cTn id="32" fill="hold">
                            <p:stCondLst>
                              <p:cond delay="3500"/>
                            </p:stCondLst>
                            <p:childTnLst>
                              <p:par>
                                <p:cTn id="33" presetID="31" presetClass="entr" presetSubtype="0" fill="hold" grpId="0"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p:cTn id="35"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5">
                                            <p:txEl>
                                              <p:pRg st="1" end="1"/>
                                            </p:txEl>
                                          </p:spTgt>
                                        </p:tgtEl>
                                      </p:cBhvr>
                                    </p:animEffect>
                                  </p:childTnLst>
                                </p:cTn>
                              </p:par>
                            </p:childTnLst>
                          </p:cTn>
                        </p:par>
                        <p:par>
                          <p:cTn id="39" fill="hold">
                            <p:stCondLst>
                              <p:cond delay="4500"/>
                            </p:stCondLst>
                            <p:childTnLst>
                              <p:par>
                                <p:cTn id="40" presetID="21" presetClass="entr" presetSubtype="8"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heel(8)">
                                      <p:cBhvr>
                                        <p:cTn id="4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57474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90</TotalTime>
  <Words>168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Calibri</vt:lpstr>
      <vt:lpstr>Calibri Light</vt:lpstr>
      <vt:lpstr>Consolas</vt:lpstr>
      <vt:lpstr>Georgia</vt:lpstr>
      <vt:lpstr>Monotype Corsiva</vt:lpstr>
      <vt:lpstr>Script MT Bold</vt:lpstr>
      <vt:lpstr>Trebuchet MS</vt:lpstr>
      <vt:lpstr>Wingdings 3</vt:lpstr>
      <vt:lpstr>Office Theme</vt:lpstr>
      <vt:lpstr>Facet</vt:lpstr>
      <vt:lpstr>PowerPoint Presentation</vt:lpstr>
      <vt:lpstr>Products</vt:lpstr>
      <vt:lpstr>MS PowerPoint</vt:lpstr>
      <vt:lpstr>MS Excel</vt:lpstr>
      <vt:lpstr>MS Word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Products</dc:title>
  <dc:creator>Jahanvi</dc:creator>
  <cp:lastModifiedBy>Jahanvi</cp:lastModifiedBy>
  <cp:revision>10</cp:revision>
  <dcterms:created xsi:type="dcterms:W3CDTF">2022-10-27T11:24:34Z</dcterms:created>
  <dcterms:modified xsi:type="dcterms:W3CDTF">2022-10-27T12:55:03Z</dcterms:modified>
</cp:coreProperties>
</file>