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7" r:id="rId7"/>
    <p:sldId id="266" r:id="rId8"/>
    <p:sldId id="261"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0"/>
    <p:restoredTop sz="95827"/>
  </p:normalViewPr>
  <p:slideViewPr>
    <p:cSldViewPr snapToGrid="0" snapToObjects="1">
      <p:cViewPr varScale="1">
        <p:scale>
          <a:sx n="109" d="100"/>
          <a:sy n="109"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iles.slack.com/files-pri/T032073KD17-F03CYCUQBLY/screen_shot_2022-04-20_at_1.46.10_pm.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CB66-8262-3963-FFCB-A73CE0A1BC4E}"/>
              </a:ext>
            </a:extLst>
          </p:cNvPr>
          <p:cNvSpPr>
            <a:spLocks noGrp="1"/>
          </p:cNvSpPr>
          <p:nvPr>
            <p:ph type="ctrTitle"/>
          </p:nvPr>
        </p:nvSpPr>
        <p:spPr>
          <a:xfrm>
            <a:off x="1272186" y="1130710"/>
            <a:ext cx="8206111" cy="1897626"/>
          </a:xfrm>
        </p:spPr>
        <p:txBody>
          <a:bodyPr/>
          <a:lstStyle/>
          <a:p>
            <a:r>
              <a:rPr lang="en-US" sz="4400" dirty="0"/>
              <a:t>Exploring Stocks performance forecast on Canadian banks </a:t>
            </a:r>
          </a:p>
        </p:txBody>
      </p:sp>
      <p:sp>
        <p:nvSpPr>
          <p:cNvPr id="3" name="Subtitle 2">
            <a:extLst>
              <a:ext uri="{FF2B5EF4-FFF2-40B4-BE49-F238E27FC236}">
                <a16:creationId xmlns:a16="http://schemas.microsoft.com/office/drawing/2014/main" id="{B65DF8D5-DE9C-074E-C136-D4F86A7077E9}"/>
              </a:ext>
            </a:extLst>
          </p:cNvPr>
          <p:cNvSpPr>
            <a:spLocks noGrp="1"/>
          </p:cNvSpPr>
          <p:nvPr>
            <p:ph type="subTitle" idx="1"/>
          </p:nvPr>
        </p:nvSpPr>
        <p:spPr>
          <a:xfrm>
            <a:off x="1400006" y="3623188"/>
            <a:ext cx="8825658" cy="2487561"/>
          </a:xfrm>
        </p:spPr>
        <p:txBody>
          <a:bodyPr>
            <a:normAutofit/>
          </a:bodyPr>
          <a:lstStyle/>
          <a:p>
            <a:r>
              <a:rPr lang="en-US" dirty="0"/>
              <a:t>With a focus on </a:t>
            </a:r>
          </a:p>
          <a:p>
            <a:pPr marL="285750" indent="-285750">
              <a:buFont typeface="Arial" panose="020B0604020202020204" pitchFamily="34" charset="0"/>
              <a:buChar char="•"/>
            </a:pPr>
            <a:r>
              <a:rPr lang="en-US" dirty="0"/>
              <a:t>Bank of Nova Scotia (Scotiabank)</a:t>
            </a:r>
          </a:p>
          <a:p>
            <a:pPr marL="285750" indent="-285750">
              <a:buFont typeface="Arial" panose="020B0604020202020204" pitchFamily="34" charset="0"/>
              <a:buChar char="•"/>
            </a:pPr>
            <a:r>
              <a:rPr lang="en-US" dirty="0"/>
              <a:t>Bank of Montreal (BMO)</a:t>
            </a:r>
          </a:p>
          <a:p>
            <a:pPr marL="285750" indent="-285750">
              <a:buFont typeface="Arial" panose="020B0604020202020204" pitchFamily="34" charset="0"/>
              <a:buChar char="•"/>
            </a:pPr>
            <a:r>
              <a:rPr lang="en-CA" dirty="0"/>
              <a:t>Toronto-Dominion Bank (TD Bank)</a:t>
            </a:r>
          </a:p>
          <a:p>
            <a:pPr marL="285750" indent="-285750">
              <a:buFont typeface="Arial" panose="020B0604020202020204" pitchFamily="34" charset="0"/>
              <a:buChar char="•"/>
            </a:pPr>
            <a:r>
              <a:rPr lang="en-CA" dirty="0"/>
              <a:t>Royal Bank of Canada (BMO)</a:t>
            </a:r>
            <a:endParaRPr lang="en-US" dirty="0"/>
          </a:p>
        </p:txBody>
      </p:sp>
    </p:spTree>
    <p:extLst>
      <p:ext uri="{BB962C8B-B14F-4D97-AF65-F5344CB8AC3E}">
        <p14:creationId xmlns:p14="http://schemas.microsoft.com/office/powerpoint/2010/main" val="354638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B58B-B6C0-5207-E772-B476C8AE965E}"/>
              </a:ext>
            </a:extLst>
          </p:cNvPr>
          <p:cNvSpPr>
            <a:spLocks noGrp="1"/>
          </p:cNvSpPr>
          <p:nvPr>
            <p:ph type="title"/>
          </p:nvPr>
        </p:nvSpPr>
        <p:spPr/>
        <p:txBody>
          <a:bodyPr/>
          <a:lstStyle/>
          <a:p>
            <a:r>
              <a:rPr lang="en-US" dirty="0"/>
              <a:t>Conclusion and Recommendation</a:t>
            </a:r>
          </a:p>
        </p:txBody>
      </p:sp>
      <p:sp>
        <p:nvSpPr>
          <p:cNvPr id="3" name="Content Placeholder 2">
            <a:extLst>
              <a:ext uri="{FF2B5EF4-FFF2-40B4-BE49-F238E27FC236}">
                <a16:creationId xmlns:a16="http://schemas.microsoft.com/office/drawing/2014/main" id="{D05B5231-6481-2F7B-EE0C-9C96E0537163}"/>
              </a:ext>
            </a:extLst>
          </p:cNvPr>
          <p:cNvSpPr>
            <a:spLocks noGrp="1"/>
          </p:cNvSpPr>
          <p:nvPr>
            <p:ph idx="1"/>
          </p:nvPr>
        </p:nvSpPr>
        <p:spPr/>
        <p:txBody>
          <a:bodyPr>
            <a:normAutofit fontScale="92500" lnSpcReduction="10000"/>
          </a:bodyPr>
          <a:lstStyle/>
          <a:p>
            <a:r>
              <a:rPr lang="en-US" dirty="0"/>
              <a:t>So from the data we were able to discover that none of the banks out performed each other by a large margin and this makes sense because they are all in the same industry and offer similar products and are controlled by the market forces(same country, similar laws)</a:t>
            </a:r>
          </a:p>
          <a:p>
            <a:r>
              <a:rPr lang="en-US" dirty="0"/>
              <a:t>All the banks performed in similar progression, we see that the initial shock in March of 2020 reduces the price of the stocks for each bank but BMO’s stock prices were the most affected and after the shock we the daily returns keep fluctuating until about a year later in March of 2021 where it goes back to it normal range. </a:t>
            </a:r>
          </a:p>
          <a:p>
            <a:r>
              <a:rPr lang="en-US" dirty="0"/>
              <a:t>We were able to conclude that depending on the individual’s risk preference they can decide to invest in BMO or RBC. This is not to say that they are the best performing stocks but given a 95% confidence interval they will yield the highest return. </a:t>
            </a:r>
          </a:p>
        </p:txBody>
      </p:sp>
    </p:spTree>
    <p:extLst>
      <p:ext uri="{BB962C8B-B14F-4D97-AF65-F5344CB8AC3E}">
        <p14:creationId xmlns:p14="http://schemas.microsoft.com/office/powerpoint/2010/main" val="390524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B18E-D7E2-4746-835F-AE582CEEC37C}"/>
              </a:ext>
            </a:extLst>
          </p:cNvPr>
          <p:cNvSpPr>
            <a:spLocks noGrp="1"/>
          </p:cNvSpPr>
          <p:nvPr>
            <p:ph type="title"/>
          </p:nvPr>
        </p:nvSpPr>
        <p:spPr/>
        <p:txBody>
          <a:bodyPr/>
          <a:lstStyle/>
          <a:p>
            <a:r>
              <a:rPr lang="en-US" dirty="0"/>
              <a:t>Next Steps and challenges</a:t>
            </a:r>
          </a:p>
        </p:txBody>
      </p:sp>
      <p:sp>
        <p:nvSpPr>
          <p:cNvPr id="3" name="Content Placeholder 2">
            <a:extLst>
              <a:ext uri="{FF2B5EF4-FFF2-40B4-BE49-F238E27FC236}">
                <a16:creationId xmlns:a16="http://schemas.microsoft.com/office/drawing/2014/main" id="{92C6D896-0464-09BA-3B57-6C1B56BC4DF5}"/>
              </a:ext>
            </a:extLst>
          </p:cNvPr>
          <p:cNvSpPr>
            <a:spLocks noGrp="1"/>
          </p:cNvSpPr>
          <p:nvPr>
            <p:ph idx="1"/>
          </p:nvPr>
        </p:nvSpPr>
        <p:spPr/>
        <p:txBody>
          <a:bodyPr/>
          <a:lstStyle/>
          <a:p>
            <a:r>
              <a:rPr lang="en-US" dirty="0"/>
              <a:t>Some of the challenges we faced was that we realized that comparing the banks stock performance with S&amp;P 500 might be too far-fetched because they don’t have the equal operation grounds. While S&amp;P is controlled by the performance of 500 companies from different countries, the banks are only controlled by Canadian factors.</a:t>
            </a:r>
          </a:p>
          <a:p>
            <a:r>
              <a:rPr lang="en-US" dirty="0"/>
              <a:t>The next stage of the project will be to expand the data frame to include the past 10 years, make use of price to book value as the ratio and focus on finding the relationship between the stock performance of banks in Canada and the major economic shocks.</a:t>
            </a:r>
          </a:p>
        </p:txBody>
      </p:sp>
    </p:spTree>
    <p:extLst>
      <p:ext uri="{BB962C8B-B14F-4D97-AF65-F5344CB8AC3E}">
        <p14:creationId xmlns:p14="http://schemas.microsoft.com/office/powerpoint/2010/main" val="356907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1C16-B4C9-D46F-59DB-3BCC95992826}"/>
              </a:ext>
            </a:extLst>
          </p:cNvPr>
          <p:cNvSpPr>
            <a:spLocks noGrp="1"/>
          </p:cNvSpPr>
          <p:nvPr>
            <p:ph type="title"/>
          </p:nvPr>
        </p:nvSpPr>
        <p:spPr/>
        <p:txBody>
          <a:bodyPr/>
          <a:lstStyle/>
          <a:p>
            <a:r>
              <a:rPr lang="en-US" dirty="0"/>
              <a:t>Motivation and Background</a:t>
            </a:r>
          </a:p>
        </p:txBody>
      </p:sp>
      <p:sp>
        <p:nvSpPr>
          <p:cNvPr id="3" name="Content Placeholder 2">
            <a:extLst>
              <a:ext uri="{FF2B5EF4-FFF2-40B4-BE49-F238E27FC236}">
                <a16:creationId xmlns:a16="http://schemas.microsoft.com/office/drawing/2014/main" id="{2E6DCF10-6378-ACDE-A989-3D94D84930E6}"/>
              </a:ext>
            </a:extLst>
          </p:cNvPr>
          <p:cNvSpPr>
            <a:spLocks noGrp="1"/>
          </p:cNvSpPr>
          <p:nvPr>
            <p:ph idx="1"/>
          </p:nvPr>
        </p:nvSpPr>
        <p:spPr/>
        <p:txBody>
          <a:bodyPr>
            <a:normAutofit lnSpcReduction="10000"/>
          </a:bodyPr>
          <a:lstStyle/>
          <a:p>
            <a:r>
              <a:rPr lang="en-US" dirty="0"/>
              <a:t>I recently got a job offer from two competing banks in the Canadian Financial services space and I was faced with a problem of deciding which of the banks to accept its offer. So, after a very detailed research on the banks work culture and growth progression it all came down to the stock options which both banks offered. I had to figure out which bank had the better performing stock and could benefit me in the long-run. </a:t>
            </a:r>
          </a:p>
          <a:p>
            <a:r>
              <a:rPr lang="en-US" dirty="0"/>
              <a:t>As Fintech students who will mostly change jobs after or during this program, some of us will get job offers from competing companies in the same industry and making the choice on which company to pick might boil down to how the company itself is performing in the market, so as a group we all decided that this will be an interesting project to work and hopefully be able to help our pairs make informed decisions.</a:t>
            </a:r>
          </a:p>
          <a:p>
            <a:endParaRPr lang="en-US" dirty="0"/>
          </a:p>
        </p:txBody>
      </p:sp>
    </p:spTree>
    <p:extLst>
      <p:ext uri="{BB962C8B-B14F-4D97-AF65-F5344CB8AC3E}">
        <p14:creationId xmlns:p14="http://schemas.microsoft.com/office/powerpoint/2010/main" val="83072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FCF7-8AF5-1A73-4D58-3993A7ECC21B}"/>
              </a:ext>
            </a:extLst>
          </p:cNvPr>
          <p:cNvSpPr>
            <a:spLocks noGrp="1"/>
          </p:cNvSpPr>
          <p:nvPr>
            <p:ph type="title"/>
          </p:nvPr>
        </p:nvSpPr>
        <p:spPr/>
        <p:txBody>
          <a:bodyPr/>
          <a:lstStyle/>
          <a:p>
            <a:r>
              <a:rPr lang="en-US" dirty="0"/>
              <a:t>Main Questions </a:t>
            </a:r>
          </a:p>
        </p:txBody>
      </p:sp>
      <p:sp>
        <p:nvSpPr>
          <p:cNvPr id="3" name="Content Placeholder 2">
            <a:extLst>
              <a:ext uri="{FF2B5EF4-FFF2-40B4-BE49-F238E27FC236}">
                <a16:creationId xmlns:a16="http://schemas.microsoft.com/office/drawing/2014/main" id="{995F6ED3-2E07-A3C3-19EB-EFC20392544F}"/>
              </a:ext>
            </a:extLst>
          </p:cNvPr>
          <p:cNvSpPr>
            <a:spLocks noGrp="1"/>
          </p:cNvSpPr>
          <p:nvPr>
            <p:ph idx="1"/>
          </p:nvPr>
        </p:nvSpPr>
        <p:spPr>
          <a:xfrm>
            <a:off x="1154954" y="2603500"/>
            <a:ext cx="8825659" cy="1821016"/>
          </a:xfrm>
        </p:spPr>
        <p:txBody>
          <a:bodyPr>
            <a:normAutofit fontScale="92500" lnSpcReduction="10000"/>
          </a:bodyPr>
          <a:lstStyle/>
          <a:p>
            <a:r>
              <a:rPr lang="en-CA" dirty="0"/>
              <a:t>Make a graphical representation of the closing </a:t>
            </a:r>
            <a:r>
              <a:rPr lang="en-CA" dirty="0" err="1"/>
              <a:t>pricein</a:t>
            </a:r>
            <a:r>
              <a:rPr lang="en-CA" dirty="0"/>
              <a:t> 6 years</a:t>
            </a:r>
          </a:p>
          <a:p>
            <a:r>
              <a:rPr lang="en-CA" dirty="0"/>
              <a:t>Summary statistics of the banks</a:t>
            </a:r>
          </a:p>
          <a:p>
            <a:r>
              <a:rPr lang="en-CA" dirty="0"/>
              <a:t>Determine bank performance in the next 5 years </a:t>
            </a:r>
          </a:p>
          <a:p>
            <a:r>
              <a:rPr lang="en-CA" dirty="0"/>
              <a:t>compare performance of banks with S&amp;P 500</a:t>
            </a:r>
          </a:p>
          <a:p>
            <a:r>
              <a:rPr lang="en-CA" dirty="0"/>
              <a:t>Determine the best and least performing banks</a:t>
            </a:r>
          </a:p>
          <a:p>
            <a:pPr marL="0" indent="0">
              <a:buNone/>
            </a:pPr>
            <a:endParaRPr lang="en-CA" dirty="0"/>
          </a:p>
          <a:p>
            <a:endParaRPr lang="en-US" dirty="0"/>
          </a:p>
        </p:txBody>
      </p:sp>
    </p:spTree>
    <p:extLst>
      <p:ext uri="{BB962C8B-B14F-4D97-AF65-F5344CB8AC3E}">
        <p14:creationId xmlns:p14="http://schemas.microsoft.com/office/powerpoint/2010/main" val="165116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7737-061F-C535-40EB-2B175724813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CE54C7F-E23D-C143-3051-6339ACEA2010}"/>
              </a:ext>
            </a:extLst>
          </p:cNvPr>
          <p:cNvSpPr>
            <a:spLocks noGrp="1"/>
          </p:cNvSpPr>
          <p:nvPr>
            <p:ph idx="1"/>
          </p:nvPr>
        </p:nvSpPr>
        <p:spPr>
          <a:xfrm>
            <a:off x="1154954" y="2603500"/>
            <a:ext cx="8825659" cy="2302797"/>
          </a:xfrm>
        </p:spPr>
        <p:txBody>
          <a:bodyPr>
            <a:normAutofit fontScale="92500"/>
          </a:bodyPr>
          <a:lstStyle/>
          <a:p>
            <a:r>
              <a:rPr lang="en-US" dirty="0"/>
              <a:t>We used Google Finance as an API and extracted Historical data for four of the most common banks in Canada which are Scotiabank, TD Bank, BMO and RBC. </a:t>
            </a:r>
          </a:p>
          <a:p>
            <a:r>
              <a:rPr lang="en-US" dirty="0"/>
              <a:t>For this project we only focused on data from the last 6 years (2016-2021)</a:t>
            </a:r>
          </a:p>
          <a:p>
            <a:r>
              <a:rPr lang="en-US" dirty="0"/>
              <a:t>We dropped all the errors and NAN values our data had. We also dropped the columns we wouldn’t be needing for this project. </a:t>
            </a:r>
          </a:p>
          <a:p>
            <a:r>
              <a:rPr lang="en-US" dirty="0"/>
              <a:t>We also presented the data in graphs to ensure we have the correct dataset.*</a:t>
            </a:r>
          </a:p>
        </p:txBody>
      </p:sp>
    </p:spTree>
    <p:extLst>
      <p:ext uri="{BB962C8B-B14F-4D97-AF65-F5344CB8AC3E}">
        <p14:creationId xmlns:p14="http://schemas.microsoft.com/office/powerpoint/2010/main" val="55571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65EA-9526-A6EB-6009-A03AEA36074F}"/>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9F170715-2524-8DCB-53B2-DA09BCED9345}"/>
              </a:ext>
            </a:extLst>
          </p:cNvPr>
          <p:cNvSpPr>
            <a:spLocks noGrp="1"/>
          </p:cNvSpPr>
          <p:nvPr>
            <p:ph idx="1"/>
          </p:nvPr>
        </p:nvSpPr>
        <p:spPr/>
        <p:txBody>
          <a:bodyPr/>
          <a:lstStyle/>
          <a:p>
            <a:r>
              <a:rPr lang="en-US" dirty="0"/>
              <a:t>We imported the CSVs as Pandas </a:t>
            </a:r>
            <a:r>
              <a:rPr lang="en-US" dirty="0" err="1"/>
              <a:t>Dataframe</a:t>
            </a:r>
            <a:endParaRPr lang="en-US" dirty="0"/>
          </a:p>
          <a:p>
            <a:r>
              <a:rPr lang="en-US" dirty="0"/>
              <a:t>We combined the </a:t>
            </a:r>
            <a:r>
              <a:rPr lang="en-US" dirty="0" err="1"/>
              <a:t>dataframe</a:t>
            </a:r>
            <a:r>
              <a:rPr lang="en-US" dirty="0"/>
              <a:t> and sorted out the index</a:t>
            </a:r>
          </a:p>
          <a:p>
            <a:r>
              <a:rPr lang="en-US" dirty="0"/>
              <a:t>We used Pandas library to perform data clean up</a:t>
            </a:r>
          </a:p>
          <a:p>
            <a:r>
              <a:rPr lang="en-US" dirty="0"/>
              <a:t>We cleaned the </a:t>
            </a:r>
            <a:r>
              <a:rPr lang="en-US" dirty="0" err="1"/>
              <a:t>dataframe</a:t>
            </a:r>
            <a:r>
              <a:rPr lang="en-US" dirty="0"/>
              <a:t> by dropping all the NAN values </a:t>
            </a:r>
          </a:p>
          <a:p>
            <a:r>
              <a:rPr lang="en-US" dirty="0"/>
              <a:t>We described the dataset to get the the mean and standard deviation of the </a:t>
            </a:r>
            <a:r>
              <a:rPr lang="en-US" dirty="0" err="1"/>
              <a:t>dataframe</a:t>
            </a:r>
            <a:endParaRPr lang="en-US" dirty="0"/>
          </a:p>
          <a:p>
            <a:r>
              <a:rPr lang="en-US" dirty="0"/>
              <a:t>We renamed each columns to describe each banks closing price</a:t>
            </a:r>
          </a:p>
          <a:p>
            <a:endParaRPr lang="en-US" dirty="0"/>
          </a:p>
        </p:txBody>
      </p:sp>
    </p:spTree>
    <p:extLst>
      <p:ext uri="{BB962C8B-B14F-4D97-AF65-F5344CB8AC3E}">
        <p14:creationId xmlns:p14="http://schemas.microsoft.com/office/powerpoint/2010/main" val="219525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6"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CC6AF75-EEDC-4D0E-CAED-654958E65E89}"/>
              </a:ext>
            </a:extLst>
          </p:cNvPr>
          <p:cNvSpPr>
            <a:spLocks noGrp="1"/>
          </p:cNvSpPr>
          <p:nvPr>
            <p:ph type="title"/>
          </p:nvPr>
        </p:nvSpPr>
        <p:spPr>
          <a:xfrm>
            <a:off x="639098" y="629265"/>
            <a:ext cx="5132438" cy="1622322"/>
          </a:xfrm>
        </p:spPr>
        <p:txBody>
          <a:bodyPr>
            <a:normAutofit/>
          </a:bodyPr>
          <a:lstStyle/>
          <a:p>
            <a:r>
              <a:rPr lang="en-US">
                <a:solidFill>
                  <a:srgbClr val="EBEBEB"/>
                </a:solidFill>
              </a:rPr>
              <a:t>Summary Statistics for the banks</a:t>
            </a:r>
          </a:p>
        </p:txBody>
      </p:sp>
      <p:pic>
        <p:nvPicPr>
          <p:cNvPr id="5" name="Picture 4" descr="Table&#10;&#10;Description automatically generated">
            <a:extLst>
              <a:ext uri="{FF2B5EF4-FFF2-40B4-BE49-F238E27FC236}">
                <a16:creationId xmlns:a16="http://schemas.microsoft.com/office/drawing/2014/main" id="{0264A2B8-9AC1-6FCE-B1A3-4D8D90BD9168}"/>
              </a:ext>
            </a:extLst>
          </p:cNvPr>
          <p:cNvPicPr>
            <a:picLocks noChangeAspect="1"/>
          </p:cNvPicPr>
          <p:nvPr/>
        </p:nvPicPr>
        <p:blipFill>
          <a:blip r:embed="rId2"/>
          <a:stretch>
            <a:fillRect/>
          </a:stretch>
        </p:blipFill>
        <p:spPr>
          <a:xfrm>
            <a:off x="6714836" y="2013322"/>
            <a:ext cx="4828707" cy="2848936"/>
          </a:xfrm>
          <a:prstGeom prst="rect">
            <a:avLst/>
          </a:prstGeom>
        </p:spPr>
      </p:pic>
      <p:sp>
        <p:nvSpPr>
          <p:cNvPr id="2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839D35-1852-C6B7-77A4-3234C33D760E}"/>
              </a:ext>
            </a:extLst>
          </p:cNvPr>
          <p:cNvSpPr>
            <a:spLocks noGrp="1"/>
          </p:cNvSpPr>
          <p:nvPr>
            <p:ph idx="1"/>
          </p:nvPr>
        </p:nvSpPr>
        <p:spPr>
          <a:xfrm>
            <a:off x="639098" y="2418735"/>
            <a:ext cx="5132439" cy="3811742"/>
          </a:xfrm>
        </p:spPr>
        <p:txBody>
          <a:bodyPr anchor="ctr">
            <a:normAutofit/>
          </a:bodyPr>
          <a:lstStyle/>
          <a:p>
            <a:endParaRPr lang="en-CA">
              <a:solidFill>
                <a:srgbClr val="FFFFFF"/>
              </a:solidFill>
              <a:hlinkClick r:id="rId3"/>
            </a:endParaRPr>
          </a:p>
          <a:p>
            <a:endParaRPr lang="en-US">
              <a:solidFill>
                <a:srgbClr val="FFFFFF"/>
              </a:solidFill>
            </a:endParaRPr>
          </a:p>
        </p:txBody>
      </p:sp>
    </p:spTree>
    <p:extLst>
      <p:ext uri="{BB962C8B-B14F-4D97-AF65-F5344CB8AC3E}">
        <p14:creationId xmlns:p14="http://schemas.microsoft.com/office/powerpoint/2010/main" val="20250395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BE0F-0A78-05E8-5F65-B4F6165F60B0}"/>
              </a:ext>
            </a:extLst>
          </p:cNvPr>
          <p:cNvSpPr>
            <a:spLocks noGrp="1"/>
          </p:cNvSpPr>
          <p:nvPr>
            <p:ph type="title"/>
          </p:nvPr>
        </p:nvSpPr>
        <p:spPr/>
        <p:txBody>
          <a:bodyPr/>
          <a:lstStyle/>
          <a:p>
            <a:r>
              <a:rPr lang="en-US" dirty="0"/>
              <a:t>Closing price for the last 6 years</a:t>
            </a:r>
          </a:p>
        </p:txBody>
      </p:sp>
      <p:pic>
        <p:nvPicPr>
          <p:cNvPr id="5" name="Content Placeholder 4" descr="Chart&#10;&#10;Description automatically generated">
            <a:extLst>
              <a:ext uri="{FF2B5EF4-FFF2-40B4-BE49-F238E27FC236}">
                <a16:creationId xmlns:a16="http://schemas.microsoft.com/office/drawing/2014/main" id="{A5D85D81-105C-B6DB-A278-C9C631691597}"/>
              </a:ext>
            </a:extLst>
          </p:cNvPr>
          <p:cNvPicPr>
            <a:picLocks noGrp="1" noChangeAspect="1"/>
          </p:cNvPicPr>
          <p:nvPr>
            <p:ph idx="1"/>
          </p:nvPr>
        </p:nvPicPr>
        <p:blipFill>
          <a:blip r:embed="rId2"/>
          <a:stretch>
            <a:fillRect/>
          </a:stretch>
        </p:blipFill>
        <p:spPr>
          <a:xfrm>
            <a:off x="0" y="2413416"/>
            <a:ext cx="4257207" cy="2443398"/>
          </a:xfrm>
        </p:spPr>
      </p:pic>
      <p:pic>
        <p:nvPicPr>
          <p:cNvPr id="7" name="Picture 6" descr="Chart, line chart&#10;&#10;Description automatically generated">
            <a:extLst>
              <a:ext uri="{FF2B5EF4-FFF2-40B4-BE49-F238E27FC236}">
                <a16:creationId xmlns:a16="http://schemas.microsoft.com/office/drawing/2014/main" id="{B393EC8B-11F1-C579-88B5-BC560C3E30B7}"/>
              </a:ext>
            </a:extLst>
          </p:cNvPr>
          <p:cNvPicPr>
            <a:picLocks noChangeAspect="1"/>
          </p:cNvPicPr>
          <p:nvPr/>
        </p:nvPicPr>
        <p:blipFill>
          <a:blip r:embed="rId3"/>
          <a:stretch>
            <a:fillRect/>
          </a:stretch>
        </p:blipFill>
        <p:spPr>
          <a:xfrm>
            <a:off x="4257207" y="2413416"/>
            <a:ext cx="4092314" cy="2443398"/>
          </a:xfrm>
          <a:prstGeom prst="rect">
            <a:avLst/>
          </a:prstGeom>
        </p:spPr>
      </p:pic>
      <p:pic>
        <p:nvPicPr>
          <p:cNvPr id="9" name="Picture 8" descr="Chart, line chart&#10;&#10;Description automatically generated">
            <a:extLst>
              <a:ext uri="{FF2B5EF4-FFF2-40B4-BE49-F238E27FC236}">
                <a16:creationId xmlns:a16="http://schemas.microsoft.com/office/drawing/2014/main" id="{689DE7B5-72CF-4D1D-8897-983F974EE8C2}"/>
              </a:ext>
            </a:extLst>
          </p:cNvPr>
          <p:cNvPicPr>
            <a:picLocks noChangeAspect="1"/>
          </p:cNvPicPr>
          <p:nvPr/>
        </p:nvPicPr>
        <p:blipFill>
          <a:blip r:embed="rId4"/>
          <a:stretch>
            <a:fillRect/>
          </a:stretch>
        </p:blipFill>
        <p:spPr>
          <a:xfrm>
            <a:off x="0" y="4662632"/>
            <a:ext cx="4257207" cy="2443399"/>
          </a:xfrm>
          <a:prstGeom prst="rect">
            <a:avLst/>
          </a:prstGeom>
        </p:spPr>
      </p:pic>
      <p:pic>
        <p:nvPicPr>
          <p:cNvPr id="11" name="Picture 10" descr="Chart, line chart&#10;&#10;Description automatically generated">
            <a:extLst>
              <a:ext uri="{FF2B5EF4-FFF2-40B4-BE49-F238E27FC236}">
                <a16:creationId xmlns:a16="http://schemas.microsoft.com/office/drawing/2014/main" id="{E3D9101C-6B31-F02D-A208-4B39010BE4B1}"/>
              </a:ext>
            </a:extLst>
          </p:cNvPr>
          <p:cNvPicPr>
            <a:picLocks noChangeAspect="1"/>
          </p:cNvPicPr>
          <p:nvPr/>
        </p:nvPicPr>
        <p:blipFill>
          <a:blip r:embed="rId5"/>
          <a:stretch>
            <a:fillRect/>
          </a:stretch>
        </p:blipFill>
        <p:spPr>
          <a:xfrm>
            <a:off x="4257208" y="4629534"/>
            <a:ext cx="4092314" cy="2476497"/>
          </a:xfrm>
          <a:prstGeom prst="rect">
            <a:avLst/>
          </a:prstGeom>
        </p:spPr>
      </p:pic>
      <p:pic>
        <p:nvPicPr>
          <p:cNvPr id="13" name="Picture 12" descr="Chart, line chart&#10;&#10;Description automatically generated">
            <a:extLst>
              <a:ext uri="{FF2B5EF4-FFF2-40B4-BE49-F238E27FC236}">
                <a16:creationId xmlns:a16="http://schemas.microsoft.com/office/drawing/2014/main" id="{CAC83363-337B-D781-5CC4-FD15460D86D1}"/>
              </a:ext>
            </a:extLst>
          </p:cNvPr>
          <p:cNvPicPr>
            <a:picLocks noChangeAspect="1"/>
          </p:cNvPicPr>
          <p:nvPr/>
        </p:nvPicPr>
        <p:blipFill>
          <a:blip r:embed="rId6"/>
          <a:stretch>
            <a:fillRect/>
          </a:stretch>
        </p:blipFill>
        <p:spPr>
          <a:xfrm>
            <a:off x="8349521" y="2413416"/>
            <a:ext cx="3842479" cy="2443398"/>
          </a:xfrm>
          <a:prstGeom prst="rect">
            <a:avLst/>
          </a:prstGeom>
        </p:spPr>
      </p:pic>
    </p:spTree>
    <p:extLst>
      <p:ext uri="{BB962C8B-B14F-4D97-AF65-F5344CB8AC3E}">
        <p14:creationId xmlns:p14="http://schemas.microsoft.com/office/powerpoint/2010/main" val="418264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2" name="Rectangle 2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D1CD00-572C-6FE6-FDA2-99D44441B8A8}"/>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Bank performance in the past 6 years </a:t>
            </a:r>
          </a:p>
        </p:txBody>
      </p:sp>
      <p:pic>
        <p:nvPicPr>
          <p:cNvPr id="9" name="Content Placeholder 8" descr="Chart&#10;&#10;Description automatically generated">
            <a:extLst>
              <a:ext uri="{FF2B5EF4-FFF2-40B4-BE49-F238E27FC236}">
                <a16:creationId xmlns:a16="http://schemas.microsoft.com/office/drawing/2014/main" id="{EBE54A83-AD27-ABF4-6A33-405807253754}"/>
              </a:ext>
            </a:extLst>
          </p:cNvPr>
          <p:cNvPicPr>
            <a:picLocks noGrp="1" noChangeAspect="1"/>
          </p:cNvPicPr>
          <p:nvPr>
            <p:ph idx="1"/>
          </p:nvPr>
        </p:nvPicPr>
        <p:blipFill>
          <a:blip r:embed="rId3"/>
          <a:stretch>
            <a:fillRect/>
          </a:stretch>
        </p:blipFill>
        <p:spPr>
          <a:xfrm>
            <a:off x="757787" y="2044286"/>
            <a:ext cx="7527289" cy="2772000"/>
          </a:xfrm>
          <a:prstGeom prst="roundRect">
            <a:avLst>
              <a:gd name="adj" fmla="val 1858"/>
            </a:avLst>
          </a:prstGeom>
          <a:effectLst>
            <a:outerShdw blurRad="50800" dist="50800" dir="5400000" algn="tl" rotWithShape="0">
              <a:srgbClr val="000000">
                <a:alpha val="43000"/>
              </a:srgbClr>
            </a:outerShdw>
          </a:effectLst>
        </p:spPr>
      </p:pic>
      <p:sp>
        <p:nvSpPr>
          <p:cNvPr id="12" name="TextBox 11">
            <a:extLst>
              <a:ext uri="{FF2B5EF4-FFF2-40B4-BE49-F238E27FC236}">
                <a16:creationId xmlns:a16="http://schemas.microsoft.com/office/drawing/2014/main" id="{333FDA5D-0D0C-BD4D-ABB9-034E0BF0A8AA}"/>
              </a:ext>
            </a:extLst>
          </p:cNvPr>
          <p:cNvSpPr txBox="1"/>
          <p:nvPr/>
        </p:nvSpPr>
        <p:spPr>
          <a:xfrm>
            <a:off x="8394700" y="4810598"/>
            <a:ext cx="3148370" cy="923330"/>
          </a:xfrm>
          <a:prstGeom prst="rect">
            <a:avLst/>
          </a:prstGeom>
          <a:noFill/>
        </p:spPr>
        <p:txBody>
          <a:bodyPr wrap="square" rtlCol="0">
            <a:spAutoFit/>
          </a:bodyPr>
          <a:lstStyle/>
          <a:p>
            <a:r>
              <a:rPr lang="en-US" dirty="0"/>
              <a:t>This shows the daily returns of all the banks from 2016-2021</a:t>
            </a:r>
          </a:p>
        </p:txBody>
      </p:sp>
    </p:spTree>
    <p:extLst>
      <p:ext uri="{BB962C8B-B14F-4D97-AF65-F5344CB8AC3E}">
        <p14:creationId xmlns:p14="http://schemas.microsoft.com/office/powerpoint/2010/main" val="5500011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FA15-D52E-0EE3-650F-56F982E2D18C}"/>
              </a:ext>
            </a:extLst>
          </p:cNvPr>
          <p:cNvSpPr>
            <a:spLocks noGrp="1"/>
          </p:cNvSpPr>
          <p:nvPr>
            <p:ph type="title"/>
          </p:nvPr>
        </p:nvSpPr>
        <p:spPr/>
        <p:txBody>
          <a:bodyPr/>
          <a:lstStyle/>
          <a:p>
            <a:r>
              <a:rPr lang="en-US" dirty="0"/>
              <a:t>Bank performance in the next 5 years</a:t>
            </a:r>
          </a:p>
        </p:txBody>
      </p:sp>
      <p:sp>
        <p:nvSpPr>
          <p:cNvPr id="3" name="Content Placeholder 2">
            <a:extLst>
              <a:ext uri="{FF2B5EF4-FFF2-40B4-BE49-F238E27FC236}">
                <a16:creationId xmlns:a16="http://schemas.microsoft.com/office/drawing/2014/main" id="{8F449CE4-3610-A056-B01B-29803D6048FF}"/>
              </a:ext>
            </a:extLst>
          </p:cNvPr>
          <p:cNvSpPr>
            <a:spLocks noGrp="1"/>
          </p:cNvSpPr>
          <p:nvPr>
            <p:ph idx="1"/>
          </p:nvPr>
        </p:nvSpPr>
        <p:spPr/>
        <p:txBody>
          <a:bodyPr>
            <a:normAutofit fontScale="85000" lnSpcReduction="10000"/>
          </a:bodyPr>
          <a:lstStyle/>
          <a:p>
            <a:r>
              <a:rPr lang="en-US" dirty="0"/>
              <a:t>Using the Monte Carlo Simulation, we were able to determine the range of return to be expected in 5 years if an individual decides to invest $10000 today in each of the Canadian bank’s stocks, given a 95% confidence interval. </a:t>
            </a:r>
          </a:p>
          <a:p>
            <a:r>
              <a:rPr lang="en-US" dirty="0"/>
              <a:t>And these are the results;</a:t>
            </a:r>
          </a:p>
          <a:p>
            <a:r>
              <a:rPr lang="en-CA" dirty="0"/>
              <a:t>There is a 95% chance that an initial investment of $10,000 in the BMO over the next 5 years will end within in the range of $6021.42 and $42968.85. </a:t>
            </a:r>
          </a:p>
          <a:p>
            <a:r>
              <a:rPr lang="en-CA" dirty="0"/>
              <a:t>There is a 95% chance that an initial investment of $10,000 in the TD over the next 5 years will end within in the range of $6262.4 and $40433.01.</a:t>
            </a:r>
          </a:p>
          <a:p>
            <a:r>
              <a:rPr lang="en-CA" dirty="0"/>
              <a:t>There is a 95% chance that an initial investment of $10,000 in the RBC over the next 5 years will end within in the range of $6866.92 and $39612.13.</a:t>
            </a:r>
          </a:p>
          <a:p>
            <a:r>
              <a:rPr lang="en-CA" dirty="0"/>
              <a:t>There is a 95% chance that an initial investment of $10,000 in the Scotiabank over the next 5 years will end within in the range of $6072.37 and $36036.91.</a:t>
            </a:r>
            <a:br>
              <a:rPr lang="en-CA" dirty="0"/>
            </a:br>
            <a:endParaRPr lang="en-CA" dirty="0"/>
          </a:p>
          <a:p>
            <a:endParaRPr lang="en-US" dirty="0"/>
          </a:p>
        </p:txBody>
      </p:sp>
    </p:spTree>
    <p:extLst>
      <p:ext uri="{BB962C8B-B14F-4D97-AF65-F5344CB8AC3E}">
        <p14:creationId xmlns:p14="http://schemas.microsoft.com/office/powerpoint/2010/main" val="3524693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2653</TotalTime>
  <Words>897</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Exploring Stocks performance forecast on Canadian banks </vt:lpstr>
      <vt:lpstr>Motivation and Background</vt:lpstr>
      <vt:lpstr>Main Questions </vt:lpstr>
      <vt:lpstr>Data Source</vt:lpstr>
      <vt:lpstr>Exploratory Analysis</vt:lpstr>
      <vt:lpstr>Summary Statistics for the banks</vt:lpstr>
      <vt:lpstr>Closing price for the last 6 years</vt:lpstr>
      <vt:lpstr>Bank performance in the past 6 years </vt:lpstr>
      <vt:lpstr>Bank performance in the next 5 years</vt:lpstr>
      <vt:lpstr>Conclusion and Recommendation</vt:lpstr>
      <vt:lpstr>Next Steps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Adeife Christianah Anjorin</dc:creator>
  <cp:lastModifiedBy>Adeife Christianah Anjorin</cp:lastModifiedBy>
  <cp:revision>7</cp:revision>
  <dcterms:created xsi:type="dcterms:W3CDTF">2022-04-15T16:04:42Z</dcterms:created>
  <dcterms:modified xsi:type="dcterms:W3CDTF">2022-04-20T17:59:40Z</dcterms:modified>
</cp:coreProperties>
</file>