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handoutMasterIdLst>
    <p:handoutMasterId r:id="rId34"/>
  </p:handoutMasterIdLst>
  <p:sldIdLst>
    <p:sldId id="256" r:id="rId2"/>
    <p:sldId id="319" r:id="rId3"/>
    <p:sldId id="320" r:id="rId4"/>
    <p:sldId id="338" r:id="rId5"/>
    <p:sldId id="339" r:id="rId6"/>
    <p:sldId id="325" r:id="rId7"/>
    <p:sldId id="273" r:id="rId8"/>
    <p:sldId id="276" r:id="rId9"/>
    <p:sldId id="321" r:id="rId10"/>
    <p:sldId id="282" r:id="rId11"/>
    <p:sldId id="275" r:id="rId12"/>
    <p:sldId id="284" r:id="rId13"/>
    <p:sldId id="327" r:id="rId14"/>
    <p:sldId id="285" r:id="rId15"/>
    <p:sldId id="326" r:id="rId16"/>
    <p:sldId id="324" r:id="rId17"/>
    <p:sldId id="293" r:id="rId18"/>
    <p:sldId id="329" r:id="rId19"/>
    <p:sldId id="330" r:id="rId20"/>
    <p:sldId id="332" r:id="rId21"/>
    <p:sldId id="333" r:id="rId22"/>
    <p:sldId id="334" r:id="rId23"/>
    <p:sldId id="336" r:id="rId24"/>
    <p:sldId id="335" r:id="rId25"/>
    <p:sldId id="337" r:id="rId26"/>
    <p:sldId id="340" r:id="rId27"/>
    <p:sldId id="331" r:id="rId28"/>
    <p:sldId id="277" r:id="rId29"/>
    <p:sldId id="281" r:id="rId30"/>
    <p:sldId id="278" r:id="rId31"/>
    <p:sldId id="272" r:id="rId32"/>
  </p:sldIdLst>
  <p:sldSz cx="12192000" cy="6858000"/>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2"/>
    <p:restoredTop sz="95196" autoAdjust="0"/>
  </p:normalViewPr>
  <p:slideViewPr>
    <p:cSldViewPr snapToGrid="0">
      <p:cViewPr varScale="1">
        <p:scale>
          <a:sx n="69" d="100"/>
          <a:sy n="69" d="100"/>
        </p:scale>
        <p:origin x="780" y="60"/>
      </p:cViewPr>
      <p:guideLst/>
    </p:cSldViewPr>
  </p:slideViewPr>
  <p:notesTextViewPr>
    <p:cViewPr>
      <p:scale>
        <a:sx n="1" d="1"/>
        <a:sy n="1" d="1"/>
      </p:scale>
      <p:origin x="0" y="0"/>
    </p:cViewPr>
  </p:notesTextViewPr>
  <p:sorterViewPr showFormatting="0">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a:ln>
                  <a:noFill/>
                </a:ln>
                <a:solidFill>
                  <a:schemeClr val="tx1"/>
                </a:solidFill>
                <a:effectLst/>
                <a:uLnTx/>
                <a:uFillTx/>
                <a:latin typeface="+mn-lt"/>
                <a:ea typeface="+mn-ea"/>
                <a:cs typeface="+mn-cs"/>
              </a:rPr>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0B87C01-98FC-4793-A8C0-DF9F01227E13}" type="datetimeFigureOut">
              <a:rPr kumimoji="0" lang="en-IN" sz="1200" b="0" i="0" u="none" strike="noStrike" kern="1200" cap="none" spc="0" normalizeH="0" baseline="0" noProof="0">
                <a:ln>
                  <a:noFill/>
                </a:ln>
                <a:solidFill>
                  <a:schemeClr val="tx1"/>
                </a:solidFill>
                <a:effectLst/>
                <a:uLnTx/>
                <a:uFillTx/>
                <a:latin typeface="+mn-lt"/>
                <a:ea typeface="+mn-ea"/>
                <a:cs typeface="+mn-cs"/>
              </a:rPr>
              <a:t>24-03-2025</a:t>
            </a:fld>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4" name="Footer Placeholder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p>
            <a:pPr lvl="0" algn="r" eaLnBrk="1" hangingPunct="1">
              <a:buNone/>
            </a:pPr>
            <a:fld id="{9A0DB2DC-4C9A-4742-B13C-FB6460FD3503}" type="slidenum">
              <a:rPr lang="en-IN" altLang="x-none" sz="1200" dirty="0"/>
              <a:t>‹#›</a:t>
            </a:fld>
            <a:endParaRPr lang="en-IN" altLang="x-none" sz="1200"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a:ln>
                  <a:noFill/>
                </a:ln>
                <a:solidFill>
                  <a:schemeClr val="tx1"/>
                </a:solidFill>
                <a:effectLst/>
                <a:uLnTx/>
                <a:uFillTx/>
                <a:latin typeface="+mn-lt"/>
                <a:ea typeface="+mn-ea"/>
                <a:cs typeface="+mn-cs"/>
              </a:rPr>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6452F706-5C09-4168-814C-5E01049142A1}" type="datetimeFigureOut">
              <a:rPr kumimoji="0" lang="en-IN" sz="1200" b="0" i="0" u="none" strike="noStrike" kern="1200" cap="none" spc="0" normalizeH="0" baseline="0" noProof="0">
                <a:ln>
                  <a:noFill/>
                </a:ln>
                <a:solidFill>
                  <a:schemeClr val="tx1"/>
                </a:solidFill>
                <a:effectLst/>
                <a:uLnTx/>
                <a:uFillTx/>
                <a:latin typeface="+mn-lt"/>
                <a:ea typeface="+mn-ea"/>
                <a:cs typeface="+mn-cs"/>
              </a:rPr>
              <a:t>24-03-2025</a:t>
            </a:fld>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p>
            <a:pPr lvl="0" algn="r" eaLnBrk="1" hangingPunct="1">
              <a:buNone/>
            </a:pPr>
            <a:fld id="{9A0DB2DC-4C9A-4742-B13C-FB6460FD3503}" type="slidenum">
              <a:rPr lang="en-IN" altLang="x-none" sz="1200" dirty="0"/>
              <a:t>‹#›</a:t>
            </a:fld>
            <a:endParaRPr lang="en-IN" altLang="x-none"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Date Placeholder 3"/>
          <p:cNvSpPr txBox="1"/>
          <p:nvPr/>
        </p:nvSpPr>
        <p:spPr>
          <a:xfrm>
            <a:off x="777875" y="6634163"/>
            <a:ext cx="5781675" cy="220663"/>
          </a:xfrm>
          <a:prstGeom prst="rect">
            <a:avLst/>
          </a:prstGeom>
          <a:solidFill>
            <a:srgbClr val="002060"/>
          </a:solidFill>
        </p:spPr>
        <p:txBody>
          <a:bodyPr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600" b="0" i="0" u="none" strike="noStrike" kern="1200" cap="small"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sp>
        <p:nvSpPr>
          <p:cNvPr id="3" name="Date Placeholder 3"/>
          <p:cNvSpPr txBox="1"/>
          <p:nvPr/>
        </p:nvSpPr>
        <p:spPr>
          <a:xfrm>
            <a:off x="6559550" y="6634163"/>
            <a:ext cx="5194300" cy="220663"/>
          </a:xfrm>
          <a:prstGeom prst="rect">
            <a:avLst/>
          </a:prstGeom>
          <a:solidFill>
            <a:srgbClr val="008080"/>
          </a:solidFill>
        </p:spPr>
        <p:txBody>
          <a:bodyPr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600" b="0" i="0" u="none" strike="noStrike" kern="1200" cap="small"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sp>
        <p:nvSpPr>
          <p:cNvPr id="4" name="Date Placeholder 3"/>
          <p:cNvSpPr txBox="1"/>
          <p:nvPr/>
        </p:nvSpPr>
        <p:spPr>
          <a:xfrm>
            <a:off x="11753850" y="6637338"/>
            <a:ext cx="438150" cy="220663"/>
          </a:xfrm>
          <a:prstGeom prst="rect">
            <a:avLst/>
          </a:prstGeom>
          <a:solidFill>
            <a:schemeClr val="accent4"/>
          </a:solidFill>
        </p:spPr>
        <p:txBody>
          <a:bodyPr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5" name="Date Placeholder 3"/>
          <p:cNvSpPr txBox="1"/>
          <p:nvPr/>
        </p:nvSpPr>
        <p:spPr>
          <a:xfrm>
            <a:off x="0" y="0"/>
            <a:ext cx="12192000" cy="233363"/>
          </a:xfrm>
          <a:prstGeom prst="rect">
            <a:avLst/>
          </a:prstGeom>
          <a:solidFill>
            <a:srgbClr val="006666"/>
          </a:solidFill>
        </p:spPr>
        <p:txBody>
          <a:bodyPr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500" b="1" i="1"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sp>
        <p:nvSpPr>
          <p:cNvPr id="6" name="Date Placeholder 3"/>
          <p:cNvSpPr txBox="1"/>
          <p:nvPr/>
        </p:nvSpPr>
        <p:spPr>
          <a:xfrm>
            <a:off x="0" y="6634163"/>
            <a:ext cx="777875" cy="222250"/>
          </a:xfrm>
          <a:prstGeom prst="rect">
            <a:avLst/>
          </a:prstGeom>
          <a:solidFill>
            <a:schemeClr val="accent2">
              <a:lumMod val="75000"/>
            </a:schemeClr>
          </a:solidFill>
        </p:spPr>
        <p:txBody>
          <a:bodyPr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600" b="0" i="0" u="none" strike="noStrike" kern="1200" cap="small"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4" name="Date Placeholder 3"/>
          <p:cNvSpPr txBox="1"/>
          <p:nvPr/>
        </p:nvSpPr>
        <p:spPr>
          <a:xfrm>
            <a:off x="777875" y="6642100"/>
            <a:ext cx="5653088" cy="215900"/>
          </a:xfrm>
          <a:prstGeom prst="rect">
            <a:avLst/>
          </a:prstGeom>
          <a:solidFill>
            <a:srgbClr val="002060"/>
          </a:solidFill>
        </p:spPr>
        <p:txBody>
          <a:bodyPr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small"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Dept. of Computer Science and Engineering (Data Science)</a:t>
            </a:r>
            <a:endParaRPr kumimoji="0" lang="en-IN" sz="1600" b="0" i="0" u="none" strike="noStrike" kern="1200" cap="small"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sp>
        <p:nvSpPr>
          <p:cNvPr id="5" name="Date Placeholder 3"/>
          <p:cNvSpPr txBox="1"/>
          <p:nvPr/>
        </p:nvSpPr>
        <p:spPr>
          <a:xfrm>
            <a:off x="6430963" y="6642100"/>
            <a:ext cx="5322888" cy="215900"/>
          </a:xfrm>
          <a:prstGeom prst="rect">
            <a:avLst/>
          </a:prstGeom>
          <a:solidFill>
            <a:srgbClr val="008080"/>
          </a:solidFill>
        </p:spPr>
        <p:txBody>
          <a:bodyPr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small"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Srinivasa Ramanujan Institute of Technology</a:t>
            </a:r>
            <a:endParaRPr kumimoji="0" lang="en-IN" sz="1600" b="0" i="0" u="none" strike="noStrike" kern="1200" cap="small"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sp>
        <p:nvSpPr>
          <p:cNvPr id="6" name="Date Placeholder 3"/>
          <p:cNvSpPr txBox="1"/>
          <p:nvPr/>
        </p:nvSpPr>
        <p:spPr>
          <a:xfrm>
            <a:off x="11753850" y="6642100"/>
            <a:ext cx="438150" cy="215900"/>
          </a:xfrm>
          <a:prstGeom prst="rect">
            <a:avLst/>
          </a:prstGeom>
          <a:solidFill>
            <a:schemeClr val="accent4"/>
          </a:solidFill>
        </p:spPr>
        <p:txBody>
          <a:bodyPr anchor="ctr"/>
          <a:lstStyle/>
          <a:p>
            <a:pPr lvl="0" algn="ctr" eaLnBrk="1" hangingPunct="1">
              <a:buNone/>
            </a:pPr>
            <a:fld id="{9A0DB2DC-4C9A-4742-B13C-FB6460FD3503}" type="slidenum">
              <a:rPr lang="en-US" sz="1600" b="1" dirty="0">
                <a:solidFill>
                  <a:srgbClr val="002060"/>
                </a:solidFill>
                <a:effectLst>
                  <a:outerShdw blurRad="38100" dist="38100" dir="2700000">
                    <a:srgbClr val="C0C0C0"/>
                  </a:outerShdw>
                </a:effectLst>
                <a:latin typeface="Times New Roman" panose="02020603050405020304" pitchFamily="18" charset="0"/>
                <a:cs typeface="Times New Roman" panose="02020603050405020304" pitchFamily="18" charset="0"/>
              </a:rPr>
              <a:t>‹#›</a:t>
            </a:fld>
            <a:endParaRPr lang="en-US" altLang="x-none" sz="1600" b="1" dirty="0">
              <a:solidFill>
                <a:srgbClr val="002060"/>
              </a:solidFill>
              <a:effectLst>
                <a:outerShdw blurRad="38100" dist="38100" dir="2700000">
                  <a:srgbClr val="C0C0C0"/>
                </a:outerShdw>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 name="Date Placeholder 3"/>
          <p:cNvSpPr txBox="1"/>
          <p:nvPr/>
        </p:nvSpPr>
        <p:spPr>
          <a:xfrm>
            <a:off x="0" y="0"/>
            <a:ext cx="12192000" cy="233363"/>
          </a:xfrm>
          <a:prstGeom prst="rect">
            <a:avLst/>
          </a:prstGeom>
          <a:solidFill>
            <a:srgbClr val="006666"/>
          </a:solidFill>
        </p:spPr>
        <p:txBody>
          <a:bodyPr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500" b="1" i="1"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UPI fraud detection using machine learning</a:t>
            </a:r>
            <a:endParaRPr kumimoji="0" lang="en-IN" sz="1500" b="1" i="1"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pic>
        <p:nvPicPr>
          <p:cNvPr id="3078" name="Picture 6"/>
          <p:cNvPicPr>
            <a:picLocks noChangeAspect="1"/>
          </p:cNvPicPr>
          <p:nvPr userDrawn="1"/>
        </p:nvPicPr>
        <p:blipFill>
          <a:blip r:embed="rId2"/>
          <a:stretch>
            <a:fillRect/>
          </a:stretch>
        </p:blipFill>
        <p:spPr>
          <a:xfrm>
            <a:off x="11506200" y="5956300"/>
            <a:ext cx="685800" cy="685800"/>
          </a:xfrm>
          <a:prstGeom prst="rect">
            <a:avLst/>
          </a:prstGeom>
          <a:noFill/>
          <a:ln w="9525">
            <a:noFill/>
          </a:ln>
        </p:spPr>
      </p:pic>
      <p:sp>
        <p:nvSpPr>
          <p:cNvPr id="8" name="Date Placeholder 3"/>
          <p:cNvSpPr txBox="1"/>
          <p:nvPr/>
        </p:nvSpPr>
        <p:spPr>
          <a:xfrm>
            <a:off x="0" y="6642100"/>
            <a:ext cx="777875" cy="215900"/>
          </a:xfrm>
          <a:prstGeom prst="rect">
            <a:avLst/>
          </a:prstGeom>
          <a:solidFill>
            <a:schemeClr val="accent2">
              <a:lumMod val="75000"/>
            </a:schemeClr>
          </a:solidFill>
        </p:spPr>
        <p:txBody>
          <a:bodyPr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small"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 A - 02</a:t>
            </a:r>
          </a:p>
        </p:txBody>
      </p:sp>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a:xfrm>
            <a:off x="838200" y="1825625"/>
            <a:ext cx="10515600" cy="4351338"/>
          </a:xfrm>
          <a:prstGeom prst="rect">
            <a:avLst/>
          </a:prstGeom>
          <a:noFill/>
          <a:ln w="9525">
            <a:noFill/>
          </a:ln>
        </p:spPr>
        <p:txBody>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endParaRPr lang="en-I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Times New Roman" panose="02020603050405020304" pitchFamily="18" charset="0"/>
          <a:ea typeface="+mj-ea"/>
          <a:cs typeface="Times New Roman" panose="02020603050405020304" pitchFamily="18" charset="0"/>
        </a:defRPr>
      </a:lvl1pPr>
      <a:lvl2pPr algn="l" rtl="0" eaLnBrk="0" fontAlgn="base" hangingPunct="0">
        <a:lnSpc>
          <a:spcPct val="90000"/>
        </a:lnSpc>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2pPr>
      <a:lvl3pPr algn="l" rtl="0" eaLnBrk="0" fontAlgn="base" hangingPunct="0">
        <a:lnSpc>
          <a:spcPct val="90000"/>
        </a:lnSpc>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3pPr>
      <a:lvl4pPr algn="l" rtl="0" eaLnBrk="0" fontAlgn="base" hangingPunct="0">
        <a:lnSpc>
          <a:spcPct val="90000"/>
        </a:lnSpc>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4pPr>
      <a:lvl5pPr algn="l" rtl="0" eaLnBrk="0" fontAlgn="base" hangingPunct="0">
        <a:lnSpc>
          <a:spcPct val="90000"/>
        </a:lnSpc>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cs typeface="Times New Roman" panose="02020603050405020304" pitchFamily="18" charset="0"/>
        </a:defRPr>
      </a:lvl9pPr>
    </p:titleStyle>
    <p:bodyStyle>
      <a:lvl1pPr marL="228600" indent="-228600" algn="just" rtl="0" eaLnBrk="0" fontAlgn="base" hangingPunct="0">
        <a:lnSpc>
          <a:spcPct val="90000"/>
        </a:lnSpc>
        <a:spcBef>
          <a:spcPts val="1000"/>
        </a:spcBef>
        <a:spcAft>
          <a:spcPct val="0"/>
        </a:spcAft>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rtl="0" eaLnBrk="0" fontAlgn="base" hangingPunct="0">
        <a:lnSpc>
          <a:spcPct val="90000"/>
        </a:lnSpc>
        <a:spcBef>
          <a:spcPts val="500"/>
        </a:spcBef>
        <a:spcAft>
          <a:spcPct val="0"/>
        </a:spcAft>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rtl="0" eaLnBrk="0" fontAlgn="base" hangingPunct="0">
        <a:lnSpc>
          <a:spcPct val="90000"/>
        </a:lnSpc>
        <a:spcBef>
          <a:spcPts val="500"/>
        </a:spcBef>
        <a:spcAft>
          <a:spcPct val="0"/>
        </a:spcAft>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rtl="0" eaLnBrk="0" fontAlgn="base" hangingPunct="0">
        <a:lnSpc>
          <a:spcPct val="90000"/>
        </a:lnSpc>
        <a:spcBef>
          <a:spcPts val="500"/>
        </a:spcBef>
        <a:spcAft>
          <a:spcPct val="0"/>
        </a:spcAft>
        <a:buFont typeface="Wingdings" panose="05000000000000000000" pitchFamily="2" charset="2"/>
        <a:buChar char="§"/>
        <a:defRPr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6096000" y="1782763"/>
            <a:ext cx="2382838" cy="584200"/>
          </a:xfrm>
          <a:prstGeom prst="rect">
            <a:avLst/>
          </a:prstGeom>
        </p:spPr>
        <p:txBody>
          <a:bodyPr>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300"/>
              </a:spcBef>
              <a:spcAft>
                <a:spcPts val="0"/>
              </a:spcAft>
              <a:buClrTx/>
              <a:buSzTx/>
              <a:buFont typeface="Arial" panose="020B0604020202020204" pitchFamily="34" charset="0"/>
              <a:buNone/>
              <a:defRPr/>
            </a:pPr>
            <a:r>
              <a:rPr kumimoji="0" lang="en-US" sz="2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K. Divya Madhuri</a:t>
            </a:r>
          </a:p>
          <a:p>
            <a:pPr marL="0" marR="0" lvl="0" indent="0" algn="ctr" defTabSz="914400" rtl="0" eaLnBrk="1" fontAlgn="auto" latinLnBrk="0" hangingPunct="1">
              <a:lnSpc>
                <a:spcPct val="90000"/>
              </a:lnSpc>
              <a:spcBef>
                <a:spcPts val="300"/>
              </a:spcBef>
              <a:spcAft>
                <a:spcPts val="0"/>
              </a:spcAft>
              <a:buClrTx/>
              <a:buSzTx/>
              <a:buFont typeface="Arial" panose="020B0604020202020204" pitchFamily="34" charset="0"/>
              <a:buNone/>
              <a:defRPr/>
            </a:pPr>
            <a:r>
              <a:rPr kumimoji="0" lang="en-US" sz="1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Roll No. 214G1A3219</a:t>
            </a:r>
          </a:p>
        </p:txBody>
      </p:sp>
      <p:sp>
        <p:nvSpPr>
          <p:cNvPr id="6" name="Subtitle 11"/>
          <p:cNvSpPr txBox="1"/>
          <p:nvPr/>
        </p:nvSpPr>
        <p:spPr>
          <a:xfrm>
            <a:off x="3759200" y="2474913"/>
            <a:ext cx="4673600" cy="898525"/>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300"/>
              </a:spcBef>
              <a:spcAft>
                <a:spcPts val="0"/>
              </a:spcAft>
              <a:buClrTx/>
              <a:buSzTx/>
              <a:buFont typeface="Arial" panose="020B0604020202020204" pitchFamily="34" charset="0"/>
              <a:buNone/>
              <a:defRPr/>
            </a:pPr>
            <a:r>
              <a:rPr kumimoji="0" lang="en-US" sz="1400" b="0" i="1"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Under the guidance of</a:t>
            </a:r>
          </a:p>
          <a:p>
            <a:pPr marL="0" marR="0" lvl="0" indent="0" algn="ctr" defTabSz="914400" rtl="0" eaLnBrk="1" fontAlgn="auto" latinLnBrk="0" hangingPunct="1">
              <a:lnSpc>
                <a:spcPct val="90000"/>
              </a:lnSpc>
              <a:spcBef>
                <a:spcPts val="200"/>
              </a:spcBef>
              <a:spcAft>
                <a:spcPts val="0"/>
              </a:spcAft>
              <a:buClrTx/>
              <a:buSzTx/>
              <a:buFont typeface="Arial" panose="020B0604020202020204" pitchFamily="34" charset="0"/>
              <a:buNone/>
              <a:defRPr/>
            </a:pPr>
            <a:r>
              <a:rPr kumimoji="0" lang="en-US" sz="24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Ms. P. Sirisha </a:t>
            </a:r>
            <a:r>
              <a:rPr kumimoji="0" lang="en-US" sz="2000" b="0" i="0" u="none" strike="noStrike" kern="1200" cap="none" spc="0" normalizeH="0" baseline="-25000" noProof="0" dirty="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M. Tech</a:t>
            </a:r>
            <a:r>
              <a:rPr kumimoji="0" lang="en-US" sz="2400" b="0" i="0" u="none" strike="noStrike" kern="1200" cap="none" spc="0" normalizeH="0" baseline="-25000" noProof="0" dirty="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a:t>
            </a:r>
            <a:endParaRPr kumimoji="0" lang="en-IN" sz="2400" b="0" i="0" u="none" strike="noStrike" kern="1200" cap="none" spc="0" normalizeH="0" baseline="-25000" noProof="0" dirty="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90000"/>
              </a:lnSpc>
              <a:spcBef>
                <a:spcPts val="200"/>
              </a:spcBef>
              <a:spcAft>
                <a:spcPts val="0"/>
              </a:spcAft>
              <a:buClrTx/>
              <a:buSzTx/>
              <a:buFont typeface="Arial" panose="020B0604020202020204" pitchFamily="34" charset="0"/>
              <a:buNone/>
              <a:defRPr/>
            </a:pPr>
            <a:r>
              <a:rPr kumimoji="0" lang="en-IN" sz="1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Assistant Professor</a:t>
            </a:r>
          </a:p>
        </p:txBody>
      </p:sp>
      <p:sp>
        <p:nvSpPr>
          <p:cNvPr id="7" name="Subtitle 11"/>
          <p:cNvSpPr txBox="1"/>
          <p:nvPr/>
        </p:nvSpPr>
        <p:spPr>
          <a:xfrm>
            <a:off x="1514475" y="5162550"/>
            <a:ext cx="9163050" cy="1427163"/>
          </a:xfrm>
          <a:prstGeom prst="rect">
            <a:avLst/>
          </a:prstGeom>
        </p:spPr>
        <p:txBody>
          <a:bodyPr>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500"/>
              </a:spcBef>
              <a:spcAft>
                <a:spcPts val="0"/>
              </a:spcAft>
              <a:buClrTx/>
              <a:buSzTx/>
              <a:buFont typeface="Arial" panose="020B0604020202020204" pitchFamily="34" charset="0"/>
              <a:buNone/>
              <a:defRPr/>
            </a:pPr>
            <a:r>
              <a:rPr kumimoji="0" lang="en-US" sz="42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Department of Computer Science and Engineering (Data Science)      </a:t>
            </a:r>
          </a:p>
          <a:p>
            <a:pPr marL="0" marR="0" lvl="0" indent="0" algn="ctr" defTabSz="914400" rtl="0" eaLnBrk="1" fontAlgn="auto" latinLnBrk="0" hangingPunct="1">
              <a:lnSpc>
                <a:spcPct val="90000"/>
              </a:lnSpc>
              <a:spcBef>
                <a:spcPts val="500"/>
              </a:spcBef>
              <a:spcAft>
                <a:spcPts val="0"/>
              </a:spcAft>
              <a:buClrTx/>
              <a:buSzTx/>
              <a:buFont typeface="Arial" panose="020B0604020202020204" pitchFamily="34" charset="0"/>
              <a:buNone/>
              <a:defRPr/>
            </a:pPr>
            <a:r>
              <a:rPr kumimoji="0" lang="en-US" sz="65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Srinivasa Ramanujan Institute of Technology</a:t>
            </a:r>
          </a:p>
          <a:p>
            <a:pPr marL="0" marR="0" lvl="0" indent="0" algn="ctr" defTabSz="914400" rtl="0" eaLnBrk="1" fontAlgn="auto" latinLnBrk="0" hangingPunct="1">
              <a:lnSpc>
                <a:spcPct val="90000"/>
              </a:lnSpc>
              <a:spcBef>
                <a:spcPts val="300"/>
              </a:spcBef>
              <a:spcAft>
                <a:spcPts val="0"/>
              </a:spcAft>
              <a:buClrTx/>
              <a:buSzTx/>
              <a:buFont typeface="Arial" panose="020B0604020202020204" pitchFamily="34" charset="0"/>
              <a:buNone/>
              <a:defRPr/>
            </a:pPr>
            <a:r>
              <a:rPr kumimoji="0" lang="en-US" sz="2100" b="1" i="0" u="none" strike="noStrike" kern="1200" cap="none" spc="0" normalizeH="0" baseline="0" noProof="0" dirty="0">
                <a:ln>
                  <a:noFill/>
                </a:ln>
                <a:solidFill>
                  <a:schemeClr val="tx1"/>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(Affiliated to JNTUA &amp; Approved by AICTE) (Accredited by NAAC with ‘A’ Grade &amp; Accredited by NBA (EEE, ECE &amp; CSE)</a:t>
            </a:r>
            <a:endParaRPr kumimoji="0" lang="en-US" sz="21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90000"/>
              </a:lnSpc>
              <a:spcBef>
                <a:spcPts val="300"/>
              </a:spcBef>
              <a:spcAft>
                <a:spcPts val="0"/>
              </a:spcAft>
              <a:buClrTx/>
              <a:buSzTx/>
              <a:buFont typeface="Arial" panose="020B0604020202020204" pitchFamily="34" charset="0"/>
              <a:buNone/>
              <a:defRPr/>
            </a:pPr>
            <a:r>
              <a:rPr kumimoji="0" lang="en-US" sz="2300" b="1"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Rotarypuram</a:t>
            </a:r>
            <a:r>
              <a:rPr kumimoji="0" lang="en-US" sz="23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Village, B K </a:t>
            </a:r>
            <a:r>
              <a:rPr kumimoji="0" lang="en-US" sz="2300" b="1"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Samudram</a:t>
            </a:r>
            <a:r>
              <a:rPr kumimoji="0" lang="en-US" sz="23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Mandal, </a:t>
            </a:r>
            <a:r>
              <a:rPr kumimoji="0" lang="en-US" sz="2300" b="1"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Ananthapuramu</a:t>
            </a:r>
            <a:r>
              <a:rPr kumimoji="0" lang="en-US" sz="23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 515701.</a:t>
            </a:r>
          </a:p>
          <a:p>
            <a:pPr marL="0" marR="0" lvl="0" indent="0" algn="ctr" defTabSz="914400" rtl="0" eaLnBrk="1" fontAlgn="auto" latinLnBrk="0" hangingPunct="1">
              <a:lnSpc>
                <a:spcPct val="90000"/>
              </a:lnSpc>
              <a:spcBef>
                <a:spcPts val="1000"/>
              </a:spcBef>
              <a:spcAft>
                <a:spcPts val="100"/>
              </a:spcAft>
              <a:buClrTx/>
              <a:buSzTx/>
              <a:buFont typeface="Arial" panose="020B0604020202020204" pitchFamily="34" charset="0"/>
              <a:buNone/>
              <a:defRPr/>
            </a:pPr>
            <a:r>
              <a:rPr kumimoji="0" lang="en-US" sz="250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mn-ea"/>
                <a:cs typeface="Times New Roman" panose="02020603050405020304" pitchFamily="18" charset="0"/>
              </a:rPr>
              <a:t>2024 - 2025</a:t>
            </a:r>
            <a:endParaRPr kumimoji="0" lang="en-US" sz="25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I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2" name="Subtitle 11"/>
          <p:cNvSpPr txBox="1"/>
          <p:nvPr/>
        </p:nvSpPr>
        <p:spPr>
          <a:xfrm>
            <a:off x="3575050" y="1782763"/>
            <a:ext cx="2382838" cy="584200"/>
          </a:xfrm>
          <a:prstGeom prst="rect">
            <a:avLst/>
          </a:prstGeom>
        </p:spPr>
        <p:txBody>
          <a:bodyPr>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300"/>
              </a:spcBef>
              <a:spcAft>
                <a:spcPts val="0"/>
              </a:spcAft>
              <a:buClrTx/>
              <a:buSzTx/>
              <a:buFont typeface="Arial" panose="020B0604020202020204" pitchFamily="34" charset="0"/>
              <a:buNone/>
              <a:defRPr/>
            </a:pPr>
            <a:r>
              <a:rPr kumimoji="0" lang="en-US" sz="2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G. Afra </a:t>
            </a:r>
            <a:r>
              <a:rPr kumimoji="0" lang="en-US" sz="2600" b="0" i="0" u="none" strike="noStrike" kern="1200" cap="none" spc="0" normalizeH="0" baseline="0" noProof="0" dirty="0" err="1">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Tahaseen</a:t>
            </a:r>
            <a:endParaRPr kumimoji="0" lang="en-US" sz="2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90000"/>
              </a:lnSpc>
              <a:spcBef>
                <a:spcPts val="300"/>
              </a:spcBef>
              <a:spcAft>
                <a:spcPts val="0"/>
              </a:spcAft>
              <a:buClrTx/>
              <a:buSzTx/>
              <a:buFont typeface="Arial" panose="020B0604020202020204" pitchFamily="34" charset="0"/>
              <a:buNone/>
              <a:defRPr/>
            </a:pPr>
            <a:r>
              <a:rPr kumimoji="0" lang="en-US" sz="1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Roll No. 214G1A3202</a:t>
            </a:r>
          </a:p>
        </p:txBody>
      </p:sp>
      <p:sp>
        <p:nvSpPr>
          <p:cNvPr id="13" name="Subtitle 11"/>
          <p:cNvSpPr txBox="1"/>
          <p:nvPr/>
        </p:nvSpPr>
        <p:spPr>
          <a:xfrm>
            <a:off x="8616950" y="1782763"/>
            <a:ext cx="2979738" cy="584200"/>
          </a:xfrm>
          <a:prstGeom prst="rect">
            <a:avLst/>
          </a:prstGeom>
        </p:spPr>
        <p:txBody>
          <a:bodyPr>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300"/>
              </a:spcBef>
              <a:spcAft>
                <a:spcPts val="0"/>
              </a:spcAft>
              <a:buClrTx/>
              <a:buSzTx/>
              <a:buFont typeface="Arial" panose="020B0604020202020204" pitchFamily="34" charset="0"/>
              <a:buNone/>
              <a:defRPr/>
            </a:pPr>
            <a:r>
              <a:rPr kumimoji="0" lang="en-US" sz="2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P. Mohammad Arshad</a:t>
            </a:r>
          </a:p>
          <a:p>
            <a:pPr marL="0" marR="0" lvl="0" indent="0" algn="ctr" defTabSz="914400" rtl="0" eaLnBrk="1" fontAlgn="auto" latinLnBrk="0" hangingPunct="1">
              <a:lnSpc>
                <a:spcPct val="90000"/>
              </a:lnSpc>
              <a:spcBef>
                <a:spcPts val="300"/>
              </a:spcBef>
              <a:spcAft>
                <a:spcPts val="0"/>
              </a:spcAft>
              <a:buClrTx/>
              <a:buSzTx/>
              <a:buFont typeface="Arial" panose="020B0604020202020204" pitchFamily="34" charset="0"/>
              <a:buNone/>
              <a:defRPr/>
            </a:pPr>
            <a:r>
              <a:rPr kumimoji="0" lang="en-US" sz="1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Roll No. 214G1A3253</a:t>
            </a:r>
          </a:p>
        </p:txBody>
      </p:sp>
      <p:sp>
        <p:nvSpPr>
          <p:cNvPr id="14" name="Subtitle 11"/>
          <p:cNvSpPr txBox="1"/>
          <p:nvPr/>
        </p:nvSpPr>
        <p:spPr>
          <a:xfrm>
            <a:off x="908050" y="1782763"/>
            <a:ext cx="2667000" cy="584200"/>
          </a:xfrm>
          <a:prstGeom prst="rect">
            <a:avLst/>
          </a:prstGeom>
        </p:spPr>
        <p:txBody>
          <a:bodyPr>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300"/>
              </a:spcBef>
              <a:spcAft>
                <a:spcPts val="0"/>
              </a:spcAft>
              <a:buClrTx/>
              <a:buSzTx/>
              <a:buFont typeface="Arial" panose="020B0604020202020204" pitchFamily="34" charset="0"/>
              <a:buNone/>
              <a:defRPr/>
            </a:pPr>
            <a:r>
              <a:rPr kumimoji="0" lang="en-US" sz="2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S. Jaheda</a:t>
            </a:r>
          </a:p>
          <a:p>
            <a:pPr marL="0" marR="0" lvl="0" indent="0" algn="ctr" defTabSz="914400" rtl="0" eaLnBrk="1" fontAlgn="auto" latinLnBrk="0" hangingPunct="1">
              <a:lnSpc>
                <a:spcPct val="90000"/>
              </a:lnSpc>
              <a:spcBef>
                <a:spcPts val="300"/>
              </a:spcBef>
              <a:spcAft>
                <a:spcPts val="0"/>
              </a:spcAft>
              <a:buClrTx/>
              <a:buSzTx/>
              <a:buFont typeface="Arial" panose="020B0604020202020204" pitchFamily="34" charset="0"/>
              <a:buNone/>
              <a:defRPr/>
            </a:pPr>
            <a:r>
              <a:rPr kumimoji="0" lang="en-US" sz="1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Roll No. 214G1A3229</a:t>
            </a:r>
          </a:p>
        </p:txBody>
      </p:sp>
      <p:sp>
        <p:nvSpPr>
          <p:cNvPr id="17" name="Rectangle: Rounded Corners 16"/>
          <p:cNvSpPr/>
          <p:nvPr/>
        </p:nvSpPr>
        <p:spPr>
          <a:xfrm>
            <a:off x="755650" y="334963"/>
            <a:ext cx="10528300" cy="858838"/>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200" b="0" i="0" u="none" strike="noStrike" kern="1200" cap="none" spc="0" normalizeH="0" baseline="0" noProof="0" dirty="0">
                <a:ln>
                  <a:noFill/>
                </a:ln>
                <a:solidFill>
                  <a:schemeClr val="lt1"/>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UPI FRAUD DETECTION USING MACHINE LEARNING</a:t>
            </a:r>
            <a:endParaRPr kumimoji="0" lang="en-IN" sz="3200" b="0" i="0" u="none" strike="noStrike" kern="1200" cap="none" spc="0" normalizeH="0" baseline="0" noProof="0" dirty="0">
              <a:ln>
                <a:noFill/>
              </a:ln>
              <a:solidFill>
                <a:schemeClr val="lt1"/>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sp>
        <p:nvSpPr>
          <p:cNvPr id="6153" name="Rectangle 17"/>
          <p:cNvSpPr/>
          <p:nvPr/>
        </p:nvSpPr>
        <p:spPr>
          <a:xfrm>
            <a:off x="2714625" y="1262063"/>
            <a:ext cx="6762750" cy="338137"/>
          </a:xfrm>
          <a:prstGeom prst="rect">
            <a:avLst/>
          </a:prstGeom>
          <a:noFill/>
          <a:ln w="9525">
            <a:noFill/>
          </a:ln>
        </p:spPr>
        <p:txBody>
          <a:bodyPr>
            <a:spAutoFit/>
          </a:bodyPr>
          <a:lstStyle>
            <a:lvl1pPr marL="228600" indent="-228600" algn="just" rtl="0" eaLnBrk="0" fontAlgn="base" hangingPunct="0">
              <a:lnSpc>
                <a:spcPct val="90000"/>
              </a:lnSpc>
              <a:spcBef>
                <a:spcPts val="1000"/>
              </a:spcBef>
              <a:spcAft>
                <a:spcPct val="0"/>
              </a:spcAft>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rtl="0" eaLnBrk="0" fontAlgn="base" hangingPunct="0">
              <a:lnSpc>
                <a:spcPct val="90000"/>
              </a:lnSpc>
              <a:spcBef>
                <a:spcPts val="500"/>
              </a:spcBef>
              <a:spcAft>
                <a:spcPct val="0"/>
              </a:spcAft>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rtl="0" eaLnBrk="0" fontAlgn="base" hangingPunct="0">
              <a:lnSpc>
                <a:spcPct val="90000"/>
              </a:lnSpc>
              <a:spcBef>
                <a:spcPts val="500"/>
              </a:spcBef>
              <a:spcAft>
                <a:spcPct val="0"/>
              </a:spcAft>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rtl="0" eaLnBrk="0" fontAlgn="base" hangingPunct="0">
              <a:lnSpc>
                <a:spcPct val="90000"/>
              </a:lnSpc>
              <a:spcBef>
                <a:spcPts val="500"/>
              </a:spcBef>
              <a:spcAft>
                <a:spcPct val="0"/>
              </a:spcAft>
              <a:buFont typeface="Wingdings" panose="05000000000000000000" pitchFamily="2" charset="2"/>
              <a:buChar char="§"/>
              <a:defRPr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Times New Roman" panose="02020603050405020304" pitchFamily="18" charset="0"/>
                <a:ea typeface="+mn-ea"/>
                <a:cs typeface="Times New Roman" panose="02020603050405020304" pitchFamily="18" charset="0"/>
              </a:defRPr>
            </a:lvl5pPr>
          </a:lstStyle>
          <a:p>
            <a:pPr marL="0" lvl="0" indent="0" algn="ctr" eaLnBrk="1" hangingPunct="1">
              <a:lnSpc>
                <a:spcPct val="107000"/>
              </a:lnSpc>
              <a:spcBef>
                <a:spcPts val="500"/>
              </a:spcBef>
              <a:spcAft>
                <a:spcPts val="500"/>
              </a:spcAft>
              <a:buFontTx/>
              <a:buNone/>
            </a:pPr>
            <a:r>
              <a:rPr lang="en-IN" altLang="en-US" sz="1600" i="1" dirty="0">
                <a:solidFill>
                  <a:srgbClr val="000000"/>
                </a:solidFill>
                <a:cs typeface="Calibri" panose="020F0502020204030204" pitchFamily="34" charset="0"/>
              </a:rPr>
              <a:t>by</a:t>
            </a:r>
            <a:endParaRPr lang="en-IN" altLang="en-US" sz="1600" i="1" dirty="0">
              <a:solidFill>
                <a:srgbClr val="000000"/>
              </a:solidFill>
              <a:ea typeface="Calibri" panose="020F0502020204030204" pitchFamily="34" charset="0"/>
            </a:endParaRPr>
          </a:p>
        </p:txBody>
      </p:sp>
      <p:pic>
        <p:nvPicPr>
          <p:cNvPr id="6154" name="Picture 4"/>
          <p:cNvPicPr>
            <a:picLocks noChangeAspect="1"/>
          </p:cNvPicPr>
          <p:nvPr/>
        </p:nvPicPr>
        <p:blipFill>
          <a:blip r:embed="rId2"/>
          <a:stretch>
            <a:fillRect/>
          </a:stretch>
        </p:blipFill>
        <p:spPr>
          <a:xfrm>
            <a:off x="5341938" y="3476625"/>
            <a:ext cx="1843087" cy="168592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rPr>
              <a:t>Literature Survey</a:t>
            </a:r>
            <a:endParaRPr kumimoji="0" lang="en-IN"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endParaRPr>
          </a:p>
        </p:txBody>
      </p:sp>
      <p:graphicFrame>
        <p:nvGraphicFramePr>
          <p:cNvPr id="3" name="Table 2">
            <a:extLst>
              <a:ext uri="{FF2B5EF4-FFF2-40B4-BE49-F238E27FC236}">
                <a16:creationId xmlns:a16="http://schemas.microsoft.com/office/drawing/2014/main" id="{76A82E68-69DE-5DA0-8E7F-223BFB1FA2C3}"/>
              </a:ext>
            </a:extLst>
          </p:cNvPr>
          <p:cNvGraphicFramePr>
            <a:graphicFrameLocks noGrp="1"/>
          </p:cNvGraphicFramePr>
          <p:nvPr>
            <p:extLst>
              <p:ext uri="{D42A27DB-BD31-4B8C-83A1-F6EECF244321}">
                <p14:modId xmlns:p14="http://schemas.microsoft.com/office/powerpoint/2010/main" val="1270789070"/>
              </p:ext>
            </p:extLst>
          </p:nvPr>
        </p:nvGraphicFramePr>
        <p:xfrm>
          <a:off x="484094" y="947648"/>
          <a:ext cx="11081644" cy="5035154"/>
        </p:xfrm>
        <a:graphic>
          <a:graphicData uri="http://schemas.openxmlformats.org/drawingml/2006/table">
            <a:tbl>
              <a:tblPr firstRow="1" bandRow="1">
                <a:tableStyleId>{5C22544A-7EE6-4342-B048-85BDC9FD1C3A}</a:tableStyleId>
              </a:tblPr>
              <a:tblGrid>
                <a:gridCol w="508318">
                  <a:extLst>
                    <a:ext uri="{9D8B030D-6E8A-4147-A177-3AD203B41FA5}">
                      <a16:colId xmlns:a16="http://schemas.microsoft.com/office/drawing/2014/main" val="1353971002"/>
                    </a:ext>
                  </a:extLst>
                </a:gridCol>
                <a:gridCol w="2047763">
                  <a:extLst>
                    <a:ext uri="{9D8B030D-6E8A-4147-A177-3AD203B41FA5}">
                      <a16:colId xmlns:a16="http://schemas.microsoft.com/office/drawing/2014/main" val="952829609"/>
                    </a:ext>
                  </a:extLst>
                </a:gridCol>
                <a:gridCol w="2073850">
                  <a:extLst>
                    <a:ext uri="{9D8B030D-6E8A-4147-A177-3AD203B41FA5}">
                      <a16:colId xmlns:a16="http://schemas.microsoft.com/office/drawing/2014/main" val="897068748"/>
                    </a:ext>
                  </a:extLst>
                </a:gridCol>
                <a:gridCol w="1771684">
                  <a:extLst>
                    <a:ext uri="{9D8B030D-6E8A-4147-A177-3AD203B41FA5}">
                      <a16:colId xmlns:a16="http://schemas.microsoft.com/office/drawing/2014/main" val="3487860491"/>
                    </a:ext>
                  </a:extLst>
                </a:gridCol>
                <a:gridCol w="1511643">
                  <a:extLst>
                    <a:ext uri="{9D8B030D-6E8A-4147-A177-3AD203B41FA5}">
                      <a16:colId xmlns:a16="http://schemas.microsoft.com/office/drawing/2014/main" val="622172799"/>
                    </a:ext>
                  </a:extLst>
                </a:gridCol>
                <a:gridCol w="1584193">
                  <a:extLst>
                    <a:ext uri="{9D8B030D-6E8A-4147-A177-3AD203B41FA5}">
                      <a16:colId xmlns:a16="http://schemas.microsoft.com/office/drawing/2014/main" val="992279279"/>
                    </a:ext>
                  </a:extLst>
                </a:gridCol>
                <a:gridCol w="1584193">
                  <a:extLst>
                    <a:ext uri="{9D8B030D-6E8A-4147-A177-3AD203B41FA5}">
                      <a16:colId xmlns:a16="http://schemas.microsoft.com/office/drawing/2014/main" val="328402217"/>
                    </a:ext>
                  </a:extLst>
                </a:gridCol>
              </a:tblGrid>
              <a:tr h="5958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Title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Author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Journal Name &amp; Year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Methodology Adapted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Key Findings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Gaps</a:t>
                      </a:r>
                    </a:p>
                    <a:p>
                      <a:endParaRPr lang="en-IN" dirty="0"/>
                    </a:p>
                  </a:txBody>
                  <a:tcPr/>
                </a:tc>
                <a:extLst>
                  <a:ext uri="{0D108BD9-81ED-4DB2-BD59-A6C34878D82A}">
                    <a16:rowId xmlns:a16="http://schemas.microsoft.com/office/drawing/2014/main" val="347302357"/>
                  </a:ext>
                </a:extLst>
              </a:tr>
              <a:tr h="1981175">
                <a:tc>
                  <a:txBody>
                    <a:bodyPr/>
                    <a:lstStyle/>
                    <a:p>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UPI fraud Detection using Machine Learning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Yash Patil, Amar Shinde, Yash </a:t>
                      </a:r>
                      <a:r>
                        <a:rPr lang="en-US" dirty="0" err="1"/>
                        <a:t>Parthe</a:t>
                      </a:r>
                      <a:r>
                        <a:rPr lang="en-US" dirty="0"/>
                        <a:t>, Sameer Sayyad </a:t>
                      </a:r>
                    </a:p>
                    <a:p>
                      <a:endParaRPr lang="en-IN" dirty="0"/>
                    </a:p>
                  </a:txBody>
                  <a:tcPr/>
                </a:tc>
                <a:tc>
                  <a:txBody>
                    <a:bodyPr/>
                    <a:lstStyle/>
                    <a:p>
                      <a:r>
                        <a:rPr lang="en-US" dirty="0"/>
                        <a:t>International Journal of Advances in Engineering and Management (IJAEM)</a:t>
                      </a:r>
                    </a:p>
                    <a:p>
                      <a:r>
                        <a:rPr lang="en-US" dirty="0"/>
                        <a:t>September-2024</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Machine  Learning Techniques</a:t>
                      </a:r>
                    </a:p>
                    <a:p>
                      <a:endParaRPr lang="en-IN" dirty="0"/>
                    </a:p>
                  </a:txBody>
                  <a:tcPr/>
                </a:tc>
                <a:tc>
                  <a:txBody>
                    <a:bodyPr/>
                    <a:lstStyle/>
                    <a:p>
                      <a:r>
                        <a:rPr lang="en-US" dirty="0"/>
                        <a:t>Easily handles large dataset</a:t>
                      </a:r>
                      <a:endParaRPr lang="en-IN" dirty="0"/>
                    </a:p>
                  </a:txBody>
                  <a:tcPr/>
                </a:tc>
                <a:tc>
                  <a:txBody>
                    <a:bodyPr/>
                    <a:lstStyle/>
                    <a:p>
                      <a:r>
                        <a:rPr lang="en-US" dirty="0"/>
                        <a:t>Risk of overfitting,</a:t>
                      </a:r>
                    </a:p>
                    <a:p>
                      <a:r>
                        <a:rPr lang="en-US" dirty="0"/>
                        <a:t>Limited to supervised learning; scalability</a:t>
                      </a:r>
                      <a:endParaRPr lang="en-IN" dirty="0"/>
                    </a:p>
                  </a:txBody>
                  <a:tcPr/>
                </a:tc>
                <a:extLst>
                  <a:ext uri="{0D108BD9-81ED-4DB2-BD59-A6C34878D82A}">
                    <a16:rowId xmlns:a16="http://schemas.microsoft.com/office/drawing/2014/main" val="2384978970"/>
                  </a:ext>
                </a:extLst>
              </a:tr>
              <a:tr h="2383394">
                <a:tc>
                  <a:txBody>
                    <a:bodyPr/>
                    <a:lstStyle/>
                    <a:p>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UPI Fraud Detection Using Convolutional Neural Networks(CNN)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Melam</a:t>
                      </a:r>
                      <a:r>
                        <a:rPr lang="en-IN" dirty="0"/>
                        <a:t> </a:t>
                      </a:r>
                      <a:r>
                        <a:rPr lang="en-IN" dirty="0" err="1"/>
                        <a:t>nagaraju</a:t>
                      </a:r>
                      <a:r>
                        <a:rPr lang="en-IN" dirty="0"/>
                        <a:t>, </a:t>
                      </a:r>
                      <a:r>
                        <a:rPr lang="en-IN" dirty="0" err="1"/>
                        <a:t>yarramreddy</a:t>
                      </a:r>
                      <a:r>
                        <a:rPr lang="en-IN" dirty="0"/>
                        <a:t> </a:t>
                      </a:r>
                      <a:r>
                        <a:rPr lang="en-IN" dirty="0" err="1"/>
                        <a:t>chandrasena</a:t>
                      </a:r>
                      <a:r>
                        <a:rPr lang="en-IN" dirty="0"/>
                        <a:t> </a:t>
                      </a:r>
                      <a:r>
                        <a:rPr lang="en-IN" dirty="0" err="1"/>
                        <a:t>reddy</a:t>
                      </a:r>
                      <a:r>
                        <a:rPr lang="en-IN" dirty="0"/>
                        <a:t>, </a:t>
                      </a:r>
                      <a:r>
                        <a:rPr lang="en-IN" dirty="0" err="1"/>
                        <a:t>polavarapu</a:t>
                      </a:r>
                      <a:r>
                        <a:rPr lang="en-IN" dirty="0"/>
                        <a:t> Nagendra </a:t>
                      </a:r>
                      <a:r>
                        <a:rPr lang="en-IN" dirty="0" err="1"/>
                        <a:t>babu,Venkata</a:t>
                      </a:r>
                      <a:r>
                        <a:rPr lang="en-IN" dirty="0"/>
                        <a:t> </a:t>
                      </a:r>
                      <a:r>
                        <a:rPr lang="en-IN" dirty="0" err="1"/>
                        <a:t>sai</a:t>
                      </a:r>
                      <a:r>
                        <a:rPr lang="en-IN" dirty="0"/>
                        <a:t> </a:t>
                      </a:r>
                      <a:r>
                        <a:rPr lang="en-IN" dirty="0" err="1"/>
                        <a:t>pavan</a:t>
                      </a:r>
                      <a:r>
                        <a:rPr lang="en-IN" dirty="0"/>
                        <a:t> </a:t>
                      </a:r>
                      <a:r>
                        <a:rPr lang="en-IN" dirty="0" err="1"/>
                        <a:t>ravipati</a:t>
                      </a:r>
                      <a:r>
                        <a:rPr lang="en-IN" dirty="0"/>
                        <a:t>, </a:t>
                      </a:r>
                      <a:r>
                        <a:rPr lang="en-IN" dirty="0" err="1"/>
                        <a:t>velpula</a:t>
                      </a:r>
                      <a:r>
                        <a:rPr lang="en-IN" dirty="0"/>
                        <a:t> Chaitanya</a:t>
                      </a:r>
                      <a:endParaRPr lang="en-US" dirty="0"/>
                    </a:p>
                  </a:txBody>
                  <a:tcPr/>
                </a:tc>
                <a:tc>
                  <a:txBody>
                    <a:bodyPr/>
                    <a:lstStyle/>
                    <a:p>
                      <a:r>
                        <a:rPr lang="en-IN" dirty="0"/>
                        <a:t>Research Article, March 14th, 2024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addressing imbalanced datasets and feature engineering</a:t>
                      </a:r>
                      <a:endParaRPr lang="en-IN" dirty="0"/>
                    </a:p>
                  </a:txBody>
                  <a:tcPr/>
                </a:tc>
                <a:tc>
                  <a:txBody>
                    <a:bodyPr/>
                    <a:lstStyle/>
                    <a:p>
                      <a:r>
                        <a:rPr lang="en-US" dirty="0"/>
                        <a:t>Model demonstrated robustness in feature-rich datasets.</a:t>
                      </a:r>
                      <a:endParaRPr lang="en-IN" dirty="0"/>
                    </a:p>
                  </a:txBody>
                  <a:tcPr/>
                </a:tc>
                <a:tc>
                  <a:txBody>
                    <a:bodyPr/>
                    <a:lstStyle/>
                    <a:p>
                      <a:r>
                        <a:rPr lang="en-US" dirty="0"/>
                        <a:t>High computational demand for real-time deployment​</a:t>
                      </a:r>
                      <a:endParaRPr lang="en-IN" dirty="0"/>
                    </a:p>
                  </a:txBody>
                  <a:tcPr/>
                </a:tc>
                <a:extLst>
                  <a:ext uri="{0D108BD9-81ED-4DB2-BD59-A6C34878D82A}">
                    <a16:rowId xmlns:a16="http://schemas.microsoft.com/office/drawing/2014/main" val="344480694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18245"/>
            <a:ext cx="12192000" cy="714892"/>
          </a:xfrm>
          <a:prstGeom prst="rect">
            <a:avLst/>
          </a:prstGeom>
          <a:solidFill>
            <a:srgbClr val="FF6600"/>
          </a:soli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rPr>
              <a:t>Introduction</a:t>
            </a:r>
            <a:endParaRPr kumimoji="0" lang="en-IN"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endParaRPr>
          </a:p>
        </p:txBody>
      </p:sp>
      <p:sp>
        <p:nvSpPr>
          <p:cNvPr id="7" name="Content Placeholder 2"/>
          <p:cNvSpPr>
            <a:spLocks noGrp="1"/>
          </p:cNvSpPr>
          <p:nvPr>
            <p:ph idx="1"/>
          </p:nvPr>
        </p:nvSpPr>
        <p:spPr>
          <a:xfrm>
            <a:off x="200025" y="1096963"/>
            <a:ext cx="11779250" cy="5395913"/>
          </a:xfrm>
        </p:spPr>
        <p:txBody>
          <a:bodyPr vert="horz" wrap="square" lIns="91440" tIns="45720" rIns="91440" bIns="45720" numCol="1" rtlCol="0" anchor="t" anchorCtr="0" compatLnSpc="1">
            <a:normAutofit fontScale="92500" lnSpcReduction="20000"/>
          </a:bodyPr>
          <a:lstStyle/>
          <a:p>
            <a:pPr marR="0" lvl="0" algn="just" defTabSz="914400" rtl="0" eaLnBrk="0" fontAlgn="base" latinLnBrk="0" hangingPunct="0">
              <a:lnSpc>
                <a:spcPct val="150000"/>
              </a:lnSpc>
              <a:spcBef>
                <a:spcPct val="0"/>
              </a:spcBef>
              <a:spcAft>
                <a:spcPct val="0"/>
              </a:spcAft>
              <a:buClrTx/>
              <a:buSzTx/>
              <a:tabLst/>
              <a:defRPr/>
            </a:pPr>
            <a:r>
              <a:rPr lang="en-US" altLang="en-US" sz="2400" dirty="0">
                <a:solidFill>
                  <a:prstClr val="black"/>
                </a:solidFill>
              </a:rPr>
              <a:t>Th</a:t>
            </a:r>
            <a:r>
              <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 associated risk of fraudulent activities regarding UPI has surged significantly. To combat this challenge, we propose a robust approach to detect UPI fraud by analyzing critical transaction </a:t>
            </a:r>
            <a:r>
              <a:rPr kumimoji="0" lang="en-US" altLang="en-US"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details.Our</a:t>
            </a:r>
            <a:r>
              <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method employs four machine learning algorithms: Decision Tree, Random Forest, Gradient Boosting Machines (GBMs).</a:t>
            </a:r>
          </a:p>
          <a:p>
            <a:pPr marR="0" lvl="0" algn="just" defTabSz="914400" rtl="0" eaLnBrk="0" fontAlgn="base" latinLnBrk="0" hangingPunct="0">
              <a:lnSpc>
                <a:spcPct val="150000"/>
              </a:lnSpc>
              <a:spcBef>
                <a:spcPct val="0"/>
              </a:spcBef>
              <a:spcAft>
                <a:spcPct val="0"/>
              </a:spcAft>
              <a:buClrTx/>
              <a:buSzTx/>
              <a:tabLst/>
              <a:defRPr/>
            </a:pPr>
            <a:r>
              <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The Random Forest classifier is renowned for its accuracy and resistance to overfitting, making it a strong candidate for distinguishing between legitimate and fraudulent transactions. GBMs refine predictions iteratively, while strengthen the model's overall predictive power by recognizing complex and sequential patterns in transaction data.</a:t>
            </a:r>
          </a:p>
          <a:p>
            <a:pPr marR="0" lvl="0" algn="just" defTabSz="914400" rtl="0" eaLnBrk="0" fontAlgn="base" latinLnBrk="0" hangingPunct="0">
              <a:lnSpc>
                <a:spcPct val="150000"/>
              </a:lnSpc>
              <a:spcBef>
                <a:spcPct val="0"/>
              </a:spcBef>
              <a:spcAft>
                <a:spcPct val="0"/>
              </a:spcAft>
              <a:buClrTx/>
              <a:buSzTx/>
              <a:tabLst/>
              <a:defRPr/>
            </a:pPr>
            <a:r>
              <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This ensemble of techniques classifies transaction outcomes as either "Transaction Failed: Incorrect Details Entered" or "Transaction Successful: Details Verified and Processed." By integrating these methods, our model aims to enhance the security of UPI transactions, ensuring smoother processing of legitimate activities while mitigating the threat of fraud.</a:t>
            </a:r>
          </a:p>
          <a:p>
            <a:pPr marL="0" marR="0" lvl="0" indent="0" algn="just" defTabSz="914400" rtl="0" eaLnBrk="1" fontAlgn="auto" latinLnBrk="0" hangingPunct="1">
              <a:lnSpc>
                <a:spcPct val="90000"/>
              </a:lnSpc>
              <a:spcBef>
                <a:spcPts val="1000"/>
              </a:spcBef>
              <a:spcAft>
                <a:spcPts val="0"/>
              </a:spcAft>
              <a:buClrTx/>
              <a:buSzTx/>
              <a:buNone/>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rPr>
              <a:t>E</a:t>
            </a:r>
            <a:r>
              <a:rPr kumimoji="0" lang="en-IN"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rPr>
              <a:t>xisting System</a:t>
            </a:r>
          </a:p>
        </p:txBody>
      </p:sp>
      <p:sp>
        <p:nvSpPr>
          <p:cNvPr id="15365" name="Content Placeholder 2"/>
          <p:cNvSpPr>
            <a:spLocks noGrp="1"/>
          </p:cNvSpPr>
          <p:nvPr>
            <p:ph idx="1"/>
          </p:nvPr>
        </p:nvSpPr>
        <p:spPr>
          <a:xfrm>
            <a:off x="200025" y="1096963"/>
            <a:ext cx="11779250" cy="5395912"/>
          </a:xfrm>
          <a:ln/>
        </p:spPr>
        <p:txBody>
          <a:bodyPr vert="horz" wrap="square" lIns="91440" tIns="45720" rIns="91440" bIns="45720" anchor="t" anchorCtr="0"/>
          <a:lstStyle/>
          <a:p>
            <a:pPr marL="0" marR="0" algn="just">
              <a:lnSpc>
                <a:spcPct val="150000"/>
              </a:lnSpc>
              <a:spcAft>
                <a:spcPts val="800"/>
              </a:spcAft>
            </a:pPr>
            <a:r>
              <a:rPr lang="en-US" sz="2200" dirty="0">
                <a:latin typeface="Times New Roman" panose="02020603050405020304" pitchFamily="18" charset="0"/>
                <a:cs typeface="Times New Roman" panose="02020603050405020304" pitchFamily="18" charset="0"/>
              </a:rPr>
              <a:t>	</a:t>
            </a:r>
            <a:r>
              <a:rPr lang="en-IN" sz="2200" dirty="0">
                <a:effectLst/>
                <a:ea typeface="Calibri" panose="020F0502020204030204" pitchFamily="34" charset="0"/>
              </a:rPr>
              <a:t>The existing systems for fraud detection in digital transactions often rely on traditional machine learning algorithms. However, many of these systems suffer from scalability issues and poor generalization due to their reliance on models that are sensitive to noisy or irrelevant features.</a:t>
            </a:r>
          </a:p>
          <a:p>
            <a:pPr marL="0" marR="0" algn="just">
              <a:lnSpc>
                <a:spcPct val="150000"/>
              </a:lnSpc>
              <a:spcAft>
                <a:spcPts val="800"/>
              </a:spcAft>
            </a:pPr>
            <a:r>
              <a:rPr lang="en-IN" sz="2200" dirty="0">
                <a:effectLst/>
                <a:ea typeface="Calibri" panose="020F0502020204030204" pitchFamily="34" charset="0"/>
              </a:rPr>
              <a:t> Additionally, algorithms such as Decision Trees, k-Nearest </a:t>
            </a:r>
            <a:r>
              <a:rPr lang="en-IN" sz="2200" dirty="0" err="1">
                <a:effectLst/>
                <a:ea typeface="Calibri" panose="020F0502020204030204" pitchFamily="34" charset="0"/>
              </a:rPr>
              <a:t>Neighbors</a:t>
            </a:r>
            <a:r>
              <a:rPr lang="en-IN" sz="2200" dirty="0">
                <a:effectLst/>
                <a:ea typeface="Calibri" panose="020F0502020204030204" pitchFamily="34" charset="0"/>
              </a:rPr>
              <a:t> (KNN), and other simpler models can become computationally expensive with large datasets, resulting in inefficiencies, especially in real-time applications.</a:t>
            </a:r>
          </a:p>
          <a:p>
            <a:pPr marL="0" marR="0" algn="just">
              <a:lnSpc>
                <a:spcPct val="150000"/>
              </a:lnSpc>
              <a:spcAft>
                <a:spcPts val="800"/>
              </a:spcAft>
            </a:pPr>
            <a:r>
              <a:rPr lang="en-IN" sz="2200" dirty="0">
                <a:effectLst/>
                <a:ea typeface="Times New Roman" panose="02020603050405020304" pitchFamily="18" charset="0"/>
              </a:rPr>
              <a:t>KNN, in particular, faces challenges in fraud detection due to its high computational cost during inference, as it requires calculating distances to all training samples. KNN is sensitive to irrelevant or redundant features, making it less effective when dealing with high-dimensional or noisy data.</a:t>
            </a:r>
            <a:endParaRPr lang="en-IN" sz="2200" dirty="0">
              <a:effectLst/>
              <a:ea typeface="Calibri" panose="020F0502020204030204" pitchFamily="34" charset="0"/>
            </a:endParaRPr>
          </a:p>
          <a:p>
            <a:pPr marL="0" indent="0" eaLnBrk="1" hangingPunct="1">
              <a:lnSpc>
                <a:spcPct val="150000"/>
              </a:lnSpc>
              <a:buNone/>
            </a:pPr>
            <a:endParaRPr lang="en-IN" altLang="en-US" sz="2200" kern="1200" dirty="0">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0D70A-FB22-B58C-5B8C-13542BA4B4DC}"/>
              </a:ext>
            </a:extLst>
          </p:cNvPr>
          <p:cNvSpPr>
            <a:spLocks noGrp="1"/>
          </p:cNvSpPr>
          <p:nvPr>
            <p:ph type="title"/>
          </p:nvPr>
        </p:nvSpPr>
        <p:spPr/>
        <p:txBody>
          <a:bodyPr/>
          <a:lstStyle/>
          <a:p>
            <a:r>
              <a:rPr lang="en-IN" dirty="0"/>
              <a:t>Disadvantages of Existing System</a:t>
            </a:r>
          </a:p>
        </p:txBody>
      </p:sp>
      <p:sp>
        <p:nvSpPr>
          <p:cNvPr id="3" name="Content Placeholder 2">
            <a:extLst>
              <a:ext uri="{FF2B5EF4-FFF2-40B4-BE49-F238E27FC236}">
                <a16:creationId xmlns:a16="http://schemas.microsoft.com/office/drawing/2014/main" id="{DB6E08DB-383C-E509-DC59-D90AF9562BA1}"/>
              </a:ext>
            </a:extLst>
          </p:cNvPr>
          <p:cNvSpPr>
            <a:spLocks noGrp="1"/>
          </p:cNvSpPr>
          <p:nvPr>
            <p:ph idx="1"/>
          </p:nvPr>
        </p:nvSpPr>
        <p:spPr/>
        <p:txBody>
          <a:bodyPr/>
          <a:lstStyle/>
          <a:p>
            <a:pPr>
              <a:lnSpc>
                <a:spcPct val="150000"/>
              </a:lnSpc>
            </a:pPr>
            <a:r>
              <a:rPr lang="en-US" sz="2200" b="1" dirty="0"/>
              <a:t>Data Sensitivity</a:t>
            </a:r>
            <a:r>
              <a:rPr lang="en-US" sz="2200" dirty="0"/>
              <a:t>: Existing systems may struggle with noisy or irrelevant features, which can lead to inaccurate predictions and decreased performance. </a:t>
            </a:r>
          </a:p>
          <a:p>
            <a:pPr>
              <a:lnSpc>
                <a:spcPct val="150000"/>
              </a:lnSpc>
            </a:pPr>
            <a:r>
              <a:rPr lang="en-US" sz="2200" b="1" dirty="0"/>
              <a:t>Scalability Issues</a:t>
            </a:r>
            <a:r>
              <a:rPr lang="en-US" sz="2200" dirty="0"/>
              <a:t>: Simpler methods can be computationally expensive, leading to slower response times with large datasets. </a:t>
            </a:r>
          </a:p>
          <a:p>
            <a:pPr>
              <a:lnSpc>
                <a:spcPct val="150000"/>
              </a:lnSpc>
            </a:pPr>
            <a:r>
              <a:rPr lang="en-US" sz="2200" b="1" dirty="0"/>
              <a:t>Overfitting Risk</a:t>
            </a:r>
            <a:r>
              <a:rPr lang="en-US" sz="2200" dirty="0"/>
              <a:t>: Simpler algorithms like decision trees can easily overfit to training data, impacting generalization to unseen transactions. </a:t>
            </a:r>
          </a:p>
          <a:p>
            <a:pPr>
              <a:lnSpc>
                <a:spcPct val="150000"/>
              </a:lnSpc>
            </a:pPr>
            <a:r>
              <a:rPr lang="en-US" sz="2200" b="1" dirty="0"/>
              <a:t>Imbalanced Data</a:t>
            </a:r>
            <a:r>
              <a:rPr lang="en-US" sz="2200" dirty="0"/>
              <a:t>: Fraud detection systems often deal with imbalanced datasets, leading to biased predictions favoring legitimate transactions over fraudulent ones.</a:t>
            </a:r>
            <a:endParaRPr lang="en-IN" sz="2200" dirty="0"/>
          </a:p>
        </p:txBody>
      </p:sp>
    </p:spTree>
    <p:extLst>
      <p:ext uri="{BB962C8B-B14F-4D97-AF65-F5344CB8AC3E}">
        <p14:creationId xmlns:p14="http://schemas.microsoft.com/office/powerpoint/2010/main" val="4134848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rPr>
              <a:t>Proposed System</a:t>
            </a:r>
            <a:endParaRPr kumimoji="0" lang="en-IN"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endParaRPr>
          </a:p>
        </p:txBody>
      </p:sp>
      <p:sp>
        <p:nvSpPr>
          <p:cNvPr id="16389" name="Content Placeholder 2"/>
          <p:cNvSpPr>
            <a:spLocks noGrp="1"/>
          </p:cNvSpPr>
          <p:nvPr>
            <p:ph idx="1"/>
          </p:nvPr>
        </p:nvSpPr>
        <p:spPr>
          <a:xfrm>
            <a:off x="200025" y="1096963"/>
            <a:ext cx="11779250" cy="5395912"/>
          </a:xfrm>
          <a:ln/>
        </p:spPr>
        <p:txBody>
          <a:bodyPr vert="horz" wrap="square" lIns="91440" tIns="45720" rIns="91440" bIns="45720" anchor="t" anchorCtr="0"/>
          <a:lstStyle/>
          <a:p>
            <a:pPr marL="0" indent="0" eaLnBrk="1" hangingPunct="1">
              <a:buNone/>
            </a:pPr>
            <a:r>
              <a:rPr lang="en-US" altLang="en-US" sz="2000" dirty="0"/>
              <a:t>	</a:t>
            </a:r>
            <a:r>
              <a:rPr lang="en-US" sz="2200" dirty="0"/>
              <a:t>The proposed system for detecting UPI fraud leverages advanced machine learning algorithms to accurately analyze and classify transactions as either fraudulent or legitimate. The system is designed to efficiently handle the increasing volume of UPI transactions while maintaining high accuracy and real-time fraud detection capabilities.</a:t>
            </a:r>
          </a:p>
          <a:p>
            <a:pPr marL="0" indent="0">
              <a:buNone/>
            </a:pPr>
            <a:r>
              <a:rPr lang="en-US" sz="2200" dirty="0"/>
              <a:t>The system employs four powerful machine learning algorithms to detect fraud:</a:t>
            </a:r>
          </a:p>
          <a:p>
            <a:pPr marL="0" indent="0" eaLnBrk="1" hangingPunct="1">
              <a:buNone/>
            </a:pPr>
            <a:endParaRPr lang="en-IN" altLang="en-US" sz="2200" kern="1200" dirty="0">
              <a:latin typeface="Times New Roman" panose="02020603050405020304" pitchFamily="18" charset="0"/>
              <a:ea typeface="+mn-ea"/>
              <a:cs typeface="Times New Roman" panose="02020603050405020304" pitchFamily="18" charset="0"/>
            </a:endParaRPr>
          </a:p>
        </p:txBody>
      </p:sp>
      <p:pic>
        <p:nvPicPr>
          <p:cNvPr id="4" name="Picture 3">
            <a:extLst>
              <a:ext uri="{FF2B5EF4-FFF2-40B4-BE49-F238E27FC236}">
                <a16:creationId xmlns:a16="http://schemas.microsoft.com/office/drawing/2014/main" id="{A41FA2B4-FC04-D182-C845-2B1FBFF07E1C}"/>
              </a:ext>
            </a:extLst>
          </p:cNvPr>
          <p:cNvPicPr>
            <a:picLocks noChangeAspect="1"/>
          </p:cNvPicPr>
          <p:nvPr/>
        </p:nvPicPr>
        <p:blipFill>
          <a:blip r:embed="rId2"/>
          <a:stretch>
            <a:fillRect/>
          </a:stretch>
        </p:blipFill>
        <p:spPr>
          <a:xfrm>
            <a:off x="2053652" y="2992358"/>
            <a:ext cx="7233407" cy="32585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E9351-5D9D-1A49-DA75-2204F9EBFE3E}"/>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4F72D038-AC5F-60B3-67FE-F5D95F0034FD}"/>
              </a:ext>
            </a:extLst>
          </p:cNvPr>
          <p:cNvSpPr>
            <a:spLocks noGrp="1"/>
          </p:cNvSpPr>
          <p:nvPr>
            <p:ph idx="1"/>
          </p:nvPr>
        </p:nvSpPr>
        <p:spPr/>
        <p:txBody>
          <a:bodyPr/>
          <a:lstStyle/>
          <a:p>
            <a:pPr marL="0" indent="0" eaLnBrk="1" hangingPunct="1">
              <a:lnSpc>
                <a:spcPct val="150000"/>
              </a:lnSpc>
              <a:buNone/>
            </a:pPr>
            <a:r>
              <a:rPr lang="en-US" altLang="en-US" sz="2200" b="1" kern="1200" dirty="0">
                <a:latin typeface="Times New Roman" panose="02020603050405020304" pitchFamily="18" charset="0"/>
                <a:ea typeface="+mn-ea"/>
                <a:cs typeface="Times New Roman" panose="02020603050405020304" pitchFamily="18" charset="0"/>
              </a:rPr>
              <a:t>Data-driven Approach: </a:t>
            </a:r>
            <a:r>
              <a:rPr lang="en-US" altLang="en-US" sz="2200" kern="1200" dirty="0">
                <a:latin typeface="Times New Roman" panose="02020603050405020304" pitchFamily="18" charset="0"/>
                <a:ea typeface="+mn-ea"/>
                <a:cs typeface="Times New Roman" panose="02020603050405020304" pitchFamily="18" charset="0"/>
              </a:rPr>
              <a:t>By using historical transaction data, the system can detect fraud based on actual patterns, improving its accuracy.</a:t>
            </a:r>
          </a:p>
          <a:p>
            <a:pPr marL="0" indent="0" eaLnBrk="1" hangingPunct="1">
              <a:lnSpc>
                <a:spcPct val="150000"/>
              </a:lnSpc>
              <a:buNone/>
            </a:pPr>
            <a:r>
              <a:rPr lang="en-US" altLang="en-US" sz="2200" b="1" kern="1200" dirty="0">
                <a:latin typeface="Times New Roman" panose="02020603050405020304" pitchFamily="18" charset="0"/>
                <a:ea typeface="+mn-ea"/>
                <a:cs typeface="Times New Roman" panose="02020603050405020304" pitchFamily="18" charset="0"/>
              </a:rPr>
              <a:t>Versatile Model Selection: </a:t>
            </a:r>
            <a:r>
              <a:rPr lang="en-US" altLang="en-US" sz="2200" kern="1200" dirty="0">
                <a:latin typeface="Times New Roman" panose="02020603050405020304" pitchFamily="18" charset="0"/>
                <a:ea typeface="+mn-ea"/>
                <a:cs typeface="Times New Roman" panose="02020603050405020304" pitchFamily="18" charset="0"/>
              </a:rPr>
              <a:t>The inclusion of multiple algorithms (Decision Tree, Random Forest, and </a:t>
            </a:r>
            <a:r>
              <a:rPr lang="en-US" altLang="en-US" sz="2200" dirty="0" err="1"/>
              <a:t>XGBClassifier</a:t>
            </a:r>
            <a:r>
              <a:rPr lang="en-US" altLang="en-US" sz="2200" dirty="0"/>
              <a:t>, Gradient Boosting</a:t>
            </a:r>
            <a:r>
              <a:rPr lang="en-US" altLang="en-US" sz="2200" kern="1200" dirty="0">
                <a:latin typeface="Times New Roman" panose="02020603050405020304" pitchFamily="18" charset="0"/>
                <a:ea typeface="+mn-ea"/>
                <a:cs typeface="Times New Roman" panose="02020603050405020304" pitchFamily="18" charset="0"/>
              </a:rPr>
              <a:t>) allows for flexibility and optimization, ensuring the best-performing model is chosen.</a:t>
            </a:r>
          </a:p>
          <a:p>
            <a:pPr marL="0" indent="0" eaLnBrk="1" hangingPunct="1">
              <a:lnSpc>
                <a:spcPct val="150000"/>
              </a:lnSpc>
              <a:buNone/>
            </a:pPr>
            <a:r>
              <a:rPr lang="en-US" altLang="en-US" sz="2200" b="1" kern="1200" dirty="0">
                <a:latin typeface="Times New Roman" panose="02020603050405020304" pitchFamily="18" charset="0"/>
                <a:ea typeface="+mn-ea"/>
                <a:cs typeface="Times New Roman" panose="02020603050405020304" pitchFamily="18" charset="0"/>
              </a:rPr>
              <a:t>Real time Monitoring: </a:t>
            </a:r>
            <a:r>
              <a:rPr lang="en-US" altLang="en-US" sz="2200" kern="1200" dirty="0">
                <a:latin typeface="Times New Roman" panose="02020603050405020304" pitchFamily="18" charset="0"/>
                <a:ea typeface="+mn-ea"/>
                <a:cs typeface="Times New Roman" panose="02020603050405020304" pitchFamily="18" charset="0"/>
              </a:rPr>
              <a:t>The integration of the system with real-time transaction data means that fraud detection is immediate, which is crucial for minimizing losses.</a:t>
            </a:r>
          </a:p>
          <a:p>
            <a:pPr marL="0" indent="0" eaLnBrk="1" hangingPunct="1">
              <a:lnSpc>
                <a:spcPct val="150000"/>
              </a:lnSpc>
              <a:buNone/>
            </a:pPr>
            <a:r>
              <a:rPr lang="en-US" altLang="en-US" sz="2200" b="1" kern="1200" dirty="0">
                <a:latin typeface="Times New Roman" panose="02020603050405020304" pitchFamily="18" charset="0"/>
                <a:ea typeface="+mn-ea"/>
                <a:cs typeface="Times New Roman" panose="02020603050405020304" pitchFamily="18" charset="0"/>
              </a:rPr>
              <a:t>Performance Metrics: </a:t>
            </a:r>
            <a:r>
              <a:rPr lang="en-US" altLang="en-US" sz="2200" kern="1200" dirty="0">
                <a:latin typeface="Times New Roman" panose="02020603050405020304" pitchFamily="18" charset="0"/>
                <a:ea typeface="+mn-ea"/>
                <a:cs typeface="Times New Roman" panose="02020603050405020304" pitchFamily="18" charset="0"/>
              </a:rPr>
              <a:t>Evaluating the system using various performance metrics will help to fine-tune the model and ensure that it balances accuracy and detection capability</a:t>
            </a:r>
            <a:r>
              <a:rPr lang="en-US" altLang="en-US" sz="2800" kern="1200" dirty="0">
                <a:latin typeface="Times New Roman" panose="02020603050405020304" pitchFamily="18" charset="0"/>
                <a:ea typeface="+mn-ea"/>
                <a:cs typeface="Times New Roman" panose="02020603050405020304" pitchFamily="18" charset="0"/>
              </a:rPr>
              <a:t>.</a:t>
            </a:r>
            <a:endParaRPr lang="en-IN" altLang="en-US" sz="2800" kern="1200" dirty="0">
              <a:latin typeface="Times New Roman" panose="02020603050405020304" pitchFamily="18" charset="0"/>
              <a:ea typeface="+mn-ea"/>
              <a:cs typeface="Times New Roman" panose="02020603050405020304" pitchFamily="18" charset="0"/>
            </a:endParaRPr>
          </a:p>
          <a:p>
            <a:pPr marL="0" indent="0">
              <a:buNone/>
            </a:pPr>
            <a:r>
              <a:rPr lang="en-US" sz="2200" dirty="0"/>
              <a:t>.</a:t>
            </a:r>
            <a:endParaRPr lang="en-IN" sz="2200" dirty="0"/>
          </a:p>
        </p:txBody>
      </p:sp>
    </p:spTree>
    <p:extLst>
      <p:ext uri="{BB962C8B-B14F-4D97-AF65-F5344CB8AC3E}">
        <p14:creationId xmlns:p14="http://schemas.microsoft.com/office/powerpoint/2010/main" val="1326213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9A2D7-B071-4C48-83FA-D45D09E9FDB3}"/>
              </a:ext>
            </a:extLst>
          </p:cNvPr>
          <p:cNvSpPr>
            <a:spLocks noGrp="1"/>
          </p:cNvSpPr>
          <p:nvPr>
            <p:ph type="title"/>
          </p:nvPr>
        </p:nvSpPr>
        <p:spPr/>
        <p:txBody>
          <a:bodyPr/>
          <a:lstStyle/>
          <a:p>
            <a:r>
              <a:rPr lang="en-US" dirty="0"/>
              <a:t>Requirements</a:t>
            </a:r>
            <a:endParaRPr lang="en-IN" dirty="0"/>
          </a:p>
        </p:txBody>
      </p:sp>
      <p:sp>
        <p:nvSpPr>
          <p:cNvPr id="3" name="Content Placeholder 2">
            <a:extLst>
              <a:ext uri="{FF2B5EF4-FFF2-40B4-BE49-F238E27FC236}">
                <a16:creationId xmlns:a16="http://schemas.microsoft.com/office/drawing/2014/main" id="{10F7D73E-E642-48FF-98E1-1241F890996F}"/>
              </a:ext>
            </a:extLst>
          </p:cNvPr>
          <p:cNvSpPr>
            <a:spLocks noGrp="1"/>
          </p:cNvSpPr>
          <p:nvPr>
            <p:ph idx="1"/>
          </p:nvPr>
        </p:nvSpPr>
        <p:spPr/>
        <p:txBody>
          <a:bodyPr/>
          <a:lstStyle/>
          <a:p>
            <a:pPr marL="0" indent="0">
              <a:buNone/>
            </a:pPr>
            <a:r>
              <a:rPr lang="en-IN" sz="2200" b="1" dirty="0"/>
              <a:t>Functional requirements</a:t>
            </a:r>
          </a:p>
          <a:p>
            <a:pPr>
              <a:buFont typeface="Wingdings" panose="05000000000000000000" pitchFamily="2" charset="2"/>
              <a:buChar char="q"/>
            </a:pPr>
            <a:r>
              <a:rPr lang="en-IN" sz="2200" dirty="0"/>
              <a:t>Transaction monitoring</a:t>
            </a:r>
          </a:p>
          <a:p>
            <a:pPr>
              <a:buFont typeface="Wingdings" panose="05000000000000000000" pitchFamily="2" charset="2"/>
              <a:buChar char="q"/>
            </a:pPr>
            <a:r>
              <a:rPr lang="en-IN" sz="2200" dirty="0"/>
              <a:t> Fraud predictions model</a:t>
            </a:r>
          </a:p>
          <a:p>
            <a:pPr>
              <a:buFont typeface="Wingdings" panose="05000000000000000000" pitchFamily="2" charset="2"/>
              <a:buChar char="q"/>
            </a:pPr>
            <a:r>
              <a:rPr lang="en-IN" sz="2200" dirty="0"/>
              <a:t>Real time alerts</a:t>
            </a:r>
          </a:p>
          <a:p>
            <a:pPr>
              <a:buFont typeface="Wingdings" panose="05000000000000000000" pitchFamily="2" charset="2"/>
              <a:buChar char="q"/>
            </a:pPr>
            <a:r>
              <a:rPr lang="en-IN" sz="2200" dirty="0"/>
              <a:t>Fraud pattern  updates</a:t>
            </a:r>
          </a:p>
          <a:p>
            <a:pPr marL="0" indent="0">
              <a:buNone/>
            </a:pPr>
            <a:r>
              <a:rPr lang="en-IN" sz="2200" b="1" dirty="0"/>
              <a:t>Non functional requirement </a:t>
            </a:r>
          </a:p>
          <a:p>
            <a:pPr>
              <a:buFont typeface="Wingdings" panose="05000000000000000000" pitchFamily="2" charset="2"/>
              <a:buChar char="q"/>
            </a:pPr>
            <a:r>
              <a:rPr lang="en-IN" sz="2200" dirty="0"/>
              <a:t>Scalability </a:t>
            </a:r>
          </a:p>
          <a:p>
            <a:pPr>
              <a:buFont typeface="Wingdings" panose="05000000000000000000" pitchFamily="2" charset="2"/>
              <a:buChar char="q"/>
            </a:pPr>
            <a:r>
              <a:rPr lang="en-IN" sz="2200" dirty="0"/>
              <a:t>Accuracy</a:t>
            </a:r>
          </a:p>
          <a:p>
            <a:pPr>
              <a:buFont typeface="Wingdings" panose="05000000000000000000" pitchFamily="2" charset="2"/>
              <a:buChar char="q"/>
            </a:pPr>
            <a:r>
              <a:rPr lang="en-IN" sz="2200" dirty="0"/>
              <a:t>Maintainability</a:t>
            </a:r>
          </a:p>
          <a:p>
            <a:pPr>
              <a:buFont typeface="Wingdings" panose="05000000000000000000" pitchFamily="2" charset="2"/>
              <a:buChar char="q"/>
            </a:pPr>
            <a:r>
              <a:rPr lang="en-IN" sz="2200" dirty="0"/>
              <a:t>Performance</a:t>
            </a:r>
          </a:p>
        </p:txBody>
      </p:sp>
    </p:spTree>
    <p:extLst>
      <p:ext uri="{BB962C8B-B14F-4D97-AF65-F5344CB8AC3E}">
        <p14:creationId xmlns:p14="http://schemas.microsoft.com/office/powerpoint/2010/main" val="4038026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rPr>
              <a:t>Data Flow Diagram</a:t>
            </a:r>
            <a:endParaRPr kumimoji="0" lang="en-IN"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endParaRPr>
          </a:p>
        </p:txBody>
      </p:sp>
      <p:pic>
        <p:nvPicPr>
          <p:cNvPr id="3" name="Content Placeholder 4">
            <a:extLst>
              <a:ext uri="{FF2B5EF4-FFF2-40B4-BE49-F238E27FC236}">
                <a16:creationId xmlns:a16="http://schemas.microsoft.com/office/drawing/2014/main" id="{8F7D80F0-E37B-0267-BC5E-76CBD5683ABF}"/>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533434" y="1385454"/>
            <a:ext cx="8899040" cy="471948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D3FA2-FDB0-1CB5-6D36-AF8E5434A973}"/>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C136ACEF-56AF-E66B-3EA2-77A7CB450E4B}"/>
              </a:ext>
            </a:extLst>
          </p:cNvPr>
          <p:cNvSpPr>
            <a:spLocks noGrp="1"/>
          </p:cNvSpPr>
          <p:nvPr>
            <p:ph idx="1"/>
          </p:nvPr>
        </p:nvSpPr>
        <p:spPr/>
        <p:txBody>
          <a:bodyPr/>
          <a:lstStyle/>
          <a:p>
            <a:pPr marL="342900" indent="-342900">
              <a:lnSpc>
                <a:spcPct val="100000"/>
              </a:lnSpc>
              <a:buFont typeface="Wingdings" panose="05000000000000000000" pitchFamily="2" charset="2"/>
              <a:buChar char="Ø"/>
            </a:pPr>
            <a:r>
              <a:rPr lang="en-IN" sz="2200" b="1" dirty="0">
                <a:latin typeface="Times New Roman" panose="02020603050405020304" pitchFamily="18" charset="0"/>
                <a:cs typeface="Times New Roman" panose="02020603050405020304" pitchFamily="18" charset="0"/>
              </a:rPr>
              <a:t>Take the Dataset: </a:t>
            </a:r>
            <a:r>
              <a:rPr lang="en-IN" sz="2200" dirty="0">
                <a:latin typeface="Times New Roman" panose="02020603050405020304" pitchFamily="18" charset="0"/>
                <a:cs typeface="Times New Roman" panose="02020603050405020304" pitchFamily="18" charset="0"/>
              </a:rPr>
              <a:t>The system accepts and processes the dataset provided by the user. This dataset forms the foundation for building the predictive model.</a:t>
            </a:r>
          </a:p>
          <a:p>
            <a:pPr marL="342900" indent="-342900">
              <a:lnSpc>
                <a:spcPct val="100000"/>
              </a:lnSpc>
              <a:buFont typeface="Wingdings" panose="05000000000000000000" pitchFamily="2" charset="2"/>
              <a:buChar char="Ø"/>
            </a:pPr>
            <a:r>
              <a:rPr lang="en-IN" sz="2200" b="1" dirty="0">
                <a:latin typeface="Times New Roman" panose="02020603050405020304" pitchFamily="18" charset="0"/>
                <a:cs typeface="Times New Roman" panose="02020603050405020304" pitchFamily="18" charset="0"/>
              </a:rPr>
              <a:t>Preprocessing:</a:t>
            </a:r>
            <a:r>
              <a:rPr lang="en-IN" sz="2200" dirty="0">
                <a:latin typeface="Times New Roman" panose="02020603050405020304" pitchFamily="18" charset="0"/>
                <a:cs typeface="Times New Roman" panose="02020603050405020304" pitchFamily="18" charset="0"/>
              </a:rPr>
              <a:t> Before training a predictive model, the system preprocesses the dataset. This includes handling missing data, data cleaning, and feature extraction. Preprocessing ensures that the data is in a suitable format for </a:t>
            </a:r>
            <a:r>
              <a:rPr lang="en-IN" sz="2200" dirty="0" err="1">
                <a:latin typeface="Times New Roman" panose="02020603050405020304" pitchFamily="18" charset="0"/>
                <a:cs typeface="Times New Roman" panose="02020603050405020304" pitchFamily="18" charset="0"/>
              </a:rPr>
              <a:t>modeling</a:t>
            </a:r>
            <a:r>
              <a:rPr lang="en-IN" sz="2200" dirty="0">
                <a:latin typeface="Times New Roman" panose="02020603050405020304" pitchFamily="18" charset="0"/>
                <a:cs typeface="Times New Roman" panose="02020603050405020304" pitchFamily="18" charset="0"/>
              </a:rPr>
              <a:t>.</a:t>
            </a:r>
          </a:p>
          <a:p>
            <a:pPr marL="342900" indent="-342900">
              <a:lnSpc>
                <a:spcPct val="100000"/>
              </a:lnSpc>
              <a:buFont typeface="Wingdings" panose="05000000000000000000" pitchFamily="2" charset="2"/>
              <a:buChar char="Ø"/>
            </a:pPr>
            <a:r>
              <a:rPr lang="en-IN" sz="2200" b="1" dirty="0">
                <a:latin typeface="Times New Roman" panose="02020603050405020304" pitchFamily="18" charset="0"/>
                <a:cs typeface="Times New Roman" panose="02020603050405020304" pitchFamily="18" charset="0"/>
              </a:rPr>
              <a:t>Training:</a:t>
            </a:r>
            <a:r>
              <a:rPr lang="en-IN" sz="2200" dirty="0">
                <a:latin typeface="Times New Roman" panose="02020603050405020304" pitchFamily="18" charset="0"/>
                <a:cs typeface="Times New Roman" panose="02020603050405020304" pitchFamily="18" charset="0"/>
              </a:rPr>
              <a:t> The system uses machine learning techniques and Python modules to train a model based on the </a:t>
            </a:r>
            <a:r>
              <a:rPr lang="en-IN" sz="2200" dirty="0" err="1">
                <a:latin typeface="Times New Roman" panose="02020603050405020304" pitchFamily="18" charset="0"/>
                <a:cs typeface="Times New Roman" panose="02020603050405020304" pitchFamily="18" charset="0"/>
              </a:rPr>
              <a:t>preprocessed</a:t>
            </a:r>
            <a:r>
              <a:rPr lang="en-IN" sz="2200" dirty="0">
                <a:latin typeface="Times New Roman" panose="02020603050405020304" pitchFamily="18" charset="0"/>
                <a:cs typeface="Times New Roman" panose="02020603050405020304" pitchFamily="18" charset="0"/>
              </a:rPr>
              <a:t> dataset. The model learns patterns and relationships within the data, allowing it to make predictions.</a:t>
            </a:r>
          </a:p>
          <a:p>
            <a:pPr marL="342900" indent="-342900">
              <a:lnSpc>
                <a:spcPct val="100000"/>
              </a:lnSpc>
              <a:buFont typeface="Wingdings" panose="05000000000000000000" pitchFamily="2" charset="2"/>
              <a:buChar char="Ø"/>
            </a:pPr>
            <a:r>
              <a:rPr lang="en-IN" sz="2200" b="1" dirty="0">
                <a:latin typeface="Times New Roman" panose="02020603050405020304" pitchFamily="18" charset="0"/>
                <a:cs typeface="Times New Roman" panose="02020603050405020304" pitchFamily="18" charset="0"/>
              </a:rPr>
              <a:t>Generate Results: </a:t>
            </a:r>
            <a:r>
              <a:rPr lang="en-IN" sz="2200" dirty="0">
                <a:latin typeface="Times New Roman" panose="02020603050405020304" pitchFamily="18" charset="0"/>
                <a:cs typeface="Times New Roman" panose="02020603050405020304" pitchFamily="18" charset="0"/>
              </a:rPr>
              <a:t>Once the model is trained, the system can generate results based on user input values. These results typically indicate whether the input data corresponds to a specific condition, event, or prediction.</a:t>
            </a:r>
          </a:p>
          <a:p>
            <a:endParaRPr lang="en-IN" dirty="0"/>
          </a:p>
        </p:txBody>
      </p:sp>
    </p:spTree>
    <p:extLst>
      <p:ext uri="{BB962C8B-B14F-4D97-AF65-F5344CB8AC3E}">
        <p14:creationId xmlns:p14="http://schemas.microsoft.com/office/powerpoint/2010/main" val="743352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E636D-D082-970B-175C-FB42EB1F9EBB}"/>
              </a:ext>
            </a:extLst>
          </p:cNvPr>
          <p:cNvSpPr>
            <a:spLocks noGrp="1"/>
          </p:cNvSpPr>
          <p:nvPr>
            <p:ph type="title"/>
          </p:nvPr>
        </p:nvSpPr>
        <p:spPr/>
        <p:txBody>
          <a:bodyPr/>
          <a:lstStyle/>
          <a:p>
            <a:r>
              <a:rPr lang="en-IN" dirty="0"/>
              <a:t>Output Screenshots</a:t>
            </a:r>
          </a:p>
        </p:txBody>
      </p:sp>
      <p:pic>
        <p:nvPicPr>
          <p:cNvPr id="4" name="Content Placeholder 4">
            <a:extLst>
              <a:ext uri="{FF2B5EF4-FFF2-40B4-BE49-F238E27FC236}">
                <a16:creationId xmlns:a16="http://schemas.microsoft.com/office/drawing/2014/main" id="{4A9837D5-D37B-B675-1153-A4705A3F97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5078" y="1427018"/>
            <a:ext cx="10524086" cy="4622380"/>
          </a:xfrm>
          <a:prstGeom prst="rect">
            <a:avLst/>
          </a:prstGeom>
        </p:spPr>
      </p:pic>
    </p:spTree>
    <p:extLst>
      <p:ext uri="{BB962C8B-B14F-4D97-AF65-F5344CB8AC3E}">
        <p14:creationId xmlns:p14="http://schemas.microsoft.com/office/powerpoint/2010/main" val="3269604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Contents</a:t>
            </a:r>
          </a:p>
        </p:txBody>
      </p:sp>
      <p:sp>
        <p:nvSpPr>
          <p:cNvPr id="3" name="Content Placeholder 2"/>
          <p:cNvSpPr>
            <a:spLocks noGrp="1"/>
          </p:cNvSpPr>
          <p:nvPr>
            <p:ph idx="1"/>
          </p:nvPr>
        </p:nvSpPr>
        <p:spPr/>
        <p:txBody>
          <a:bodyPr/>
          <a:lstStyle/>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sym typeface="+mn-ea"/>
              </a:rPr>
              <a:t>Abstract</a:t>
            </a:r>
            <a:endParaRPr lang="en-US" dirty="0"/>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IN" altLang="en-US" dirty="0">
                <a:sym typeface="+mn-ea"/>
              </a:rPr>
              <a:t>Problem Statement</a:t>
            </a:r>
            <a:endParaRPr lang="en-US" dirty="0"/>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IN" altLang="en-US" dirty="0">
                <a:sym typeface="+mn-ea"/>
              </a:rPr>
              <a:t>Objectives</a:t>
            </a:r>
            <a:endParaRPr lang="en-US" dirty="0"/>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IN" altLang="en-US" dirty="0">
                <a:sym typeface="+mn-ea"/>
              </a:rPr>
              <a:t>Introduction</a:t>
            </a:r>
            <a:endParaRPr lang="en-US" dirty="0"/>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sym typeface="+mn-ea"/>
              </a:rPr>
              <a:t>Literature survey</a:t>
            </a:r>
            <a:endParaRPr lang="en-US" dirty="0"/>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IN" altLang="en-US" dirty="0">
                <a:sym typeface="+mn-ea"/>
              </a:rPr>
              <a:t>Existing System</a:t>
            </a:r>
            <a:endParaRPr lang="en-US" dirty="0"/>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IN" dirty="0">
                <a:sym typeface="+mn-ea"/>
              </a:rPr>
              <a:t>Proposed System</a:t>
            </a:r>
            <a:endParaRPr lang="en-IN"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C3F14-C2C0-6065-2E0F-8F302F5B68C3}"/>
              </a:ext>
            </a:extLst>
          </p:cNvPr>
          <p:cNvSpPr>
            <a:spLocks noGrp="1"/>
          </p:cNvSpPr>
          <p:nvPr>
            <p:ph type="title"/>
          </p:nvPr>
        </p:nvSpPr>
        <p:spPr/>
        <p:txBody>
          <a:bodyPr/>
          <a:lstStyle/>
          <a:p>
            <a:r>
              <a:rPr lang="en-IN" dirty="0"/>
              <a:t>Output Screenshots</a:t>
            </a:r>
          </a:p>
        </p:txBody>
      </p:sp>
      <p:pic>
        <p:nvPicPr>
          <p:cNvPr id="4" name="Content Placeholder 4">
            <a:extLst>
              <a:ext uri="{FF2B5EF4-FFF2-40B4-BE49-F238E27FC236}">
                <a16:creationId xmlns:a16="http://schemas.microsoft.com/office/drawing/2014/main" id="{077A5EAE-5820-B295-33FE-B88CDC8D01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7221" y="1175178"/>
            <a:ext cx="11164858" cy="5239481"/>
          </a:xfrm>
          <a:prstGeom prst="rect">
            <a:avLst/>
          </a:prstGeom>
        </p:spPr>
      </p:pic>
    </p:spTree>
    <p:extLst>
      <p:ext uri="{BB962C8B-B14F-4D97-AF65-F5344CB8AC3E}">
        <p14:creationId xmlns:p14="http://schemas.microsoft.com/office/powerpoint/2010/main" val="3340839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E337-D263-958F-16CA-6A2CC083CE10}"/>
              </a:ext>
            </a:extLst>
          </p:cNvPr>
          <p:cNvSpPr>
            <a:spLocks noGrp="1"/>
          </p:cNvSpPr>
          <p:nvPr>
            <p:ph type="title"/>
          </p:nvPr>
        </p:nvSpPr>
        <p:spPr/>
        <p:txBody>
          <a:bodyPr/>
          <a:lstStyle/>
          <a:p>
            <a:r>
              <a:rPr lang="en-IN" dirty="0"/>
              <a:t>Output Screenshots</a:t>
            </a:r>
          </a:p>
        </p:txBody>
      </p:sp>
      <p:pic>
        <p:nvPicPr>
          <p:cNvPr id="5" name="Content Placeholder 4" descr="A screenshot of a computer&#10;&#10;AI-generated content may be incorrect.">
            <a:extLst>
              <a:ext uri="{FF2B5EF4-FFF2-40B4-BE49-F238E27FC236}">
                <a16:creationId xmlns:a16="http://schemas.microsoft.com/office/drawing/2014/main" id="{D9D7C21A-31F3-09E0-7415-3A579A02A5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025" y="1114530"/>
            <a:ext cx="11779250" cy="5360778"/>
          </a:xfrm>
        </p:spPr>
      </p:pic>
    </p:spTree>
    <p:extLst>
      <p:ext uri="{BB962C8B-B14F-4D97-AF65-F5344CB8AC3E}">
        <p14:creationId xmlns:p14="http://schemas.microsoft.com/office/powerpoint/2010/main" val="1948955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B5F9E-1DC0-2DBD-6605-03488FB3E292}"/>
              </a:ext>
            </a:extLst>
          </p:cNvPr>
          <p:cNvSpPr>
            <a:spLocks noGrp="1"/>
          </p:cNvSpPr>
          <p:nvPr>
            <p:ph type="title"/>
          </p:nvPr>
        </p:nvSpPr>
        <p:spPr/>
        <p:txBody>
          <a:bodyPr/>
          <a:lstStyle/>
          <a:p>
            <a:r>
              <a:rPr lang="en-IN" dirty="0"/>
              <a:t>Output Screenshots</a:t>
            </a:r>
          </a:p>
        </p:txBody>
      </p:sp>
      <p:pic>
        <p:nvPicPr>
          <p:cNvPr id="5" name="Content Placeholder 4" descr="A screenshot of a computer&#10;&#10;AI-generated content may be incorrect.">
            <a:extLst>
              <a:ext uri="{FF2B5EF4-FFF2-40B4-BE49-F238E27FC236}">
                <a16:creationId xmlns:a16="http://schemas.microsoft.com/office/drawing/2014/main" id="{08802D10-A505-A071-DBFF-00913C90CA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204" y="1096963"/>
            <a:ext cx="11436892" cy="5395912"/>
          </a:xfrm>
        </p:spPr>
      </p:pic>
    </p:spTree>
    <p:extLst>
      <p:ext uri="{BB962C8B-B14F-4D97-AF65-F5344CB8AC3E}">
        <p14:creationId xmlns:p14="http://schemas.microsoft.com/office/powerpoint/2010/main" val="1051999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98B56-9D3F-5835-DD23-484348188B15}"/>
              </a:ext>
            </a:extLst>
          </p:cNvPr>
          <p:cNvSpPr>
            <a:spLocks noGrp="1"/>
          </p:cNvSpPr>
          <p:nvPr>
            <p:ph type="title"/>
          </p:nvPr>
        </p:nvSpPr>
        <p:spPr/>
        <p:txBody>
          <a:bodyPr/>
          <a:lstStyle/>
          <a:p>
            <a:r>
              <a:rPr lang="en-IN" dirty="0"/>
              <a:t>Output Screenshots</a:t>
            </a:r>
          </a:p>
        </p:txBody>
      </p:sp>
      <p:pic>
        <p:nvPicPr>
          <p:cNvPr id="5" name="Content Placeholder 4">
            <a:extLst>
              <a:ext uri="{FF2B5EF4-FFF2-40B4-BE49-F238E27FC236}">
                <a16:creationId xmlns:a16="http://schemas.microsoft.com/office/drawing/2014/main" id="{611FD16F-8D72-72FB-08D0-39E1E92329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025" y="1274015"/>
            <a:ext cx="11779250" cy="5041807"/>
          </a:xfrm>
        </p:spPr>
      </p:pic>
    </p:spTree>
    <p:extLst>
      <p:ext uri="{BB962C8B-B14F-4D97-AF65-F5344CB8AC3E}">
        <p14:creationId xmlns:p14="http://schemas.microsoft.com/office/powerpoint/2010/main" val="238829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FACE8-E92B-7706-71DE-622AB1AD06CB}"/>
              </a:ext>
            </a:extLst>
          </p:cNvPr>
          <p:cNvSpPr>
            <a:spLocks noGrp="1"/>
          </p:cNvSpPr>
          <p:nvPr>
            <p:ph type="title"/>
          </p:nvPr>
        </p:nvSpPr>
        <p:spPr/>
        <p:txBody>
          <a:bodyPr/>
          <a:lstStyle/>
          <a:p>
            <a:r>
              <a:rPr lang="en-IN" dirty="0"/>
              <a:t>Output Screenshots</a:t>
            </a:r>
          </a:p>
        </p:txBody>
      </p:sp>
      <p:pic>
        <p:nvPicPr>
          <p:cNvPr id="5" name="Content Placeholder 4" descr="A screenshot of a computer&#10;&#10;AI-generated content may be incorrect.">
            <a:extLst>
              <a:ext uri="{FF2B5EF4-FFF2-40B4-BE49-F238E27FC236}">
                <a16:creationId xmlns:a16="http://schemas.microsoft.com/office/drawing/2014/main" id="{3985AC44-8B7E-B879-189D-769BB8D316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001" y="1096963"/>
            <a:ext cx="11477298" cy="5395912"/>
          </a:xfrm>
        </p:spPr>
      </p:pic>
    </p:spTree>
    <p:extLst>
      <p:ext uri="{BB962C8B-B14F-4D97-AF65-F5344CB8AC3E}">
        <p14:creationId xmlns:p14="http://schemas.microsoft.com/office/powerpoint/2010/main" val="3746381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95DE2-3755-D5D7-AE2B-05360DB0179D}"/>
              </a:ext>
            </a:extLst>
          </p:cNvPr>
          <p:cNvSpPr>
            <a:spLocks noGrp="1"/>
          </p:cNvSpPr>
          <p:nvPr>
            <p:ph type="title"/>
          </p:nvPr>
        </p:nvSpPr>
        <p:spPr/>
        <p:txBody>
          <a:bodyPr/>
          <a:lstStyle/>
          <a:p>
            <a:r>
              <a:rPr lang="en-IN" dirty="0"/>
              <a:t>Output Screenshots</a:t>
            </a:r>
          </a:p>
        </p:txBody>
      </p:sp>
      <p:pic>
        <p:nvPicPr>
          <p:cNvPr id="6" name="Content Placeholder 5">
            <a:extLst>
              <a:ext uri="{FF2B5EF4-FFF2-40B4-BE49-F238E27FC236}">
                <a16:creationId xmlns:a16="http://schemas.microsoft.com/office/drawing/2014/main" id="{A0D6E4AD-0DA6-0461-0C76-A5B0DFB944F5}"/>
              </a:ext>
            </a:extLst>
          </p:cNvPr>
          <p:cNvPicPr>
            <a:picLocks noGrp="1" noChangeAspect="1"/>
          </p:cNvPicPr>
          <p:nvPr>
            <p:ph idx="1"/>
          </p:nvPr>
        </p:nvPicPr>
        <p:blipFill>
          <a:blip r:embed="rId2"/>
          <a:stretch>
            <a:fillRect/>
          </a:stretch>
        </p:blipFill>
        <p:spPr>
          <a:xfrm>
            <a:off x="1068067" y="1427018"/>
            <a:ext cx="8843737" cy="4170218"/>
          </a:xfrm>
        </p:spPr>
      </p:pic>
    </p:spTree>
    <p:extLst>
      <p:ext uri="{BB962C8B-B14F-4D97-AF65-F5344CB8AC3E}">
        <p14:creationId xmlns:p14="http://schemas.microsoft.com/office/powerpoint/2010/main" val="4188472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ED822-DACC-2D2D-7F96-B1509A17A08E}"/>
              </a:ext>
            </a:extLst>
          </p:cNvPr>
          <p:cNvSpPr>
            <a:spLocks noGrp="1"/>
          </p:cNvSpPr>
          <p:nvPr>
            <p:ph type="title"/>
          </p:nvPr>
        </p:nvSpPr>
        <p:spPr/>
        <p:txBody>
          <a:bodyPr/>
          <a:lstStyle/>
          <a:p>
            <a:r>
              <a:rPr lang="en-US" dirty="0"/>
              <a:t>Output Screenshots</a:t>
            </a:r>
            <a:endParaRPr lang="en-IN" dirty="0"/>
          </a:p>
        </p:txBody>
      </p:sp>
      <p:pic>
        <p:nvPicPr>
          <p:cNvPr id="5" name="Content Placeholder 4">
            <a:extLst>
              <a:ext uri="{FF2B5EF4-FFF2-40B4-BE49-F238E27FC236}">
                <a16:creationId xmlns:a16="http://schemas.microsoft.com/office/drawing/2014/main" id="{3590679E-47D4-6B66-B04F-94A992F57DD2}"/>
              </a:ext>
            </a:extLst>
          </p:cNvPr>
          <p:cNvPicPr>
            <a:picLocks noGrp="1" noChangeAspect="1"/>
          </p:cNvPicPr>
          <p:nvPr>
            <p:ph idx="1"/>
          </p:nvPr>
        </p:nvPicPr>
        <p:blipFill>
          <a:blip r:embed="rId2"/>
          <a:stretch>
            <a:fillRect/>
          </a:stretch>
        </p:blipFill>
        <p:spPr>
          <a:xfrm>
            <a:off x="886691" y="1330035"/>
            <a:ext cx="8340436" cy="4289947"/>
          </a:xfrm>
        </p:spPr>
      </p:pic>
    </p:spTree>
    <p:extLst>
      <p:ext uri="{BB962C8B-B14F-4D97-AF65-F5344CB8AC3E}">
        <p14:creationId xmlns:p14="http://schemas.microsoft.com/office/powerpoint/2010/main" val="399904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EB435-91D0-1705-5EB6-890DB7C84238}"/>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BBEEE96-6D48-CF5A-45BB-16EB75D523AE}"/>
              </a:ext>
            </a:extLst>
          </p:cNvPr>
          <p:cNvSpPr>
            <a:spLocks noGrp="1"/>
          </p:cNvSpPr>
          <p:nvPr>
            <p:ph idx="1"/>
          </p:nvPr>
        </p:nvSpPr>
        <p:spPr/>
        <p:txBody>
          <a:bodyPr/>
          <a:lstStyle/>
          <a:p>
            <a:pPr eaLnBrk="0" fontAlgn="base" hangingPunct="0">
              <a:lnSpc>
                <a:spcPct val="150000"/>
              </a:lnSpc>
              <a:spcBef>
                <a:spcPct val="0"/>
              </a:spcBef>
              <a:spcAft>
                <a:spcPct val="0"/>
              </a:spcAft>
              <a:defRPr/>
            </a:pPr>
            <a:r>
              <a:rPr kumimoji="0" lang="en-US"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rPr>
              <a:t>By employing Decision Trees, Random Forest, Gradient Boosting Machines (GBMs),this project enhances model interpretability and performance over traditional approaches further strengthens privacy by enabling decentralized model training, thereby preserving the confidentiality of sensitive financial data. </a:t>
            </a:r>
          </a:p>
          <a:p>
            <a:pPr eaLnBrk="0" fontAlgn="base" hangingPunct="0">
              <a:lnSpc>
                <a:spcPct val="150000"/>
              </a:lnSpc>
              <a:spcBef>
                <a:spcPct val="0"/>
              </a:spcBef>
              <a:spcAft>
                <a:spcPct val="0"/>
              </a:spcAft>
              <a:defRPr/>
            </a:pPr>
            <a:r>
              <a:rPr kumimoji="0" lang="en-US"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rPr>
              <a:t>This dual approach not only improves the precision of fraud detection but also fosters a more transparent and privacy-preserving framework.</a:t>
            </a:r>
          </a:p>
          <a:p>
            <a:pPr eaLnBrk="0" fontAlgn="base" hangingPunct="0">
              <a:lnSpc>
                <a:spcPct val="150000"/>
              </a:lnSpc>
              <a:spcBef>
                <a:spcPct val="0"/>
              </a:spcBef>
              <a:spcAft>
                <a:spcPct val="0"/>
              </a:spcAft>
              <a:defRPr/>
            </a:pPr>
            <a:r>
              <a:rPr kumimoji="0" lang="en-US"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Tahoma" panose="020B0604030504040204" pitchFamily="34" charset="0"/>
                <a:cs typeface="Times New Roman" panose="02020603050405020304" pitchFamily="18" charset="0"/>
              </a:rPr>
              <a:t> The results underscore the potential to advance financial fraud detection systems, ensuring both robust performance and adherence to privacy standards. This paradigm shift holds promise for more secure and accountable financial systems in the future.</a:t>
            </a:r>
          </a:p>
          <a:p>
            <a:endParaRPr lang="en-IN" dirty="0"/>
          </a:p>
        </p:txBody>
      </p:sp>
    </p:spTree>
    <p:extLst>
      <p:ext uri="{BB962C8B-B14F-4D97-AF65-F5344CB8AC3E}">
        <p14:creationId xmlns:p14="http://schemas.microsoft.com/office/powerpoint/2010/main" val="25729664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rPr>
              <a:t>Reference</a:t>
            </a:r>
          </a:p>
        </p:txBody>
      </p:sp>
      <p:sp>
        <p:nvSpPr>
          <p:cNvPr id="25605" name="Content Placeholder 2"/>
          <p:cNvSpPr>
            <a:spLocks noGrp="1"/>
          </p:cNvSpPr>
          <p:nvPr>
            <p:ph idx="1"/>
          </p:nvPr>
        </p:nvSpPr>
        <p:spPr>
          <a:xfrm>
            <a:off x="200025" y="1096963"/>
            <a:ext cx="11779250" cy="5395912"/>
          </a:xfrm>
          <a:ln/>
        </p:spPr>
        <p:txBody>
          <a:bodyPr vert="horz" wrap="square" lIns="91440" tIns="45720" rIns="91440" bIns="45720" anchor="t" anchorCtr="0"/>
          <a:lstStyle/>
          <a:p>
            <a:pPr marL="577850" indent="-577850">
              <a:lnSpc>
                <a:spcPct val="150000"/>
              </a:lnSpc>
              <a:buNone/>
            </a:pPr>
            <a:r>
              <a:rPr lang="en-US" altLang="en-US" sz="2000" kern="1200" dirty="0">
                <a:latin typeface="Times New Roman" panose="02020603050405020304" pitchFamily="18" charset="0"/>
                <a:ea typeface="+mn-ea"/>
                <a:cs typeface="Times New Roman" panose="02020603050405020304" pitchFamily="18" charset="0"/>
              </a:rPr>
              <a:t>[1</a:t>
            </a:r>
            <a:r>
              <a:rPr lang="en-US" altLang="en-US" sz="2200" kern="1200" dirty="0">
                <a:latin typeface="Times New Roman" panose="02020603050405020304" pitchFamily="18" charset="0"/>
                <a:ea typeface="+mn-ea"/>
                <a:cs typeface="Times New Roman" panose="02020603050405020304" pitchFamily="18" charset="0"/>
              </a:rPr>
              <a:t>]. </a:t>
            </a:r>
            <a:r>
              <a:rPr lang="en-IN" sz="2200" dirty="0"/>
              <a:t>J. Kavitha, G. Indira, A. Anil </a:t>
            </a:r>
            <a:r>
              <a:rPr lang="en-IN" sz="2200" dirty="0" err="1"/>
              <a:t>kumar</a:t>
            </a:r>
            <a:r>
              <a:rPr lang="en-IN" sz="2200" dirty="0"/>
              <a:t> , A. </a:t>
            </a:r>
            <a:r>
              <a:rPr lang="en-IN" sz="2200" dirty="0" err="1"/>
              <a:t>Shrinita</a:t>
            </a:r>
            <a:r>
              <a:rPr lang="en-IN" sz="2200" dirty="0"/>
              <a:t> , D. </a:t>
            </a:r>
            <a:r>
              <a:rPr lang="en-IN" sz="2200" dirty="0" err="1"/>
              <a:t>Bappan</a:t>
            </a:r>
            <a:r>
              <a:rPr lang="en-US" sz="2200" dirty="0"/>
              <a:t>, Fraud Detection in UPI Transactions Using Machine Learning. EPRA International Journal of Research and Development (IJRD),April -2024</a:t>
            </a:r>
            <a:endParaRPr lang="en-US" altLang="en-US" sz="2200" kern="1200" dirty="0">
              <a:latin typeface="Times New Roman" panose="02020603050405020304" pitchFamily="18" charset="0"/>
              <a:ea typeface="+mn-ea"/>
              <a:cs typeface="Times New Roman" panose="02020603050405020304" pitchFamily="18" charset="0"/>
            </a:endParaRPr>
          </a:p>
          <a:p>
            <a:pPr marL="442913" indent="-442913">
              <a:lnSpc>
                <a:spcPct val="150000"/>
              </a:lnSpc>
              <a:buFont typeface="Wingdings" panose="05000000000000000000" pitchFamily="2" charset="2"/>
              <a:buNone/>
            </a:pPr>
            <a:r>
              <a:rPr lang="en-US" altLang="en-US" sz="2200" kern="1200" dirty="0">
                <a:latin typeface="Times New Roman" panose="02020603050405020304" pitchFamily="18" charset="0"/>
                <a:ea typeface="+mn-ea"/>
                <a:cs typeface="Times New Roman" panose="02020603050405020304" pitchFamily="18" charset="0"/>
              </a:rPr>
              <a:t>[2].</a:t>
            </a:r>
            <a:r>
              <a:rPr lang="en-IN" altLang="en-US" sz="2200" kern="1200" dirty="0">
                <a:latin typeface="Times New Roman" panose="02020603050405020304" pitchFamily="18" charset="0"/>
                <a:ea typeface="+mn-ea"/>
                <a:cs typeface="Times New Roman" panose="02020603050405020304" pitchFamily="18" charset="0"/>
              </a:rPr>
              <a:t> </a:t>
            </a:r>
            <a:r>
              <a:rPr lang="en-IN" sz="2200" dirty="0"/>
              <a:t>Rupa Rani, Adnan Alam, Abdul Javed</a:t>
            </a:r>
            <a:r>
              <a:rPr lang="en-US" sz="2200" dirty="0"/>
              <a:t>Secure UPI: Machine Learning-Driven Fraud Detection System for </a:t>
            </a:r>
            <a:r>
              <a:rPr lang="en-US" sz="2200" dirty="0" err="1"/>
              <a:t>upi</a:t>
            </a:r>
            <a:r>
              <a:rPr lang="en-US" sz="2200" dirty="0"/>
              <a:t> Transaction.</a:t>
            </a:r>
          </a:p>
          <a:p>
            <a:pPr marL="442913" indent="-442913">
              <a:lnSpc>
                <a:spcPct val="150000"/>
              </a:lnSpc>
              <a:buFont typeface="Wingdings" panose="05000000000000000000" pitchFamily="2" charset="2"/>
              <a:buNone/>
            </a:pPr>
            <a:r>
              <a:rPr lang="en-US" altLang="en-US" sz="2200" kern="1200" dirty="0">
                <a:latin typeface="Times New Roman" panose="02020603050405020304" pitchFamily="18" charset="0"/>
                <a:ea typeface="+mn-ea"/>
                <a:cs typeface="Times New Roman" panose="02020603050405020304" pitchFamily="18" charset="0"/>
              </a:rPr>
              <a:t>[3].</a:t>
            </a:r>
            <a:r>
              <a:rPr lang="en-US" sz="2200" dirty="0"/>
              <a:t> Nadia </a:t>
            </a:r>
            <a:r>
              <a:rPr lang="en-US" sz="2200" dirty="0" err="1"/>
              <a:t>Boutaher</a:t>
            </a:r>
            <a:r>
              <a:rPr lang="en-US" sz="2200" dirty="0"/>
              <a:t> ,Amia </a:t>
            </a:r>
            <a:r>
              <a:rPr lang="en-US" sz="2200" dirty="0" err="1"/>
              <a:t>elomri</a:t>
            </a:r>
            <a:r>
              <a:rPr lang="en-US" sz="2200" dirty="0"/>
              <a:t>, </a:t>
            </a:r>
            <a:r>
              <a:rPr lang="en-US" sz="2200" dirty="0" err="1"/>
              <a:t>noreddine</a:t>
            </a:r>
            <a:r>
              <a:rPr lang="en-US" sz="2200" dirty="0"/>
              <a:t> </a:t>
            </a:r>
            <a:r>
              <a:rPr lang="en-US" sz="2200" dirty="0" err="1"/>
              <a:t>abghour</a:t>
            </a:r>
            <a:r>
              <a:rPr lang="en-US" sz="2200" dirty="0"/>
              <a:t>, </a:t>
            </a:r>
            <a:r>
              <a:rPr lang="en-US" sz="2200" dirty="0" err="1"/>
              <a:t>khalid</a:t>
            </a:r>
            <a:r>
              <a:rPr lang="en-US" sz="2200" dirty="0"/>
              <a:t> </a:t>
            </a:r>
            <a:r>
              <a:rPr lang="en-US" sz="2200" dirty="0" err="1"/>
              <a:t>Moussaid</a:t>
            </a:r>
            <a:r>
              <a:rPr lang="en-US" sz="2200" dirty="0"/>
              <a:t> </a:t>
            </a:r>
            <a:r>
              <a:rPr lang="en-IN" sz="2200" dirty="0"/>
              <a:t>,</a:t>
            </a:r>
            <a:r>
              <a:rPr lang="en-US" sz="2200" dirty="0"/>
              <a:t>A review of credit card fraud detection using machine learning techniques</a:t>
            </a:r>
            <a:endParaRPr lang="en-US" altLang="en-US" sz="2200" kern="1200" dirty="0">
              <a:latin typeface="Times New Roman" panose="02020603050405020304" pitchFamily="18" charset="0"/>
              <a:ea typeface="+mn-ea"/>
              <a:cs typeface="Times New Roman" panose="02020603050405020304" pitchFamily="18" charset="0"/>
            </a:endParaRPr>
          </a:p>
          <a:p>
            <a:pPr marL="442913" indent="-442913">
              <a:lnSpc>
                <a:spcPct val="150000"/>
              </a:lnSpc>
              <a:buNone/>
              <a:tabLst>
                <a:tab pos="442913" algn="l"/>
              </a:tabLst>
            </a:pPr>
            <a:r>
              <a:rPr lang="en-US" altLang="en-US" sz="2200" kern="1200" dirty="0">
                <a:latin typeface="Times New Roman" panose="02020603050405020304" pitchFamily="18" charset="0"/>
                <a:ea typeface="+mn-ea"/>
                <a:cs typeface="Times New Roman" panose="02020603050405020304" pitchFamily="18" charset="0"/>
              </a:rPr>
              <a:t>[4].</a:t>
            </a:r>
            <a:r>
              <a:rPr lang="en-US" sz="2200" dirty="0"/>
              <a:t>Yash Patil, Amar Shinde, Yash </a:t>
            </a:r>
            <a:r>
              <a:rPr lang="en-US" sz="2200" dirty="0" err="1"/>
              <a:t>Parthe</a:t>
            </a:r>
            <a:r>
              <a:rPr lang="en-US" sz="2200" dirty="0"/>
              <a:t>, Sameer Sayyad, UPI fraud Detection using Machine Learning. International Research Journal of Modernization in Engineering Technology and Science , September-2024</a:t>
            </a:r>
          </a:p>
          <a:p>
            <a:pPr marL="442913" indent="-442913">
              <a:lnSpc>
                <a:spcPct val="150000"/>
              </a:lnSpc>
              <a:buNone/>
              <a:tabLst>
                <a:tab pos="442913" algn="l"/>
              </a:tabLst>
            </a:pPr>
            <a:endParaRPr lang="en-US" sz="2000" dirty="0"/>
          </a:p>
          <a:p>
            <a:pPr marL="442913" indent="-442913">
              <a:lnSpc>
                <a:spcPct val="150000"/>
              </a:lnSpc>
              <a:buFont typeface="Wingdings" panose="05000000000000000000" pitchFamily="2" charset="2"/>
              <a:buNone/>
              <a:tabLst>
                <a:tab pos="442913" algn="l"/>
              </a:tabLst>
            </a:pPr>
            <a:endParaRPr lang="en-US" altLang="en-US" sz="2100" kern="1200" dirty="0">
              <a:latin typeface="Times New Roman" panose="02020603050405020304" pitchFamily="18" charset="0"/>
              <a:ea typeface="+mn-ea"/>
              <a:cs typeface="Times New Roman" panose="02020603050405020304" pitchFamily="18" charset="0"/>
            </a:endParaRPr>
          </a:p>
          <a:p>
            <a:pPr marL="577850" indent="-577850">
              <a:lnSpc>
                <a:spcPct val="150000"/>
              </a:lnSpc>
              <a:buFont typeface="Wingdings" panose="05000000000000000000" pitchFamily="2" charset="2"/>
              <a:buNone/>
            </a:pPr>
            <a:endParaRPr lang="en-US" altLang="en-US" sz="2100" dirty="0"/>
          </a:p>
          <a:p>
            <a:pPr marL="577850" indent="-577850">
              <a:lnSpc>
                <a:spcPct val="150000"/>
              </a:lnSpc>
              <a:buFont typeface="Wingdings" panose="05000000000000000000" pitchFamily="2" charset="2"/>
              <a:buNone/>
            </a:pPr>
            <a:endParaRPr lang="en-US" altLang="en-US" sz="2100" kern="1200" dirty="0">
              <a:latin typeface="Times New Roman" panose="02020603050405020304" pitchFamily="18" charset="0"/>
              <a:ea typeface="+mn-ea"/>
              <a:cs typeface="Times New Roman" panose="02020603050405020304" pitchFamily="18" charset="0"/>
            </a:endParaRPr>
          </a:p>
          <a:p>
            <a:pPr marL="577850" indent="-577850">
              <a:lnSpc>
                <a:spcPct val="150000"/>
              </a:lnSpc>
              <a:buFont typeface="Wingdings" panose="05000000000000000000" pitchFamily="2" charset="2"/>
              <a:buNone/>
            </a:pPr>
            <a:endParaRPr lang="en-US" altLang="en-US" sz="2200" kern="1200" dirty="0">
              <a:latin typeface="Times New Roman" panose="02020603050405020304" pitchFamily="18" charset="0"/>
              <a:ea typeface="+mn-ea"/>
              <a:cs typeface="Times New Roman" panose="02020603050405020304" pitchFamily="18" charset="0"/>
            </a:endParaRPr>
          </a:p>
          <a:p>
            <a:pPr marL="577850" indent="-577850">
              <a:lnSpc>
                <a:spcPct val="150000"/>
              </a:lnSpc>
              <a:buFont typeface="Wingdings" panose="05000000000000000000" pitchFamily="2" charset="2"/>
              <a:buNone/>
            </a:pPr>
            <a:r>
              <a:rPr lang="en-US" altLang="en-US" sz="2400" kern="1200" dirty="0">
                <a:latin typeface="Times New Roman" panose="02020603050405020304" pitchFamily="18" charset="0"/>
                <a:ea typeface="+mn-ea"/>
                <a:cs typeface="Times New Roman" panose="02020603050405020304" pitchFamily="18" charset="0"/>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rPr>
              <a:t>GITHUB LINK</a:t>
            </a:r>
            <a:br>
              <a:rPr kumimoji="0" lang="en-IN"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rPr>
            </a:br>
            <a:endParaRPr kumimoji="0" lang="en-IN"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endParaRPr>
          </a:p>
        </p:txBody>
      </p:sp>
      <p:pic>
        <p:nvPicPr>
          <p:cNvPr id="4" name="Content Placeholder 3">
            <a:extLst>
              <a:ext uri="{FF2B5EF4-FFF2-40B4-BE49-F238E27FC236}">
                <a16:creationId xmlns:a16="http://schemas.microsoft.com/office/drawing/2014/main" id="{FD5A39A6-904B-1F47-0156-C70791C951FB}"/>
              </a:ext>
            </a:extLst>
          </p:cNvPr>
          <p:cNvPicPr>
            <a:picLocks noGrp="1" noChangeAspect="1"/>
          </p:cNvPicPr>
          <p:nvPr>
            <p:ph idx="1"/>
          </p:nvPr>
        </p:nvPicPr>
        <p:blipFill>
          <a:blip r:embed="rId2"/>
          <a:stretch>
            <a:fillRect/>
          </a:stretch>
        </p:blipFill>
        <p:spPr>
          <a:xfrm>
            <a:off x="1431275" y="1156125"/>
            <a:ext cx="9316750" cy="5277587"/>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Contents</a:t>
            </a:r>
          </a:p>
        </p:txBody>
      </p:sp>
      <p:sp>
        <p:nvSpPr>
          <p:cNvPr id="3" name="Content Placeholder 2"/>
          <p:cNvSpPr>
            <a:spLocks noGrp="1"/>
          </p:cNvSpPr>
          <p:nvPr>
            <p:ph idx="1"/>
          </p:nvPr>
        </p:nvSpPr>
        <p:spPr/>
        <p:txBody>
          <a:bodyPr/>
          <a:lstStyle/>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IN" altLang="en-US" dirty="0">
                <a:sym typeface="+mn-ea"/>
              </a:rPr>
              <a:t>Requriments</a:t>
            </a:r>
            <a:endParaRPr lang="en-US" dirty="0"/>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IN" altLang="en-US" dirty="0">
                <a:sym typeface="+mn-ea"/>
              </a:rPr>
              <a:t>Data Flow Diagram</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Implementation</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IN" altLang="en-US" dirty="0">
                <a:sym typeface="+mn-ea"/>
              </a:rPr>
              <a:t>Data Processing Techniques</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IN" dirty="0">
                <a:sym typeface="+mn-ea"/>
              </a:rPr>
              <a:t>Screenshots(project output)</a:t>
            </a:r>
            <a:endParaRPr lang="en-US" dirty="0"/>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sym typeface="+mn-ea"/>
              </a:rPr>
              <a:t>References</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sym typeface="+mn-ea"/>
              </a:rPr>
              <a:t>GitHub Link</a:t>
            </a:r>
            <a:endParaRPr lang="en-US" dirty="0"/>
          </a:p>
          <a:p>
            <a:pPr marL="0" indent="0">
              <a:lnSpc>
                <a:spcPct val="150000"/>
              </a:lnSpc>
              <a:spcBef>
                <a:spcPts val="500"/>
              </a:spcBef>
              <a:spcAft>
                <a:spcPts val="500"/>
              </a:spcAft>
              <a:buNone/>
            </a:pPr>
            <a:endParaRPr lang="en-IN"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4313" y="2374900"/>
            <a:ext cx="6919913" cy="1595438"/>
          </a:xfrm>
          <a:prstGeom prst="rect">
            <a:avLst/>
          </a:prstGeom>
        </p:spPr>
        <p:txBody>
          <a:bodyPr wrap="none">
            <a:spAutoFit/>
          </a:bodyPr>
          <a:lstStyle/>
          <a:p>
            <a:pPr marL="0" marR="0" lvl="0" indent="0" algn="l" defTabSz="914400" rtl="0" eaLnBrk="1" fontAlgn="auto" latinLnBrk="0" hangingPunct="1">
              <a:lnSpc>
                <a:spcPct val="107000"/>
              </a:lnSpc>
              <a:spcBef>
                <a:spcPts val="0"/>
              </a:spcBef>
              <a:spcAft>
                <a:spcPts val="800"/>
              </a:spcAft>
              <a:buClrTx/>
              <a:buSzTx/>
              <a:buFontTx/>
              <a:buNone/>
              <a:defRPr/>
            </a:pPr>
            <a:r>
              <a:rPr kumimoji="0" lang="en-US" sz="9600" b="0" i="1" u="none" strike="noStrike" kern="1200" cap="none" spc="0" normalizeH="0" baseline="0" noProof="0" dirty="0">
                <a:ln w="0"/>
                <a:solidFill>
                  <a:srgbClr val="FF6600"/>
                </a:solidFill>
                <a:effectLst>
                  <a:outerShdw blurRad="38100" dist="25400" dir="5400000" algn="ctr" rotWithShape="0">
                    <a:srgbClr val="6E747A">
                      <a:alpha val="43000"/>
                    </a:srgbClr>
                  </a:outerShdw>
                </a:effectLst>
                <a:uLnTx/>
                <a:uFillTx/>
                <a:latin typeface="Times New Roman" panose="02020603050405020304" pitchFamily="18" charset="0"/>
                <a:ea typeface="Calibri" panose="020F0502020204030204" pitchFamily="34" charset="0"/>
                <a:cs typeface="Times New Roman" panose="02020603050405020304" pitchFamily="18" charset="0"/>
              </a:rPr>
              <a:t>Any Queries?</a:t>
            </a:r>
            <a:endParaRPr kumimoji="0" lang="en-IN" sz="9600" b="0" i="0" u="none" strike="noStrike" kern="1200" cap="none" spc="0" normalizeH="0" baseline="0" noProof="0" dirty="0">
              <a:ln w="0"/>
              <a:solidFill>
                <a:srgbClr val="FF6600"/>
              </a:solidFill>
              <a:effectLst>
                <a:outerShdw blurRad="38100" dist="25400" dir="5400000" algn="ctr" rotWithShape="0">
                  <a:srgbClr val="6E747A">
                    <a:alpha val="43000"/>
                  </a:srgbClr>
                </a:outerShdw>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4313" y="2374900"/>
            <a:ext cx="6602413" cy="1595438"/>
          </a:xfrm>
          <a:prstGeom prst="rect">
            <a:avLst/>
          </a:prstGeom>
        </p:spPr>
        <p:txBody>
          <a:bodyPr wrap="none">
            <a:spAutoFit/>
          </a:bodyPr>
          <a:lstStyle/>
          <a:p>
            <a:pPr marL="0" marR="0" lvl="0" indent="0" algn="l" defTabSz="914400" rtl="0" eaLnBrk="1" fontAlgn="auto" latinLnBrk="0" hangingPunct="1">
              <a:lnSpc>
                <a:spcPct val="107000"/>
              </a:lnSpc>
              <a:spcBef>
                <a:spcPts val="0"/>
              </a:spcBef>
              <a:spcAft>
                <a:spcPts val="800"/>
              </a:spcAft>
              <a:buClrTx/>
              <a:buSzTx/>
              <a:buFontTx/>
              <a:buNone/>
              <a:defRPr/>
            </a:pPr>
            <a:r>
              <a:rPr kumimoji="0" lang="en-US" sz="9600" b="0" i="1" u="none" strike="noStrike" kern="1200" cap="none" spc="0" normalizeH="0" baseline="0" noProof="0" dirty="0">
                <a:ln w="0"/>
                <a:solidFill>
                  <a:srgbClr val="FF6600"/>
                </a:solidFill>
                <a:effectLst>
                  <a:outerShdw blurRad="38100" dist="25400" dir="5400000" algn="ctr" rotWithShape="0">
                    <a:srgbClr val="6E747A">
                      <a:alpha val="43000"/>
                    </a:srgbClr>
                  </a:outerShdw>
                </a:effectLst>
                <a:uLnTx/>
                <a:uFillTx/>
                <a:latin typeface="Times New Roman" panose="02020603050405020304" pitchFamily="18" charset="0"/>
                <a:ea typeface="Calibri" panose="020F0502020204030204" pitchFamily="34" charset="0"/>
                <a:cs typeface="Times New Roman" panose="02020603050405020304" pitchFamily="18" charset="0"/>
              </a:rPr>
              <a:t>Thank You!!!</a:t>
            </a:r>
            <a:endParaRPr kumimoji="0" lang="en-IN" sz="9600" b="0" i="0" u="none" strike="noStrike" kern="1200" cap="none" spc="0" normalizeH="0" baseline="0" noProof="0" dirty="0">
              <a:ln w="0"/>
              <a:solidFill>
                <a:srgbClr val="FF6600"/>
              </a:solidFill>
              <a:effectLst>
                <a:outerShdw blurRad="38100" dist="25400" dir="5400000" algn="ctr" rotWithShape="0">
                  <a:srgbClr val="6E747A">
                    <a:alpha val="43000"/>
                  </a:srgbClr>
                </a:outerShdw>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B2DCB-7BD5-CC84-495C-A790FD7032AB}"/>
              </a:ext>
            </a:extLst>
          </p:cNvPr>
          <p:cNvSpPr>
            <a:spLocks noGrp="1"/>
          </p:cNvSpPr>
          <p:nvPr>
            <p:ph type="title"/>
          </p:nvPr>
        </p:nvSpPr>
        <p:spPr/>
        <p:txBody>
          <a:bodyPr/>
          <a:lstStyle/>
          <a:p>
            <a:r>
              <a:rPr lang="en-IN" dirty="0"/>
              <a:t>Review-0 Queries</a:t>
            </a:r>
          </a:p>
        </p:txBody>
      </p:sp>
      <p:sp>
        <p:nvSpPr>
          <p:cNvPr id="3" name="Content Placeholder 2">
            <a:extLst>
              <a:ext uri="{FF2B5EF4-FFF2-40B4-BE49-F238E27FC236}">
                <a16:creationId xmlns:a16="http://schemas.microsoft.com/office/drawing/2014/main" id="{43D691EB-3E0B-59A6-BF8B-781833A7A5F8}"/>
              </a:ext>
            </a:extLst>
          </p:cNvPr>
          <p:cNvSpPr>
            <a:spLocks noGrp="1"/>
          </p:cNvSpPr>
          <p:nvPr>
            <p:ph idx="1"/>
          </p:nvPr>
        </p:nvSpPr>
        <p:spPr/>
        <p:txBody>
          <a:bodyPr/>
          <a:lstStyle/>
          <a:p>
            <a:pPr>
              <a:lnSpc>
                <a:spcPct val="150000"/>
              </a:lnSpc>
            </a:pPr>
            <a:r>
              <a:rPr lang="en-US" altLang="en-US" sz="2800" kern="1200" dirty="0">
                <a:latin typeface="Times New Roman" panose="02020603050405020304" pitchFamily="18" charset="0"/>
                <a:ea typeface="+mn-ea"/>
                <a:cs typeface="Times New Roman" panose="02020603050405020304" pitchFamily="18" charset="0"/>
              </a:rPr>
              <a:t>Are there any specific datasets already available for this task?</a:t>
            </a:r>
          </a:p>
          <a:p>
            <a:pPr>
              <a:lnSpc>
                <a:spcPct val="150000"/>
              </a:lnSpc>
            </a:pPr>
            <a:r>
              <a:rPr lang="en-US" altLang="en-US" sz="2800" kern="1200" dirty="0">
                <a:latin typeface="Times New Roman" panose="02020603050405020304" pitchFamily="18" charset="0"/>
                <a:ea typeface="+mn-ea"/>
                <a:cs typeface="Times New Roman" panose="02020603050405020304" pitchFamily="18" charset="0"/>
              </a:rPr>
              <a:t>Are there additional features beyond transaction details that need to be considered?</a:t>
            </a:r>
          </a:p>
          <a:p>
            <a:pPr>
              <a:lnSpc>
                <a:spcPct val="150000"/>
              </a:lnSpc>
            </a:pPr>
            <a:r>
              <a:rPr lang="en-US" altLang="en-US" sz="2800" kern="1200" dirty="0">
                <a:latin typeface="Times New Roman" panose="02020603050405020304" pitchFamily="18" charset="0"/>
                <a:ea typeface="+mn-ea"/>
                <a:cs typeface="Times New Roman" panose="02020603050405020304" pitchFamily="18" charset="0"/>
              </a:rPr>
              <a:t>Where can this be applied?</a:t>
            </a:r>
          </a:p>
          <a:p>
            <a:pPr>
              <a:lnSpc>
                <a:spcPct val="150000"/>
              </a:lnSpc>
            </a:pPr>
            <a:r>
              <a:rPr lang="en-US" altLang="en-US" sz="2800" kern="1200" dirty="0">
                <a:latin typeface="Times New Roman" panose="02020603050405020304" pitchFamily="18" charset="0"/>
                <a:ea typeface="+mn-ea"/>
                <a:cs typeface="Times New Roman" panose="02020603050405020304" pitchFamily="18" charset="0"/>
              </a:rPr>
              <a:t>How many attributes are required and used in this?</a:t>
            </a:r>
          </a:p>
          <a:p>
            <a:pPr marL="0" indent="0">
              <a:buNone/>
            </a:pPr>
            <a:endParaRPr lang="en-IN" dirty="0"/>
          </a:p>
        </p:txBody>
      </p:sp>
    </p:spTree>
    <p:extLst>
      <p:ext uri="{BB962C8B-B14F-4D97-AF65-F5344CB8AC3E}">
        <p14:creationId xmlns:p14="http://schemas.microsoft.com/office/powerpoint/2010/main" val="1241214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A2DBC-20BD-C79A-E9F7-A724709A79E0}"/>
              </a:ext>
            </a:extLst>
          </p:cNvPr>
          <p:cNvSpPr>
            <a:spLocks noGrp="1"/>
          </p:cNvSpPr>
          <p:nvPr>
            <p:ph type="title"/>
          </p:nvPr>
        </p:nvSpPr>
        <p:spPr/>
        <p:txBody>
          <a:bodyPr/>
          <a:lstStyle/>
          <a:p>
            <a:r>
              <a:rPr lang="en-IN" dirty="0"/>
              <a:t>Review-1 Queries</a:t>
            </a:r>
          </a:p>
        </p:txBody>
      </p:sp>
      <p:sp>
        <p:nvSpPr>
          <p:cNvPr id="3" name="Content Placeholder 2">
            <a:extLst>
              <a:ext uri="{FF2B5EF4-FFF2-40B4-BE49-F238E27FC236}">
                <a16:creationId xmlns:a16="http://schemas.microsoft.com/office/drawing/2014/main" id="{F39750DD-90FD-6DB8-FC70-483F95AC6AEF}"/>
              </a:ext>
            </a:extLst>
          </p:cNvPr>
          <p:cNvSpPr>
            <a:spLocks noGrp="1"/>
          </p:cNvSpPr>
          <p:nvPr>
            <p:ph idx="1"/>
          </p:nvPr>
        </p:nvSpPr>
        <p:spPr/>
        <p:txBody>
          <a:bodyPr/>
          <a:lstStyle/>
          <a:p>
            <a:pPr>
              <a:lnSpc>
                <a:spcPct val="150000"/>
              </a:lnSpc>
            </a:pPr>
            <a:r>
              <a:rPr lang="en-US" altLang="en-US" sz="2800" kern="1200" dirty="0">
                <a:latin typeface="Times New Roman" panose="02020603050405020304" pitchFamily="18" charset="0"/>
                <a:ea typeface="+mn-ea"/>
                <a:cs typeface="Times New Roman" panose="02020603050405020304" pitchFamily="18" charset="0"/>
              </a:rPr>
              <a:t>Are there additional features beyond transaction details that need to be considered?</a:t>
            </a:r>
          </a:p>
          <a:p>
            <a:pPr>
              <a:lnSpc>
                <a:spcPct val="150000"/>
              </a:lnSpc>
            </a:pPr>
            <a:r>
              <a:rPr lang="en-US" altLang="en-US" sz="2800" kern="1200" dirty="0">
                <a:latin typeface="Times New Roman" panose="02020603050405020304" pitchFamily="18" charset="0"/>
                <a:ea typeface="+mn-ea"/>
                <a:cs typeface="Times New Roman" panose="02020603050405020304" pitchFamily="18" charset="0"/>
              </a:rPr>
              <a:t>What is overfitting?</a:t>
            </a:r>
          </a:p>
          <a:p>
            <a:pPr>
              <a:lnSpc>
                <a:spcPct val="150000"/>
              </a:lnSpc>
            </a:pPr>
            <a:r>
              <a:rPr lang="en-US" altLang="en-US" dirty="0"/>
              <a:t>What makes the model unique from other existing models?</a:t>
            </a:r>
          </a:p>
          <a:p>
            <a:pPr>
              <a:lnSpc>
                <a:spcPct val="150000"/>
              </a:lnSpc>
            </a:pPr>
            <a:r>
              <a:rPr lang="en-US" altLang="en-US" sz="2800" kern="1200" dirty="0">
                <a:latin typeface="Times New Roman" panose="02020603050405020304" pitchFamily="18" charset="0"/>
                <a:ea typeface="+mn-ea"/>
                <a:cs typeface="Times New Roman" panose="02020603050405020304" pitchFamily="18" charset="0"/>
              </a:rPr>
              <a:t>What is the overview?</a:t>
            </a:r>
          </a:p>
          <a:p>
            <a:endParaRPr lang="en-IN" dirty="0"/>
          </a:p>
        </p:txBody>
      </p:sp>
    </p:spTree>
    <p:extLst>
      <p:ext uri="{BB962C8B-B14F-4D97-AF65-F5344CB8AC3E}">
        <p14:creationId xmlns:p14="http://schemas.microsoft.com/office/powerpoint/2010/main" val="3553882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3B431-3E61-62C4-4BC4-05FAA8113E2F}"/>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C5333F6D-C39D-EF88-7C15-34B4080C1096}"/>
              </a:ext>
            </a:extLst>
          </p:cNvPr>
          <p:cNvSpPr>
            <a:spLocks noGrp="1"/>
          </p:cNvSpPr>
          <p:nvPr>
            <p:ph idx="1"/>
          </p:nvPr>
        </p:nvSpPr>
        <p:spPr>
          <a:xfrm>
            <a:off x="199505" y="947651"/>
            <a:ext cx="11779135" cy="5677590"/>
          </a:xfrm>
        </p:spPr>
        <p:txBody>
          <a:bodyPr/>
          <a:lstStyle/>
          <a:p>
            <a:pPr marL="0" indent="0">
              <a:lnSpc>
                <a:spcPct val="150000"/>
              </a:lnSpc>
              <a:buNone/>
            </a:pPr>
            <a:r>
              <a:rPr lang="en-US" sz="2200" dirty="0"/>
              <a:t>The widespread adoption of Unified Payments Interface (UPI) for digital transactions has significantly increased the risk of fraudulent activities. To address this challenge, we propose a novel machine learning-based approach to detect UPI fraud.</a:t>
            </a:r>
            <a:r>
              <a:rPr lang="en-IN" sz="2200" dirty="0"/>
              <a:t> Our method employs four machine learning algorithms: Decision Tree, Random Forest (RF), Gradient Boosting (GB), and Extreme Gradient Boosting (</a:t>
            </a:r>
            <a:r>
              <a:rPr lang="en-IN" sz="2200" dirty="0" err="1"/>
              <a:t>XGBoost</a:t>
            </a:r>
            <a:r>
              <a:rPr lang="en-IN" sz="2200" dirty="0"/>
              <a:t>). DT provides an interpretable framework for anomaly detection, while RF improves robustness and accuracy by aggregating decision trees. GB and </a:t>
            </a:r>
            <a:r>
              <a:rPr lang="en-IN" sz="2200" dirty="0" err="1"/>
              <a:t>XGBoost</a:t>
            </a:r>
            <a:r>
              <a:rPr lang="en-IN" sz="2200" dirty="0"/>
              <a:t> capture intricate patterns in the data, with </a:t>
            </a:r>
            <a:r>
              <a:rPr lang="en-IN" sz="2200" dirty="0" err="1"/>
              <a:t>XGBoost</a:t>
            </a:r>
            <a:r>
              <a:rPr lang="en-IN" sz="2200" dirty="0"/>
              <a:t> excelling in handling imbalanced datasets through advanced regularization techniques.</a:t>
            </a:r>
            <a:r>
              <a:rPr lang="en-US" sz="2200" dirty="0"/>
              <a:t> Using these algorithms, our system classifies transactions as either “Transaction Failed: Incorrect Details Entered” or “Transaction Successful: Details Verified and Processed.” significantly contributing to the security of UPI transactions.</a:t>
            </a:r>
            <a:r>
              <a:rPr lang="en-US" altLang="en-US" sz="2200" b="1" kern="1200" dirty="0">
                <a:latin typeface="Times New Roman" panose="02020603050405020304" pitchFamily="18" charset="0"/>
                <a:ea typeface="+mn-ea"/>
                <a:cs typeface="Times New Roman" panose="02020603050405020304" pitchFamily="18" charset="0"/>
              </a:rPr>
              <a:t> Keywords: </a:t>
            </a:r>
            <a:r>
              <a:rPr lang="en-US" altLang="en-US" sz="2200" kern="1200" dirty="0">
                <a:latin typeface="Times New Roman" panose="02020603050405020304" pitchFamily="18" charset="0"/>
                <a:ea typeface="+mn-ea"/>
                <a:cs typeface="Times New Roman" panose="02020603050405020304" pitchFamily="18" charset="0"/>
              </a:rPr>
              <a:t>UPI Digital Payments, Random Forest Algorithm, </a:t>
            </a:r>
            <a:r>
              <a:rPr lang="en-IN" sz="2200" dirty="0"/>
              <a:t>Decision Tree Classifier, </a:t>
            </a:r>
            <a:r>
              <a:rPr lang="en-IN" sz="2200" dirty="0" err="1"/>
              <a:t>XGBoost</a:t>
            </a:r>
            <a:r>
              <a:rPr lang="en-IN" sz="2200" dirty="0"/>
              <a:t>, Gradient Boosting </a:t>
            </a:r>
            <a:endParaRPr lang="en-US" altLang="en-US" sz="2200" kern="1200" dirty="0">
              <a:latin typeface="Times New Roman" panose="02020603050405020304" pitchFamily="18" charset="0"/>
              <a:ea typeface="+mn-ea"/>
              <a:cs typeface="Times New Roman" panose="02020603050405020304" pitchFamily="18" charset="0"/>
            </a:endParaRPr>
          </a:p>
          <a:p>
            <a:pPr marL="0" indent="0">
              <a:lnSpc>
                <a:spcPct val="150000"/>
              </a:lnSpc>
              <a:buNone/>
            </a:pPr>
            <a:endParaRPr lang="en-US" sz="1600" dirty="0"/>
          </a:p>
          <a:p>
            <a:pPr marL="0" indent="0">
              <a:lnSpc>
                <a:spcPct val="150000"/>
              </a:lnSpc>
              <a:buNone/>
            </a:pPr>
            <a:endParaRPr lang="en-IN" sz="2400" dirty="0"/>
          </a:p>
        </p:txBody>
      </p:sp>
    </p:spTree>
    <p:extLst>
      <p:ext uri="{BB962C8B-B14F-4D97-AF65-F5344CB8AC3E}">
        <p14:creationId xmlns:p14="http://schemas.microsoft.com/office/powerpoint/2010/main" val="1757039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46614"/>
            <a:ext cx="12192000" cy="714892"/>
          </a:xfrm>
          <a:prstGeom prst="rect">
            <a:avLst/>
          </a:prstGeom>
          <a:solidFill>
            <a:srgbClr val="FF6600"/>
          </a:soli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rPr>
              <a:t>Problem Statement</a:t>
            </a:r>
          </a:p>
        </p:txBody>
      </p:sp>
      <p:sp>
        <p:nvSpPr>
          <p:cNvPr id="3" name="Content Placeholder 2"/>
          <p:cNvSpPr>
            <a:spLocks noGrp="1"/>
          </p:cNvSpPr>
          <p:nvPr>
            <p:ph idx="1"/>
          </p:nvPr>
        </p:nvSpPr>
        <p:spPr>
          <a:xfrm>
            <a:off x="261938" y="1163638"/>
            <a:ext cx="11717338" cy="5329238"/>
          </a:xfrm>
        </p:spPr>
        <p:txBody>
          <a:bodyPr vert="horz" wrap="square" lIns="91440" tIns="45720" rIns="91440" bIns="45720" numCol="1" rtlCol="0" anchor="t" anchorCtr="0" compatLnSpc="1">
            <a:normAutofit/>
          </a:bodyPr>
          <a:lstStyle/>
          <a:p>
            <a:pPr marL="0" marR="0" lvl="0" indent="0" algn="just" defTabSz="914400" rtl="0" eaLnBrk="1" fontAlgn="auto" latinLnBrk="0" hangingPunct="1">
              <a:lnSpc>
                <a:spcPct val="150000"/>
              </a:lnSpc>
              <a:spcBef>
                <a:spcPts val="1000"/>
              </a:spcBef>
              <a:spcAft>
                <a:spcPts val="800"/>
              </a:spcAft>
              <a:buClrTx/>
              <a:buSzTx/>
              <a:buFont typeface="Wingdings" panose="05000000000000000000" pitchFamily="2" charset="2"/>
              <a:buNone/>
              <a:defRPr/>
            </a:pPr>
            <a:r>
              <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9" name="Rectangle 4">
            <a:extLst>
              <a:ext uri="{FF2B5EF4-FFF2-40B4-BE49-F238E27FC236}">
                <a16:creationId xmlns:a16="http://schemas.microsoft.com/office/drawing/2014/main" id="{989D7131-1C5B-FD29-7A0B-B0EF721999A7}"/>
              </a:ext>
            </a:extLst>
          </p:cNvPr>
          <p:cNvSpPr>
            <a:spLocks noChangeArrowheads="1"/>
          </p:cNvSpPr>
          <p:nvPr/>
        </p:nvSpPr>
        <p:spPr bwMode="auto">
          <a:xfrm>
            <a:off x="374073" y="1102087"/>
            <a:ext cx="991985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200" b="0" i="0" u="none" strike="noStrike" cap="none" normalizeH="0" baseline="0" dirty="0">
                <a:ln>
                  <a:noFill/>
                </a:ln>
                <a:solidFill>
                  <a:schemeClr val="tx1"/>
                </a:solidFill>
                <a:effectLst/>
                <a:latin typeface="times new roman "/>
              </a:rPr>
              <a:t>The rise in UPI transactions has led to an increase in fraudulent activities, making it essential to develop a robust fraud detection system to safeguard users and financial institutions.</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200" b="0" i="0" u="none" strike="noStrike" cap="none" normalizeH="0" baseline="0" dirty="0">
                <a:ln>
                  <a:noFill/>
                </a:ln>
                <a:solidFill>
                  <a:schemeClr val="tx1"/>
                </a:solidFill>
                <a:effectLst/>
                <a:latin typeface="times new roman "/>
              </a:rPr>
              <a:t>Existing fraud detection methods often suffer from high false positives, incorrectly flagging legitimate transactions, which affects user experience and trust in digital payment systems.</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200" b="0" i="0" u="none" strike="noStrike" cap="none" normalizeH="0" baseline="0" dirty="0">
                <a:ln>
                  <a:noFill/>
                </a:ln>
                <a:solidFill>
                  <a:schemeClr val="tx1"/>
                </a:solidFill>
                <a:effectLst/>
                <a:latin typeface="times new roman "/>
              </a:rPr>
              <a:t>Traditional rule-based fraud detection approaches struggle to adapt to evolving fraud patterns, necessitating the use of machine learning algorithms for more accurate and dynamic fraud detection.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18904"/>
            <a:ext cx="12192000" cy="714892"/>
          </a:xfrm>
          <a:prstGeom prst="rect">
            <a:avLst/>
          </a:prstGeom>
          <a:solidFill>
            <a:srgbClr val="FF6600"/>
          </a:soli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rPr>
              <a:t>Objectives of Project</a:t>
            </a:r>
            <a:endParaRPr kumimoji="0" lang="en-IN" sz="4400" b="0" i="0" u="none" strike="noStrike" kern="1200" cap="none" spc="0" normalizeH="0" baseline="0" noProof="0" dirty="0">
              <a:ln w="0"/>
              <a:solidFill>
                <a:schemeClr val="bg1"/>
              </a:solidFill>
              <a:effectLst>
                <a:outerShdw blurRad="38100" dist="25400" dir="5400000" algn="ctr" rotWithShape="0">
                  <a:srgbClr val="6E747A">
                    <a:alpha val="43000"/>
                  </a:srgbClr>
                </a:outerShdw>
              </a:effectLst>
              <a:uLnTx/>
              <a:uFillTx/>
              <a:latin typeface="Times New Roman" panose="02020603050405020304" pitchFamily="18" charset="0"/>
              <a:ea typeface="+mj-ea"/>
              <a:cs typeface="Times New Roman" panose="02020603050405020304" pitchFamily="18" charset="0"/>
            </a:endParaRPr>
          </a:p>
        </p:txBody>
      </p:sp>
      <p:sp>
        <p:nvSpPr>
          <p:cNvPr id="6" name="Content Placeholder 2"/>
          <p:cNvSpPr>
            <a:spLocks noGrp="1"/>
          </p:cNvSpPr>
          <p:nvPr>
            <p:ph idx="1"/>
          </p:nvPr>
        </p:nvSpPr>
        <p:spPr>
          <a:xfrm>
            <a:off x="200025" y="1096963"/>
            <a:ext cx="11779250" cy="5395913"/>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defRPr/>
            </a:pPr>
            <a:r>
              <a:rPr kumimoji="0" lang="en-US"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Development of Fraud Detection System</a:t>
            </a:r>
            <a:r>
              <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The project focuses on creating a robust fraud detection system specifically for Unified Payments Interface (UPI) transactions, analyzing critical details like bank book name, transaction ID, and transaction amount.</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defRPr/>
            </a:pPr>
            <a:r>
              <a:rPr kumimoji="0" lang="en-US"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Machine Learning Algorithms</a:t>
            </a:r>
            <a:r>
              <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We aim to implement a framework using machine learning algorithms, including Random Forest, </a:t>
            </a:r>
            <a:r>
              <a:rPr kumimoji="0" lang="en-US" altLang="en-US" sz="24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XGBClassifier</a:t>
            </a:r>
            <a:r>
              <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Gradient Boosting and Decision Tree, to effectively classify transactions as either fraudulent or successful.</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defRPr/>
            </a:pPr>
            <a:r>
              <a:rPr kumimoji="0" lang="en-US"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Accuracy and Minimized False Positives</a:t>
            </a:r>
            <a:r>
              <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The goal is to enhance the accuracy of fraud detection while minimizing false positives, ensuring that legitimate transactions are not incorrectly flagged.</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defRPr/>
            </a:pPr>
            <a:r>
              <a:rPr kumimoji="0" lang="en-US"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Integration into Financial Systems</a:t>
            </a:r>
            <a:r>
              <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Ultimately, the proposed model will be integrated into real-world financial systems, providing users with increased protection against unauthorized transactions and fostering confidence in digital payment processes.</a:t>
            </a:r>
          </a:p>
          <a:p>
            <a:pPr marL="0" marR="0" lvl="0" indent="0" algn="just" defTabSz="914400" rtl="0" eaLnBrk="0" fontAlgn="base" latinLnBrk="0" hangingPunct="0">
              <a:lnSpc>
                <a:spcPct val="150000"/>
              </a:lnSpc>
              <a:spcBef>
                <a:spcPct val="0"/>
              </a:spcBef>
              <a:spcAft>
                <a:spcPct val="0"/>
              </a:spcAft>
              <a:buClrTx/>
              <a:buSzTx/>
              <a:buNone/>
              <a:defRPr/>
            </a:pPr>
            <a:endPar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ACCB3-5FD2-BF60-4969-228C2B947EB6}"/>
              </a:ext>
            </a:extLst>
          </p:cNvPr>
          <p:cNvSpPr>
            <a:spLocks noGrp="1"/>
          </p:cNvSpPr>
          <p:nvPr>
            <p:ph type="title"/>
          </p:nvPr>
        </p:nvSpPr>
        <p:spPr/>
        <p:txBody>
          <a:bodyPr/>
          <a:lstStyle/>
          <a:p>
            <a:r>
              <a:rPr lang="en-US" dirty="0"/>
              <a:t>Literature Survey</a:t>
            </a:r>
            <a:endParaRPr lang="en-IN" dirty="0"/>
          </a:p>
        </p:txBody>
      </p:sp>
      <p:graphicFrame>
        <p:nvGraphicFramePr>
          <p:cNvPr id="5" name="Content Placeholder 4">
            <a:extLst>
              <a:ext uri="{FF2B5EF4-FFF2-40B4-BE49-F238E27FC236}">
                <a16:creationId xmlns:a16="http://schemas.microsoft.com/office/drawing/2014/main" id="{ABF17D44-FE4C-5535-899F-C29D17978339}"/>
              </a:ext>
            </a:extLst>
          </p:cNvPr>
          <p:cNvGraphicFramePr>
            <a:graphicFrameLocks noGrp="1"/>
          </p:cNvGraphicFramePr>
          <p:nvPr>
            <p:ph idx="1"/>
            <p:extLst>
              <p:ext uri="{D42A27DB-BD31-4B8C-83A1-F6EECF244321}">
                <p14:modId xmlns:p14="http://schemas.microsoft.com/office/powerpoint/2010/main" val="634732640"/>
              </p:ext>
            </p:extLst>
          </p:nvPr>
        </p:nvGraphicFramePr>
        <p:xfrm>
          <a:off x="200025" y="1096963"/>
          <a:ext cx="11779250" cy="5061791"/>
        </p:xfrm>
        <a:graphic>
          <a:graphicData uri="http://schemas.openxmlformats.org/drawingml/2006/table">
            <a:tbl>
              <a:tblPr firstRow="1" bandRow="1">
                <a:tableStyleId>{5C22544A-7EE6-4342-B048-85BDC9FD1C3A}</a:tableStyleId>
              </a:tblPr>
              <a:tblGrid>
                <a:gridCol w="963757">
                  <a:extLst>
                    <a:ext uri="{9D8B030D-6E8A-4147-A177-3AD203B41FA5}">
                      <a16:colId xmlns:a16="http://schemas.microsoft.com/office/drawing/2014/main" val="1190512353"/>
                    </a:ext>
                  </a:extLst>
                </a:gridCol>
                <a:gridCol w="2401743">
                  <a:extLst>
                    <a:ext uri="{9D8B030D-6E8A-4147-A177-3AD203B41FA5}">
                      <a16:colId xmlns:a16="http://schemas.microsoft.com/office/drawing/2014/main" val="216384438"/>
                    </a:ext>
                  </a:extLst>
                </a:gridCol>
                <a:gridCol w="1902946">
                  <a:extLst>
                    <a:ext uri="{9D8B030D-6E8A-4147-A177-3AD203B41FA5}">
                      <a16:colId xmlns:a16="http://schemas.microsoft.com/office/drawing/2014/main" val="3608900376"/>
                    </a:ext>
                  </a:extLst>
                </a:gridCol>
                <a:gridCol w="1462554">
                  <a:extLst>
                    <a:ext uri="{9D8B030D-6E8A-4147-A177-3AD203B41FA5}">
                      <a16:colId xmlns:a16="http://schemas.microsoft.com/office/drawing/2014/main" val="1741745107"/>
                    </a:ext>
                  </a:extLst>
                </a:gridCol>
                <a:gridCol w="1682750">
                  <a:extLst>
                    <a:ext uri="{9D8B030D-6E8A-4147-A177-3AD203B41FA5}">
                      <a16:colId xmlns:a16="http://schemas.microsoft.com/office/drawing/2014/main" val="1713742115"/>
                    </a:ext>
                  </a:extLst>
                </a:gridCol>
                <a:gridCol w="1682750">
                  <a:extLst>
                    <a:ext uri="{9D8B030D-6E8A-4147-A177-3AD203B41FA5}">
                      <a16:colId xmlns:a16="http://schemas.microsoft.com/office/drawing/2014/main" val="456769889"/>
                    </a:ext>
                  </a:extLst>
                </a:gridCol>
                <a:gridCol w="1682750">
                  <a:extLst>
                    <a:ext uri="{9D8B030D-6E8A-4147-A177-3AD203B41FA5}">
                      <a16:colId xmlns:a16="http://schemas.microsoft.com/office/drawing/2014/main" val="1642924712"/>
                    </a:ext>
                  </a:extLst>
                </a:gridCol>
              </a:tblGrid>
              <a:tr h="1077061">
                <a:tc>
                  <a:txBody>
                    <a:bodyPr/>
                    <a:lstStyle/>
                    <a:p>
                      <a:r>
                        <a:rPr lang="en-US" dirty="0"/>
                        <a:t>s.no</a:t>
                      </a:r>
                      <a:endParaRPr lang="en-IN" dirty="0"/>
                    </a:p>
                  </a:txBody>
                  <a:tcPr/>
                </a:tc>
                <a:tc>
                  <a:txBody>
                    <a:bodyPr/>
                    <a:lstStyle/>
                    <a:p>
                      <a:r>
                        <a:rPr lang="en-US" dirty="0"/>
                        <a:t>Title</a:t>
                      </a:r>
                      <a:endParaRPr lang="en-IN" dirty="0"/>
                    </a:p>
                  </a:txBody>
                  <a:tcPr/>
                </a:tc>
                <a:tc>
                  <a:txBody>
                    <a:bodyPr/>
                    <a:lstStyle/>
                    <a:p>
                      <a:r>
                        <a:rPr lang="en-US" dirty="0"/>
                        <a:t>Author</a:t>
                      </a:r>
                      <a:endParaRPr lang="en-IN" dirty="0"/>
                    </a:p>
                  </a:txBody>
                  <a:tcPr/>
                </a:tc>
                <a:tc>
                  <a:txBody>
                    <a:bodyPr/>
                    <a:lstStyle/>
                    <a:p>
                      <a:r>
                        <a:rPr lang="en-US" dirty="0"/>
                        <a:t>Journal Name &amp;year</a:t>
                      </a:r>
                      <a:endParaRPr lang="en-IN" dirty="0"/>
                    </a:p>
                  </a:txBody>
                  <a:tcPr/>
                </a:tc>
                <a:tc>
                  <a:txBody>
                    <a:bodyPr/>
                    <a:lstStyle/>
                    <a:p>
                      <a:r>
                        <a:rPr lang="en-US" dirty="0"/>
                        <a:t>Methodology adapted</a:t>
                      </a:r>
                      <a:endParaRPr lang="en-IN" dirty="0"/>
                    </a:p>
                  </a:txBody>
                  <a:tcPr/>
                </a:tc>
                <a:tc>
                  <a:txBody>
                    <a:bodyPr/>
                    <a:lstStyle/>
                    <a:p>
                      <a:r>
                        <a:rPr lang="en-US" dirty="0"/>
                        <a:t>Key findings</a:t>
                      </a:r>
                      <a:endParaRPr lang="en-IN" dirty="0"/>
                    </a:p>
                  </a:txBody>
                  <a:tcPr/>
                </a:tc>
                <a:tc>
                  <a:txBody>
                    <a:bodyPr/>
                    <a:lstStyle/>
                    <a:p>
                      <a:r>
                        <a:rPr lang="en-US" dirty="0"/>
                        <a:t>gaps</a:t>
                      </a:r>
                      <a:endParaRPr lang="en-IN" dirty="0"/>
                    </a:p>
                  </a:txBody>
                  <a:tcPr/>
                </a:tc>
                <a:extLst>
                  <a:ext uri="{0D108BD9-81ED-4DB2-BD59-A6C34878D82A}">
                    <a16:rowId xmlns:a16="http://schemas.microsoft.com/office/drawing/2014/main" val="2696113941"/>
                  </a:ext>
                </a:extLst>
              </a:tr>
              <a:tr h="1992365">
                <a:tc>
                  <a:txBody>
                    <a:bodyPr/>
                    <a:lstStyle/>
                    <a:p>
                      <a:r>
                        <a:rPr lang="en-US" dirty="0"/>
                        <a:t>1.</a:t>
                      </a:r>
                      <a:endParaRPr lang="en-IN" dirty="0"/>
                    </a:p>
                  </a:txBody>
                  <a:tcPr/>
                </a:tc>
                <a:tc>
                  <a:txBody>
                    <a:bodyPr/>
                    <a:lstStyle/>
                    <a:p>
                      <a:r>
                        <a:rPr lang="en-US" dirty="0"/>
                        <a:t>Secure UPI: Machine Learning-Driven Fraud Detection System for UPI Transactions</a:t>
                      </a:r>
                      <a:endParaRPr lang="en-IN" dirty="0"/>
                    </a:p>
                  </a:txBody>
                  <a:tcPr/>
                </a:tc>
                <a:tc>
                  <a:txBody>
                    <a:bodyPr/>
                    <a:lstStyle/>
                    <a:p>
                      <a:r>
                        <a:rPr lang="en-IN" dirty="0"/>
                        <a:t>Rupa Rani, Adnan Alam, Abdul Javed</a:t>
                      </a:r>
                    </a:p>
                  </a:txBody>
                  <a:tcPr/>
                </a:tc>
                <a:tc>
                  <a:txBody>
                    <a:bodyPr/>
                    <a:lstStyle/>
                    <a:p>
                      <a:r>
                        <a:rPr lang="fr-FR" dirty="0"/>
                        <a:t>2024 2nd International </a:t>
                      </a:r>
                      <a:r>
                        <a:rPr lang="fr-FR" dirty="0" err="1"/>
                        <a:t>Conference</a:t>
                      </a:r>
                      <a:r>
                        <a:rPr lang="fr-FR" dirty="0"/>
                        <a:t> on Disruptive Technologies (ICDT)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Used </a:t>
                      </a:r>
                      <a:r>
                        <a:rPr lang="en-IN" dirty="0" err="1"/>
                        <a:t>XGBoost</a:t>
                      </a:r>
                      <a:r>
                        <a:rPr lang="en-IN" dirty="0"/>
                        <a:t> with techniques</a:t>
                      </a:r>
                    </a:p>
                  </a:txBody>
                  <a:tcPr/>
                </a:tc>
                <a:tc>
                  <a:txBody>
                    <a:bodyPr/>
                    <a:lstStyle/>
                    <a:p>
                      <a:r>
                        <a:rPr lang="en-IN" dirty="0"/>
                        <a:t>addressing dataset imbalances</a:t>
                      </a:r>
                    </a:p>
                  </a:txBody>
                  <a:tcPr/>
                </a:tc>
                <a:tc>
                  <a:txBody>
                    <a:bodyPr/>
                    <a:lstStyle/>
                    <a:p>
                      <a:r>
                        <a:rPr lang="en-IN" dirty="0"/>
                        <a:t>Risk of overfitting </a:t>
                      </a:r>
                      <a:r>
                        <a:rPr lang="en-US" dirty="0"/>
                        <a:t>.</a:t>
                      </a:r>
                      <a:endParaRPr lang="en-IN" dirty="0"/>
                    </a:p>
                  </a:txBody>
                  <a:tcPr/>
                </a:tc>
                <a:extLst>
                  <a:ext uri="{0D108BD9-81ED-4DB2-BD59-A6C34878D82A}">
                    <a16:rowId xmlns:a16="http://schemas.microsoft.com/office/drawing/2014/main" val="360611037"/>
                  </a:ext>
                </a:extLst>
              </a:tr>
              <a:tr h="1992365">
                <a:tc>
                  <a:txBody>
                    <a:bodyPr/>
                    <a:lstStyle/>
                    <a:p>
                      <a:r>
                        <a:rPr lang="en-US" dirty="0"/>
                        <a:t>2.</a:t>
                      </a:r>
                      <a:endParaRPr lang="en-IN" dirty="0"/>
                    </a:p>
                  </a:txBody>
                  <a:tcPr/>
                </a:tc>
                <a:tc>
                  <a:txBody>
                    <a:bodyPr/>
                    <a:lstStyle/>
                    <a:p>
                      <a:r>
                        <a:rPr lang="en-US" dirty="0"/>
                        <a:t>A review of credit card fraud detection using machine learning techniques</a:t>
                      </a:r>
                      <a:endParaRPr lang="en-IN" dirty="0"/>
                    </a:p>
                  </a:txBody>
                  <a:tcPr/>
                </a:tc>
                <a:tc>
                  <a:txBody>
                    <a:bodyPr/>
                    <a:lstStyle/>
                    <a:p>
                      <a:r>
                        <a:rPr lang="en-US" dirty="0"/>
                        <a:t>Nadia </a:t>
                      </a:r>
                      <a:r>
                        <a:rPr lang="en-US" dirty="0" err="1"/>
                        <a:t>Boutaher</a:t>
                      </a:r>
                      <a:r>
                        <a:rPr lang="en-US" dirty="0"/>
                        <a:t> ,</a:t>
                      </a:r>
                    </a:p>
                    <a:p>
                      <a:r>
                        <a:rPr lang="en-US" dirty="0"/>
                        <a:t>Amia </a:t>
                      </a:r>
                      <a:r>
                        <a:rPr lang="en-US" dirty="0" err="1"/>
                        <a:t>elomri</a:t>
                      </a:r>
                      <a:r>
                        <a:rPr lang="en-US" dirty="0"/>
                        <a:t>, </a:t>
                      </a:r>
                      <a:r>
                        <a:rPr lang="en-US" dirty="0" err="1"/>
                        <a:t>noreddine</a:t>
                      </a:r>
                      <a:r>
                        <a:rPr lang="en-US" dirty="0"/>
                        <a:t> </a:t>
                      </a:r>
                      <a:r>
                        <a:rPr lang="en-US" dirty="0" err="1"/>
                        <a:t>abghour</a:t>
                      </a:r>
                      <a:r>
                        <a:rPr lang="en-US" dirty="0"/>
                        <a:t>, </a:t>
                      </a:r>
                      <a:r>
                        <a:rPr lang="en-US" dirty="0" err="1"/>
                        <a:t>khalid</a:t>
                      </a:r>
                      <a:r>
                        <a:rPr lang="en-US" dirty="0"/>
                        <a:t> </a:t>
                      </a:r>
                      <a:r>
                        <a:rPr lang="en-US" dirty="0" err="1"/>
                        <a:t>Moussaid</a:t>
                      </a:r>
                      <a:r>
                        <a:rPr lang="en-US" dirty="0"/>
                        <a:t> </a:t>
                      </a:r>
                      <a:endParaRPr lang="en-IN" dirty="0"/>
                    </a:p>
                  </a:txBody>
                  <a:tcPr/>
                </a:tc>
                <a:tc>
                  <a:txBody>
                    <a:bodyPr/>
                    <a:lstStyle/>
                    <a:p>
                      <a:r>
                        <a:rPr lang="en-US" dirty="0"/>
                        <a:t>5th International Conference onCloudTech,2020</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Comparative study of ML techniques</a:t>
                      </a:r>
                      <a:endParaRPr lang="en-IN" dirty="0"/>
                    </a:p>
                  </a:txBody>
                  <a:tcPr/>
                </a:tc>
                <a:tc>
                  <a:txBody>
                    <a:bodyPr/>
                    <a:lstStyle/>
                    <a:p>
                      <a:r>
                        <a:rPr lang="en-US" dirty="0"/>
                        <a:t>Addressed challenges of big data variety and velocity</a:t>
                      </a:r>
                      <a:endParaRPr lang="en-IN" dirty="0"/>
                    </a:p>
                  </a:txBody>
                  <a:tcPr/>
                </a:tc>
                <a:tc>
                  <a:txBody>
                    <a:bodyPr/>
                    <a:lstStyle/>
                    <a:p>
                      <a:r>
                        <a:rPr lang="en-IN" dirty="0"/>
                        <a:t>Poor scalability in real-time</a:t>
                      </a:r>
                    </a:p>
                  </a:txBody>
                  <a:tcPr/>
                </a:tc>
                <a:extLst>
                  <a:ext uri="{0D108BD9-81ED-4DB2-BD59-A6C34878D82A}">
                    <a16:rowId xmlns:a16="http://schemas.microsoft.com/office/drawing/2014/main" val="2573702811"/>
                  </a:ext>
                </a:extLst>
              </a:tr>
            </a:tbl>
          </a:graphicData>
        </a:graphic>
      </p:graphicFrame>
    </p:spTree>
    <p:extLst>
      <p:ext uri="{BB962C8B-B14F-4D97-AF65-F5344CB8AC3E}">
        <p14:creationId xmlns:p14="http://schemas.microsoft.com/office/powerpoint/2010/main" val="225795238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TotalTime>
  <Words>1828</Words>
  <Application>Microsoft Office PowerPoint</Application>
  <PresentationFormat>Widescreen</PresentationFormat>
  <Paragraphs>168</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Courier New</vt:lpstr>
      <vt:lpstr>Times New Roman</vt:lpstr>
      <vt:lpstr>times new roman </vt:lpstr>
      <vt:lpstr>Wingdings</vt:lpstr>
      <vt:lpstr>Custom Design</vt:lpstr>
      <vt:lpstr>PowerPoint Presentation</vt:lpstr>
      <vt:lpstr>Contents</vt:lpstr>
      <vt:lpstr>Contents</vt:lpstr>
      <vt:lpstr>Review-0 Queries</vt:lpstr>
      <vt:lpstr>Review-1 Queries</vt:lpstr>
      <vt:lpstr>Abstract</vt:lpstr>
      <vt:lpstr>Problem Statement</vt:lpstr>
      <vt:lpstr>Objectives of Project</vt:lpstr>
      <vt:lpstr>Literature Survey</vt:lpstr>
      <vt:lpstr>Literature Survey</vt:lpstr>
      <vt:lpstr>Introduction</vt:lpstr>
      <vt:lpstr>Existing System</vt:lpstr>
      <vt:lpstr>Disadvantages of Existing System</vt:lpstr>
      <vt:lpstr>Proposed System</vt:lpstr>
      <vt:lpstr>Proposed System</vt:lpstr>
      <vt:lpstr>Requirements</vt:lpstr>
      <vt:lpstr>Data Flow Diagram</vt:lpstr>
      <vt:lpstr>Implementation</vt:lpstr>
      <vt:lpstr>Output Screenshots</vt:lpstr>
      <vt:lpstr>Output Screenshots</vt:lpstr>
      <vt:lpstr>Output Screenshots</vt:lpstr>
      <vt:lpstr>Output Screenshots</vt:lpstr>
      <vt:lpstr>Output Screenshots</vt:lpstr>
      <vt:lpstr>Output Screenshots</vt:lpstr>
      <vt:lpstr>Output Screenshots</vt:lpstr>
      <vt:lpstr>Output Screenshots</vt:lpstr>
      <vt:lpstr>Conclusion</vt:lpstr>
      <vt:lpstr>Reference</vt:lpstr>
      <vt:lpstr>GITHUB LINK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Jaheda Sheik</cp:lastModifiedBy>
  <cp:revision>169</cp:revision>
  <dcterms:created xsi:type="dcterms:W3CDTF">2019-06-11T05:35:51Z</dcterms:created>
  <dcterms:modified xsi:type="dcterms:W3CDTF">2025-03-24T06:21:59Z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17BED328710B44598E0AE61DA225FBC8_12</vt:lpwstr>
  </property>
  <property fmtid="{D5CDD505-2E9C-101B-9397-08002B2CF9AE}" pid="3" name="KSOProductBuildVer">
    <vt:lpwstr>1033-12.2.0.19307</vt:lpwstr>
  </property>
</Properties>
</file>