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5"/>
  </p:notesMasterIdLst>
  <p:handoutMasterIdLst>
    <p:handoutMasterId r:id="rId16"/>
  </p:handoutMasterIdLst>
  <p:sldIdLst>
    <p:sldId id="256" r:id="rId2"/>
    <p:sldId id="257" r:id="rId3"/>
    <p:sldId id="273" r:id="rId4"/>
    <p:sldId id="276" r:id="rId5"/>
    <p:sldId id="280" r:id="rId6"/>
    <p:sldId id="282" r:id="rId7"/>
    <p:sldId id="275" r:id="rId8"/>
    <p:sldId id="284" r:id="rId9"/>
    <p:sldId id="285" r:id="rId10"/>
    <p:sldId id="277" r:id="rId11"/>
    <p:sldId id="281" r:id="rId12"/>
    <p:sldId id="278"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15-12-2024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15-12-2024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UPI fraud detection using machine learning</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A - 02</a:t>
            </a: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850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 Divya Madhuri</a:t>
            </a:r>
          </a:p>
          <a:p>
            <a:pPr>
              <a:spcBef>
                <a:spcPts val="300"/>
              </a:spcBef>
            </a:pPr>
            <a:r>
              <a:rPr lang="en-US" sz="1200" b="0" dirty="0"/>
              <a:t>Roll No. 214G1A3219</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a:effectLst>
                  <a:outerShdw blurRad="38100" dist="38100" dir="2700000" algn="tl">
                    <a:srgbClr val="000000">
                      <a:alpha val="43137"/>
                    </a:srgbClr>
                  </a:outerShdw>
                </a:effectLst>
              </a:rPr>
              <a:t>Ms. P. Sirisha </a:t>
            </a:r>
            <a:r>
              <a:rPr lang="en-US" sz="2400" b="0" baseline="-25000" dirty="0">
                <a:effectLst>
                  <a:outerShdw blurRad="38100" dist="38100" dir="2700000" algn="tl">
                    <a:srgbClr val="000000">
                      <a:alpha val="43137"/>
                    </a:srgbClr>
                  </a:outerShdw>
                </a:effectLst>
              </a:rPr>
              <a:t>M. Tech.</a:t>
            </a:r>
            <a:endParaRPr lang="en-IN" sz="2400" b="0" baseline="-2500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G. Afra </a:t>
            </a:r>
            <a:r>
              <a:rPr lang="en-US" sz="2600" b="0" dirty="0" err="1">
                <a:effectLst>
                  <a:outerShdw blurRad="38100" dist="38100" dir="2700000" algn="tl">
                    <a:srgbClr val="000000">
                      <a:alpha val="43137"/>
                    </a:srgbClr>
                  </a:outerShdw>
                </a:effectLst>
              </a:rPr>
              <a:t>Tahaseen</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214G1A3202</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7" y="1783000"/>
            <a:ext cx="2978658"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P. Mohammad Arshad</a:t>
            </a:r>
          </a:p>
          <a:p>
            <a:pPr>
              <a:spcBef>
                <a:spcPts val="300"/>
              </a:spcBef>
            </a:pPr>
            <a:r>
              <a:rPr lang="en-US" sz="1200" b="0" dirty="0"/>
              <a:t>Roll No. 214G1A3253</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908808" y="1783000"/>
            <a:ext cx="2665576"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 Jaheda</a:t>
            </a:r>
          </a:p>
          <a:p>
            <a:pPr>
              <a:spcBef>
                <a:spcPts val="300"/>
              </a:spcBef>
            </a:pPr>
            <a:r>
              <a:rPr lang="en-US" sz="1200" b="0" dirty="0"/>
              <a:t>Roll No. 214G1A3229</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UPI FRAUD DETECTION USING MACHINE LEARNING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2105" y="3477046"/>
            <a:ext cx="1843673" cy="1685487"/>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normAutofit fontScale="92500" lnSpcReduction="20000"/>
          </a:bodyPr>
          <a:lstStyle/>
          <a:p>
            <a:pPr marL="577850" indent="-577850">
              <a:lnSpc>
                <a:spcPct val="150000"/>
              </a:lnSpc>
              <a:buNone/>
            </a:pPr>
            <a:r>
              <a:rPr lang="en-US" dirty="0"/>
              <a:t>[1]. </a:t>
            </a:r>
            <a:r>
              <a:rPr lang="en-IN" sz="2400" dirty="0"/>
              <a:t>Rupa Rani, Adnan Alam, Abdul Javed, </a:t>
            </a:r>
            <a:r>
              <a:rPr lang="en-US" sz="2400" dirty="0"/>
              <a:t>“Secure UPI: Machine Learning-Driven Fraud Detection System for UPI Transactions”,</a:t>
            </a:r>
            <a:r>
              <a:rPr lang="en-IN" sz="2400" dirty="0"/>
              <a:t> IEEE</a:t>
            </a:r>
            <a:r>
              <a:rPr lang="en-US" sz="2400" dirty="0"/>
              <a:t> | April 2024 .</a:t>
            </a:r>
          </a:p>
          <a:p>
            <a:pPr marL="577850" indent="-577850">
              <a:lnSpc>
                <a:spcPct val="150000"/>
              </a:lnSpc>
              <a:buNone/>
            </a:pPr>
            <a:r>
              <a:rPr lang="en-US" sz="2400" dirty="0"/>
              <a:t>[2]. Yash Patil, Amar Shinde, Yash </a:t>
            </a:r>
            <a:r>
              <a:rPr lang="en-US" sz="2400" dirty="0" err="1"/>
              <a:t>Parthe</a:t>
            </a:r>
            <a:r>
              <a:rPr lang="en-US" sz="2400" dirty="0"/>
              <a:t>, Sameer Sayyad “UPI fraud Detection using Machine Learning”, International Research Journal of Modernization in Engineering Technology and Science , Volume:06/Issue:09/September-2024.</a:t>
            </a:r>
          </a:p>
          <a:p>
            <a:pPr marL="577850" indent="-577850">
              <a:lnSpc>
                <a:spcPct val="150000"/>
              </a:lnSpc>
              <a:buNone/>
            </a:pPr>
            <a:r>
              <a:rPr lang="en-US" sz="2400" dirty="0"/>
              <a:t>[3].</a:t>
            </a:r>
            <a:r>
              <a:rPr lang="en-IN" sz="1600" dirty="0"/>
              <a:t> </a:t>
            </a:r>
            <a:r>
              <a:rPr lang="en-IN" sz="2400" dirty="0"/>
              <a:t>J. Kavitha, G. Indira, A. Anil </a:t>
            </a:r>
            <a:r>
              <a:rPr lang="en-IN" sz="2400" dirty="0" err="1"/>
              <a:t>kumar</a:t>
            </a:r>
            <a:r>
              <a:rPr lang="en-IN" sz="2400" dirty="0"/>
              <a:t> , A. </a:t>
            </a:r>
            <a:r>
              <a:rPr lang="en-IN" sz="2400" dirty="0" err="1"/>
              <a:t>Shrinita</a:t>
            </a:r>
            <a:r>
              <a:rPr lang="en-IN" sz="2400" dirty="0"/>
              <a:t> , D. </a:t>
            </a:r>
            <a:r>
              <a:rPr lang="en-IN" sz="2400" dirty="0" err="1"/>
              <a:t>Bappan</a:t>
            </a:r>
            <a:r>
              <a:rPr lang="en-IN" sz="2400" dirty="0"/>
              <a:t>,</a:t>
            </a:r>
            <a:r>
              <a:rPr lang="en-US" sz="2600" dirty="0"/>
              <a:t> “ Fraud Detection in UPI Transactions Using Machine Learning” </a:t>
            </a:r>
            <a:r>
              <a:rPr lang="en-US" sz="2400" dirty="0"/>
              <a:t>EPRA International Journal of Research and Development (IJRD),April -2024</a:t>
            </a:r>
          </a:p>
          <a:p>
            <a:pPr marL="577850" indent="-577850">
              <a:lnSpc>
                <a:spcPct val="150000"/>
              </a:lnSpc>
              <a:buNone/>
            </a:pPr>
            <a:r>
              <a:rPr lang="en-US" sz="2400" dirty="0"/>
              <a:t> </a:t>
            </a:r>
          </a:p>
          <a:p>
            <a:pPr marL="577850" indent="-577850">
              <a:lnSpc>
                <a:spcPct val="150000"/>
              </a:lnSpc>
              <a:buNone/>
            </a:pPr>
            <a:r>
              <a:rPr lang="en-US" sz="2400" dirty="0"/>
              <a:t> </a:t>
            </a:r>
          </a:p>
        </p:txBody>
      </p:sp>
    </p:spTree>
    <p:extLst>
      <p:ext uri="{BB962C8B-B14F-4D97-AF65-F5344CB8AC3E}">
        <p14:creationId xmlns:p14="http://schemas.microsoft.com/office/powerpoint/2010/main" val="7887549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0F8D-50ED-9395-52EB-06CF4805C1D1}"/>
              </a:ext>
            </a:extLst>
          </p:cNvPr>
          <p:cNvSpPr>
            <a:spLocks noGrp="1"/>
          </p:cNvSpPr>
          <p:nvPr>
            <p:ph type="title"/>
          </p:nvPr>
        </p:nvSpPr>
        <p:spPr/>
        <p:txBody>
          <a:bodyPr/>
          <a:lstStyle/>
          <a:p>
            <a:r>
              <a:rPr lang="en-IN" dirty="0"/>
              <a:t>GITHUB LINK</a:t>
            </a:r>
            <a:br>
              <a:rPr lang="en-IN" dirty="0"/>
            </a:br>
            <a:endParaRPr lang="en-IN" dirty="0"/>
          </a:p>
        </p:txBody>
      </p:sp>
      <p:pic>
        <p:nvPicPr>
          <p:cNvPr id="5" name="Content Placeholder 4">
            <a:extLst>
              <a:ext uri="{FF2B5EF4-FFF2-40B4-BE49-F238E27FC236}">
                <a16:creationId xmlns:a16="http://schemas.microsoft.com/office/drawing/2014/main" id="{8495CDA2-EA3F-1C59-181B-B54B7847F4CB}"/>
              </a:ext>
            </a:extLst>
          </p:cNvPr>
          <p:cNvPicPr>
            <a:picLocks noGrp="1" noChangeAspect="1"/>
          </p:cNvPicPr>
          <p:nvPr>
            <p:ph idx="1"/>
          </p:nvPr>
        </p:nvPicPr>
        <p:blipFill>
          <a:blip r:embed="rId2"/>
          <a:stretch>
            <a:fillRect/>
          </a:stretch>
        </p:blipFill>
        <p:spPr>
          <a:xfrm>
            <a:off x="468525" y="1096963"/>
            <a:ext cx="10656675" cy="5114855"/>
          </a:xfrm>
        </p:spPr>
      </p:pic>
    </p:spTree>
    <p:extLst>
      <p:ext uri="{BB962C8B-B14F-4D97-AF65-F5344CB8AC3E}">
        <p14:creationId xmlns:p14="http://schemas.microsoft.com/office/powerpoint/2010/main" val="198344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351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290944" y="1246909"/>
            <a:ext cx="12344400" cy="5245330"/>
          </a:xfrm>
        </p:spPr>
        <p:txBody>
          <a:bodyPr>
            <a:noAutofit/>
          </a:bodyPr>
          <a:lstStyle/>
          <a:p>
            <a:pPr marL="457200" indent="0">
              <a:lnSpc>
                <a:spcPct val="100000"/>
              </a:lnSpc>
              <a:buNone/>
            </a:pPr>
            <a:r>
              <a:rPr lang="en-US" sz="2400" dirty="0"/>
              <a:t>		The rapid adoption of Unified Payments Interface (UPI) for digital transactions has increased the risk of fraudulent activities, posing challenges to financial security and user trust. This research addresses the problem of UPI fraud detection by analyzing transaction details such as the bank book name, transaction ID, and transaction amount, with the goal of accurately classifying transactions as either "Transaction Failed: Incorrect Details Entered" or "Transaction Successful: Details Verified and Processed." To achieve this, a </a:t>
            </a:r>
            <a:r>
              <a:rPr lang="en-US" sz="2400" b="1" dirty="0"/>
              <a:t>Random Forest Classifier</a:t>
            </a:r>
            <a:r>
              <a:rPr lang="en-US" sz="2400" dirty="0"/>
              <a:t>, known for its accuracy and resilience against overfitting, was implemented to process these transaction details. The model's evaluation demonstrated its effectiveness in distinguishing between genuine and fraudulent transactions, achieving high accuracy. These findings suggest that the proposed approach can enhance UPI transaction security, ensuring seamless processing of legitimate transactions while providing users with an additional layer of protection against unauthorized activities</a:t>
            </a:r>
            <a:r>
              <a:rPr lang="en-US" sz="1600" dirty="0"/>
              <a:t>.</a:t>
            </a:r>
            <a:endParaRPr lang="en-US" sz="2400" b="1" dirty="0">
              <a:solidFill>
                <a:srgbClr val="FF0000"/>
              </a:solidFill>
            </a:endParaRPr>
          </a:p>
        </p:txBody>
      </p:sp>
    </p:spTree>
    <p:extLst>
      <p:ext uri="{BB962C8B-B14F-4D97-AF65-F5344CB8AC3E}">
        <p14:creationId xmlns:p14="http://schemas.microsoft.com/office/powerpoint/2010/main" val="175112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Work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Queries</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a:xfrm>
            <a:off x="-2" y="218904"/>
            <a:ext cx="12192000" cy="714892"/>
          </a:xfrm>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7AC86CD8-CB6D-4B54-951B-2D0FC1B8710A}"/>
              </a:ext>
            </a:extLst>
          </p:cNvPr>
          <p:cNvSpPr>
            <a:spLocks noGrp="1"/>
          </p:cNvSpPr>
          <p:nvPr>
            <p:ph idx="1"/>
          </p:nvPr>
        </p:nvSpPr>
        <p:spPr>
          <a:xfrm>
            <a:off x="199505" y="1097279"/>
            <a:ext cx="11779135" cy="5394960"/>
          </a:xfrm>
        </p:spPr>
        <p:txBody>
          <a:bodyPr>
            <a:normAutofit fontScale="85000" lnSpcReduction="20000"/>
          </a:bodyPr>
          <a:lstStyle/>
          <a:p>
            <a:pPr>
              <a:lnSpc>
                <a:spcPct val="150000"/>
              </a:lnSpc>
            </a:pPr>
            <a:r>
              <a:rPr lang="en-US" sz="2400" b="1" dirty="0"/>
              <a:t>What is UPI?</a:t>
            </a:r>
            <a:endParaRPr lang="en-US" sz="2400" dirty="0"/>
          </a:p>
          <a:p>
            <a:pPr>
              <a:lnSpc>
                <a:spcPct val="150000"/>
              </a:lnSpc>
              <a:buFont typeface="Arial" panose="020B0604020202020204" pitchFamily="34" charset="0"/>
              <a:buChar char="•"/>
            </a:pPr>
            <a:r>
              <a:rPr lang="en-US" sz="2600" dirty="0"/>
              <a:t>Unified Payments Interface (UPI) is a real-time digital payment system facilitating instant transactions.</a:t>
            </a:r>
          </a:p>
          <a:p>
            <a:pPr>
              <a:lnSpc>
                <a:spcPct val="150000"/>
              </a:lnSpc>
            </a:pPr>
            <a:r>
              <a:rPr lang="en-US" sz="2600" b="1" dirty="0"/>
              <a:t>The Rise of UPI Fraud</a:t>
            </a:r>
            <a:endParaRPr lang="en-US" sz="2600" dirty="0"/>
          </a:p>
          <a:p>
            <a:pPr>
              <a:lnSpc>
                <a:spcPct val="150000"/>
              </a:lnSpc>
              <a:buFont typeface="Arial" panose="020B0604020202020204" pitchFamily="34" charset="0"/>
              <a:buChar char="•"/>
            </a:pPr>
            <a:r>
              <a:rPr lang="en-US" sz="2600" dirty="0"/>
              <a:t>With the rapid growth of UPI, the risk of fraudulent activities has increased significantly.</a:t>
            </a:r>
          </a:p>
          <a:p>
            <a:pPr>
              <a:lnSpc>
                <a:spcPct val="150000"/>
              </a:lnSpc>
              <a:buFont typeface="Arial" panose="020B0604020202020204" pitchFamily="34" charset="0"/>
              <a:buChar char="•"/>
            </a:pPr>
            <a:r>
              <a:rPr lang="en-US" sz="2600" dirty="0"/>
              <a:t>Fraud includes unauthorized transactions, incorrect details, and manipulated data.</a:t>
            </a:r>
          </a:p>
          <a:p>
            <a:pPr>
              <a:lnSpc>
                <a:spcPct val="150000"/>
              </a:lnSpc>
            </a:pPr>
            <a:r>
              <a:rPr lang="en-US" sz="2400" b="1" dirty="0"/>
              <a:t>Types of UPI Fraud</a:t>
            </a:r>
          </a:p>
          <a:p>
            <a:pPr>
              <a:lnSpc>
                <a:spcPct val="110000"/>
              </a:lnSpc>
              <a:buFont typeface="Arial" panose="020B0604020202020204" pitchFamily="34" charset="0"/>
              <a:buChar char="•"/>
            </a:pPr>
            <a:r>
              <a:rPr lang="en-US" dirty="0"/>
              <a:t> Phishing attacks    </a:t>
            </a:r>
          </a:p>
          <a:p>
            <a:pPr>
              <a:lnSpc>
                <a:spcPct val="110000"/>
              </a:lnSpc>
              <a:buFont typeface="Arial" panose="020B0604020202020204" pitchFamily="34" charset="0"/>
              <a:buChar char="•"/>
            </a:pPr>
            <a:r>
              <a:rPr lang="en-US" dirty="0"/>
              <a:t>Malware attacks    </a:t>
            </a:r>
          </a:p>
          <a:p>
            <a:pPr>
              <a:lnSpc>
                <a:spcPct val="110000"/>
              </a:lnSpc>
              <a:buFont typeface="Arial" panose="020B0604020202020204" pitchFamily="34" charset="0"/>
              <a:buChar char="•"/>
            </a:pPr>
            <a:r>
              <a:rPr lang="en-US" dirty="0"/>
              <a:t> SIM Cloning</a:t>
            </a:r>
          </a:p>
        </p:txBody>
      </p:sp>
    </p:spTree>
    <p:extLst>
      <p:ext uri="{BB962C8B-B14F-4D97-AF65-F5344CB8AC3E}">
        <p14:creationId xmlns:p14="http://schemas.microsoft.com/office/powerpoint/2010/main" val="31678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B170-A887-6CD5-82DF-EB5E3DFCC11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4DA5E3C-59B6-EBBA-FB26-33B258E852DE}"/>
              </a:ext>
            </a:extLst>
          </p:cNvPr>
          <p:cNvSpPr>
            <a:spLocks noGrp="1"/>
          </p:cNvSpPr>
          <p:nvPr>
            <p:ph idx="1"/>
          </p:nvPr>
        </p:nvSpPr>
        <p:spPr/>
        <p:txBody>
          <a:bodyPr>
            <a:normAutofit fontScale="92500"/>
          </a:bodyPr>
          <a:lstStyle/>
          <a:p>
            <a:pPr>
              <a:lnSpc>
                <a:spcPct val="150000"/>
              </a:lnSpc>
            </a:pPr>
            <a:r>
              <a:rPr lang="en-US" sz="2400" b="1" dirty="0"/>
              <a:t>Need for Fraud Detection</a:t>
            </a:r>
            <a:endParaRPr lang="en-US" sz="2400" dirty="0"/>
          </a:p>
          <a:p>
            <a:pPr>
              <a:lnSpc>
                <a:spcPct val="150000"/>
              </a:lnSpc>
              <a:buFont typeface="Arial" panose="020B0604020202020204" pitchFamily="34" charset="0"/>
              <a:buChar char="•"/>
            </a:pPr>
            <a:r>
              <a:rPr lang="en-US" sz="2400" dirty="0"/>
              <a:t>To identify and prevent fraudulent activities in UPI transactions.</a:t>
            </a:r>
          </a:p>
          <a:p>
            <a:pPr>
              <a:lnSpc>
                <a:spcPct val="150000"/>
              </a:lnSpc>
              <a:buFont typeface="Arial" panose="020B0604020202020204" pitchFamily="34" charset="0"/>
              <a:buChar char="•"/>
            </a:pPr>
            <a:r>
              <a:rPr lang="en-US" sz="2400" dirty="0"/>
              <a:t>To ensure the smooth processing of legitimate transactions and enhance user trust.</a:t>
            </a:r>
            <a:endParaRPr lang="en-US" sz="2400" b="1" dirty="0"/>
          </a:p>
          <a:p>
            <a:pPr>
              <a:lnSpc>
                <a:spcPct val="150000"/>
              </a:lnSpc>
            </a:pPr>
            <a:r>
              <a:rPr lang="en-US" sz="2400" b="1" dirty="0"/>
              <a:t>Why Random Forest?</a:t>
            </a:r>
            <a:endParaRPr lang="en-US" sz="2400" dirty="0"/>
          </a:p>
          <a:p>
            <a:pPr>
              <a:lnSpc>
                <a:spcPct val="150000"/>
              </a:lnSpc>
              <a:buFont typeface="Arial" panose="020B0604020202020204" pitchFamily="34" charset="0"/>
              <a:buChar char="•"/>
            </a:pPr>
            <a:r>
              <a:rPr lang="en-US" sz="2400" dirty="0"/>
              <a:t>A Machine learning algorithm with:</a:t>
            </a:r>
          </a:p>
          <a:p>
            <a:pPr marL="742950" lvl="1" indent="-285750">
              <a:lnSpc>
                <a:spcPct val="150000"/>
              </a:lnSpc>
              <a:buFont typeface="Arial" panose="020B0604020202020204" pitchFamily="34" charset="0"/>
              <a:buChar char="•"/>
            </a:pPr>
            <a:r>
              <a:rPr lang="en-US" dirty="0"/>
              <a:t>High accuracy and precision for classification tasks.</a:t>
            </a:r>
          </a:p>
          <a:p>
            <a:pPr marL="742950" lvl="1" indent="-285750">
              <a:lnSpc>
                <a:spcPct val="150000"/>
              </a:lnSpc>
              <a:buFont typeface="Arial" panose="020B0604020202020204" pitchFamily="34" charset="0"/>
              <a:buChar char="•"/>
            </a:pPr>
            <a:r>
              <a:rPr lang="en-US" dirty="0"/>
              <a:t>Strong resistance to overfitting, ensuring reliability on large datasets.</a:t>
            </a:r>
          </a:p>
          <a:p>
            <a:pPr marL="742950" lvl="1" indent="-285750">
              <a:lnSpc>
                <a:spcPct val="150000"/>
              </a:lnSpc>
              <a:buFont typeface="Arial" panose="020B0604020202020204" pitchFamily="34" charset="0"/>
              <a:buChar char="•"/>
            </a:pPr>
            <a:r>
              <a:rPr lang="en-US" dirty="0"/>
              <a:t>Ability to effectively identify patterns that differentiate </a:t>
            </a:r>
            <a:r>
              <a:rPr lang="en-US" b="1" dirty="0"/>
              <a:t>fraudulent</a:t>
            </a:r>
            <a:r>
              <a:rPr lang="en-US" dirty="0"/>
              <a:t> and </a:t>
            </a:r>
            <a:r>
              <a:rPr lang="en-US" b="1" dirty="0"/>
              <a:t>legitimate</a:t>
            </a:r>
            <a:r>
              <a:rPr lang="en-US" dirty="0"/>
              <a:t> transactions.</a:t>
            </a:r>
          </a:p>
          <a:p>
            <a:pPr marL="0" indent="0">
              <a:buNone/>
            </a:pPr>
            <a:endParaRPr lang="en-IN" sz="2400" dirty="0"/>
          </a:p>
        </p:txBody>
      </p:sp>
    </p:spTree>
    <p:extLst>
      <p:ext uri="{BB962C8B-B14F-4D97-AF65-F5344CB8AC3E}">
        <p14:creationId xmlns:p14="http://schemas.microsoft.com/office/powerpoint/2010/main" val="380399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0975-5D57-4CD3-8D59-2295CD5440CB}"/>
              </a:ext>
            </a:extLst>
          </p:cNvPr>
          <p:cNvSpPr>
            <a:spLocks noGrp="1"/>
          </p:cNvSpPr>
          <p:nvPr>
            <p:ph type="title"/>
          </p:nvPr>
        </p:nvSpPr>
        <p:spPr/>
        <p:txBody>
          <a:bodyPr/>
          <a:lstStyle/>
          <a:p>
            <a:r>
              <a:rPr lang="en-US" dirty="0"/>
              <a:t>Literature Survey</a:t>
            </a:r>
            <a:endParaRPr lang="en-IN" dirty="0"/>
          </a:p>
        </p:txBody>
      </p:sp>
      <p:graphicFrame>
        <p:nvGraphicFramePr>
          <p:cNvPr id="10" name="Content Placeholder 9">
            <a:extLst>
              <a:ext uri="{FF2B5EF4-FFF2-40B4-BE49-F238E27FC236}">
                <a16:creationId xmlns:a16="http://schemas.microsoft.com/office/drawing/2014/main" id="{1CBB5E2D-ADED-91ED-8781-B29358E34F41}"/>
              </a:ext>
            </a:extLst>
          </p:cNvPr>
          <p:cNvGraphicFramePr>
            <a:graphicFrameLocks noGrp="1"/>
          </p:cNvGraphicFramePr>
          <p:nvPr>
            <p:ph idx="1"/>
            <p:extLst>
              <p:ext uri="{D42A27DB-BD31-4B8C-83A1-F6EECF244321}">
                <p14:modId xmlns:p14="http://schemas.microsoft.com/office/powerpoint/2010/main" val="2986057621"/>
              </p:ext>
            </p:extLst>
          </p:nvPr>
        </p:nvGraphicFramePr>
        <p:xfrm>
          <a:off x="200025" y="1096963"/>
          <a:ext cx="11779250" cy="4937760"/>
        </p:xfrm>
        <a:graphic>
          <a:graphicData uri="http://schemas.openxmlformats.org/drawingml/2006/table">
            <a:tbl>
              <a:tblPr firstRow="1" bandRow="1">
                <a:tableStyleId>{5C22544A-7EE6-4342-B048-85BDC9FD1C3A}</a:tableStyleId>
              </a:tblPr>
              <a:tblGrid>
                <a:gridCol w="548120">
                  <a:extLst>
                    <a:ext uri="{9D8B030D-6E8A-4147-A177-3AD203B41FA5}">
                      <a16:colId xmlns:a16="http://schemas.microsoft.com/office/drawing/2014/main" val="288533817"/>
                    </a:ext>
                  </a:extLst>
                </a:gridCol>
                <a:gridCol w="2175164">
                  <a:extLst>
                    <a:ext uri="{9D8B030D-6E8A-4147-A177-3AD203B41FA5}">
                      <a16:colId xmlns:a16="http://schemas.microsoft.com/office/drawing/2014/main" val="2162778690"/>
                    </a:ext>
                  </a:extLst>
                </a:gridCol>
                <a:gridCol w="2202873">
                  <a:extLst>
                    <a:ext uri="{9D8B030D-6E8A-4147-A177-3AD203B41FA5}">
                      <a16:colId xmlns:a16="http://schemas.microsoft.com/office/drawing/2014/main" val="1645277824"/>
                    </a:ext>
                  </a:extLst>
                </a:gridCol>
                <a:gridCol w="1804843">
                  <a:extLst>
                    <a:ext uri="{9D8B030D-6E8A-4147-A177-3AD203B41FA5}">
                      <a16:colId xmlns:a16="http://schemas.microsoft.com/office/drawing/2014/main" val="2951759879"/>
                    </a:ext>
                  </a:extLst>
                </a:gridCol>
                <a:gridCol w="1682750">
                  <a:extLst>
                    <a:ext uri="{9D8B030D-6E8A-4147-A177-3AD203B41FA5}">
                      <a16:colId xmlns:a16="http://schemas.microsoft.com/office/drawing/2014/main" val="1322112370"/>
                    </a:ext>
                  </a:extLst>
                </a:gridCol>
                <a:gridCol w="1682750">
                  <a:extLst>
                    <a:ext uri="{9D8B030D-6E8A-4147-A177-3AD203B41FA5}">
                      <a16:colId xmlns:a16="http://schemas.microsoft.com/office/drawing/2014/main" val="734139536"/>
                    </a:ext>
                  </a:extLst>
                </a:gridCol>
                <a:gridCol w="1682750">
                  <a:extLst>
                    <a:ext uri="{9D8B030D-6E8A-4147-A177-3AD203B41FA5}">
                      <a16:colId xmlns:a16="http://schemas.microsoft.com/office/drawing/2014/main" val="136287598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Title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Author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Journal Name &amp;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Methodology Adapted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Key Findings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Gaps</a:t>
                      </a:r>
                    </a:p>
                    <a:p>
                      <a:endParaRPr lang="en-IN" dirty="0"/>
                    </a:p>
                  </a:txBody>
                  <a:tcPr/>
                </a:tc>
                <a:extLst>
                  <a:ext uri="{0D108BD9-81ED-4DB2-BD59-A6C34878D82A}">
                    <a16:rowId xmlns:a16="http://schemas.microsoft.com/office/drawing/2014/main" val="4081057752"/>
                  </a:ext>
                </a:extLst>
              </a:tr>
              <a:tr h="370840">
                <a:tc>
                  <a:txBody>
                    <a:bodyPr/>
                    <a:lstStyle/>
                    <a:p>
                      <a:r>
                        <a:rPr lang="en-IN"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Fraud Detection in UPI Transactions Using Machine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 Kavitha, G. Indira, A. Anil </a:t>
                      </a:r>
                      <a:r>
                        <a:rPr lang="en-IN" dirty="0" err="1"/>
                        <a:t>kumar</a:t>
                      </a:r>
                      <a:r>
                        <a:rPr lang="en-IN" dirty="0"/>
                        <a:t> , A. </a:t>
                      </a:r>
                      <a:r>
                        <a:rPr lang="en-IN" dirty="0" err="1"/>
                        <a:t>Shrinita</a:t>
                      </a:r>
                      <a:r>
                        <a:rPr lang="en-IN" dirty="0"/>
                        <a:t> , D. </a:t>
                      </a:r>
                      <a:r>
                        <a:rPr lang="en-IN" dirty="0" err="1"/>
                        <a:t>Bappan</a:t>
                      </a:r>
                      <a:r>
                        <a:rPr lang="en-US" dirty="0"/>
                        <a:t>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EPRA International Journal of Research and Development (IJRD),April -2024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Techniques</a:t>
                      </a:r>
                    </a:p>
                    <a:p>
                      <a:endParaRPr lang="en-IN" dirty="0"/>
                    </a:p>
                  </a:txBody>
                  <a:tcPr/>
                </a:tc>
                <a:tc>
                  <a:txBody>
                    <a:bodyPr/>
                    <a:lstStyle/>
                    <a:p>
                      <a:r>
                        <a:rPr lang="en-US" dirty="0"/>
                        <a:t>machine learning (ML) techniques like SVM</a:t>
                      </a:r>
                      <a:endParaRPr lang="en-IN" dirty="0"/>
                    </a:p>
                  </a:txBody>
                  <a:tcPr/>
                </a:tc>
                <a:tc>
                  <a:txBody>
                    <a:bodyPr/>
                    <a:lstStyle/>
                    <a:p>
                      <a:r>
                        <a:rPr lang="en-US" dirty="0"/>
                        <a:t>Limited availability of diverse, real-world datasets and scalability for high transaction volumes</a:t>
                      </a:r>
                      <a:endParaRPr lang="en-IN" dirty="0"/>
                    </a:p>
                  </a:txBody>
                  <a:tcPr/>
                </a:tc>
                <a:extLst>
                  <a:ext uri="{0D108BD9-81ED-4DB2-BD59-A6C34878D82A}">
                    <a16:rowId xmlns:a16="http://schemas.microsoft.com/office/drawing/2014/main" val="2720773534"/>
                  </a:ext>
                </a:extLst>
              </a:tr>
              <a:tr h="370840">
                <a:tc>
                  <a:txBody>
                    <a:bodyPr/>
                    <a:lstStyle/>
                    <a:p>
                      <a:r>
                        <a:rPr lang="en-IN"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UPI fraud Detection using Machine Learning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Yash Patil, Amar Shinde, Yash </a:t>
                      </a:r>
                      <a:r>
                        <a:rPr lang="en-US" dirty="0" err="1"/>
                        <a:t>Parthe</a:t>
                      </a:r>
                      <a:r>
                        <a:rPr lang="en-US" dirty="0"/>
                        <a:t>, Sameer Sayyad </a:t>
                      </a:r>
                    </a:p>
                  </a:txBody>
                  <a:tcPr/>
                </a:tc>
                <a:tc>
                  <a:txBody>
                    <a:bodyPr/>
                    <a:lstStyle/>
                    <a:p>
                      <a:r>
                        <a:rPr lang="en-US" dirty="0"/>
                        <a:t>International Research Journal of Modernization in Engineering Technology and Science , September-2024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Machine  Learning Techniques</a:t>
                      </a:r>
                    </a:p>
                    <a:p>
                      <a:endParaRPr lang="en-IN" dirty="0"/>
                    </a:p>
                  </a:txBody>
                  <a:tcPr/>
                </a:tc>
                <a:tc>
                  <a:txBody>
                    <a:bodyPr/>
                    <a:lstStyle/>
                    <a:p>
                      <a:r>
                        <a:rPr lang="en-IN" dirty="0"/>
                        <a:t>Multi-Model Approaches Hidden Markov Models (HMM), K-means Clustering</a:t>
                      </a:r>
                    </a:p>
                  </a:txBody>
                  <a:tcPr/>
                </a:tc>
                <a:tc>
                  <a:txBody>
                    <a:bodyPr/>
                    <a:lstStyle/>
                    <a:p>
                      <a:r>
                        <a:rPr lang="en-IN" dirty="0"/>
                        <a:t>Limited Dataset Generalization</a:t>
                      </a:r>
                    </a:p>
                  </a:txBody>
                  <a:tcPr/>
                </a:tc>
                <a:extLst>
                  <a:ext uri="{0D108BD9-81ED-4DB2-BD59-A6C34878D82A}">
                    <a16:rowId xmlns:a16="http://schemas.microsoft.com/office/drawing/2014/main" val="138963367"/>
                  </a:ext>
                </a:extLst>
              </a:tr>
            </a:tbl>
          </a:graphicData>
        </a:graphic>
      </p:graphicFrame>
    </p:spTree>
    <p:extLst>
      <p:ext uri="{BB962C8B-B14F-4D97-AF65-F5344CB8AC3E}">
        <p14:creationId xmlns:p14="http://schemas.microsoft.com/office/powerpoint/2010/main" val="381824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p:txBody>
          <a:bodyPr/>
          <a:lstStyle/>
          <a:p>
            <a:r>
              <a:rPr lang="en-US" dirty="0"/>
              <a:t>Proposed System</a:t>
            </a:r>
            <a:endParaRPr lang="en-IN" dirty="0"/>
          </a:p>
        </p:txBody>
      </p:sp>
      <p:sp>
        <p:nvSpPr>
          <p:cNvPr id="7" name="Content Placeholder 2">
            <a:extLst>
              <a:ext uri="{FF2B5EF4-FFF2-40B4-BE49-F238E27FC236}">
                <a16:creationId xmlns:a16="http://schemas.microsoft.com/office/drawing/2014/main" id="{2798DA22-7CB2-43B1-8B38-789CEC28484F}"/>
              </a:ext>
            </a:extLst>
          </p:cNvPr>
          <p:cNvSpPr>
            <a:spLocks noGrp="1"/>
          </p:cNvSpPr>
          <p:nvPr>
            <p:ph idx="1"/>
          </p:nvPr>
        </p:nvSpPr>
        <p:spPr>
          <a:xfrm>
            <a:off x="199505" y="1097279"/>
            <a:ext cx="11779135" cy="5394960"/>
          </a:xfrm>
        </p:spPr>
        <p:txBody>
          <a:bodyPr>
            <a:normAutofit lnSpcReduction="10000"/>
          </a:bodyPr>
          <a:lstStyle/>
          <a:p>
            <a:pPr>
              <a:lnSpc>
                <a:spcPct val="170000"/>
              </a:lnSpc>
            </a:pPr>
            <a:r>
              <a:rPr lang="en-US" sz="2200" b="1" dirty="0"/>
              <a:t>Detection Model</a:t>
            </a:r>
          </a:p>
          <a:p>
            <a:pPr>
              <a:lnSpc>
                <a:spcPct val="170000"/>
              </a:lnSpc>
              <a:buFont typeface="Arial" panose="020B0604020202020204" pitchFamily="34" charset="0"/>
              <a:buChar char="•"/>
            </a:pPr>
            <a:r>
              <a:rPr lang="en-US" sz="2200" b="1" dirty="0"/>
              <a:t>Multiple Decision Trees</a:t>
            </a:r>
            <a:r>
              <a:rPr lang="en-US" sz="2200" dirty="0"/>
              <a:t>: Random Forest creates a robust fraud detection model by building multiple decision trees. Each tree learns from different subsets of data and features, helping the system classify transactions as fraudulent or legitimate. Each tree provides its own classification (fraud or legitimate), and the Random Forest aggregates these results to make the final decision. </a:t>
            </a:r>
          </a:p>
          <a:p>
            <a:pPr>
              <a:lnSpc>
                <a:spcPct val="170000"/>
              </a:lnSpc>
            </a:pPr>
            <a:r>
              <a:rPr lang="en-US" sz="2200" b="1" dirty="0"/>
              <a:t>Real-Time Detection</a:t>
            </a:r>
          </a:p>
          <a:p>
            <a:pPr>
              <a:lnSpc>
                <a:spcPct val="170000"/>
              </a:lnSpc>
              <a:buFont typeface="Arial" panose="020B0604020202020204" pitchFamily="34" charset="0"/>
              <a:buChar char="•"/>
            </a:pPr>
            <a:r>
              <a:rPr lang="en-US" sz="2200" b="1" dirty="0"/>
              <a:t>Instant Analysis</a:t>
            </a:r>
            <a:r>
              <a:rPr lang="en-US" sz="2200" dirty="0"/>
              <a:t>: Random Forest can process and analyze UPI transaction data in real time, detecting fraudulent activities as they occur. This ensures quick identification of suspicious transactions, allowing for immediate action</a:t>
            </a:r>
          </a:p>
          <a:p>
            <a:pPr marL="0" indent="0">
              <a:lnSpc>
                <a:spcPct val="120000"/>
              </a:lnSpc>
              <a:buNone/>
            </a:pPr>
            <a:endParaRPr lang="en-US" sz="9600" dirty="0"/>
          </a:p>
          <a:p>
            <a:pPr marL="457200" indent="-457200">
              <a:buFont typeface="Wingdings" panose="05000000000000000000" pitchFamily="2" charset="2"/>
              <a:buChar char="Ø"/>
            </a:pPr>
            <a:endParaRPr lang="en-US" sz="7400" dirty="0"/>
          </a:p>
        </p:txBody>
      </p:sp>
    </p:spTree>
    <p:extLst>
      <p:ext uri="{BB962C8B-B14F-4D97-AF65-F5344CB8AC3E}">
        <p14:creationId xmlns:p14="http://schemas.microsoft.com/office/powerpoint/2010/main" val="3465084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2C35-0E8E-2AD8-0717-6446F27E8759}"/>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D06C1095-A33A-4573-FC8E-19FA5D3422B9}"/>
              </a:ext>
            </a:extLst>
          </p:cNvPr>
          <p:cNvSpPr>
            <a:spLocks noGrp="1"/>
          </p:cNvSpPr>
          <p:nvPr>
            <p:ph idx="1"/>
          </p:nvPr>
        </p:nvSpPr>
        <p:spPr/>
        <p:txBody>
          <a:bodyPr>
            <a:normAutofit fontScale="70000" lnSpcReduction="20000"/>
          </a:bodyPr>
          <a:lstStyle/>
          <a:p>
            <a:pPr>
              <a:lnSpc>
                <a:spcPct val="150000"/>
              </a:lnSpc>
            </a:pPr>
            <a:r>
              <a:rPr lang="en-US" sz="3100" b="1" dirty="0"/>
              <a:t>Prevention</a:t>
            </a:r>
          </a:p>
          <a:p>
            <a:pPr>
              <a:lnSpc>
                <a:spcPct val="150000"/>
              </a:lnSpc>
              <a:buFont typeface="Arial" panose="020B0604020202020204" pitchFamily="34" charset="0"/>
              <a:buChar char="•"/>
            </a:pPr>
            <a:r>
              <a:rPr lang="en-US" sz="3100" b="1" dirty="0"/>
              <a:t>Proactive Fraud Prevention</a:t>
            </a:r>
            <a:r>
              <a:rPr lang="en-US" sz="3100" dirty="0"/>
              <a:t>: Historical transaction data helps the model learn patterns that are indicative of fraud. Random Forest identifies these patterns early on, allowing the system to proactively flag or block potentially fraudulent transactions before they occur.</a:t>
            </a:r>
          </a:p>
          <a:p>
            <a:pPr>
              <a:lnSpc>
                <a:spcPct val="150000"/>
              </a:lnSpc>
              <a:buFont typeface="Arial" panose="020B0604020202020204" pitchFamily="34" charset="0"/>
              <a:buChar char="•"/>
            </a:pPr>
            <a:r>
              <a:rPr lang="en-US" sz="3100" b="1" dirty="0"/>
              <a:t>Prevent Fraud or Not</a:t>
            </a:r>
            <a:r>
              <a:rPr lang="en-US" sz="3100" dirty="0"/>
              <a:t>: By analyzing known fraud patterns, the system can prevent fraud or not by blocking suspicious transactions that resemble previous fraudulent activities.</a:t>
            </a:r>
          </a:p>
          <a:p>
            <a:pPr>
              <a:lnSpc>
                <a:spcPct val="170000"/>
              </a:lnSpc>
            </a:pPr>
            <a:r>
              <a:rPr lang="en-US" sz="3100" b="1" dirty="0"/>
              <a:t>Enhanced Accuracy</a:t>
            </a:r>
          </a:p>
          <a:p>
            <a:pPr>
              <a:lnSpc>
                <a:spcPct val="170000"/>
              </a:lnSpc>
              <a:buFont typeface="Arial" panose="020B0604020202020204" pitchFamily="34" charset="0"/>
              <a:buChar char="•"/>
            </a:pPr>
            <a:r>
              <a:rPr lang="en-US" sz="3100" b="1" dirty="0"/>
              <a:t>Improved Predictions</a:t>
            </a:r>
            <a:r>
              <a:rPr lang="en-US" sz="3100" dirty="0"/>
              <a:t>: The ensemble nature of Random Forest ensures more accurate predictions by averaging multiple decision trees’ decisions, reducing the risk of overfitting, and improving the model’s reliability in classifying transactions.</a:t>
            </a:r>
          </a:p>
          <a:p>
            <a:endParaRPr lang="en-IN" dirty="0"/>
          </a:p>
        </p:txBody>
      </p:sp>
    </p:spTree>
    <p:extLst>
      <p:ext uri="{BB962C8B-B14F-4D97-AF65-F5344CB8AC3E}">
        <p14:creationId xmlns:p14="http://schemas.microsoft.com/office/powerpoint/2010/main" val="3339061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E106-C578-C4D4-2749-7F61C4F959AC}"/>
              </a:ext>
            </a:extLst>
          </p:cNvPr>
          <p:cNvSpPr>
            <a:spLocks noGrp="1"/>
          </p:cNvSpPr>
          <p:nvPr>
            <p:ph type="title"/>
          </p:nvPr>
        </p:nvSpPr>
        <p:spPr/>
        <p:txBody>
          <a:bodyPr/>
          <a:lstStyle/>
          <a:p>
            <a:r>
              <a:rPr lang="en-US" dirty="0"/>
              <a:t>Proposed System</a:t>
            </a:r>
            <a:endParaRPr lang="en-IN" dirty="0"/>
          </a:p>
        </p:txBody>
      </p:sp>
      <p:sp>
        <p:nvSpPr>
          <p:cNvPr id="3" name="Content Placeholder 2">
            <a:extLst>
              <a:ext uri="{FF2B5EF4-FFF2-40B4-BE49-F238E27FC236}">
                <a16:creationId xmlns:a16="http://schemas.microsoft.com/office/drawing/2014/main" id="{E8EBD468-8F9A-C4EC-FF17-3DC8D289E74C}"/>
              </a:ext>
            </a:extLst>
          </p:cNvPr>
          <p:cNvSpPr>
            <a:spLocks noGrp="1"/>
          </p:cNvSpPr>
          <p:nvPr>
            <p:ph idx="1"/>
          </p:nvPr>
        </p:nvSpPr>
        <p:spPr/>
        <p:txBody>
          <a:bodyPr/>
          <a:lstStyle/>
          <a:p>
            <a:pPr>
              <a:lnSpc>
                <a:spcPct val="150000"/>
              </a:lnSpc>
            </a:pPr>
            <a:r>
              <a:rPr lang="en-US" sz="2200" b="1" dirty="0"/>
              <a:t>Fraud or Not with High Accuracy</a:t>
            </a:r>
            <a:r>
              <a:rPr lang="en-US" sz="2200" dirty="0"/>
              <a:t>: Random Forest’s ability to combine multiple models’ predictions enhances its ability to detect fraud or not, even in complex or noisy data.</a:t>
            </a:r>
            <a:endParaRPr lang="en-US" sz="22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200" b="1" dirty="0">
                <a:effectLst/>
                <a:latin typeface="Times New Roman" panose="02020603050405020304" pitchFamily="18" charset="0"/>
                <a:ea typeface="Calibri" panose="020F0502020204030204" pitchFamily="34" charset="0"/>
                <a:cs typeface="Times New Roman" panose="02020603050405020304" pitchFamily="18" charset="0"/>
              </a:rPr>
              <a:t>Advantages: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Aft>
                <a:spcPts val="800"/>
              </a:spcAft>
              <a:buFont typeface="Symbol" panose="05050102010706020507" pitchFamily="18" charset="2"/>
              <a:buChar char=""/>
              <a:tabLst>
                <a:tab pos="457200" algn="l"/>
              </a:tabLst>
            </a:pP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Random Forest is capable of performing both Classification and Regression tasks.</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Aft>
                <a:spcPts val="800"/>
              </a:spcAft>
              <a:buFont typeface="Symbol" panose="05050102010706020507" pitchFamily="18" charset="2"/>
              <a:buChar char=""/>
              <a:tabLst>
                <a:tab pos="457200" algn="l"/>
              </a:tabLst>
            </a:pP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It is capable of handling large datasets with high dimensionality.</a:t>
            </a:r>
          </a:p>
          <a:p>
            <a:pPr marL="342900" marR="0" lvl="0" indent="-342900">
              <a:lnSpc>
                <a:spcPct val="100000"/>
              </a:lnSpc>
              <a:spcAft>
                <a:spcPts val="800"/>
              </a:spcAft>
              <a:buFont typeface="Symbol" panose="05050102010706020507" pitchFamily="18" charset="2"/>
              <a:buChar char=""/>
              <a:tabLst>
                <a:tab pos="457200" algn="l"/>
              </a:tabLst>
            </a:pPr>
            <a:r>
              <a:rPr lang="en-IN" sz="2200" dirty="0"/>
              <a:t>Handles missing data well.</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0000"/>
              </a:lnSpc>
              <a:spcAft>
                <a:spcPts val="800"/>
              </a:spcAft>
              <a:buFont typeface="Symbol" panose="05050102010706020507" pitchFamily="18" charset="2"/>
              <a:buChar char=""/>
              <a:tabLst>
                <a:tab pos="457200" algn="l"/>
              </a:tabLst>
            </a:pPr>
            <a:r>
              <a:rPr lang="en-US" sz="2200" spc="-5" dirty="0">
                <a:effectLst/>
                <a:latin typeface="Times New Roman" panose="02020603050405020304" pitchFamily="18" charset="0"/>
                <a:ea typeface="Times New Roman" panose="02020603050405020304" pitchFamily="18" charset="0"/>
                <a:cs typeface="Times New Roman" panose="02020603050405020304" pitchFamily="18" charset="0"/>
              </a:rPr>
              <a:t>It enhances the accuracy of the model and prevents the overfitting issue.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7116367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1395</TotalTime>
  <Words>972</Words>
  <Application>Microsoft Office PowerPoint</Application>
  <PresentationFormat>Widescreen</PresentationFormat>
  <Paragraphs>96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Symbol</vt:lpstr>
      <vt:lpstr>Times New Roman</vt:lpstr>
      <vt:lpstr>Wingdings</vt:lpstr>
      <vt:lpstr>Custom Design</vt:lpstr>
      <vt:lpstr>PowerPoint Presentation</vt:lpstr>
      <vt:lpstr>Abstract</vt:lpstr>
      <vt:lpstr>Contents</vt:lpstr>
      <vt:lpstr>Introduction</vt:lpstr>
      <vt:lpstr>Introduction</vt:lpstr>
      <vt:lpstr>Literature Survey</vt:lpstr>
      <vt:lpstr>Proposed System</vt:lpstr>
      <vt:lpstr>Proposed System</vt:lpstr>
      <vt:lpstr>Proposed System</vt:lpstr>
      <vt:lpstr>Reference</vt:lpstr>
      <vt:lpstr>GITHUB LINK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Jaheda Sheik</cp:lastModifiedBy>
  <cp:revision>130</cp:revision>
  <dcterms:created xsi:type="dcterms:W3CDTF">2019-06-11T05:35:51Z</dcterms:created>
  <dcterms:modified xsi:type="dcterms:W3CDTF">2024-12-15T15:39:39Z</dcterms:modified>
</cp:coreProperties>
</file>