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319" r:id="rId3"/>
    <p:sldId id="320" r:id="rId4"/>
    <p:sldId id="257" r:id="rId5"/>
    <p:sldId id="273" r:id="rId6"/>
    <p:sldId id="276" r:id="rId7"/>
    <p:sldId id="321" r:id="rId8"/>
    <p:sldId id="282" r:id="rId9"/>
    <p:sldId id="275" r:id="rId10"/>
    <p:sldId id="284" r:id="rId11"/>
    <p:sldId id="285" r:id="rId12"/>
    <p:sldId id="323" r:id="rId13"/>
    <p:sldId id="324" r:id="rId14"/>
    <p:sldId id="290" r:id="rId15"/>
    <p:sldId id="292" r:id="rId16"/>
    <p:sldId id="293" r:id="rId17"/>
    <p:sldId id="294" r:id="rId18"/>
    <p:sldId id="277" r:id="rId19"/>
    <p:sldId id="322" r:id="rId20"/>
    <p:sldId id="281" r:id="rId21"/>
    <p:sldId id="278" r:id="rId22"/>
    <p:sldId id="272" r:id="rId23"/>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p:restoredTop sz="95196" autoAdjust="0"/>
  </p:normalViewPr>
  <p:slideViewPr>
    <p:cSldViewPr snapToGrid="0">
      <p:cViewPr varScale="1">
        <p:scale>
          <a:sx n="83" d="100"/>
          <a:sy n="83" d="100"/>
        </p:scale>
        <p:origin x="614" y="10"/>
      </p:cViewPr>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0B87C01-98FC-4793-A8C0-DF9F01227E13}" type="datetimeFigureOut">
              <a:rPr kumimoji="0" lang="en-IN" sz="1200" b="0" i="0" u="none" strike="noStrike" kern="1200" cap="none" spc="0" normalizeH="0" baseline="0" noProof="0">
                <a:ln>
                  <a:noFill/>
                </a:ln>
                <a:solidFill>
                  <a:schemeClr val="tx1"/>
                </a:solidFill>
                <a:effectLst/>
                <a:uLnTx/>
                <a:uFillTx/>
                <a:latin typeface="+mn-lt"/>
                <a:ea typeface="+mn-ea"/>
                <a:cs typeface="+mn-cs"/>
              </a:rPr>
              <a:t>26-12-2024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p>
            <a:pPr lvl="0" algn="r" eaLnBrk="1" hangingPunct="1">
              <a:buNone/>
            </a:pPr>
            <a:fld id="{9A0DB2DC-4C9A-4742-B13C-FB6460FD3503}" type="slidenum">
              <a:rPr lang="en-IN" altLang="x-none" sz="1200" dirty="0"/>
              <a:t>‹#›</a:t>
            </a:fld>
            <a:endParaRPr lang="en-IN" altLang="x-none"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452F706-5C09-4168-814C-5E01049142A1}" type="datetimeFigureOut">
              <a:rPr kumimoji="0" lang="en-IN" sz="1200" b="0" i="0" u="none" strike="noStrike" kern="1200" cap="none" spc="0" normalizeH="0" baseline="0" noProof="0">
                <a:ln>
                  <a:noFill/>
                </a:ln>
                <a:solidFill>
                  <a:schemeClr val="tx1"/>
                </a:solidFill>
                <a:effectLst/>
                <a:uLnTx/>
                <a:uFillTx/>
                <a:latin typeface="+mn-lt"/>
                <a:ea typeface="+mn-ea"/>
                <a:cs typeface="+mn-cs"/>
              </a:rPr>
              <a:t>26-12-2024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eaLnBrk="1" hangingPunct="1">
              <a:buNone/>
            </a:pPr>
            <a:fld id="{9A0DB2DC-4C9A-4742-B13C-FB6460FD3503}" type="slidenum">
              <a:rPr lang="en-IN" altLang="x-none" sz="1200" dirty="0"/>
              <a:t>‹#›</a:t>
            </a:fld>
            <a:endParaRPr lang="en-IN" altLang="x-none"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Date Placeholder 3"/>
          <p:cNvSpPr txBox="1"/>
          <p:nvPr/>
        </p:nvSpPr>
        <p:spPr>
          <a:xfrm>
            <a:off x="777875" y="6634163"/>
            <a:ext cx="5781675" cy="220663"/>
          </a:xfrm>
          <a:prstGeom prst="rect">
            <a:avLst/>
          </a:prstGeom>
          <a:solidFill>
            <a:srgbClr val="00206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3" name="Date Placeholder 3"/>
          <p:cNvSpPr txBox="1"/>
          <p:nvPr/>
        </p:nvSpPr>
        <p:spPr>
          <a:xfrm>
            <a:off x="6559550" y="6634163"/>
            <a:ext cx="5194300" cy="220663"/>
          </a:xfrm>
          <a:prstGeom prst="rect">
            <a:avLst/>
          </a:prstGeom>
          <a:solidFill>
            <a:srgbClr val="00808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txBox="1"/>
          <p:nvPr/>
        </p:nvSpPr>
        <p:spPr>
          <a:xfrm>
            <a:off x="11753850" y="6637338"/>
            <a:ext cx="438150" cy="220663"/>
          </a:xfrm>
          <a:prstGeom prst="rect">
            <a:avLst/>
          </a:prstGeom>
          <a:solidFill>
            <a:schemeClr val="accent4"/>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5" name="Date Placeholder 3"/>
          <p:cNvSpPr txBox="1"/>
          <p:nvPr/>
        </p:nvSpPr>
        <p:spPr>
          <a:xfrm>
            <a:off x="0" y="0"/>
            <a:ext cx="12192000" cy="233363"/>
          </a:xfrm>
          <a:prstGeom prst="rect">
            <a:avLst/>
          </a:prstGeom>
          <a:solidFill>
            <a:srgbClr val="006666"/>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6" name="Date Placeholder 3"/>
          <p:cNvSpPr txBox="1"/>
          <p:nvPr/>
        </p:nvSpPr>
        <p:spPr>
          <a:xfrm>
            <a:off x="0" y="6634163"/>
            <a:ext cx="777875" cy="222250"/>
          </a:xfrm>
          <a:prstGeom prst="rect">
            <a:avLst/>
          </a:prstGeom>
          <a:solidFill>
            <a:schemeClr val="accent2">
              <a:lumMod val="75000"/>
            </a:schemeClr>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txBox="1"/>
          <p:nvPr/>
        </p:nvSpPr>
        <p:spPr>
          <a:xfrm>
            <a:off x="777875" y="6642100"/>
            <a:ext cx="5653088" cy="215900"/>
          </a:xfrm>
          <a:prstGeom prst="rect">
            <a:avLst/>
          </a:prstGeom>
          <a:solidFill>
            <a:srgbClr val="00206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Dept. of Computer Science and Engineering (Data Science)</a:t>
            </a: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5" name="Date Placeholder 3"/>
          <p:cNvSpPr txBox="1"/>
          <p:nvPr/>
        </p:nvSpPr>
        <p:spPr>
          <a:xfrm>
            <a:off x="6430963" y="6642100"/>
            <a:ext cx="5322888" cy="215900"/>
          </a:xfrm>
          <a:prstGeom prst="rect">
            <a:avLst/>
          </a:prstGeom>
          <a:solidFill>
            <a:srgbClr val="00808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Srinivasa Ramanujan Institute of Technology</a:t>
            </a: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6" name="Date Placeholder 3"/>
          <p:cNvSpPr txBox="1"/>
          <p:nvPr/>
        </p:nvSpPr>
        <p:spPr>
          <a:xfrm>
            <a:off x="11753850" y="6642100"/>
            <a:ext cx="438150" cy="215900"/>
          </a:xfrm>
          <a:prstGeom prst="rect">
            <a:avLst/>
          </a:prstGeom>
          <a:solidFill>
            <a:schemeClr val="accent4"/>
          </a:solidFill>
        </p:spPr>
        <p:txBody>
          <a:bodyPr anchor="ctr"/>
          <a:lstStyle/>
          <a:p>
            <a:pPr lvl="0" algn="ctr" eaLnBrk="1" hangingPunct="1">
              <a:buNone/>
            </a:pPr>
            <a:fld id="{9A0DB2DC-4C9A-4742-B13C-FB6460FD3503}" type="slidenum">
              <a:rPr lang="en-US" sz="1600" b="1" dirty="0">
                <a:solidFill>
                  <a:srgbClr val="002060"/>
                </a:solidFill>
                <a:effectLst>
                  <a:outerShdw blurRad="38100" dist="38100" dir="2700000">
                    <a:srgbClr val="C0C0C0"/>
                  </a:outerShdw>
                </a:effectLst>
                <a:latin typeface="Times New Roman" panose="02020603050405020304" pitchFamily="18" charset="0"/>
                <a:cs typeface="Times New Roman" panose="02020603050405020304" pitchFamily="18" charset="0"/>
              </a:rPr>
              <a:t>‹#›</a:t>
            </a:fld>
            <a:endParaRPr lang="en-US" altLang="x-none" sz="1600" b="1" dirty="0">
              <a:solidFill>
                <a:srgbClr val="002060"/>
              </a:solidFill>
              <a:effectLst>
                <a:outerShdw blurRad="38100" dist="38100" dir="2700000">
                  <a:srgbClr val="C0C0C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Date Placeholder 3"/>
          <p:cNvSpPr txBox="1"/>
          <p:nvPr/>
        </p:nvSpPr>
        <p:spPr>
          <a:xfrm>
            <a:off x="0" y="0"/>
            <a:ext cx="12192000" cy="233363"/>
          </a:xfrm>
          <a:prstGeom prst="rect">
            <a:avLst/>
          </a:prstGeom>
          <a:solidFill>
            <a:srgbClr val="006666"/>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UPI fraud detection using machine learning</a:t>
            </a:r>
            <a:endParaRPr kumimoji="0" lang="en-IN" sz="1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pic>
        <p:nvPicPr>
          <p:cNvPr id="3078" name="Picture 6"/>
          <p:cNvPicPr>
            <a:picLocks noChangeAspect="1"/>
          </p:cNvPicPr>
          <p:nvPr userDrawn="1"/>
        </p:nvPicPr>
        <p:blipFill>
          <a:blip r:embed="rId2"/>
          <a:stretch>
            <a:fillRect/>
          </a:stretch>
        </p:blipFill>
        <p:spPr>
          <a:xfrm>
            <a:off x="11506200" y="5956300"/>
            <a:ext cx="685800" cy="685800"/>
          </a:xfrm>
          <a:prstGeom prst="rect">
            <a:avLst/>
          </a:prstGeom>
          <a:noFill/>
          <a:ln w="9525">
            <a:noFill/>
          </a:ln>
        </p:spPr>
      </p:pic>
      <p:sp>
        <p:nvSpPr>
          <p:cNvPr id="8" name="Date Placeholder 3"/>
          <p:cNvSpPr txBox="1"/>
          <p:nvPr/>
        </p:nvSpPr>
        <p:spPr>
          <a:xfrm>
            <a:off x="0" y="6642100"/>
            <a:ext cx="777875" cy="215900"/>
          </a:xfrm>
          <a:prstGeom prst="rect">
            <a:avLst/>
          </a:prstGeom>
          <a:solidFill>
            <a:schemeClr val="accent2">
              <a:lumMod val="75000"/>
            </a:schemeClr>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 - 02</a:t>
            </a:r>
          </a:p>
        </p:txBody>
      </p:sp>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p:titleStyle>
    <p:bodyStyle>
      <a:lvl1pPr marL="228600" indent="-228600" algn="just" rtl="0" eaLnBrk="0" fontAlgn="base" hangingPunct="0">
        <a:lnSpc>
          <a:spcPct val="90000"/>
        </a:lnSpc>
        <a:spcBef>
          <a:spcPts val="1000"/>
        </a:spcBef>
        <a:spcAft>
          <a:spcPct val="0"/>
        </a:spcAft>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rtl="0" eaLnBrk="0" fontAlgn="base" hangingPunct="0">
        <a:lnSpc>
          <a:spcPct val="90000"/>
        </a:lnSpc>
        <a:spcBef>
          <a:spcPts val="500"/>
        </a:spcBef>
        <a:spcAft>
          <a:spcPct val="0"/>
        </a:spcAft>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90000"/>
        </a:lnSpc>
        <a:spcBef>
          <a:spcPts val="500"/>
        </a:spcBef>
        <a:spcAft>
          <a:spcPct val="0"/>
        </a:spcAft>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6000" y="1782763"/>
            <a:ext cx="2382838" cy="584200"/>
          </a:xfrm>
          <a:prstGeom prst="rect">
            <a:avLst/>
          </a:prstGeom>
        </p:spPr>
        <p:txBody>
          <a:bodyPr>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K. Divya Madhuri</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214G1A3219</a:t>
            </a:r>
          </a:p>
        </p:txBody>
      </p:sp>
      <p:sp>
        <p:nvSpPr>
          <p:cNvPr id="6" name="Subtitle 11"/>
          <p:cNvSpPr txBox="1"/>
          <p:nvPr/>
        </p:nvSpPr>
        <p:spPr>
          <a:xfrm>
            <a:off x="3759200" y="2474913"/>
            <a:ext cx="4673600" cy="898525"/>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4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Under the guidance of</a:t>
            </a:r>
          </a:p>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Ms. P. Sirisha </a:t>
            </a:r>
            <a:r>
              <a:rPr kumimoji="0" lang="en-US" sz="2400" b="0" i="0" u="none" strike="noStrike" kern="1200" cap="none" spc="0" normalizeH="0" baseline="-2500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 Tech.</a:t>
            </a:r>
            <a:endParaRPr kumimoji="0" lang="en-IN" sz="2400" b="0" i="0" u="none" strike="noStrike" kern="1200" cap="none" spc="0" normalizeH="0" baseline="-2500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defRPr/>
            </a:pPr>
            <a:r>
              <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Assistant Professor</a:t>
            </a:r>
          </a:p>
        </p:txBody>
      </p:sp>
      <p:sp>
        <p:nvSpPr>
          <p:cNvPr id="7" name="Subtitle 11"/>
          <p:cNvSpPr txBox="1"/>
          <p:nvPr/>
        </p:nvSpPr>
        <p:spPr>
          <a:xfrm>
            <a:off x="1514475" y="5162550"/>
            <a:ext cx="9163050" cy="1427163"/>
          </a:xfrm>
          <a:prstGeom prst="rect">
            <a:avLst/>
          </a:prstGeom>
        </p:spPr>
        <p:txBody>
          <a:bodyPr>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en-US" sz="4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Department of Computer Science and Engineering (Data Science)      </a:t>
            </a:r>
          </a:p>
          <a:p>
            <a:pPr marL="0" marR="0" lvl="0" indent="0" algn="ctr"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en-US" sz="65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Srinivasa Ramanujan Institute of Technology</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100" b="1"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(Affiliated to JNTUA &amp; Approved by AICTE) (Accredited by NAAC with ‘A’ Grade &amp; Accredited by NBA (EEE, ECE &amp; CSE)</a:t>
            </a:r>
            <a:endParaRPr kumimoji="0" lang="en-US" sz="21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3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Rotarypuram</a:t>
            </a:r>
            <a:r>
              <a:rPr kumimoji="0" lang="en-US" sz="2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Village, B K </a:t>
            </a:r>
            <a:r>
              <a:rPr kumimoji="0" lang="en-US" sz="23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Samudram</a:t>
            </a:r>
            <a:r>
              <a:rPr kumimoji="0" lang="en-US" sz="2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Mandal, </a:t>
            </a:r>
            <a:r>
              <a:rPr kumimoji="0" lang="en-US" sz="23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Ananthapuramu</a:t>
            </a:r>
            <a:r>
              <a:rPr kumimoji="0" lang="en-US" sz="2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515701.</a:t>
            </a:r>
          </a:p>
          <a:p>
            <a:pPr marL="0" marR="0" lvl="0" indent="0" algn="ctr" defTabSz="914400" rtl="0" eaLnBrk="1" fontAlgn="auto" latinLnBrk="0" hangingPunct="1">
              <a:lnSpc>
                <a:spcPct val="90000"/>
              </a:lnSpc>
              <a:spcBef>
                <a:spcPts val="1000"/>
              </a:spcBef>
              <a:spcAft>
                <a:spcPts val="100"/>
              </a:spcAft>
              <a:buClrTx/>
              <a:buSzTx/>
              <a:buFont typeface="Arial" panose="020B0604020202020204" pitchFamily="34" charset="0"/>
              <a:buNone/>
              <a:defRPr/>
            </a:pPr>
            <a:r>
              <a:rPr kumimoji="0" lang="en-US" sz="25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2024 - 2025</a:t>
            </a:r>
            <a:endPar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2" name="Subtitle 11"/>
          <p:cNvSpPr txBox="1"/>
          <p:nvPr/>
        </p:nvSpPr>
        <p:spPr>
          <a:xfrm>
            <a:off x="3575050" y="1782763"/>
            <a:ext cx="2382838" cy="584200"/>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 Afra </a:t>
            </a:r>
            <a:r>
              <a:rPr kumimoji="0" lang="en-US" sz="2600" b="0" i="0" u="none" strike="noStrike" kern="1200" cap="none" spc="0" normalizeH="0" baseline="0" noProof="0" dirty="0" err="1">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Tahaseen</a:t>
            </a:r>
            <a:endPar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214G1A3202</a:t>
            </a:r>
          </a:p>
        </p:txBody>
      </p:sp>
      <p:sp>
        <p:nvSpPr>
          <p:cNvPr id="13" name="Subtitle 11"/>
          <p:cNvSpPr txBox="1"/>
          <p:nvPr/>
        </p:nvSpPr>
        <p:spPr>
          <a:xfrm>
            <a:off x="8616950" y="1782763"/>
            <a:ext cx="2979738" cy="584200"/>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 Mohammad Arshad</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214G1A3253</a:t>
            </a:r>
          </a:p>
        </p:txBody>
      </p:sp>
      <p:sp>
        <p:nvSpPr>
          <p:cNvPr id="14" name="Subtitle 11"/>
          <p:cNvSpPr txBox="1"/>
          <p:nvPr/>
        </p:nvSpPr>
        <p:spPr>
          <a:xfrm>
            <a:off x="908050" y="1782763"/>
            <a:ext cx="2667000" cy="584200"/>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 Jaheda</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214G1A3229</a:t>
            </a:r>
          </a:p>
        </p:txBody>
      </p:sp>
      <p:sp>
        <p:nvSpPr>
          <p:cNvPr id="17" name="Rectangle: Rounded Corners 16"/>
          <p:cNvSpPr/>
          <p:nvPr/>
        </p:nvSpPr>
        <p:spPr>
          <a:xfrm>
            <a:off x="755650" y="334963"/>
            <a:ext cx="10528300" cy="858838"/>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UPI FRAUD DETECTION USING MACHINE LEARNING</a:t>
            </a:r>
            <a:endParaRPr kumimoji="0" lang="en-IN" sz="32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6153" name="Rectangle 17"/>
          <p:cNvSpPr/>
          <p:nvPr/>
        </p:nvSpPr>
        <p:spPr>
          <a:xfrm>
            <a:off x="2714625" y="1262063"/>
            <a:ext cx="6762750" cy="338137"/>
          </a:xfrm>
          <a:prstGeom prst="rect">
            <a:avLst/>
          </a:prstGeom>
          <a:noFill/>
          <a:ln w="9525">
            <a:noFill/>
          </a:ln>
        </p:spPr>
        <p:txBody>
          <a:bodyPr>
            <a:spAutoFit/>
          </a:bodyPr>
          <a:lstStyle>
            <a:lvl1pPr marL="228600" indent="-228600" algn="just" rtl="0" eaLnBrk="0" fontAlgn="base" hangingPunct="0">
              <a:lnSpc>
                <a:spcPct val="90000"/>
              </a:lnSpc>
              <a:spcBef>
                <a:spcPts val="1000"/>
              </a:spcBef>
              <a:spcAft>
                <a:spcPct val="0"/>
              </a:spcAft>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rtl="0" eaLnBrk="0" fontAlgn="base" hangingPunct="0">
              <a:lnSpc>
                <a:spcPct val="90000"/>
              </a:lnSpc>
              <a:spcBef>
                <a:spcPts val="500"/>
              </a:spcBef>
              <a:spcAft>
                <a:spcPct val="0"/>
              </a:spcAft>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90000"/>
              </a:lnSpc>
              <a:spcBef>
                <a:spcPts val="500"/>
              </a:spcBef>
              <a:spcAft>
                <a:spcPct val="0"/>
              </a:spcAft>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stStyle>
          <a:p>
            <a:pPr marL="0" lvl="0" indent="0" algn="ctr" eaLnBrk="1" hangingPunct="1">
              <a:lnSpc>
                <a:spcPct val="107000"/>
              </a:lnSpc>
              <a:spcBef>
                <a:spcPts val="500"/>
              </a:spcBef>
              <a:spcAft>
                <a:spcPts val="500"/>
              </a:spcAft>
              <a:buFontTx/>
              <a:buNone/>
            </a:pPr>
            <a:r>
              <a:rPr lang="en-IN" altLang="en-US" sz="1600" i="1" dirty="0">
                <a:solidFill>
                  <a:srgbClr val="000000"/>
                </a:solidFill>
                <a:cs typeface="Calibri" panose="020F0502020204030204" pitchFamily="34" charset="0"/>
              </a:rPr>
              <a:t>by</a:t>
            </a:r>
            <a:endParaRPr lang="en-IN" altLang="en-US" sz="1600" i="1" dirty="0">
              <a:solidFill>
                <a:srgbClr val="000000"/>
              </a:solidFill>
              <a:ea typeface="Calibri" panose="020F0502020204030204" pitchFamily="34" charset="0"/>
            </a:endParaRPr>
          </a:p>
        </p:txBody>
      </p:sp>
      <p:pic>
        <p:nvPicPr>
          <p:cNvPr id="6154" name="Picture 4"/>
          <p:cNvPicPr>
            <a:picLocks noChangeAspect="1"/>
          </p:cNvPicPr>
          <p:nvPr/>
        </p:nvPicPr>
        <p:blipFill>
          <a:blip r:embed="rId2"/>
          <a:stretch>
            <a:fillRect/>
          </a:stretch>
        </p:blipFill>
        <p:spPr>
          <a:xfrm>
            <a:off x="5341938" y="3476625"/>
            <a:ext cx="1843087" cy="168592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E</a:t>
            </a: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xisting System</a:t>
            </a:r>
          </a:p>
        </p:txBody>
      </p:sp>
      <p:sp>
        <p:nvSpPr>
          <p:cNvPr id="15365" name="Content Placeholder 2"/>
          <p:cNvSpPr>
            <a:spLocks noGrp="1"/>
          </p:cNvSpPr>
          <p:nvPr>
            <p:ph idx="1"/>
          </p:nvPr>
        </p:nvSpPr>
        <p:spPr>
          <a:xfrm>
            <a:off x="200025" y="1096963"/>
            <a:ext cx="11779250" cy="5395912"/>
          </a:xfrm>
          <a:ln/>
        </p:spPr>
        <p:txBody>
          <a:bodyPr vert="horz" wrap="square" lIns="91440" tIns="45720" rIns="91440" bIns="45720" anchor="t" anchorCtr="0"/>
          <a:lstStyle/>
          <a:p>
            <a:pPr eaLnBrk="1" hangingPunct="1">
              <a:lnSpc>
                <a:spcPct val="150000"/>
              </a:lnSpc>
            </a:pPr>
            <a:r>
              <a:rPr lang="en-US" altLang="en-US" sz="2200" kern="1200" dirty="0">
                <a:latin typeface="Times New Roman" panose="02020603050405020304" pitchFamily="18" charset="0"/>
                <a:ea typeface="+mn-ea"/>
                <a:cs typeface="Times New Roman" panose="02020603050405020304" pitchFamily="18" charset="0"/>
              </a:rPr>
              <a:t> </a:t>
            </a:r>
            <a:r>
              <a:rPr lang="en-US" altLang="en-US" sz="2200" dirty="0"/>
              <a:t>Logistic Regression is an already existing method used for UPI fraud detection. It classifies transactions as fraudulent or legitimate based on historical data, using features such as transaction amount, frequency, and user behavior. </a:t>
            </a:r>
          </a:p>
          <a:p>
            <a:pPr eaLnBrk="1" hangingPunct="1">
              <a:lnSpc>
                <a:spcPct val="150000"/>
              </a:lnSpc>
            </a:pPr>
            <a:r>
              <a:rPr lang="en-US" altLang="en-US" sz="2200" dirty="0"/>
              <a:t>If the probability of fraud exceeds a certain threshold, the transaction is flagged as suspicious. While this method is simple, interpretable, and effective for basic classification tasks, it has several limitations. </a:t>
            </a:r>
          </a:p>
          <a:p>
            <a:pPr eaLnBrk="1" hangingPunct="1">
              <a:lnSpc>
                <a:spcPct val="150000"/>
              </a:lnSpc>
            </a:pPr>
            <a:r>
              <a:rPr lang="en-US" altLang="en-US" sz="2200" dirty="0"/>
              <a:t>It assumes linear relationships between features, which makes it less effective in detecting complex or evolving fraud patterns. Additionally, it may struggle with large datasets and is prone to overfitting if not properly tuned.</a:t>
            </a:r>
            <a:endParaRPr lang="en-IN" altLang="en-US" sz="2200" dirty="0"/>
          </a:p>
          <a:p>
            <a:pPr marL="0" indent="0" eaLnBrk="1" hangingPunct="1">
              <a:lnSpc>
                <a:spcPct val="150000"/>
              </a:lnSpc>
              <a:buNone/>
            </a:pPr>
            <a:endParaRPr lang="en-IN" altLang="en-US" sz="2200" kern="120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Proposed System</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16389" name="Content Placeholder 2"/>
          <p:cNvSpPr>
            <a:spLocks noGrp="1"/>
          </p:cNvSpPr>
          <p:nvPr>
            <p:ph idx="1"/>
          </p:nvPr>
        </p:nvSpPr>
        <p:spPr>
          <a:xfrm>
            <a:off x="200025" y="1096963"/>
            <a:ext cx="11779250" cy="5395912"/>
          </a:xfrm>
          <a:ln/>
        </p:spPr>
        <p:txBody>
          <a:bodyPr vert="horz" wrap="square" lIns="91440" tIns="45720" rIns="91440" bIns="45720" anchor="t" anchorCtr="0"/>
          <a:lstStyle/>
          <a:p>
            <a:pPr marL="0" indent="0" eaLnBrk="1" hangingPunct="1">
              <a:buNone/>
            </a:pPr>
            <a:r>
              <a:rPr lang="en-US" altLang="en-US" sz="2000" dirty="0"/>
              <a:t>	</a:t>
            </a:r>
            <a:r>
              <a:rPr lang="en-US" altLang="en-US" sz="2400" dirty="0"/>
              <a:t>This proposed system for UPI fraud detection presents a clear and structured approach to enhancing digital payment.</a:t>
            </a:r>
          </a:p>
          <a:p>
            <a:pPr eaLnBrk="1" hangingPunct="1"/>
            <a:r>
              <a:rPr lang="en-US" altLang="en-US" sz="2400" b="1" dirty="0"/>
              <a:t>Data-driven Approach: </a:t>
            </a:r>
          </a:p>
          <a:p>
            <a:pPr marL="0" indent="0" eaLnBrk="1" hangingPunct="1">
              <a:buNone/>
            </a:pPr>
            <a:r>
              <a:rPr lang="en-US" altLang="en-US" sz="2400" b="1" dirty="0"/>
              <a:t>    </a:t>
            </a:r>
            <a:r>
              <a:rPr lang="en-US" altLang="en-US" sz="2400" dirty="0"/>
              <a:t>By using historical transaction data, the system can detect fraud based on actual patterns, improving its accuracy.</a:t>
            </a:r>
          </a:p>
          <a:p>
            <a:pPr eaLnBrk="1" hangingPunct="1"/>
            <a:r>
              <a:rPr lang="en-US" altLang="en-US" sz="2400" b="1" dirty="0"/>
              <a:t>Versatile Model Selection: </a:t>
            </a:r>
          </a:p>
          <a:p>
            <a:pPr marL="0" indent="0" eaLnBrk="1" hangingPunct="1">
              <a:buNone/>
            </a:pPr>
            <a:r>
              <a:rPr lang="en-US" altLang="en-US" sz="2400" b="1" dirty="0"/>
              <a:t>    </a:t>
            </a:r>
            <a:r>
              <a:rPr lang="en-US" altLang="en-US" sz="2400" dirty="0"/>
              <a:t>The inclusion of multiple algorithms (Decision Tree, Random Forest, and KNN) allows for flexibility and optimization, ensuring the best-performing model is chosen.</a:t>
            </a:r>
          </a:p>
          <a:p>
            <a:pPr eaLnBrk="1" hangingPunct="1"/>
            <a:r>
              <a:rPr lang="en-US" altLang="en-US" sz="2400" b="1" dirty="0"/>
              <a:t>Real-time Monitoring: </a:t>
            </a:r>
          </a:p>
          <a:p>
            <a:pPr marL="0" indent="0" eaLnBrk="1" hangingPunct="1">
              <a:buNone/>
            </a:pPr>
            <a:r>
              <a:rPr lang="en-US" altLang="en-US" sz="2400" b="1" dirty="0"/>
              <a:t>    </a:t>
            </a:r>
            <a:r>
              <a:rPr lang="en-US" altLang="en-US" sz="2400" dirty="0"/>
              <a:t>The integration of the system with real-time transaction data means that fraud detection is immediate, which is crucial for minimizing </a:t>
            </a:r>
            <a:r>
              <a:rPr lang="en-US" altLang="en-US" sz="2400" dirty="0" err="1"/>
              <a:t>losses.User</a:t>
            </a:r>
            <a:r>
              <a:rPr lang="en-US" altLang="en-US" sz="2400" dirty="0"/>
              <a:t> Feedback: The feedback loop enables the system to evolve continuously, improving its predictions and adapting to new fraud tactics.</a:t>
            </a:r>
            <a:endParaRPr lang="en-IN" altLang="en-US" sz="2400" kern="120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769A-FA90-47E0-9BB4-4DF6878F567B}"/>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371B979D-F7EF-469C-941B-1508D299A82C}"/>
              </a:ext>
            </a:extLst>
          </p:cNvPr>
          <p:cNvSpPr>
            <a:spLocks noGrp="1"/>
          </p:cNvSpPr>
          <p:nvPr>
            <p:ph idx="1"/>
          </p:nvPr>
        </p:nvSpPr>
        <p:spPr/>
        <p:txBody>
          <a:bodyPr/>
          <a:lstStyle/>
          <a:p>
            <a:r>
              <a:rPr lang="en-US" sz="2400" b="1" dirty="0"/>
              <a:t>User Feedback: </a:t>
            </a:r>
          </a:p>
          <a:p>
            <a:pPr marL="0" indent="0">
              <a:buNone/>
            </a:pPr>
            <a:r>
              <a:rPr lang="en-US" sz="2400" b="1" dirty="0"/>
              <a:t>    </a:t>
            </a:r>
            <a:r>
              <a:rPr lang="en-US" sz="2400" dirty="0"/>
              <a:t>The feedback loop enables the system to evolve continuously, improving its predictions and adapting to new fraud tactics.</a:t>
            </a:r>
          </a:p>
          <a:p>
            <a:r>
              <a:rPr lang="en-US" sz="2400" b="1" dirty="0"/>
              <a:t>Performance Metrics:</a:t>
            </a:r>
            <a:r>
              <a:rPr lang="en-US" sz="2400" dirty="0"/>
              <a:t> </a:t>
            </a:r>
          </a:p>
          <a:p>
            <a:pPr marL="0" indent="0">
              <a:buNone/>
            </a:pPr>
            <a:r>
              <a:rPr lang="en-US" sz="2400" dirty="0"/>
              <a:t>    Evaluating the system using various performance metrics will help to fine-tune the model and ensure that it balances accuracy and detection capability.</a:t>
            </a:r>
            <a:endParaRPr lang="en-IN" sz="2400" dirty="0"/>
          </a:p>
          <a:p>
            <a:pPr marL="0" indent="0">
              <a:buNone/>
            </a:pPr>
            <a:endParaRPr lang="en-US" sz="2400" dirty="0"/>
          </a:p>
        </p:txBody>
      </p:sp>
    </p:spTree>
    <p:extLst>
      <p:ext uri="{BB962C8B-B14F-4D97-AF65-F5344CB8AC3E}">
        <p14:creationId xmlns:p14="http://schemas.microsoft.com/office/powerpoint/2010/main" val="420288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A2D7-B071-4C48-83FA-D45D09E9FDB3}"/>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10F7D73E-E642-48FF-98E1-1241F890996F}"/>
              </a:ext>
            </a:extLst>
          </p:cNvPr>
          <p:cNvSpPr>
            <a:spLocks noGrp="1"/>
          </p:cNvSpPr>
          <p:nvPr>
            <p:ph idx="1"/>
          </p:nvPr>
        </p:nvSpPr>
        <p:spPr/>
        <p:txBody>
          <a:bodyPr/>
          <a:lstStyle/>
          <a:p>
            <a:pPr marL="0" indent="0">
              <a:buNone/>
            </a:pPr>
            <a:r>
              <a:rPr lang="en-IN" b="1" dirty="0"/>
              <a:t>Functional requirements</a:t>
            </a:r>
          </a:p>
          <a:p>
            <a:pPr>
              <a:buFont typeface="Wingdings" panose="05000000000000000000" pitchFamily="2" charset="2"/>
              <a:buChar char="q"/>
            </a:pPr>
            <a:r>
              <a:rPr lang="en-IN" dirty="0"/>
              <a:t>Transaction monitoring</a:t>
            </a:r>
          </a:p>
          <a:p>
            <a:pPr>
              <a:buFont typeface="Wingdings" panose="05000000000000000000" pitchFamily="2" charset="2"/>
              <a:buChar char="q"/>
            </a:pPr>
            <a:r>
              <a:rPr lang="en-IN" dirty="0"/>
              <a:t> Fraud predictions model</a:t>
            </a:r>
          </a:p>
          <a:p>
            <a:pPr>
              <a:buFont typeface="Wingdings" panose="05000000000000000000" pitchFamily="2" charset="2"/>
              <a:buChar char="q"/>
            </a:pPr>
            <a:r>
              <a:rPr lang="en-IN" dirty="0"/>
              <a:t>Real time alerts</a:t>
            </a:r>
          </a:p>
          <a:p>
            <a:pPr>
              <a:buFont typeface="Wingdings" panose="05000000000000000000" pitchFamily="2" charset="2"/>
              <a:buChar char="q"/>
            </a:pPr>
            <a:r>
              <a:rPr lang="en-IN" dirty="0"/>
              <a:t>Fraud pattern  updates</a:t>
            </a:r>
          </a:p>
          <a:p>
            <a:pPr marL="0" indent="0">
              <a:buNone/>
            </a:pPr>
            <a:r>
              <a:rPr lang="en-IN" b="1" dirty="0"/>
              <a:t>Non functional requirement </a:t>
            </a:r>
          </a:p>
          <a:p>
            <a:pPr>
              <a:buFont typeface="Wingdings" panose="05000000000000000000" pitchFamily="2" charset="2"/>
              <a:buChar char="q"/>
            </a:pPr>
            <a:r>
              <a:rPr lang="en-IN" dirty="0"/>
              <a:t>Scalability </a:t>
            </a:r>
          </a:p>
          <a:p>
            <a:pPr>
              <a:buFont typeface="Wingdings" panose="05000000000000000000" pitchFamily="2" charset="2"/>
              <a:buChar char="q"/>
            </a:pPr>
            <a:r>
              <a:rPr lang="en-IN" dirty="0"/>
              <a:t>Accuracy</a:t>
            </a:r>
          </a:p>
          <a:p>
            <a:pPr>
              <a:buFont typeface="Wingdings" panose="05000000000000000000" pitchFamily="2" charset="2"/>
              <a:buChar char="q"/>
            </a:pPr>
            <a:r>
              <a:rPr lang="en-IN" dirty="0"/>
              <a:t>Maintainability</a:t>
            </a:r>
          </a:p>
        </p:txBody>
      </p:sp>
    </p:spTree>
    <p:extLst>
      <p:ext uri="{BB962C8B-B14F-4D97-AF65-F5344CB8AC3E}">
        <p14:creationId xmlns:p14="http://schemas.microsoft.com/office/powerpoint/2010/main" val="403802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UML Diagrams</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21509" name="TextBox 3"/>
          <p:cNvSpPr txBox="1">
            <a:spLocks noChangeArrowheads="1"/>
          </p:cNvSpPr>
          <p:nvPr/>
        </p:nvSpPr>
        <p:spPr bwMode="auto">
          <a:xfrm>
            <a:off x="820738" y="947738"/>
            <a:ext cx="11107738" cy="1884363"/>
          </a:xfrm>
          <a:prstGeom prst="rect">
            <a:avLst/>
          </a:prstGeom>
          <a:noFill/>
          <a:ln>
            <a:noFill/>
          </a:ln>
        </p:spPr>
        <p:txBody>
          <a:bodyPr wrap="square">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defRPr/>
            </a:pPr>
            <a:r>
              <a:rPr kumimoji="0" lang="en-US"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Class Diagram:</a:t>
            </a:r>
          </a:p>
          <a:p>
            <a:pPr marL="0" marR="0" lvl="0" indent="0" algn="just" defTabSz="914400" rtl="0" eaLnBrk="0" fontAlgn="base" latinLnBrk="0" hangingPunct="0">
              <a:lnSpc>
                <a:spcPct val="150000"/>
              </a:lnSpc>
              <a:spcBef>
                <a:spcPct val="0"/>
              </a:spcBef>
              <a:spcAft>
                <a:spcPct val="0"/>
              </a:spcAft>
              <a:buClrTx/>
              <a:buSzTx/>
              <a:buFontTx/>
              <a:buNone/>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kumimoji="0" lang="en-US"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21510" name="Picture 2"/>
          <p:cNvPicPr>
            <a:picLocks noChangeAspect="1"/>
          </p:cNvPicPr>
          <p:nvPr/>
        </p:nvPicPr>
        <p:blipFill>
          <a:blip r:embed="rId2"/>
          <a:stretch>
            <a:fillRect/>
          </a:stretch>
        </p:blipFill>
        <p:spPr>
          <a:xfrm>
            <a:off x="2547938" y="2935288"/>
            <a:ext cx="6332537" cy="333692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UML Diagrams</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pic>
        <p:nvPicPr>
          <p:cNvPr id="22533" name="Picture 4" descr="A diagram of a computer&#10;&#10;Description automatically generated"/>
          <p:cNvPicPr>
            <a:picLocks noChangeAspect="1"/>
          </p:cNvPicPr>
          <p:nvPr/>
        </p:nvPicPr>
        <p:blipFill>
          <a:blip r:embed="rId2"/>
          <a:stretch>
            <a:fillRect/>
          </a:stretch>
        </p:blipFill>
        <p:spPr>
          <a:xfrm>
            <a:off x="3297238" y="1647825"/>
            <a:ext cx="5070475" cy="4373563"/>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Data Flow Diagram</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pic>
        <p:nvPicPr>
          <p:cNvPr id="23557" name="Picture 3" descr="A diagram of a process&#10;&#10;Description automatically generated"/>
          <p:cNvPicPr>
            <a:picLocks noChangeAspect="1"/>
          </p:cNvPicPr>
          <p:nvPr/>
        </p:nvPicPr>
        <p:blipFill>
          <a:blip r:embed="rId2"/>
          <a:stretch>
            <a:fillRect/>
          </a:stretch>
        </p:blipFill>
        <p:spPr>
          <a:xfrm>
            <a:off x="877454" y="1795398"/>
            <a:ext cx="10400145" cy="4065651"/>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Data Preprocessing Techniques</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24581" name="Content Placeholder 3"/>
          <p:cNvSpPr>
            <a:spLocks noGrp="1"/>
          </p:cNvSpPr>
          <p:nvPr>
            <p:ph idx="1"/>
          </p:nvPr>
        </p:nvSpPr>
        <p:spPr>
          <a:xfrm>
            <a:off x="200025" y="1055688"/>
            <a:ext cx="11779250" cy="3990975"/>
          </a:xfrm>
          <a:ln/>
        </p:spPr>
        <p:txBody>
          <a:bodyPr vert="horz" wrap="square" lIns="91440" tIns="45720" rIns="91440" bIns="45720" anchor="t" anchorCtr="0">
            <a:spAutoFit/>
          </a:bodyPr>
          <a:lstStyle/>
          <a:p>
            <a:pPr marL="342900" indent="-342900" eaLnBrk="1" hangingPunct="1">
              <a:lnSpc>
                <a:spcPct val="150000"/>
              </a:lnSpc>
            </a:pPr>
            <a:r>
              <a:rPr lang="en-IN" altLang="en-US" sz="2400" b="1" kern="1200" dirty="0">
                <a:latin typeface="Times New Roman" panose="02020603050405020304" pitchFamily="18" charset="0"/>
                <a:ea typeface="+mn-ea"/>
                <a:cs typeface="Times New Roman" panose="02020603050405020304" pitchFamily="18" charset="0"/>
              </a:rPr>
              <a:t>Data Cleaning</a:t>
            </a:r>
            <a:endParaRPr lang="en-IN" altLang="en-US" sz="2400" kern="1200" dirty="0">
              <a:latin typeface="Times New Roman" panose="02020603050405020304" pitchFamily="18" charset="0"/>
              <a:ea typeface="+mn-ea"/>
              <a:cs typeface="Times New Roman" panose="02020603050405020304" pitchFamily="18" charset="0"/>
            </a:endParaRPr>
          </a:p>
          <a:p>
            <a:pPr marL="342900" indent="-342900" eaLnBrk="1" hangingPunct="1">
              <a:lnSpc>
                <a:spcPct val="150000"/>
              </a:lnSpc>
            </a:pPr>
            <a:r>
              <a:rPr lang="en-IN" altLang="en-US" sz="2400" kern="1200" dirty="0">
                <a:latin typeface="Times New Roman" panose="02020603050405020304" pitchFamily="18" charset="0"/>
                <a:ea typeface="+mn-ea"/>
                <a:cs typeface="Times New Roman" panose="02020603050405020304" pitchFamily="18" charset="0"/>
              </a:rPr>
              <a:t> </a:t>
            </a:r>
            <a:r>
              <a:rPr lang="en-IN" altLang="en-US" sz="2400" b="1" kern="1200" dirty="0">
                <a:latin typeface="Times New Roman" panose="02020603050405020304" pitchFamily="18" charset="0"/>
                <a:ea typeface="+mn-ea"/>
                <a:cs typeface="Times New Roman" panose="02020603050405020304" pitchFamily="18" charset="0"/>
              </a:rPr>
              <a:t>Feature Selection</a:t>
            </a:r>
          </a:p>
          <a:p>
            <a:pPr marL="342900" indent="-342900" eaLnBrk="1" hangingPunct="1">
              <a:lnSpc>
                <a:spcPct val="150000"/>
              </a:lnSpc>
            </a:pPr>
            <a:r>
              <a:rPr lang="en-IN" altLang="en-US" sz="2400" b="1" kern="1200" dirty="0">
                <a:latin typeface="Times New Roman" panose="02020603050405020304" pitchFamily="18" charset="0"/>
                <a:ea typeface="+mn-ea"/>
                <a:cs typeface="Times New Roman" panose="02020603050405020304" pitchFamily="18" charset="0"/>
              </a:rPr>
              <a:t>Data Transformation</a:t>
            </a:r>
          </a:p>
          <a:p>
            <a:pPr marL="342900" indent="-342900" eaLnBrk="1" hangingPunct="1">
              <a:lnSpc>
                <a:spcPct val="150000"/>
              </a:lnSpc>
            </a:pPr>
            <a:r>
              <a:rPr lang="en-IN" altLang="en-US" sz="2400" b="1" kern="1200" dirty="0">
                <a:latin typeface="Times New Roman" panose="02020603050405020304" pitchFamily="18" charset="0"/>
                <a:ea typeface="+mn-ea"/>
                <a:cs typeface="Times New Roman" panose="02020603050405020304" pitchFamily="18" charset="0"/>
              </a:rPr>
              <a:t>Encoding Categorical Data</a:t>
            </a:r>
            <a:endParaRPr lang="en-IN" altLang="en-US" sz="2400" kern="1200" dirty="0">
              <a:latin typeface="Times New Roman" panose="02020603050405020304" pitchFamily="18" charset="0"/>
              <a:ea typeface="+mn-ea"/>
              <a:cs typeface="Times New Roman" panose="02020603050405020304" pitchFamily="18" charset="0"/>
            </a:endParaRPr>
          </a:p>
          <a:p>
            <a:pPr marL="342900" indent="-342900" eaLnBrk="1" hangingPunct="1">
              <a:lnSpc>
                <a:spcPct val="150000"/>
              </a:lnSpc>
            </a:pPr>
            <a:r>
              <a:rPr lang="en-IN" altLang="en-US" sz="2400" b="1" kern="1200" dirty="0">
                <a:latin typeface="Times New Roman" panose="02020603050405020304" pitchFamily="18" charset="0"/>
                <a:ea typeface="+mn-ea"/>
                <a:cs typeface="Times New Roman" panose="02020603050405020304" pitchFamily="18" charset="0"/>
              </a:rPr>
              <a:t>Data Splitting</a:t>
            </a:r>
          </a:p>
          <a:p>
            <a:pPr marL="342900" indent="-342900" eaLnBrk="1" hangingPunct="1">
              <a:lnSpc>
                <a:spcPct val="150000"/>
              </a:lnSpc>
            </a:pPr>
            <a:r>
              <a:rPr lang="en-IN" altLang="en-US" sz="2400" b="1" kern="1200" dirty="0">
                <a:latin typeface="Times New Roman" panose="02020603050405020304" pitchFamily="18" charset="0"/>
                <a:ea typeface="+mn-ea"/>
                <a:cs typeface="Times New Roman" panose="02020603050405020304" pitchFamily="18" charset="0"/>
              </a:rPr>
              <a:t>Feature Engineering</a:t>
            </a:r>
            <a:endParaRPr lang="en-IN" altLang="en-US" sz="2400" kern="120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Reference</a:t>
            </a:r>
          </a:p>
        </p:txBody>
      </p:sp>
      <p:sp>
        <p:nvSpPr>
          <p:cNvPr id="25605" name="Content Placeholder 2"/>
          <p:cNvSpPr>
            <a:spLocks noGrp="1"/>
          </p:cNvSpPr>
          <p:nvPr>
            <p:ph idx="1"/>
          </p:nvPr>
        </p:nvSpPr>
        <p:spPr>
          <a:xfrm>
            <a:off x="200025" y="1096963"/>
            <a:ext cx="11779250" cy="5395912"/>
          </a:xfrm>
          <a:ln/>
        </p:spPr>
        <p:txBody>
          <a:bodyPr vert="horz" wrap="square" lIns="91440" tIns="45720" rIns="91440" bIns="45720" anchor="t" anchorCtr="0"/>
          <a:lstStyle/>
          <a:p>
            <a:pPr marL="0" indent="0">
              <a:buNone/>
            </a:pPr>
            <a:r>
              <a:rPr lang="en-US" altLang="en-US" sz="2400" kern="1200" dirty="0">
                <a:latin typeface="Times New Roman" panose="02020603050405020304" pitchFamily="18" charset="0"/>
                <a:ea typeface="+mn-ea"/>
                <a:cs typeface="Times New Roman" panose="02020603050405020304" pitchFamily="18" charset="0"/>
              </a:rPr>
              <a:t>[1]. </a:t>
            </a:r>
            <a:r>
              <a:rPr lang="en-US" sz="2000" dirty="0"/>
              <a:t>Nadia </a:t>
            </a:r>
            <a:r>
              <a:rPr lang="en-US" sz="2000" dirty="0" err="1"/>
              <a:t>Boutaher,Amia</a:t>
            </a:r>
            <a:r>
              <a:rPr lang="en-US" sz="2000" dirty="0"/>
              <a:t> </a:t>
            </a:r>
            <a:r>
              <a:rPr lang="en-US" sz="2000" dirty="0" err="1"/>
              <a:t>elomri,noreddine</a:t>
            </a:r>
            <a:r>
              <a:rPr lang="en-US" sz="2000" dirty="0"/>
              <a:t> </a:t>
            </a:r>
            <a:r>
              <a:rPr lang="en-US" sz="2000" dirty="0" err="1"/>
              <a:t>abghour,khalid</a:t>
            </a:r>
            <a:r>
              <a:rPr lang="en-US" sz="2000" dirty="0"/>
              <a:t> </a:t>
            </a:r>
            <a:r>
              <a:rPr lang="en-US" sz="2000" dirty="0" err="1"/>
              <a:t>Moussaid</a:t>
            </a:r>
            <a:r>
              <a:rPr lang="en-US" sz="2000" dirty="0"/>
              <a:t>, A review of credit card fraud detection</a:t>
            </a:r>
          </a:p>
          <a:p>
            <a:pPr marL="0" indent="0">
              <a:buNone/>
            </a:pPr>
            <a:r>
              <a:rPr lang="en-US" sz="2000" dirty="0"/>
              <a:t>        using machine learning techniques                             	</a:t>
            </a:r>
            <a:endParaRPr lang="en-IN" sz="2000" dirty="0"/>
          </a:p>
          <a:p>
            <a:pPr marL="577850" indent="-577850">
              <a:lnSpc>
                <a:spcPct val="150000"/>
              </a:lnSpc>
              <a:buNone/>
            </a:pPr>
            <a:r>
              <a:rPr lang="en-US" altLang="en-US" sz="2000" kern="1200" dirty="0">
                <a:latin typeface="Times New Roman" panose="02020603050405020304" pitchFamily="18" charset="0"/>
                <a:ea typeface="+mn-ea"/>
                <a:cs typeface="Times New Roman" panose="02020603050405020304" pitchFamily="18" charset="0"/>
              </a:rPr>
              <a:t>[2]. </a:t>
            </a:r>
            <a:r>
              <a:rPr lang="en-IN" sz="2000" dirty="0"/>
              <a:t>J. Kavitha, G. Indira, A. Anil </a:t>
            </a:r>
            <a:r>
              <a:rPr lang="en-IN" sz="2000" dirty="0" err="1"/>
              <a:t>kumar</a:t>
            </a:r>
            <a:r>
              <a:rPr lang="en-IN" sz="2000" dirty="0"/>
              <a:t> , A. </a:t>
            </a:r>
            <a:r>
              <a:rPr lang="en-IN" sz="2000" dirty="0" err="1"/>
              <a:t>Shrinita</a:t>
            </a:r>
            <a:r>
              <a:rPr lang="en-IN" sz="2000" dirty="0"/>
              <a:t> , D. </a:t>
            </a:r>
            <a:r>
              <a:rPr lang="en-IN" sz="2000" dirty="0" err="1"/>
              <a:t>Bappan</a:t>
            </a:r>
            <a:r>
              <a:rPr lang="en-US" sz="2000" dirty="0"/>
              <a:t>, Fraud Detection in UPI Transactions Using Machine Learning. EPRA International Journal of Research and Development (IJRD),April -2024</a:t>
            </a:r>
            <a:endParaRPr lang="en-US" altLang="en-US" sz="2000" kern="1200" dirty="0">
              <a:latin typeface="Times New Roman" panose="02020603050405020304" pitchFamily="18" charset="0"/>
              <a:ea typeface="+mn-ea"/>
              <a:cs typeface="Times New Roman" panose="02020603050405020304" pitchFamily="18" charset="0"/>
            </a:endParaRPr>
          </a:p>
          <a:p>
            <a:pPr marL="442913" indent="-442913">
              <a:lnSpc>
                <a:spcPct val="150000"/>
              </a:lnSpc>
              <a:buFont typeface="Wingdings" panose="05000000000000000000" pitchFamily="2" charset="2"/>
              <a:buNone/>
            </a:pPr>
            <a:r>
              <a:rPr lang="en-US" altLang="en-US" sz="2000" kern="1200" dirty="0">
                <a:latin typeface="Times New Roman" panose="02020603050405020304" pitchFamily="18" charset="0"/>
                <a:ea typeface="+mn-ea"/>
                <a:cs typeface="Times New Roman" panose="02020603050405020304" pitchFamily="18" charset="0"/>
              </a:rPr>
              <a:t>[3].</a:t>
            </a:r>
            <a:r>
              <a:rPr lang="en-IN" altLang="en-US" sz="2000" kern="1200" dirty="0">
                <a:latin typeface="Times New Roman" panose="02020603050405020304" pitchFamily="18" charset="0"/>
                <a:ea typeface="+mn-ea"/>
                <a:cs typeface="Times New Roman" panose="02020603050405020304" pitchFamily="18" charset="0"/>
              </a:rPr>
              <a:t> </a:t>
            </a:r>
            <a:r>
              <a:rPr lang="en-US" altLang="en-US" sz="2000" kern="1200" dirty="0">
                <a:latin typeface="Times New Roman" panose="02020603050405020304" pitchFamily="18" charset="0"/>
                <a:ea typeface="+mn-ea"/>
                <a:cs typeface="Times New Roman" panose="02020603050405020304" pitchFamily="18" charset="0"/>
              </a:rPr>
              <a:t>Sahin M (2017) Understanding Telephony Fraud as an Essential Step to Better Fight it [Thesis]. École </a:t>
            </a:r>
            <a:r>
              <a:rPr lang="en-US" altLang="en-US" sz="2000" kern="1200" dirty="0" err="1">
                <a:latin typeface="Times New Roman" panose="02020603050405020304" pitchFamily="18" charset="0"/>
                <a:ea typeface="+mn-ea"/>
                <a:cs typeface="Times New Roman" panose="02020603050405020304" pitchFamily="18" charset="0"/>
              </a:rPr>
              <a:t>Doctorale</a:t>
            </a:r>
            <a:r>
              <a:rPr lang="en-US" altLang="en-US" sz="2000" kern="1200" dirty="0">
                <a:latin typeface="Times New Roman" panose="02020603050405020304" pitchFamily="18" charset="0"/>
                <a:ea typeface="+mn-ea"/>
                <a:cs typeface="Times New Roman" panose="02020603050405020304" pitchFamily="18" charset="0"/>
              </a:rPr>
              <a:t> Informatique, Télécommunication et Électronique, Paris </a:t>
            </a:r>
          </a:p>
          <a:p>
            <a:pPr marL="0" indent="0">
              <a:buNone/>
            </a:pPr>
            <a:r>
              <a:rPr lang="en-US" altLang="en-US" sz="2000" kern="1200" dirty="0">
                <a:latin typeface="Times New Roman" panose="02020603050405020304" pitchFamily="18" charset="0"/>
                <a:ea typeface="+mn-ea"/>
                <a:cs typeface="Times New Roman" panose="02020603050405020304" pitchFamily="18" charset="0"/>
              </a:rPr>
              <a:t>[4]. </a:t>
            </a:r>
            <a:r>
              <a:rPr lang="en-US" sz="2000" dirty="0" err="1"/>
              <a:t>Jallapuram</a:t>
            </a:r>
            <a:r>
              <a:rPr lang="en-US" sz="2000" dirty="0"/>
              <a:t> </a:t>
            </a:r>
            <a:r>
              <a:rPr lang="en-US" sz="2000" dirty="0" err="1"/>
              <a:t>sindhu,Ms.Vijaya</a:t>
            </a:r>
            <a:r>
              <a:rPr lang="en-US" sz="2000" dirty="0"/>
              <a:t>  </a:t>
            </a:r>
            <a:r>
              <a:rPr lang="en-US" sz="2000" dirty="0" err="1"/>
              <a:t>sree</a:t>
            </a:r>
            <a:r>
              <a:rPr lang="en-US" sz="2000" dirty="0"/>
              <a:t> </a:t>
            </a:r>
            <a:r>
              <a:rPr lang="en-US" sz="2000" dirty="0" err="1"/>
              <a:t>Swarupa</a:t>
            </a:r>
            <a:r>
              <a:rPr lang="en-US" sz="2000" dirty="0"/>
              <a:t>, UPI fraud detection using machine learning Algorithms.</a:t>
            </a:r>
          </a:p>
          <a:p>
            <a:pPr marL="0" indent="0">
              <a:buNone/>
              <a:tabLst>
                <a:tab pos="442913" algn="l"/>
              </a:tabLst>
            </a:pPr>
            <a:r>
              <a:rPr lang="en-US" sz="2000" dirty="0"/>
              <a:t>       International journal  of Engineering research and science and technology,2023</a:t>
            </a:r>
            <a:endParaRPr lang="en-US" altLang="en-US" sz="2100" kern="1200" dirty="0">
              <a:latin typeface="Times New Roman" panose="02020603050405020304" pitchFamily="18" charset="0"/>
              <a:ea typeface="+mn-ea"/>
              <a:cs typeface="Times New Roman" panose="02020603050405020304" pitchFamily="18" charset="0"/>
            </a:endParaRPr>
          </a:p>
          <a:p>
            <a:pPr marL="442913" indent="-442913">
              <a:lnSpc>
                <a:spcPct val="150000"/>
              </a:lnSpc>
              <a:buNone/>
              <a:tabLst>
                <a:tab pos="442913" algn="l"/>
              </a:tabLst>
            </a:pPr>
            <a:r>
              <a:rPr lang="en-US" altLang="en-US" sz="2100" kern="1200" dirty="0">
                <a:latin typeface="Times New Roman" panose="02020603050405020304" pitchFamily="18" charset="0"/>
                <a:ea typeface="+mn-ea"/>
                <a:cs typeface="Times New Roman" panose="02020603050405020304" pitchFamily="18" charset="0"/>
              </a:rPr>
              <a:t>[5]. </a:t>
            </a:r>
            <a:r>
              <a:rPr lang="en-US" sz="2000" dirty="0"/>
              <a:t>Yash Patil, Amar Shinde, Yash </a:t>
            </a:r>
            <a:r>
              <a:rPr lang="en-US" sz="2000" dirty="0" err="1"/>
              <a:t>Parthe</a:t>
            </a:r>
            <a:r>
              <a:rPr lang="en-US" sz="2000" dirty="0"/>
              <a:t>, Sameer Sayyad, UPI fraud Detection using Machine Learning. International Research Journal of Modernization in Engineering Technology and Science </a:t>
            </a:r>
            <a:r>
              <a:rPr lang="en-US" sz="2000"/>
              <a:t>, September-2024</a:t>
            </a:r>
          </a:p>
          <a:p>
            <a:pPr marL="442913" indent="-442913">
              <a:lnSpc>
                <a:spcPct val="150000"/>
              </a:lnSpc>
              <a:buNone/>
              <a:tabLst>
                <a:tab pos="442913" algn="l"/>
              </a:tabLst>
            </a:pPr>
            <a:endParaRPr lang="en-US" sz="2000" dirty="0"/>
          </a:p>
          <a:p>
            <a:pPr marL="442913" indent="-442913">
              <a:lnSpc>
                <a:spcPct val="150000"/>
              </a:lnSpc>
              <a:buFont typeface="Wingdings" panose="05000000000000000000" pitchFamily="2" charset="2"/>
              <a:buNone/>
              <a:tabLst>
                <a:tab pos="442913" algn="l"/>
              </a:tabLst>
            </a:pPr>
            <a:endParaRPr lang="en-US" altLang="en-US" sz="2100" kern="1200" dirty="0">
              <a:latin typeface="Times New Roman" panose="02020603050405020304" pitchFamily="18" charset="0"/>
              <a:ea typeface="+mn-ea"/>
              <a:cs typeface="Times New Roman" panose="02020603050405020304" pitchFamily="18" charset="0"/>
            </a:endParaRPr>
          </a:p>
          <a:p>
            <a:pPr marL="577850" indent="-577850">
              <a:lnSpc>
                <a:spcPct val="150000"/>
              </a:lnSpc>
              <a:buFont typeface="Wingdings" panose="05000000000000000000" pitchFamily="2" charset="2"/>
              <a:buNone/>
            </a:pPr>
            <a:endParaRPr lang="en-US" altLang="en-US" sz="2100" dirty="0"/>
          </a:p>
          <a:p>
            <a:pPr marL="577850" indent="-577850">
              <a:lnSpc>
                <a:spcPct val="150000"/>
              </a:lnSpc>
              <a:buFont typeface="Wingdings" panose="05000000000000000000" pitchFamily="2" charset="2"/>
              <a:buNone/>
            </a:pPr>
            <a:endParaRPr lang="en-US" altLang="en-US" sz="2100" kern="1200" dirty="0">
              <a:latin typeface="Times New Roman" panose="02020603050405020304" pitchFamily="18" charset="0"/>
              <a:ea typeface="+mn-ea"/>
              <a:cs typeface="Times New Roman" panose="02020603050405020304" pitchFamily="18" charset="0"/>
            </a:endParaRPr>
          </a:p>
          <a:p>
            <a:pPr marL="577850" indent="-577850">
              <a:lnSpc>
                <a:spcPct val="150000"/>
              </a:lnSpc>
              <a:buFont typeface="Wingdings" panose="05000000000000000000" pitchFamily="2" charset="2"/>
              <a:buNone/>
            </a:pPr>
            <a:endParaRPr lang="en-US" altLang="en-US" sz="2200" kern="1200" dirty="0">
              <a:latin typeface="Times New Roman" panose="02020603050405020304" pitchFamily="18" charset="0"/>
              <a:ea typeface="+mn-ea"/>
              <a:cs typeface="Times New Roman" panose="02020603050405020304" pitchFamily="18" charset="0"/>
            </a:endParaRPr>
          </a:p>
          <a:p>
            <a:pPr marL="577850" indent="-577850">
              <a:lnSpc>
                <a:spcPct val="150000"/>
              </a:lnSpc>
              <a:buFont typeface="Wingdings" panose="05000000000000000000" pitchFamily="2" charset="2"/>
              <a:buNone/>
            </a:pPr>
            <a:r>
              <a:rPr lang="en-US" altLang="en-US" sz="2400" kern="1200" dirty="0">
                <a:latin typeface="Times New Roman" panose="02020603050405020304" pitchFamily="18" charset="0"/>
                <a:ea typeface="+mn-ea"/>
                <a:cs typeface="Times New Roman" panose="02020603050405020304"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BFA7-2065-4C75-8027-2AE9A95B89C9}"/>
              </a:ext>
            </a:extLst>
          </p:cNvPr>
          <p:cNvSpPr>
            <a:spLocks noGrp="1"/>
          </p:cNvSpPr>
          <p:nvPr>
            <p:ph type="title"/>
          </p:nvPr>
        </p:nvSpPr>
        <p:spPr/>
        <p:txBody>
          <a:bodyPr/>
          <a:lstStyle/>
          <a:p>
            <a:r>
              <a:rPr lang="en-US" dirty="0"/>
              <a:t>Review-0 Queries</a:t>
            </a:r>
            <a:endParaRPr lang="en-IN" dirty="0"/>
          </a:p>
        </p:txBody>
      </p:sp>
      <p:sp>
        <p:nvSpPr>
          <p:cNvPr id="3" name="Content Placeholder 2">
            <a:extLst>
              <a:ext uri="{FF2B5EF4-FFF2-40B4-BE49-F238E27FC236}">
                <a16:creationId xmlns:a16="http://schemas.microsoft.com/office/drawing/2014/main" id="{95A68A5D-AEFB-406C-A8A8-DF5EC12D7C00}"/>
              </a:ext>
            </a:extLst>
          </p:cNvPr>
          <p:cNvSpPr>
            <a:spLocks noGrp="1"/>
          </p:cNvSpPr>
          <p:nvPr>
            <p:ph idx="1"/>
          </p:nvPr>
        </p:nvSpPr>
        <p:spPr/>
        <p:txBody>
          <a:bodyPr/>
          <a:lstStyle/>
          <a:p>
            <a:pPr>
              <a:lnSpc>
                <a:spcPct val="150000"/>
              </a:lnSpc>
            </a:pPr>
            <a:r>
              <a:rPr lang="en-US" altLang="en-US" dirty="0"/>
              <a:t>Are there any specific datasets already available for this task?</a:t>
            </a:r>
          </a:p>
          <a:p>
            <a:pPr>
              <a:lnSpc>
                <a:spcPct val="150000"/>
              </a:lnSpc>
            </a:pPr>
            <a:r>
              <a:rPr lang="en-US" altLang="en-US" dirty="0"/>
              <a:t>Are there additional features beyond transaction details that need to be considered?</a:t>
            </a:r>
          </a:p>
          <a:p>
            <a:pPr>
              <a:lnSpc>
                <a:spcPct val="150000"/>
              </a:lnSpc>
            </a:pPr>
            <a:r>
              <a:rPr lang="en-US" altLang="en-US" dirty="0"/>
              <a:t>Where can this be applied?</a:t>
            </a:r>
          </a:p>
          <a:p>
            <a:pPr>
              <a:lnSpc>
                <a:spcPct val="150000"/>
              </a:lnSpc>
            </a:pPr>
            <a:r>
              <a:rPr lang="en-US" altLang="en-US" dirty="0"/>
              <a:t>How many attributes are required and used in this?</a:t>
            </a:r>
          </a:p>
          <a:p>
            <a:pPr>
              <a:lnSpc>
                <a:spcPct val="150000"/>
              </a:lnSpc>
            </a:pPr>
            <a:r>
              <a:rPr lang="en-US" altLang="en-US" dirty="0"/>
              <a:t>What is overfitting?</a:t>
            </a:r>
          </a:p>
          <a:p>
            <a:pPr marL="0" indent="0">
              <a:buNone/>
            </a:pPr>
            <a:endParaRPr lang="en-IN" dirty="0"/>
          </a:p>
        </p:txBody>
      </p:sp>
    </p:spTree>
    <p:extLst>
      <p:ext uri="{BB962C8B-B14F-4D97-AF65-F5344CB8AC3E}">
        <p14:creationId xmlns:p14="http://schemas.microsoft.com/office/powerpoint/2010/main" val="315849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Contents</a:t>
            </a:r>
          </a:p>
        </p:txBody>
      </p:sp>
      <p:sp>
        <p:nvSpPr>
          <p:cNvPr id="3" name="Content Placeholder 2"/>
          <p:cNvSpPr>
            <a:spLocks noGrp="1"/>
          </p:cNvSpPr>
          <p:nvPr>
            <p:ph idx="1"/>
          </p:nvPr>
        </p:nvSpPr>
        <p:spPr/>
        <p:txBody>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Abstract</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Problem Statement</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Objectives</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Introduction</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Literature survey</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Existing System</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dirty="0">
                <a:sym typeface="+mn-ea"/>
              </a:rPr>
              <a:t>Proposed System</a:t>
            </a:r>
            <a:endParaRPr lang="en-IN" dirty="0"/>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GITHUB LINK</a:t>
            </a:r>
            <a:b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b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pic>
        <p:nvPicPr>
          <p:cNvPr id="26629" name="Content Placeholder 4"/>
          <p:cNvPicPr>
            <a:picLocks noGrp="1" noChangeAspect="1"/>
          </p:cNvPicPr>
          <p:nvPr>
            <p:ph idx="1"/>
          </p:nvPr>
        </p:nvPicPr>
        <p:blipFill>
          <a:blip r:embed="rId2"/>
          <a:srcRect/>
          <a:stretch>
            <a:fillRect/>
          </a:stretch>
        </p:blipFill>
        <p:spPr>
          <a:xfrm>
            <a:off x="468313" y="1096963"/>
            <a:ext cx="10656887" cy="5114925"/>
          </a:xfr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313" y="2374900"/>
            <a:ext cx="6919913" cy="159543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9600" b="0" i="1"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Times New Roman" panose="02020603050405020304" pitchFamily="18" charset="0"/>
                <a:ea typeface="Calibri" panose="020F0502020204030204" pitchFamily="34" charset="0"/>
                <a:cs typeface="Times New Roman" panose="02020603050405020304" pitchFamily="18" charset="0"/>
              </a:rPr>
              <a:t>Any Queries?</a:t>
            </a:r>
            <a:endParaRPr kumimoji="0" lang="en-IN" sz="9600" b="0" i="0"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313" y="2374900"/>
            <a:ext cx="6602413" cy="159543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9600" b="0" i="1"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Times New Roman" panose="02020603050405020304" pitchFamily="18" charset="0"/>
                <a:ea typeface="Calibri" panose="020F0502020204030204" pitchFamily="34" charset="0"/>
                <a:cs typeface="Times New Roman" panose="02020603050405020304" pitchFamily="18" charset="0"/>
              </a:rPr>
              <a:t>Thank You!!!</a:t>
            </a:r>
            <a:endParaRPr kumimoji="0" lang="en-IN" sz="9600" b="0" i="0"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Contents</a:t>
            </a:r>
          </a:p>
        </p:txBody>
      </p:sp>
      <p:sp>
        <p:nvSpPr>
          <p:cNvPr id="3" name="Content Placeholder 2"/>
          <p:cNvSpPr>
            <a:spLocks noGrp="1"/>
          </p:cNvSpPr>
          <p:nvPr>
            <p:ph idx="1"/>
          </p:nvPr>
        </p:nvSpPr>
        <p:spPr/>
        <p:txBody>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Requriments</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Data Flow Diagram</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UML Diagram</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Data Processing Techniques</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References</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GitHub Link</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Queries</a:t>
            </a:r>
            <a:endParaRPr lang="en-IN" dirty="0"/>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Abstract</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8197" name="Content Placeholder 2"/>
          <p:cNvSpPr>
            <a:spLocks noGrp="1"/>
          </p:cNvSpPr>
          <p:nvPr>
            <p:ph idx="1"/>
          </p:nvPr>
        </p:nvSpPr>
        <p:spPr>
          <a:xfrm>
            <a:off x="-290512" y="947738"/>
            <a:ext cx="12344400" cy="5545137"/>
          </a:xfrm>
          <a:ln/>
        </p:spPr>
        <p:txBody>
          <a:bodyPr vert="horz" wrap="square" lIns="91440" tIns="45720" rIns="91440" bIns="45720" anchor="t" anchorCtr="0"/>
          <a:lstStyle/>
          <a:p>
            <a:pPr marL="457200" indent="0" eaLnBrk="1" hangingPunct="1">
              <a:lnSpc>
                <a:spcPct val="150000"/>
              </a:lnSpc>
              <a:buFont typeface="Wingdings" panose="05000000000000000000" pitchFamily="2" charset="2"/>
              <a:buNone/>
            </a:pPr>
            <a:r>
              <a:rPr lang="en-US" altLang="en-US" sz="2400" kern="1200" dirty="0">
                <a:latin typeface="Times New Roman" panose="02020603050405020304" pitchFamily="18" charset="0"/>
                <a:ea typeface="+mn-ea"/>
                <a:cs typeface="Times New Roman" panose="02020603050405020304" pitchFamily="18" charset="0"/>
              </a:rPr>
              <a:t>      	</a:t>
            </a:r>
            <a:r>
              <a:rPr lang="en-US" altLang="en-US" sz="2000" kern="1200" dirty="0">
                <a:latin typeface="Times New Roman" panose="02020603050405020304" pitchFamily="18" charset="0"/>
                <a:ea typeface="+mn-ea"/>
                <a:cs typeface="Times New Roman" panose="02020603050405020304" pitchFamily="18" charset="0"/>
              </a:rPr>
              <a:t>The rapid adoption of Unified Payments Interface (UPI) for digital transactions, the risk of fraudulent activities has also increased significantly. To address this challenge, we propose a novel approach to detect UPI fraud by analyzing transaction details such as the bank book name, transaction ID, and transaction amount. Our method employs three machine learning algorithms: Random Forest, K-Nearest Neighbors (KNN), and Decision Tree. The Random Forest classifier is known for its accuracy and resilience against overfitting, making it a robust choice for this application. It processes the provided transaction details to classify the transaction outcome as either "Transaction Failed: Incorrect Details Entered" or "Transaction Successful: Details Verified and Processed."In addition to Random Forest, the KNN algorithm provides a straightforward approach to classification based on the similarity of transaction details with previously labeled data. The Decision Tree algorithm, with its intuitive structure, offers clear decision-making pathways, enhancing interpretability.</a:t>
            </a:r>
            <a:endParaRPr lang="en-US" altLang="en-US" sz="2200" kern="1200" dirty="0">
              <a:latin typeface="Times New Roman" panose="02020603050405020304" pitchFamily="18" charset="0"/>
              <a:ea typeface="+mn-ea"/>
              <a:cs typeface="Times New Roman" panose="02020603050405020304" pitchFamily="18" charset="0"/>
            </a:endParaRPr>
          </a:p>
          <a:p>
            <a:pPr marL="457200" indent="0" eaLnBrk="1" hangingPunct="1">
              <a:lnSpc>
                <a:spcPct val="100000"/>
              </a:lnSpc>
              <a:buFont typeface="Wingdings" panose="05000000000000000000" pitchFamily="2" charset="2"/>
              <a:buNone/>
            </a:pPr>
            <a:r>
              <a:rPr lang="en-US" altLang="en-US" sz="2000" b="1" kern="1200" dirty="0">
                <a:latin typeface="Times New Roman" panose="02020603050405020304" pitchFamily="18" charset="0"/>
                <a:ea typeface="+mn-ea"/>
                <a:cs typeface="Times New Roman" panose="02020603050405020304" pitchFamily="18" charset="0"/>
              </a:rPr>
              <a:t>Keywords: </a:t>
            </a:r>
            <a:r>
              <a:rPr lang="en-US" altLang="en-US" sz="2000" kern="1200" dirty="0">
                <a:latin typeface="Times New Roman" panose="02020603050405020304" pitchFamily="18" charset="0"/>
                <a:ea typeface="+mn-ea"/>
                <a:cs typeface="Times New Roman" panose="02020603050405020304" pitchFamily="18" charset="0"/>
              </a:rPr>
              <a:t>UPI Digital Payments, Random Forest Algorithm, K-Nearest Neighbors, Decision Tree, Machine Learning.</a:t>
            </a:r>
          </a:p>
          <a:p>
            <a:pPr marL="457200" indent="0" eaLnBrk="1" hangingPunct="1">
              <a:lnSpc>
                <a:spcPct val="100000"/>
              </a:lnSpc>
              <a:buFont typeface="Wingdings" panose="05000000000000000000" pitchFamily="2" charset="2"/>
              <a:buNone/>
            </a:pPr>
            <a:endParaRPr lang="en-US" altLang="en-US" sz="2400" b="1" kern="1200" dirty="0">
              <a:solidFill>
                <a:srgbClr val="FF0000"/>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Problem Statement</a:t>
            </a:r>
          </a:p>
        </p:txBody>
      </p:sp>
      <p:sp>
        <p:nvSpPr>
          <p:cNvPr id="3" name="Content Placeholder 2"/>
          <p:cNvSpPr>
            <a:spLocks noGrp="1"/>
          </p:cNvSpPr>
          <p:nvPr>
            <p:ph idx="1"/>
          </p:nvPr>
        </p:nvSpPr>
        <p:spPr>
          <a:xfrm>
            <a:off x="261938" y="1163638"/>
            <a:ext cx="11717338" cy="5329238"/>
          </a:xfrm>
        </p:spPr>
        <p:txBody>
          <a:bodyPr vert="horz" wrap="square" lIns="91440" tIns="45720" rIns="91440" bIns="45720" numCol="1" rtlCol="0" anchor="t" anchorCtr="0" compatLnSpc="1">
            <a:normAutofit fontScale="85000" lnSpcReduction="10000"/>
          </a:bodyPr>
          <a:lstStyle/>
          <a:p>
            <a:pPr marL="0" marR="0" lvl="0" indent="0" algn="just" defTabSz="914400" rtl="0" eaLnBrk="1" fontAlgn="auto" latinLnBrk="0" hangingPunct="1">
              <a:lnSpc>
                <a:spcPct val="150000"/>
              </a:lnSpc>
              <a:spcBef>
                <a:spcPts val="1000"/>
              </a:spcBef>
              <a:spcAft>
                <a:spcPts val="800"/>
              </a:spcAft>
              <a:buClrTx/>
              <a:buSzTx/>
              <a:buFont typeface="Wingdings" panose="05000000000000000000" pitchFamily="2" charset="2"/>
              <a:buNone/>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With the rapid adoption of the Unified Payments Interface (UPI) for digital transactions, the increasing incidence of fraudulent activities poses a significant challenge to financial security. The complexity of transaction details, such as bank book names, transaction IDs, and amounts, creates opportunities for unauthorized transactions. To mitigate this risk, we propose a novel approach for detecting UPI fraud by leveraging machine learning techniques. Our system employs a combination of Random Forest, K-Nearest Neighbors (KNN), and Decision Tree classifiers to analyze transaction data. These algorithms are known for their effectiveness in classification tasks. enabling the system to accurately identify whether a transaction is "Transaction Failed: Incorrect Details Entered" or "Transaction Successful: Details Verified and Processed."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18904"/>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Objectives of Project</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6" name="Content Placeholder 2"/>
          <p:cNvSpPr>
            <a:spLocks noGrp="1"/>
          </p:cNvSpPr>
          <p:nvPr>
            <p:ph idx="1"/>
          </p:nvPr>
        </p:nvSpPr>
        <p:spPr>
          <a:xfrm>
            <a:off x="200025" y="1096963"/>
            <a:ext cx="11779250" cy="539591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Development of Fraud Detection System</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project focuses on creating a robust fraud detection system specifically for Unified Payments Interface (UPI) transactions, analyzing critical details like bank book name, transaction ID, and transaction amount.</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Machine Learning Algorithms</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We aim to implement a framework using machine learning algorithms, including Random Forest, K-Nearest Neighbors (KNN), and Decision Tree, to effectively classify transactions as either fraudulent or successful.</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Accuracy and Minimized False Positives</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goal is to enhance the accuracy of fraud detection while minimizing false positives, ensuring that legitimate transactions are not incorrectly flagged.</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Integration into Financial Systems</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Ultimately, the proposed model will be integrated into real-world financial systems, providing users with increased protection against unauthorized transactions and fostering confidence in digital payment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CCB3-5FD2-BF60-4969-228C2B947EB6}"/>
              </a:ext>
            </a:extLst>
          </p:cNvPr>
          <p:cNvSpPr>
            <a:spLocks noGrp="1"/>
          </p:cNvSpPr>
          <p:nvPr>
            <p:ph type="title"/>
          </p:nvPr>
        </p:nvSpPr>
        <p:spPr/>
        <p:txBody>
          <a:bodyPr/>
          <a:lstStyle/>
          <a:p>
            <a:r>
              <a:rPr lang="en-US" dirty="0"/>
              <a:t>Literature Survey</a:t>
            </a:r>
            <a:endParaRPr lang="en-IN" dirty="0"/>
          </a:p>
        </p:txBody>
      </p:sp>
      <p:graphicFrame>
        <p:nvGraphicFramePr>
          <p:cNvPr id="5" name="Content Placeholder 4">
            <a:extLst>
              <a:ext uri="{FF2B5EF4-FFF2-40B4-BE49-F238E27FC236}">
                <a16:creationId xmlns:a16="http://schemas.microsoft.com/office/drawing/2014/main" id="{ABF17D44-FE4C-5535-899F-C29D17978339}"/>
              </a:ext>
            </a:extLst>
          </p:cNvPr>
          <p:cNvGraphicFramePr>
            <a:graphicFrameLocks noGrp="1"/>
          </p:cNvGraphicFramePr>
          <p:nvPr>
            <p:ph idx="1"/>
            <p:extLst>
              <p:ext uri="{D42A27DB-BD31-4B8C-83A1-F6EECF244321}">
                <p14:modId xmlns:p14="http://schemas.microsoft.com/office/powerpoint/2010/main" val="189101556"/>
              </p:ext>
            </p:extLst>
          </p:nvPr>
        </p:nvGraphicFramePr>
        <p:xfrm>
          <a:off x="200025" y="1096963"/>
          <a:ext cx="11779250" cy="5081106"/>
        </p:xfrm>
        <a:graphic>
          <a:graphicData uri="http://schemas.openxmlformats.org/drawingml/2006/table">
            <a:tbl>
              <a:tblPr firstRow="1" bandRow="1">
                <a:tableStyleId>{5C22544A-7EE6-4342-B048-85BDC9FD1C3A}</a:tableStyleId>
              </a:tblPr>
              <a:tblGrid>
                <a:gridCol w="839881">
                  <a:extLst>
                    <a:ext uri="{9D8B030D-6E8A-4147-A177-3AD203B41FA5}">
                      <a16:colId xmlns:a16="http://schemas.microsoft.com/office/drawing/2014/main" val="1190512353"/>
                    </a:ext>
                  </a:extLst>
                </a:gridCol>
                <a:gridCol w="2525619">
                  <a:extLst>
                    <a:ext uri="{9D8B030D-6E8A-4147-A177-3AD203B41FA5}">
                      <a16:colId xmlns:a16="http://schemas.microsoft.com/office/drawing/2014/main" val="216384438"/>
                    </a:ext>
                  </a:extLst>
                </a:gridCol>
                <a:gridCol w="1902946">
                  <a:extLst>
                    <a:ext uri="{9D8B030D-6E8A-4147-A177-3AD203B41FA5}">
                      <a16:colId xmlns:a16="http://schemas.microsoft.com/office/drawing/2014/main" val="3608900376"/>
                    </a:ext>
                  </a:extLst>
                </a:gridCol>
                <a:gridCol w="1462554">
                  <a:extLst>
                    <a:ext uri="{9D8B030D-6E8A-4147-A177-3AD203B41FA5}">
                      <a16:colId xmlns:a16="http://schemas.microsoft.com/office/drawing/2014/main" val="1741745107"/>
                    </a:ext>
                  </a:extLst>
                </a:gridCol>
                <a:gridCol w="1682750">
                  <a:extLst>
                    <a:ext uri="{9D8B030D-6E8A-4147-A177-3AD203B41FA5}">
                      <a16:colId xmlns:a16="http://schemas.microsoft.com/office/drawing/2014/main" val="1713742115"/>
                    </a:ext>
                  </a:extLst>
                </a:gridCol>
                <a:gridCol w="1682750">
                  <a:extLst>
                    <a:ext uri="{9D8B030D-6E8A-4147-A177-3AD203B41FA5}">
                      <a16:colId xmlns:a16="http://schemas.microsoft.com/office/drawing/2014/main" val="456769889"/>
                    </a:ext>
                  </a:extLst>
                </a:gridCol>
                <a:gridCol w="1682750">
                  <a:extLst>
                    <a:ext uri="{9D8B030D-6E8A-4147-A177-3AD203B41FA5}">
                      <a16:colId xmlns:a16="http://schemas.microsoft.com/office/drawing/2014/main" val="1642924712"/>
                    </a:ext>
                  </a:extLst>
                </a:gridCol>
              </a:tblGrid>
              <a:tr h="1077061">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Journal Name &amp;year</a:t>
                      </a:r>
                      <a:endParaRPr lang="en-IN" dirty="0"/>
                    </a:p>
                  </a:txBody>
                  <a:tcPr/>
                </a:tc>
                <a:tc>
                  <a:txBody>
                    <a:bodyPr/>
                    <a:lstStyle/>
                    <a:p>
                      <a:r>
                        <a:rPr lang="en-US" dirty="0"/>
                        <a:t>Methodology adapted</a:t>
                      </a:r>
                      <a:endParaRPr lang="en-IN" dirty="0"/>
                    </a:p>
                  </a:txBody>
                  <a:tcPr/>
                </a:tc>
                <a:tc>
                  <a:txBody>
                    <a:bodyPr/>
                    <a:lstStyle/>
                    <a:p>
                      <a:r>
                        <a:rPr lang="en-US" dirty="0"/>
                        <a:t>Key findings</a:t>
                      </a:r>
                      <a:endParaRPr lang="en-IN" dirty="0"/>
                    </a:p>
                  </a:txBody>
                  <a:tcPr/>
                </a:tc>
                <a:tc>
                  <a:txBody>
                    <a:bodyPr/>
                    <a:lstStyle/>
                    <a:p>
                      <a:r>
                        <a:rPr lang="en-US" dirty="0"/>
                        <a:t>gaps</a:t>
                      </a:r>
                      <a:endParaRPr lang="en-IN" dirty="0"/>
                    </a:p>
                  </a:txBody>
                  <a:tcPr/>
                </a:tc>
                <a:extLst>
                  <a:ext uri="{0D108BD9-81ED-4DB2-BD59-A6C34878D82A}">
                    <a16:rowId xmlns:a16="http://schemas.microsoft.com/office/drawing/2014/main" val="2696113941"/>
                  </a:ext>
                </a:extLst>
              </a:tr>
              <a:tr h="1992365">
                <a:tc>
                  <a:txBody>
                    <a:bodyPr/>
                    <a:lstStyle/>
                    <a:p>
                      <a:r>
                        <a:rPr lang="en-US" dirty="0"/>
                        <a:t>1.</a:t>
                      </a:r>
                      <a:endParaRPr lang="en-IN" dirty="0"/>
                    </a:p>
                  </a:txBody>
                  <a:tcPr/>
                </a:tc>
                <a:tc>
                  <a:txBody>
                    <a:bodyPr/>
                    <a:lstStyle/>
                    <a:p>
                      <a:r>
                        <a:rPr lang="en-US" dirty="0"/>
                        <a:t>UPI fraud detection using machine learning Algorithms</a:t>
                      </a:r>
                      <a:endParaRPr lang="en-IN" dirty="0"/>
                    </a:p>
                  </a:txBody>
                  <a:tcPr/>
                </a:tc>
                <a:tc>
                  <a:txBody>
                    <a:bodyPr/>
                    <a:lstStyle/>
                    <a:p>
                      <a:r>
                        <a:rPr lang="en-US" dirty="0" err="1"/>
                        <a:t>Jallapuram</a:t>
                      </a:r>
                      <a:r>
                        <a:rPr lang="en-US" dirty="0"/>
                        <a:t> </a:t>
                      </a:r>
                      <a:r>
                        <a:rPr lang="en-US" dirty="0" err="1"/>
                        <a:t>sindhu</a:t>
                      </a:r>
                      <a:r>
                        <a:rPr lang="en-US" dirty="0"/>
                        <a:t>,</a:t>
                      </a:r>
                    </a:p>
                    <a:p>
                      <a:r>
                        <a:rPr lang="en-US" dirty="0" err="1"/>
                        <a:t>Ms.Vijaya</a:t>
                      </a:r>
                      <a:r>
                        <a:rPr lang="en-US" dirty="0"/>
                        <a:t>  </a:t>
                      </a:r>
                      <a:r>
                        <a:rPr lang="en-US" dirty="0" err="1"/>
                        <a:t>sree</a:t>
                      </a:r>
                      <a:r>
                        <a:rPr lang="en-US" dirty="0"/>
                        <a:t> </a:t>
                      </a:r>
                    </a:p>
                    <a:p>
                      <a:r>
                        <a:rPr lang="en-US" dirty="0"/>
                        <a:t>Swarupa</a:t>
                      </a:r>
                      <a:endParaRPr lang="en-IN" dirty="0"/>
                    </a:p>
                  </a:txBody>
                  <a:tcPr/>
                </a:tc>
                <a:tc>
                  <a:txBody>
                    <a:bodyPr/>
                    <a:lstStyle/>
                    <a:p>
                      <a:r>
                        <a:rPr lang="en-US" dirty="0"/>
                        <a:t>International journal  of Engineering research and science and technology,</a:t>
                      </a:r>
                    </a:p>
                    <a:p>
                      <a:r>
                        <a:rPr lang="en-US" dirty="0"/>
                        <a:t>2023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IN" dirty="0"/>
                    </a:p>
                  </a:txBody>
                  <a:tcPr/>
                </a:tc>
                <a:tc>
                  <a:txBody>
                    <a:bodyPr/>
                    <a:lstStyle/>
                    <a:p>
                      <a:r>
                        <a:rPr lang="en-IN" dirty="0"/>
                        <a:t>Hidden Markov Models (HMM),Neural network</a:t>
                      </a:r>
                    </a:p>
                  </a:txBody>
                  <a:tcPr/>
                </a:tc>
                <a:tc>
                  <a:txBody>
                    <a:bodyPr/>
                    <a:lstStyle/>
                    <a:p>
                      <a:r>
                        <a:rPr lang="en-US" dirty="0"/>
                        <a:t>Limited to small volume of data.</a:t>
                      </a:r>
                      <a:endParaRPr lang="en-IN" dirty="0"/>
                    </a:p>
                  </a:txBody>
                  <a:tcPr/>
                </a:tc>
                <a:extLst>
                  <a:ext uri="{0D108BD9-81ED-4DB2-BD59-A6C34878D82A}">
                    <a16:rowId xmlns:a16="http://schemas.microsoft.com/office/drawing/2014/main" val="360611037"/>
                  </a:ext>
                </a:extLst>
              </a:tr>
              <a:tr h="1992365">
                <a:tc>
                  <a:txBody>
                    <a:bodyPr/>
                    <a:lstStyle/>
                    <a:p>
                      <a:r>
                        <a:rPr lang="en-US" dirty="0"/>
                        <a:t>2.</a:t>
                      </a:r>
                      <a:endParaRPr lang="en-IN" dirty="0"/>
                    </a:p>
                  </a:txBody>
                  <a:tcPr/>
                </a:tc>
                <a:tc>
                  <a:txBody>
                    <a:bodyPr/>
                    <a:lstStyle/>
                    <a:p>
                      <a:r>
                        <a:rPr lang="en-US" dirty="0"/>
                        <a:t>A review of credit card fraud detection using machine learning techniques</a:t>
                      </a:r>
                      <a:endParaRPr lang="en-IN" dirty="0"/>
                    </a:p>
                  </a:txBody>
                  <a:tcPr/>
                </a:tc>
                <a:tc>
                  <a:txBody>
                    <a:bodyPr/>
                    <a:lstStyle/>
                    <a:p>
                      <a:r>
                        <a:rPr lang="en-US" dirty="0"/>
                        <a:t>Nadia </a:t>
                      </a:r>
                      <a:r>
                        <a:rPr lang="en-US" dirty="0" err="1"/>
                        <a:t>Boutaher</a:t>
                      </a:r>
                      <a:r>
                        <a:rPr lang="en-US" dirty="0"/>
                        <a:t>,</a:t>
                      </a:r>
                    </a:p>
                    <a:p>
                      <a:r>
                        <a:rPr lang="en-US" dirty="0"/>
                        <a:t>Amia </a:t>
                      </a:r>
                      <a:r>
                        <a:rPr lang="en-US" dirty="0" err="1"/>
                        <a:t>elomri</a:t>
                      </a:r>
                      <a:endParaRPr lang="en-US" dirty="0"/>
                    </a:p>
                    <a:p>
                      <a:r>
                        <a:rPr lang="en-US" dirty="0"/>
                        <a:t>,</a:t>
                      </a:r>
                      <a:r>
                        <a:rPr lang="en-US" dirty="0" err="1"/>
                        <a:t>noreddine</a:t>
                      </a:r>
                      <a:r>
                        <a:rPr lang="en-US" dirty="0"/>
                        <a:t> </a:t>
                      </a:r>
                      <a:r>
                        <a:rPr lang="en-US" dirty="0" err="1"/>
                        <a:t>abghour,khalid</a:t>
                      </a:r>
                      <a:r>
                        <a:rPr lang="en-US" dirty="0"/>
                        <a:t> </a:t>
                      </a:r>
                      <a:r>
                        <a:rPr lang="en-US" dirty="0" err="1"/>
                        <a:t>Moussaid</a:t>
                      </a:r>
                      <a:r>
                        <a:rPr lang="en-US" dirty="0"/>
                        <a:t> </a:t>
                      </a:r>
                      <a:endParaRPr lang="en-IN" dirty="0"/>
                    </a:p>
                  </a:txBody>
                  <a:tcPr/>
                </a:tc>
                <a:tc>
                  <a:txBody>
                    <a:bodyPr/>
                    <a:lstStyle/>
                    <a:p>
                      <a:r>
                        <a:rPr lang="en-US" dirty="0"/>
                        <a:t>IEEE,2020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IN" dirty="0"/>
                    </a:p>
                  </a:txBody>
                  <a:tcPr/>
                </a:tc>
                <a:tc>
                  <a:txBody>
                    <a:bodyPr/>
                    <a:lstStyle/>
                    <a:p>
                      <a:r>
                        <a:rPr lang="en-US" dirty="0"/>
                        <a:t>Logistic Regression</a:t>
                      </a:r>
                      <a:endParaRPr lang="en-IN" dirty="0"/>
                    </a:p>
                  </a:txBody>
                  <a:tcPr/>
                </a:tc>
                <a:tc>
                  <a:txBody>
                    <a:bodyPr/>
                    <a:lstStyle/>
                    <a:p>
                      <a:r>
                        <a:rPr lang="en-US" dirty="0"/>
                        <a:t>Limited data</a:t>
                      </a:r>
                      <a:endParaRPr lang="en-IN" dirty="0"/>
                    </a:p>
                  </a:txBody>
                  <a:tcPr/>
                </a:tc>
                <a:extLst>
                  <a:ext uri="{0D108BD9-81ED-4DB2-BD59-A6C34878D82A}">
                    <a16:rowId xmlns:a16="http://schemas.microsoft.com/office/drawing/2014/main" val="2573702811"/>
                  </a:ext>
                </a:extLst>
              </a:tr>
            </a:tbl>
          </a:graphicData>
        </a:graphic>
      </p:graphicFrame>
    </p:spTree>
    <p:extLst>
      <p:ext uri="{BB962C8B-B14F-4D97-AF65-F5344CB8AC3E}">
        <p14:creationId xmlns:p14="http://schemas.microsoft.com/office/powerpoint/2010/main" val="225795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Literature Survey</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graphicFrame>
        <p:nvGraphicFramePr>
          <p:cNvPr id="3" name="Table 2">
            <a:extLst>
              <a:ext uri="{FF2B5EF4-FFF2-40B4-BE49-F238E27FC236}">
                <a16:creationId xmlns:a16="http://schemas.microsoft.com/office/drawing/2014/main" id="{76A82E68-69DE-5DA0-8E7F-223BFB1FA2C3}"/>
              </a:ext>
            </a:extLst>
          </p:cNvPr>
          <p:cNvGraphicFramePr>
            <a:graphicFrameLocks noGrp="1"/>
          </p:cNvGraphicFramePr>
          <p:nvPr>
            <p:extLst>
              <p:ext uri="{D42A27DB-BD31-4B8C-83A1-F6EECF244321}">
                <p14:modId xmlns:p14="http://schemas.microsoft.com/office/powerpoint/2010/main" val="1468143267"/>
              </p:ext>
            </p:extLst>
          </p:nvPr>
        </p:nvGraphicFramePr>
        <p:xfrm>
          <a:off x="484094" y="947648"/>
          <a:ext cx="11089343" cy="5486400"/>
        </p:xfrm>
        <a:graphic>
          <a:graphicData uri="http://schemas.openxmlformats.org/drawingml/2006/table">
            <a:tbl>
              <a:tblPr firstRow="1" bandRow="1">
                <a:tableStyleId>{5C22544A-7EE6-4342-B048-85BDC9FD1C3A}</a:tableStyleId>
              </a:tblPr>
              <a:tblGrid>
                <a:gridCol w="516017">
                  <a:extLst>
                    <a:ext uri="{9D8B030D-6E8A-4147-A177-3AD203B41FA5}">
                      <a16:colId xmlns:a16="http://schemas.microsoft.com/office/drawing/2014/main" val="1353971002"/>
                    </a:ext>
                  </a:extLst>
                </a:gridCol>
                <a:gridCol w="2047763">
                  <a:extLst>
                    <a:ext uri="{9D8B030D-6E8A-4147-A177-3AD203B41FA5}">
                      <a16:colId xmlns:a16="http://schemas.microsoft.com/office/drawing/2014/main" val="952829609"/>
                    </a:ext>
                  </a:extLst>
                </a:gridCol>
                <a:gridCol w="2073850">
                  <a:extLst>
                    <a:ext uri="{9D8B030D-6E8A-4147-A177-3AD203B41FA5}">
                      <a16:colId xmlns:a16="http://schemas.microsoft.com/office/drawing/2014/main" val="897068748"/>
                    </a:ext>
                  </a:extLst>
                </a:gridCol>
                <a:gridCol w="1699134">
                  <a:extLst>
                    <a:ext uri="{9D8B030D-6E8A-4147-A177-3AD203B41FA5}">
                      <a16:colId xmlns:a16="http://schemas.microsoft.com/office/drawing/2014/main" val="3487860491"/>
                    </a:ext>
                  </a:extLst>
                </a:gridCol>
                <a:gridCol w="1584193">
                  <a:extLst>
                    <a:ext uri="{9D8B030D-6E8A-4147-A177-3AD203B41FA5}">
                      <a16:colId xmlns:a16="http://schemas.microsoft.com/office/drawing/2014/main" val="622172799"/>
                    </a:ext>
                  </a:extLst>
                </a:gridCol>
                <a:gridCol w="1584193">
                  <a:extLst>
                    <a:ext uri="{9D8B030D-6E8A-4147-A177-3AD203B41FA5}">
                      <a16:colId xmlns:a16="http://schemas.microsoft.com/office/drawing/2014/main" val="992279279"/>
                    </a:ext>
                  </a:extLst>
                </a:gridCol>
                <a:gridCol w="1584193">
                  <a:extLst>
                    <a:ext uri="{9D8B030D-6E8A-4147-A177-3AD203B41FA5}">
                      <a16:colId xmlns:a16="http://schemas.microsoft.com/office/drawing/2014/main" val="328402217"/>
                    </a:ext>
                  </a:extLst>
                </a:gridCol>
              </a:tblGrid>
              <a:tr h="595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Journal Name &amp;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 Adapted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Findings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Gaps</a:t>
                      </a:r>
                    </a:p>
                    <a:p>
                      <a:endParaRPr lang="en-IN" dirty="0"/>
                    </a:p>
                  </a:txBody>
                  <a:tcPr/>
                </a:tc>
                <a:extLst>
                  <a:ext uri="{0D108BD9-81ED-4DB2-BD59-A6C34878D82A}">
                    <a16:rowId xmlns:a16="http://schemas.microsoft.com/office/drawing/2014/main" val="347302357"/>
                  </a:ext>
                </a:extLst>
              </a:tr>
              <a:tr h="2128030">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Fraud Detection in UPI Transactions Using Machine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 Kavitha, G. Indira, A. Anil </a:t>
                      </a:r>
                      <a:r>
                        <a:rPr lang="en-IN" dirty="0" err="1"/>
                        <a:t>kumar</a:t>
                      </a:r>
                      <a:r>
                        <a:rPr lang="en-IN" dirty="0"/>
                        <a:t> , A. </a:t>
                      </a:r>
                      <a:r>
                        <a:rPr lang="en-IN" dirty="0" err="1"/>
                        <a:t>Shrinita</a:t>
                      </a:r>
                      <a:r>
                        <a:rPr lang="en-IN" dirty="0"/>
                        <a:t> , D. </a:t>
                      </a:r>
                      <a:r>
                        <a:rPr lang="en-IN" dirty="0" err="1"/>
                        <a:t>Bappan</a:t>
                      </a:r>
                      <a:r>
                        <a:rPr lang="en-US" dirty="0"/>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EPRA International Journal of Research and Development (IJRD),April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IN" dirty="0"/>
                    </a:p>
                  </a:txBody>
                  <a:tcPr/>
                </a:tc>
                <a:tc>
                  <a:txBody>
                    <a:bodyPr/>
                    <a:lstStyle/>
                    <a:p>
                      <a:r>
                        <a:rPr lang="en-US" dirty="0"/>
                        <a:t>machine learning (ML) techniques like SVM</a:t>
                      </a:r>
                      <a:endParaRPr lang="en-IN" dirty="0"/>
                    </a:p>
                  </a:txBody>
                  <a:tcPr/>
                </a:tc>
                <a:tc>
                  <a:txBody>
                    <a:bodyPr/>
                    <a:lstStyle/>
                    <a:p>
                      <a:r>
                        <a:rPr lang="en-US" dirty="0"/>
                        <a:t>Limited availability of diverse, real-world datasets and scalability for high transaction volumes</a:t>
                      </a:r>
                      <a:endParaRPr lang="en-IN" dirty="0"/>
                    </a:p>
                  </a:txBody>
                  <a:tcPr/>
                </a:tc>
                <a:extLst>
                  <a:ext uri="{0D108BD9-81ED-4DB2-BD59-A6C34878D82A}">
                    <a16:rowId xmlns:a16="http://schemas.microsoft.com/office/drawing/2014/main" val="2384978970"/>
                  </a:ext>
                </a:extLst>
              </a:tr>
              <a:tr h="2383394">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UPI fraud Detection using Machine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Yash Patil, Amar Shinde, Yash </a:t>
                      </a:r>
                      <a:r>
                        <a:rPr lang="en-US" dirty="0" err="1"/>
                        <a:t>Parthe</a:t>
                      </a:r>
                      <a:r>
                        <a:rPr lang="en-US" dirty="0"/>
                        <a:t>, Sameer Sayyad </a:t>
                      </a:r>
                    </a:p>
                  </a:txBody>
                  <a:tcPr/>
                </a:tc>
                <a:tc>
                  <a:txBody>
                    <a:bodyPr/>
                    <a:lstStyle/>
                    <a:p>
                      <a:r>
                        <a:rPr lang="en-US" dirty="0"/>
                        <a:t>International Research Journal of Modernization in Engineering Technology and Science , September-2024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IN" dirty="0"/>
                    </a:p>
                  </a:txBody>
                  <a:tcPr/>
                </a:tc>
                <a:tc>
                  <a:txBody>
                    <a:bodyPr/>
                    <a:lstStyle/>
                    <a:p>
                      <a:r>
                        <a:rPr lang="en-IN" dirty="0"/>
                        <a:t>Multi-Model Approaches Hidden Markov Models (HMM), K-means Clustering</a:t>
                      </a:r>
                    </a:p>
                  </a:txBody>
                  <a:tcPr/>
                </a:tc>
                <a:tc>
                  <a:txBody>
                    <a:bodyPr/>
                    <a:lstStyle/>
                    <a:p>
                      <a:r>
                        <a:rPr lang="en-IN" dirty="0"/>
                        <a:t>Limited Dataset Generalization</a:t>
                      </a:r>
                    </a:p>
                  </a:txBody>
                  <a:tcPr/>
                </a:tc>
                <a:extLst>
                  <a:ext uri="{0D108BD9-81ED-4DB2-BD59-A6C34878D82A}">
                    <a16:rowId xmlns:a16="http://schemas.microsoft.com/office/drawing/2014/main" val="344480694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18245"/>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Introduction</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7" name="Content Placeholder 2"/>
          <p:cNvSpPr>
            <a:spLocks noGrp="1"/>
          </p:cNvSpPr>
          <p:nvPr>
            <p:ph idx="1"/>
          </p:nvPr>
        </p:nvSpPr>
        <p:spPr>
          <a:xfrm>
            <a:off x="200025" y="1096963"/>
            <a:ext cx="11779250" cy="5395913"/>
          </a:xfrm>
        </p:spPr>
        <p:txBody>
          <a:bodyPr vert="horz" wrap="square" lIns="91440" tIns="45720" rIns="91440" bIns="45720" numCol="1" rtlCol="0" anchor="t" anchorCtr="0" compatLnSpc="1">
            <a:normAutofit/>
          </a:bodyPr>
          <a:lstStyle/>
          <a:p>
            <a:pPr marL="0" marR="0" lvl="0" indent="0" algn="just" defTabSz="914400" rtl="0" eaLnBrk="1" fontAlgn="auto" latinLnBrk="0" hangingPunct="1">
              <a:lnSpc>
                <a:spcPct val="150000"/>
              </a:lnSpc>
              <a:spcBef>
                <a:spcPts val="1000"/>
              </a:spcBef>
              <a:spcAft>
                <a:spcPts val="0"/>
              </a:spcAft>
              <a:buClrTx/>
              <a:buSzTx/>
              <a:buFont typeface="Wingdings" panose="05000000000000000000" pitchFamily="2" charset="2"/>
              <a:buNone/>
              <a:defRPr/>
            </a:pPr>
            <a:r>
              <a:rPr kumimoji="0" lang="en-US"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With the rapid adoption of the Unified Payments Interface (UPI) for digital transactions, the risk of fraudulent activities has surged significantly. To address this challenge, we propose a robust approach to detect UPI fraud by analyzing key transaction details, including the bank book name, transaction ID, and transaction amount. Our approach employs three machine learning algorithms: Random Forest, K-Nearest Neighbors (KNN), and Decision Tree. Random Forest is valued for its accuracy and resistance to overfitting, making it ideal for distinguishing legitimate transactions from fraudulent ones. KNN provides intuitive, distance-based classification, while the Decision Tree offers a clear and interpretable decision-making model. This ensemble approach classifies transactions as either "Is Fraud" or "Fraud."</a:t>
            </a:r>
          </a:p>
          <a:p>
            <a:pPr marL="457200" marR="0" lvl="0" indent="-4572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endParaRPr kumimoji="0" lang="en-US" sz="7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1608</Words>
  <Application>Microsoft Office PowerPoint</Application>
  <PresentationFormat>Widescreen</PresentationFormat>
  <Paragraphs>157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Times New Roman</vt:lpstr>
      <vt:lpstr>Wingdings</vt:lpstr>
      <vt:lpstr>Custom Design</vt:lpstr>
      <vt:lpstr>PowerPoint Presentation</vt:lpstr>
      <vt:lpstr>Contents</vt:lpstr>
      <vt:lpstr>Contents</vt:lpstr>
      <vt:lpstr>Abstract</vt:lpstr>
      <vt:lpstr>Problem Statement</vt:lpstr>
      <vt:lpstr>Objectives of Project</vt:lpstr>
      <vt:lpstr>Literature Survey</vt:lpstr>
      <vt:lpstr>Literature Survey</vt:lpstr>
      <vt:lpstr>Introduction</vt:lpstr>
      <vt:lpstr>Existing System</vt:lpstr>
      <vt:lpstr>Proposed System</vt:lpstr>
      <vt:lpstr>Proposed System</vt:lpstr>
      <vt:lpstr>Requirements</vt:lpstr>
      <vt:lpstr>UML Diagrams</vt:lpstr>
      <vt:lpstr>UML Diagrams</vt:lpstr>
      <vt:lpstr>Data Flow Diagram</vt:lpstr>
      <vt:lpstr>Data Preprocessing Techniques</vt:lpstr>
      <vt:lpstr>Reference</vt:lpstr>
      <vt:lpstr>Review-0 Queries</vt:lpstr>
      <vt:lpstr>GITHUB LINK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ASUS</cp:lastModifiedBy>
  <cp:revision>161</cp:revision>
  <dcterms:created xsi:type="dcterms:W3CDTF">2019-06-11T05:35:51Z</dcterms:created>
  <dcterms:modified xsi:type="dcterms:W3CDTF">2024-12-26T13:59:05Z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17BED328710B44598E0AE61DA225FBC8_12</vt:lpwstr>
  </property>
  <property fmtid="{D5CDD505-2E9C-101B-9397-08002B2CF9AE}" pid="3" name="KSOProductBuildVer">
    <vt:lpwstr>1033-12.2.0.19307</vt:lpwstr>
  </property>
</Properties>
</file>