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97" r:id="rId3"/>
    <p:sldId id="319" r:id="rId4"/>
    <p:sldId id="320" r:id="rId5"/>
    <p:sldId id="257" r:id="rId6"/>
    <p:sldId id="273" r:id="rId7"/>
    <p:sldId id="323" r:id="rId8"/>
    <p:sldId id="276" r:id="rId9"/>
    <p:sldId id="321" r:id="rId10"/>
    <p:sldId id="282" r:id="rId11"/>
    <p:sldId id="295" r:id="rId12"/>
    <p:sldId id="284" r:id="rId13"/>
    <p:sldId id="285" r:id="rId14"/>
    <p:sldId id="322" r:id="rId15"/>
    <p:sldId id="290" r:id="rId16"/>
    <p:sldId id="292" r:id="rId17"/>
    <p:sldId id="293" r:id="rId18"/>
    <p:sldId id="294" r:id="rId19"/>
    <p:sldId id="325" r:id="rId20"/>
    <p:sldId id="326" r:id="rId21"/>
    <p:sldId id="327" r:id="rId22"/>
    <p:sldId id="324" r:id="rId23"/>
    <p:sldId id="277" r:id="rId24"/>
    <p:sldId id="281" r:id="rId25"/>
    <p:sldId id="278" r:id="rId26"/>
    <p:sldId id="272" r:id="rId27"/>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p:restoredTop sz="95196" autoAdjust="0"/>
  </p:normalViewPr>
  <p:slideViewPr>
    <p:cSldViewPr snapToGrid="0">
      <p:cViewPr varScale="1">
        <p:scale>
          <a:sx n="83" d="100"/>
          <a:sy n="83" d="100"/>
        </p:scale>
        <p:origin x="614" y="62"/>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B87C01-98FC-4793-A8C0-DF9F01227E13}" type="datetimeFigureOut">
              <a:rPr kumimoji="0" lang="en-IN" sz="1200" b="0" i="0" u="none" strike="noStrike" kern="1200" cap="none" spc="0" normalizeH="0" baseline="0" noProof="0">
                <a:ln>
                  <a:noFill/>
                </a:ln>
                <a:solidFill>
                  <a:schemeClr val="tx1"/>
                </a:solidFill>
                <a:effectLst/>
                <a:uLnTx/>
                <a:uFillTx/>
                <a:latin typeface="+mn-lt"/>
                <a:ea typeface="+mn-ea"/>
                <a:cs typeface="+mn-cs"/>
              </a:rPr>
              <a:t>13-02-2025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52F706-5C09-4168-814C-5E01049142A1}" type="datetimeFigureOut">
              <a:rPr kumimoji="0" lang="en-IN" sz="1200" b="0" i="0" u="none" strike="noStrike" kern="1200" cap="none" spc="0" normalizeH="0" baseline="0" noProof="0">
                <a:ln>
                  <a:noFill/>
                </a:ln>
                <a:solidFill>
                  <a:schemeClr val="tx1"/>
                </a:solidFill>
                <a:effectLst/>
                <a:uLnTx/>
                <a:uFillTx/>
                <a:latin typeface="+mn-lt"/>
                <a:ea typeface="+mn-ea"/>
                <a:cs typeface="+mn-cs"/>
              </a:rPr>
              <a:t>13-02-2025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Date Placeholder 3"/>
          <p:cNvSpPr txBox="1"/>
          <p:nvPr/>
        </p:nvSpPr>
        <p:spPr>
          <a:xfrm>
            <a:off x="777875" y="6634163"/>
            <a:ext cx="5781675" cy="220663"/>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3" name="Date Placeholder 3"/>
          <p:cNvSpPr txBox="1"/>
          <p:nvPr/>
        </p:nvSpPr>
        <p:spPr>
          <a:xfrm>
            <a:off x="6559550" y="6634163"/>
            <a:ext cx="5194300" cy="220663"/>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txBox="1"/>
          <p:nvPr/>
        </p:nvSpPr>
        <p:spPr>
          <a:xfrm>
            <a:off x="11753850" y="6637338"/>
            <a:ext cx="438150" cy="220663"/>
          </a:xfrm>
          <a:prstGeom prst="rect">
            <a:avLst/>
          </a:prstGeom>
          <a:solidFill>
            <a:schemeClr val="accent4"/>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0" y="6634163"/>
            <a:ext cx="777875" cy="22225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txBox="1"/>
          <p:nvPr/>
        </p:nvSpPr>
        <p:spPr>
          <a:xfrm>
            <a:off x="777875" y="6642100"/>
            <a:ext cx="5653088" cy="215900"/>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Dept. of Computer Science and Engineering (Data Science)</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6430963" y="6642100"/>
            <a:ext cx="5322888" cy="215900"/>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Srinivasa Ramanujan Institute of Technology</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11753850" y="6642100"/>
            <a:ext cx="438150" cy="215900"/>
          </a:xfrm>
          <a:prstGeom prst="rect">
            <a:avLst/>
          </a:prstGeom>
          <a:solidFill>
            <a:schemeClr val="accent4"/>
          </a:solidFill>
        </p:spPr>
        <p:txBody>
          <a:bodyPr anchor="ctr"/>
          <a:lstStyle/>
          <a:p>
            <a:pPr lvl="0" algn="ctr" eaLnBrk="1" hangingPunct="1">
              <a:buNone/>
            </a:pPr>
            <a:fld id="{9A0DB2DC-4C9A-4742-B13C-FB6460FD3503}" type="slidenum">
              <a:rPr lang="en-US" sz="1600" b="1" dirty="0">
                <a:solidFill>
                  <a:srgbClr val="002060"/>
                </a:solidFill>
                <a:effectLst>
                  <a:outerShdw blurRad="38100" dist="38100" dir="2700000">
                    <a:srgbClr val="C0C0C0"/>
                  </a:outerShdw>
                </a:effectLst>
                <a:latin typeface="Times New Roman" panose="02020603050405020304" pitchFamily="18" charset="0"/>
                <a:cs typeface="Times New Roman" panose="02020603050405020304" pitchFamily="18" charset="0"/>
              </a:rPr>
              <a:t>‹#›</a:t>
            </a:fld>
            <a:endParaRPr lang="en-US" altLang="x-none" sz="1600" b="1" dirty="0">
              <a:solidFill>
                <a:srgbClr val="002060"/>
              </a:solidFill>
              <a:effectLst>
                <a:outerShdw blurRad="38100" dist="38100" dir="2700000">
                  <a:srgbClr val="C0C0C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3078" name="Picture 6"/>
          <p:cNvPicPr>
            <a:picLocks noChangeAspect="1"/>
          </p:cNvPicPr>
          <p:nvPr userDrawn="1"/>
        </p:nvPicPr>
        <p:blipFill>
          <a:blip r:embed="rId2"/>
          <a:stretch>
            <a:fillRect/>
          </a:stretch>
        </p:blipFill>
        <p:spPr>
          <a:xfrm>
            <a:off x="11506200" y="5956300"/>
            <a:ext cx="685800" cy="685800"/>
          </a:xfrm>
          <a:prstGeom prst="rect">
            <a:avLst/>
          </a:prstGeom>
          <a:noFill/>
          <a:ln w="9525">
            <a:noFill/>
          </a:ln>
        </p:spPr>
      </p:pic>
      <p:sp>
        <p:nvSpPr>
          <p:cNvPr id="8" name="Date Placeholder 3"/>
          <p:cNvSpPr txBox="1"/>
          <p:nvPr/>
        </p:nvSpPr>
        <p:spPr>
          <a:xfrm>
            <a:off x="0" y="6642100"/>
            <a:ext cx="777875" cy="21590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 - 02</a:t>
            </a:r>
          </a:p>
        </p:txBody>
      </p:sp>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6000" y="1782763"/>
            <a:ext cx="2382838" cy="584200"/>
          </a:xfrm>
          <a:prstGeom prst="rect">
            <a:avLst/>
          </a:prstGeom>
        </p:spPr>
        <p:txBody>
          <a:bodyP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K. Divya Madhuri</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214G1A3219</a:t>
            </a:r>
          </a:p>
        </p:txBody>
      </p:sp>
      <p:sp>
        <p:nvSpPr>
          <p:cNvPr id="6" name="Subtitle 11"/>
          <p:cNvSpPr txBox="1"/>
          <p:nvPr/>
        </p:nvSpPr>
        <p:spPr>
          <a:xfrm>
            <a:off x="3759200" y="2474913"/>
            <a:ext cx="4673600" cy="89852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Ms. P. Sirisha </a:t>
            </a:r>
            <a:r>
              <a:rPr kumimoji="0" lang="en-US"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 Tech.</a:t>
            </a:r>
            <a:endParaRPr kumimoji="0" lang="en-IN"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a:t>
            </a:r>
          </a:p>
        </p:txBody>
      </p:sp>
      <p:sp>
        <p:nvSpPr>
          <p:cNvPr id="7" name="Subtitle 11"/>
          <p:cNvSpPr txBox="1"/>
          <p:nvPr/>
        </p:nvSpPr>
        <p:spPr>
          <a:xfrm>
            <a:off x="1514475" y="5162550"/>
            <a:ext cx="9163050" cy="1427163"/>
          </a:xfrm>
          <a:prstGeom prst="rect">
            <a:avLst/>
          </a:prstGeom>
        </p:spPr>
        <p:txBody>
          <a:bodyPr>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4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Department of Computer Science and Engineering (Data Science)      </a:t>
            </a:r>
          </a:p>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65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Srinivasa Ramanujan Institute of Technology</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1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(Affiliated to JNTUA &amp; Approved by AICTE) (Accredited by NAAC with ‘A’ Grade &amp; Accredited by NBA (EEE, ECE &amp; CSE)</a:t>
            </a:r>
            <a:endParaRPr kumimoji="0" lang="en-US" sz="21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Rotarypuram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Village, B K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Samudram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Mandal,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Ananthapuramu</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515701.</a:t>
            </a:r>
          </a:p>
          <a:p>
            <a:pPr marL="0" marR="0" lvl="0" indent="0" algn="ctr" defTabSz="914400" rtl="0" eaLnBrk="1" fontAlgn="auto" latinLnBrk="0" hangingPunct="1">
              <a:lnSpc>
                <a:spcPct val="90000"/>
              </a:lnSpc>
              <a:spcBef>
                <a:spcPts val="1000"/>
              </a:spcBef>
              <a:spcAft>
                <a:spcPts val="100"/>
              </a:spcAft>
              <a:buClrTx/>
              <a:buSzTx/>
              <a:buFont typeface="Arial" panose="020B0604020202020204" pitchFamily="34" charset="0"/>
              <a:buNone/>
              <a:defRPr/>
            </a:pPr>
            <a:r>
              <a:rPr kumimoji="0" lang="en-US" sz="25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2024 - 2025</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Subtitle 11"/>
          <p:cNvSpPr txBox="1"/>
          <p:nvPr/>
        </p:nvSpPr>
        <p:spPr>
          <a:xfrm>
            <a:off x="3575050" y="1782763"/>
            <a:ext cx="23828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 Afra </a:t>
            </a:r>
            <a:r>
              <a:rPr kumimoji="0" lang="en-US" sz="26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Tahaseen</a:t>
            </a:r>
            <a:endPar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214G1A3202</a:t>
            </a:r>
          </a:p>
        </p:txBody>
      </p:sp>
      <p:sp>
        <p:nvSpPr>
          <p:cNvPr id="13" name="Subtitle 11"/>
          <p:cNvSpPr txBox="1"/>
          <p:nvPr/>
        </p:nvSpPr>
        <p:spPr>
          <a:xfrm>
            <a:off x="8616950" y="1782763"/>
            <a:ext cx="29797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 Mohammad Arshad</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214G1A3253</a:t>
            </a:r>
          </a:p>
        </p:txBody>
      </p:sp>
      <p:sp>
        <p:nvSpPr>
          <p:cNvPr id="14" name="Subtitle 11"/>
          <p:cNvSpPr txBox="1"/>
          <p:nvPr/>
        </p:nvSpPr>
        <p:spPr>
          <a:xfrm>
            <a:off x="908050" y="1782763"/>
            <a:ext cx="2667000"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 Jaheda</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214G1A3229</a:t>
            </a:r>
          </a:p>
        </p:txBody>
      </p:sp>
      <p:sp>
        <p:nvSpPr>
          <p:cNvPr id="17" name="Rectangle: Rounded Corners 16"/>
          <p:cNvSpPr/>
          <p:nvPr/>
        </p:nvSpPr>
        <p:spPr>
          <a:xfrm>
            <a:off x="755650" y="334963"/>
            <a:ext cx="10528300" cy="858838"/>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153" name="Rectangle 17"/>
          <p:cNvSpPr/>
          <p:nvPr/>
        </p:nvSpPr>
        <p:spPr>
          <a:xfrm>
            <a:off x="2714625" y="1262063"/>
            <a:ext cx="6762750" cy="338137"/>
          </a:xfrm>
          <a:prstGeom prst="rect">
            <a:avLst/>
          </a:prstGeom>
          <a:noFill/>
          <a:ln w="9525">
            <a:noFill/>
          </a:ln>
        </p:spPr>
        <p:txBody>
          <a:bodyPr>
            <a:spAutoFit/>
          </a:bodyPr>
          <a:lst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stStyle>
          <a:p>
            <a:pPr marL="0" lvl="0" indent="0" algn="ctr" eaLnBrk="1" hangingPunct="1">
              <a:lnSpc>
                <a:spcPct val="107000"/>
              </a:lnSpc>
              <a:spcBef>
                <a:spcPts val="500"/>
              </a:spcBef>
              <a:spcAft>
                <a:spcPts val="500"/>
              </a:spcAft>
              <a:buFontTx/>
              <a:buNone/>
            </a:pPr>
            <a:r>
              <a:rPr lang="en-IN" altLang="en-US" sz="1600" i="1" dirty="0">
                <a:solidFill>
                  <a:srgbClr val="000000"/>
                </a:solidFill>
                <a:cs typeface="Calibri" panose="020F0502020204030204" pitchFamily="34" charset="0"/>
              </a:rPr>
              <a:t>by</a:t>
            </a:r>
            <a:endParaRPr lang="en-IN" altLang="en-US" sz="1600" i="1" dirty="0">
              <a:solidFill>
                <a:srgbClr val="000000"/>
              </a:solidFill>
              <a:ea typeface="Calibri" panose="020F0502020204030204" pitchFamily="34" charset="0"/>
            </a:endParaRPr>
          </a:p>
        </p:txBody>
      </p:sp>
      <p:pic>
        <p:nvPicPr>
          <p:cNvPr id="6154" name="Picture 4"/>
          <p:cNvPicPr>
            <a:picLocks noChangeAspect="1"/>
          </p:cNvPicPr>
          <p:nvPr/>
        </p:nvPicPr>
        <p:blipFill>
          <a:blip r:embed="rId2"/>
          <a:stretch>
            <a:fillRect/>
          </a:stretch>
        </p:blipFill>
        <p:spPr>
          <a:xfrm>
            <a:off x="5341938" y="3476625"/>
            <a:ext cx="1843087" cy="16859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Literature Survey</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6A82E68-69DE-5DA0-8E7F-223BFB1FA2C3}"/>
              </a:ext>
            </a:extLst>
          </p:cNvPr>
          <p:cNvGraphicFramePr>
            <a:graphicFrameLocks noGrp="1"/>
          </p:cNvGraphicFramePr>
          <p:nvPr>
            <p:extLst>
              <p:ext uri="{D42A27DB-BD31-4B8C-83A1-F6EECF244321}">
                <p14:modId xmlns:p14="http://schemas.microsoft.com/office/powerpoint/2010/main" val="1468143267"/>
              </p:ext>
            </p:extLst>
          </p:nvPr>
        </p:nvGraphicFramePr>
        <p:xfrm>
          <a:off x="484094" y="947648"/>
          <a:ext cx="11089343" cy="5486400"/>
        </p:xfrm>
        <a:graphic>
          <a:graphicData uri="http://schemas.openxmlformats.org/drawingml/2006/table">
            <a:tbl>
              <a:tblPr firstRow="1" bandRow="1">
                <a:tableStyleId>{5C22544A-7EE6-4342-B048-85BDC9FD1C3A}</a:tableStyleId>
              </a:tblPr>
              <a:tblGrid>
                <a:gridCol w="516017">
                  <a:extLst>
                    <a:ext uri="{9D8B030D-6E8A-4147-A177-3AD203B41FA5}">
                      <a16:colId xmlns:a16="http://schemas.microsoft.com/office/drawing/2014/main" val="1353971002"/>
                    </a:ext>
                  </a:extLst>
                </a:gridCol>
                <a:gridCol w="2047763">
                  <a:extLst>
                    <a:ext uri="{9D8B030D-6E8A-4147-A177-3AD203B41FA5}">
                      <a16:colId xmlns:a16="http://schemas.microsoft.com/office/drawing/2014/main" val="952829609"/>
                    </a:ext>
                  </a:extLst>
                </a:gridCol>
                <a:gridCol w="2073850">
                  <a:extLst>
                    <a:ext uri="{9D8B030D-6E8A-4147-A177-3AD203B41FA5}">
                      <a16:colId xmlns:a16="http://schemas.microsoft.com/office/drawing/2014/main" val="897068748"/>
                    </a:ext>
                  </a:extLst>
                </a:gridCol>
                <a:gridCol w="1699134">
                  <a:extLst>
                    <a:ext uri="{9D8B030D-6E8A-4147-A177-3AD203B41FA5}">
                      <a16:colId xmlns:a16="http://schemas.microsoft.com/office/drawing/2014/main" val="3487860491"/>
                    </a:ext>
                  </a:extLst>
                </a:gridCol>
                <a:gridCol w="1584193">
                  <a:extLst>
                    <a:ext uri="{9D8B030D-6E8A-4147-A177-3AD203B41FA5}">
                      <a16:colId xmlns:a16="http://schemas.microsoft.com/office/drawing/2014/main" val="622172799"/>
                    </a:ext>
                  </a:extLst>
                </a:gridCol>
                <a:gridCol w="1584193">
                  <a:extLst>
                    <a:ext uri="{9D8B030D-6E8A-4147-A177-3AD203B41FA5}">
                      <a16:colId xmlns:a16="http://schemas.microsoft.com/office/drawing/2014/main" val="992279279"/>
                    </a:ext>
                  </a:extLst>
                </a:gridCol>
                <a:gridCol w="1584193">
                  <a:extLst>
                    <a:ext uri="{9D8B030D-6E8A-4147-A177-3AD203B41FA5}">
                      <a16:colId xmlns:a16="http://schemas.microsoft.com/office/drawing/2014/main" val="328402217"/>
                    </a:ext>
                  </a:extLst>
                </a:gridCol>
              </a:tblGrid>
              <a:tr h="595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Name &amp;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Adapted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Findings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Gaps</a:t>
                      </a:r>
                    </a:p>
                    <a:p>
                      <a:endParaRPr lang="en-IN" dirty="0"/>
                    </a:p>
                  </a:txBody>
                  <a:tcPr/>
                </a:tc>
                <a:extLst>
                  <a:ext uri="{0D108BD9-81ED-4DB2-BD59-A6C34878D82A}">
                    <a16:rowId xmlns:a16="http://schemas.microsoft.com/office/drawing/2014/main" val="347302357"/>
                  </a:ext>
                </a:extLst>
              </a:tr>
              <a:tr h="212803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Fraud Detection in UPI Transactions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 Kavitha, G. Indira, A. Anil </a:t>
                      </a:r>
                      <a:r>
                        <a:rPr lang="en-IN" dirty="0" err="1"/>
                        <a:t>kumar</a:t>
                      </a:r>
                      <a:r>
                        <a:rPr lang="en-IN" dirty="0"/>
                        <a:t> , A. </a:t>
                      </a:r>
                      <a:r>
                        <a:rPr lang="en-IN" dirty="0" err="1"/>
                        <a:t>Shrinita</a:t>
                      </a:r>
                      <a:r>
                        <a:rPr lang="en-IN" dirty="0"/>
                        <a:t> , D. </a:t>
                      </a:r>
                      <a:r>
                        <a:rPr lang="en-IN" dirty="0" err="1"/>
                        <a:t>Bappan</a:t>
                      </a:r>
                      <a:r>
                        <a:rPr lang="en-US" dirty="0"/>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EPRA International Journal of Research and Development (IJRD),April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US" dirty="0"/>
                        <a:t>machine learning (ML) techniques like SVM</a:t>
                      </a:r>
                      <a:endParaRPr lang="en-IN" dirty="0"/>
                    </a:p>
                  </a:txBody>
                  <a:tcPr/>
                </a:tc>
                <a:tc>
                  <a:txBody>
                    <a:bodyPr/>
                    <a:lstStyle/>
                    <a:p>
                      <a:r>
                        <a:rPr lang="en-US" dirty="0"/>
                        <a:t>Limited availability of diverse, real-world datasets and scalability for high transaction volumes</a:t>
                      </a:r>
                      <a:endParaRPr lang="en-IN" dirty="0"/>
                    </a:p>
                  </a:txBody>
                  <a:tcPr/>
                </a:tc>
                <a:extLst>
                  <a:ext uri="{0D108BD9-81ED-4DB2-BD59-A6C34878D82A}">
                    <a16:rowId xmlns:a16="http://schemas.microsoft.com/office/drawing/2014/main" val="2384978970"/>
                  </a:ext>
                </a:extLst>
              </a:tr>
              <a:tr h="238339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UPI fraud Detection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Yash Patil, Amar Shinde, Yash </a:t>
                      </a:r>
                      <a:r>
                        <a:rPr lang="en-US" dirty="0" err="1"/>
                        <a:t>Parthe</a:t>
                      </a:r>
                      <a:r>
                        <a:rPr lang="en-US" dirty="0"/>
                        <a:t>, Sameer Sayyad </a:t>
                      </a:r>
                    </a:p>
                  </a:txBody>
                  <a:tcPr/>
                </a:tc>
                <a:tc>
                  <a:txBody>
                    <a:bodyPr/>
                    <a:lstStyle/>
                    <a:p>
                      <a:r>
                        <a:rPr lang="en-US" dirty="0"/>
                        <a:t>International Research Journal of Modernization in Engineering Technology and Science , September-2024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IN" dirty="0"/>
                        <a:t>Multi-Model Approaches Hidden Markov Models (HMM), K-means Clustering</a:t>
                      </a:r>
                    </a:p>
                  </a:txBody>
                  <a:tcPr/>
                </a:tc>
                <a:tc>
                  <a:txBody>
                    <a:bodyPr/>
                    <a:lstStyle/>
                    <a:p>
                      <a:r>
                        <a:rPr lang="en-IN" dirty="0"/>
                        <a:t>Limited Dataset Generalization</a:t>
                      </a:r>
                    </a:p>
                  </a:txBody>
                  <a:tcPr/>
                </a:tc>
                <a:extLst>
                  <a:ext uri="{0D108BD9-81ED-4DB2-BD59-A6C34878D82A}">
                    <a16:rowId xmlns:a16="http://schemas.microsoft.com/office/drawing/2014/main" val="344480694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Proposed Work</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13317" name="Rectangle 1"/>
          <p:cNvSpPr>
            <a:spLocks noGrp="1"/>
          </p:cNvSpPr>
          <p:nvPr>
            <p:ph idx="1"/>
          </p:nvPr>
        </p:nvSpPr>
        <p:spPr>
          <a:xfrm>
            <a:off x="203200" y="1042988"/>
            <a:ext cx="6067425" cy="4772025"/>
          </a:xfrm>
          <a:ln/>
        </p:spPr>
        <p:txBody>
          <a:bodyPr vert="horz" wrap="square" lIns="91440" tIns="45720" rIns="91440" bIns="45720" anchor="ctr" anchorCtr="0">
            <a:spAutoFit/>
          </a:bodyPr>
          <a:lstStyle/>
          <a:p>
            <a:pPr marL="0" indent="0" algn="l">
              <a:lnSpc>
                <a:spcPct val="100000"/>
              </a:lnSpc>
              <a:spcBef>
                <a:spcPct val="0"/>
              </a:spcBef>
              <a:buFontTx/>
              <a:buNone/>
            </a:pPr>
            <a:r>
              <a:rPr lang="en-US" altLang="en-US" sz="2200" b="1" kern="1200" dirty="0">
                <a:latin typeface="Times New Roman" panose="02020603050405020304" pitchFamily="18" charset="0"/>
                <a:ea typeface="+mn-ea"/>
                <a:cs typeface="Times New Roman" panose="02020603050405020304" pitchFamily="18" charset="0"/>
              </a:rPr>
              <a:t>Methods to be Followed for the Proposed System</a:t>
            </a:r>
          </a:p>
          <a:p>
            <a:pPr marL="0" indent="0" algn="l">
              <a:lnSpc>
                <a:spcPct val="150000"/>
              </a:lnSpc>
              <a:spcBef>
                <a:spcPct val="0"/>
              </a:spcBef>
              <a:buFontTx/>
              <a:buAutoNum type="arabicPeriod"/>
            </a:pPr>
            <a:r>
              <a:rPr lang="en-US" altLang="en-US" sz="2200" kern="1200" dirty="0">
                <a:latin typeface="Times New Roman" panose="02020603050405020304" pitchFamily="18" charset="0"/>
                <a:ea typeface="+mn-ea"/>
                <a:cs typeface="Times New Roman" panose="02020603050405020304" pitchFamily="18" charset="0"/>
              </a:rPr>
              <a:t>Data Collection and Preparation</a:t>
            </a:r>
          </a:p>
          <a:p>
            <a:pPr marL="0" indent="0" algn="l">
              <a:lnSpc>
                <a:spcPct val="150000"/>
              </a:lnSpc>
              <a:spcBef>
                <a:spcPct val="0"/>
              </a:spcBef>
              <a:buFontTx/>
              <a:buAutoNum type="arabicPeriod" startAt="2"/>
            </a:pPr>
            <a:r>
              <a:rPr lang="en-US" altLang="en-US" sz="2200" kern="1200" dirty="0">
                <a:latin typeface="Times New Roman" panose="02020603050405020304" pitchFamily="18" charset="0"/>
                <a:ea typeface="+mn-ea"/>
                <a:cs typeface="Times New Roman" panose="02020603050405020304" pitchFamily="18" charset="0"/>
              </a:rPr>
              <a:t>Feature Engineering</a:t>
            </a:r>
          </a:p>
          <a:p>
            <a:pPr marL="0" indent="0" algn="l">
              <a:lnSpc>
                <a:spcPct val="150000"/>
              </a:lnSpc>
              <a:spcBef>
                <a:spcPct val="0"/>
              </a:spcBef>
              <a:buFontTx/>
              <a:buAutoNum type="arabicPeriod" startAt="3"/>
            </a:pPr>
            <a:r>
              <a:rPr lang="en-US" altLang="en-US" sz="2200" kern="1200" dirty="0">
                <a:latin typeface="Times New Roman" panose="02020603050405020304" pitchFamily="18" charset="0"/>
                <a:ea typeface="+mn-ea"/>
                <a:cs typeface="Times New Roman" panose="02020603050405020304" pitchFamily="18" charset="0"/>
              </a:rPr>
              <a:t>Data Partitioning</a:t>
            </a:r>
          </a:p>
          <a:p>
            <a:pPr marL="0" indent="0" algn="l">
              <a:lnSpc>
                <a:spcPct val="150000"/>
              </a:lnSpc>
              <a:spcBef>
                <a:spcPct val="0"/>
              </a:spcBef>
              <a:buFontTx/>
              <a:buAutoNum type="arabicPeriod" startAt="4"/>
            </a:pPr>
            <a:r>
              <a:rPr lang="en-US" altLang="en-US" sz="2200" kern="1200" dirty="0">
                <a:latin typeface="Times New Roman" panose="02020603050405020304" pitchFamily="18" charset="0"/>
                <a:ea typeface="+mn-ea"/>
                <a:cs typeface="Times New Roman" panose="02020603050405020304" pitchFamily="18" charset="0"/>
              </a:rPr>
              <a:t>Model Implementation</a:t>
            </a:r>
          </a:p>
          <a:p>
            <a:pPr marL="0" indent="0" algn="l">
              <a:lnSpc>
                <a:spcPct val="150000"/>
              </a:lnSpc>
              <a:spcBef>
                <a:spcPct val="0"/>
              </a:spcBef>
              <a:buFontTx/>
              <a:buAutoNum type="arabicPeriod" startAt="5"/>
            </a:pPr>
            <a:r>
              <a:rPr lang="en-US" altLang="en-US" sz="2200" kern="1200" dirty="0">
                <a:latin typeface="Times New Roman" panose="02020603050405020304" pitchFamily="18" charset="0"/>
                <a:ea typeface="+mn-ea"/>
                <a:cs typeface="Times New Roman" panose="02020603050405020304" pitchFamily="18" charset="0"/>
              </a:rPr>
              <a:t>Addressing Class Imbalance</a:t>
            </a:r>
          </a:p>
          <a:p>
            <a:pPr marL="0" indent="0" algn="l">
              <a:lnSpc>
                <a:spcPct val="150000"/>
              </a:lnSpc>
              <a:spcBef>
                <a:spcPct val="0"/>
              </a:spcBef>
              <a:buFontTx/>
              <a:buAutoNum type="arabicPeriod" startAt="6"/>
            </a:pPr>
            <a:r>
              <a:rPr lang="en-US" altLang="en-US" sz="2200" kern="1200" dirty="0">
                <a:latin typeface="Times New Roman" panose="02020603050405020304" pitchFamily="18" charset="0"/>
                <a:ea typeface="+mn-ea"/>
                <a:cs typeface="Times New Roman" panose="02020603050405020304" pitchFamily="18" charset="0"/>
              </a:rPr>
              <a:t>Performance Evaluation</a:t>
            </a:r>
          </a:p>
          <a:p>
            <a:pPr marL="0" indent="0" algn="l">
              <a:lnSpc>
                <a:spcPct val="150000"/>
              </a:lnSpc>
              <a:spcBef>
                <a:spcPct val="0"/>
              </a:spcBef>
              <a:buFontTx/>
              <a:buAutoNum type="arabicPeriod" startAt="7"/>
            </a:pPr>
            <a:r>
              <a:rPr lang="en-US" altLang="en-US" sz="2200" kern="1200" dirty="0">
                <a:latin typeface="Times New Roman" panose="02020603050405020304" pitchFamily="18" charset="0"/>
                <a:ea typeface="+mn-ea"/>
                <a:cs typeface="Times New Roman" panose="02020603050405020304" pitchFamily="18" charset="0"/>
              </a:rPr>
              <a:t>Deployment and Integration</a:t>
            </a:r>
          </a:p>
          <a:p>
            <a:pPr marL="0" indent="0" algn="l">
              <a:lnSpc>
                <a:spcPct val="150000"/>
              </a:lnSpc>
              <a:spcBef>
                <a:spcPct val="0"/>
              </a:spcBef>
              <a:buFontTx/>
              <a:buAutoNum type="arabicPeriod" startAt="8"/>
            </a:pPr>
            <a:r>
              <a:rPr lang="en-US" altLang="en-US" sz="2200" kern="1200" dirty="0">
                <a:latin typeface="Times New Roman" panose="02020603050405020304" pitchFamily="18" charset="0"/>
                <a:ea typeface="+mn-ea"/>
                <a:cs typeface="Times New Roman" panose="02020603050405020304" pitchFamily="18" charset="0"/>
              </a:rPr>
              <a:t>Feedback and Continuous Improvement</a:t>
            </a:r>
          </a:p>
          <a:p>
            <a:pPr marL="0" indent="0" algn="l">
              <a:lnSpc>
                <a:spcPct val="100000"/>
              </a:lnSpc>
              <a:spcBef>
                <a:spcPct val="0"/>
              </a:spcBef>
              <a:buFontTx/>
              <a:buNone/>
            </a:pPr>
            <a:endParaRPr lang="en-US" altLang="en-US" sz="1800" kern="1200" dirty="0">
              <a:latin typeface="Calibri" panose="020F0502020204030204" pitchFamily="34" charset="0"/>
              <a:ea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E</a:t>
            </a: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xisting System</a:t>
            </a:r>
          </a:p>
        </p:txBody>
      </p:sp>
      <p:sp>
        <p:nvSpPr>
          <p:cNvPr id="1536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0" marR="0" algn="just">
              <a:lnSpc>
                <a:spcPct val="150000"/>
              </a:lnSpc>
              <a:spcAft>
                <a:spcPts val="800"/>
              </a:spcAft>
            </a:pPr>
            <a:r>
              <a:rPr lang="en-IN" sz="2200" dirty="0">
                <a:effectLst/>
                <a:ea typeface="Calibri" panose="020F0502020204030204" pitchFamily="34" charset="0"/>
              </a:rPr>
              <a:t>The existing systems for fraud detection in digital transactions often rely on traditional machine learning algorithms. However, many of these systems suffer from scalability issues and poor generalization due to their reliance on models that are sensitive to noisy or irrelevant features.</a:t>
            </a:r>
          </a:p>
          <a:p>
            <a:pPr marL="0" marR="0" algn="just">
              <a:lnSpc>
                <a:spcPct val="150000"/>
              </a:lnSpc>
              <a:spcAft>
                <a:spcPts val="800"/>
              </a:spcAft>
            </a:pPr>
            <a:r>
              <a:rPr lang="en-IN" sz="2200" dirty="0">
                <a:effectLst/>
                <a:ea typeface="Calibri" panose="020F0502020204030204" pitchFamily="34" charset="0"/>
              </a:rPr>
              <a:t> Additionally, algorithms such as Decision Trees, k-Nearest </a:t>
            </a:r>
            <a:r>
              <a:rPr lang="en-IN" sz="2200" dirty="0" err="1">
                <a:effectLst/>
                <a:ea typeface="Calibri" panose="020F0502020204030204" pitchFamily="34" charset="0"/>
              </a:rPr>
              <a:t>Neighbors</a:t>
            </a:r>
            <a:r>
              <a:rPr lang="en-IN" sz="2200" dirty="0">
                <a:effectLst/>
                <a:ea typeface="Calibri" panose="020F0502020204030204" pitchFamily="34" charset="0"/>
              </a:rPr>
              <a:t> (KNN), and other simpler models can become computationally expensive with large datasets, resulting in inefficiencies, especially in real-time applications.</a:t>
            </a:r>
          </a:p>
          <a:p>
            <a:pPr marL="0" marR="0" algn="just">
              <a:lnSpc>
                <a:spcPct val="150000"/>
              </a:lnSpc>
              <a:spcAft>
                <a:spcPts val="800"/>
              </a:spcAft>
            </a:pPr>
            <a:r>
              <a:rPr lang="en-IN" sz="2200" dirty="0">
                <a:effectLst/>
                <a:ea typeface="Times New Roman" panose="02020603050405020304" pitchFamily="18" charset="0"/>
              </a:rPr>
              <a:t>KNN, in particular, faces challenges in fraud detection due to its high computational cost during inference, as it requires calculating distances to all training samples. KNN is sensitive to irrelevant or redundant features, making it less effective when dealing with high-dimensional or noisy data.</a:t>
            </a:r>
            <a:endParaRPr lang="en-IN" sz="2200" dirty="0">
              <a:effectLst/>
              <a:ea typeface="Calibri" panose="020F0502020204030204" pitchFamily="34" charset="0"/>
            </a:endParaRPr>
          </a:p>
          <a:p>
            <a:pPr marL="0" indent="0" eaLnBrk="1" hangingPunct="1">
              <a:lnSpc>
                <a:spcPct val="150000"/>
              </a:lnSpc>
              <a:buNone/>
            </a:pPr>
            <a:endParaRPr lang="en-IN" altLang="en-US" sz="22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Proposed System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16389" name="Content Placeholder 2"/>
          <p:cNvSpPr>
            <a:spLocks noGrp="1"/>
          </p:cNvSpPr>
          <p:nvPr>
            <p:ph idx="1"/>
          </p:nvPr>
        </p:nvSpPr>
        <p:spPr>
          <a:xfrm>
            <a:off x="200026" y="1108364"/>
            <a:ext cx="11862666" cy="5516876"/>
          </a:xfrm>
          <a:ln/>
        </p:spPr>
        <p:txBody>
          <a:bodyPr vert="horz" wrap="square" lIns="91440" tIns="45720" rIns="91440" bIns="45720" anchor="t" anchorCtr="0"/>
          <a:lstStyle/>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Data-driven Approach: </a:t>
            </a:r>
            <a:r>
              <a:rPr lang="en-US" altLang="en-US" sz="2200" kern="1200" dirty="0">
                <a:latin typeface="Times New Roman" panose="02020603050405020304" pitchFamily="18" charset="0"/>
                <a:ea typeface="+mn-ea"/>
                <a:cs typeface="Times New Roman" panose="02020603050405020304" pitchFamily="18" charset="0"/>
              </a:rPr>
              <a:t>By using historical transaction data, the system can detect fraud based on actual patterns, improving its accuracy.</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Versatile Model Selection: </a:t>
            </a:r>
            <a:r>
              <a:rPr lang="en-US" altLang="en-US" sz="2200" kern="1200" dirty="0">
                <a:latin typeface="Times New Roman" panose="02020603050405020304" pitchFamily="18" charset="0"/>
                <a:ea typeface="+mn-ea"/>
                <a:cs typeface="Times New Roman" panose="02020603050405020304" pitchFamily="18" charset="0"/>
              </a:rPr>
              <a:t>The inclusion of multiple algorithms (Decision Tree, Random Forest, and </a:t>
            </a:r>
            <a:r>
              <a:rPr lang="en-US" altLang="en-US" sz="2200" dirty="0" err="1"/>
              <a:t>XGBClassifier</a:t>
            </a:r>
            <a:r>
              <a:rPr lang="en-US" altLang="en-US" sz="2200" dirty="0"/>
              <a:t>, Gradient Boosting</a:t>
            </a:r>
            <a:r>
              <a:rPr lang="en-US" altLang="en-US" sz="2200" kern="1200" dirty="0">
                <a:latin typeface="Times New Roman" panose="02020603050405020304" pitchFamily="18" charset="0"/>
                <a:ea typeface="+mn-ea"/>
                <a:cs typeface="Times New Roman" panose="02020603050405020304" pitchFamily="18" charset="0"/>
              </a:rPr>
              <a:t>) allows for flexibility and optimization, ensuring the best-performing model is chosen.</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Real time Monitoring: </a:t>
            </a:r>
            <a:r>
              <a:rPr lang="en-US" altLang="en-US" sz="2200" kern="1200" dirty="0">
                <a:latin typeface="Times New Roman" panose="02020603050405020304" pitchFamily="18" charset="0"/>
                <a:ea typeface="+mn-ea"/>
                <a:cs typeface="Times New Roman" panose="02020603050405020304" pitchFamily="18" charset="0"/>
              </a:rPr>
              <a:t>The integration of the system with real-time transaction data means that fraud detection is immediate, which is crucial for minimizing losses.</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Performance Metrics: </a:t>
            </a:r>
            <a:r>
              <a:rPr lang="en-US" altLang="en-US" sz="2200" kern="1200" dirty="0">
                <a:latin typeface="Times New Roman" panose="02020603050405020304" pitchFamily="18" charset="0"/>
                <a:ea typeface="+mn-ea"/>
                <a:cs typeface="Times New Roman" panose="02020603050405020304" pitchFamily="18" charset="0"/>
              </a:rPr>
              <a:t>Evaluating the system using various performance metrics will help to fine-tune the model and ensure that it balances accuracy and detection capability.</a:t>
            </a:r>
            <a:endParaRPr lang="en-IN" altLang="en-US" sz="22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26DD-CBF3-E174-3B75-4F78763C1368}"/>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A691E252-F85F-4134-3C8E-217C7EF8D959}"/>
              </a:ext>
            </a:extLst>
          </p:cNvPr>
          <p:cNvSpPr>
            <a:spLocks noGrp="1"/>
          </p:cNvSpPr>
          <p:nvPr>
            <p:ph idx="1"/>
          </p:nvPr>
        </p:nvSpPr>
        <p:spPr>
          <a:xfrm>
            <a:off x="199505" y="947651"/>
            <a:ext cx="11779135" cy="5544588"/>
          </a:xfrm>
        </p:spPr>
        <p:txBody>
          <a:bodyPr/>
          <a:lstStyle/>
          <a:p>
            <a:pPr marL="0" indent="0">
              <a:lnSpc>
                <a:spcPct val="150000"/>
              </a:lnSpc>
              <a:buNone/>
            </a:pPr>
            <a:r>
              <a:rPr lang="en-IN" sz="2200" b="1" dirty="0"/>
              <a:t>Functional requirements :</a:t>
            </a:r>
          </a:p>
          <a:p>
            <a:pPr>
              <a:lnSpc>
                <a:spcPct val="150000"/>
              </a:lnSpc>
            </a:pPr>
            <a:r>
              <a:rPr lang="en-IN" sz="2200" dirty="0"/>
              <a:t>Transaction monitoring </a:t>
            </a:r>
          </a:p>
          <a:p>
            <a:pPr>
              <a:lnSpc>
                <a:spcPct val="150000"/>
              </a:lnSpc>
            </a:pPr>
            <a:r>
              <a:rPr lang="en-IN" sz="2200" dirty="0"/>
              <a:t>Fraud predictions model</a:t>
            </a:r>
          </a:p>
          <a:p>
            <a:pPr>
              <a:lnSpc>
                <a:spcPct val="150000"/>
              </a:lnSpc>
            </a:pPr>
            <a:r>
              <a:rPr lang="en-IN" sz="2200" dirty="0"/>
              <a:t>Real time alerts</a:t>
            </a:r>
          </a:p>
          <a:p>
            <a:pPr>
              <a:lnSpc>
                <a:spcPct val="150000"/>
              </a:lnSpc>
            </a:pPr>
            <a:r>
              <a:rPr lang="en-IN" sz="2200" dirty="0"/>
              <a:t>Fraud pattern updates</a:t>
            </a:r>
          </a:p>
          <a:p>
            <a:pPr marL="0" indent="0">
              <a:lnSpc>
                <a:spcPct val="150000"/>
              </a:lnSpc>
              <a:buNone/>
            </a:pPr>
            <a:r>
              <a:rPr lang="en-IN" sz="2200" b="1" dirty="0"/>
              <a:t>Non functional requirements :</a:t>
            </a:r>
          </a:p>
          <a:p>
            <a:pPr>
              <a:lnSpc>
                <a:spcPct val="150000"/>
              </a:lnSpc>
            </a:pPr>
            <a:r>
              <a:rPr lang="en-IN" sz="2200" dirty="0"/>
              <a:t>Scalability </a:t>
            </a:r>
          </a:p>
          <a:p>
            <a:pPr>
              <a:lnSpc>
                <a:spcPct val="150000"/>
              </a:lnSpc>
            </a:pPr>
            <a:r>
              <a:rPr lang="en-IN" sz="2200" dirty="0"/>
              <a:t>Accuracy</a:t>
            </a:r>
          </a:p>
          <a:p>
            <a:pPr>
              <a:lnSpc>
                <a:spcPct val="150000"/>
              </a:lnSpc>
            </a:pPr>
            <a:r>
              <a:rPr lang="en-IN" sz="2200" dirty="0"/>
              <a:t>Maintainability</a:t>
            </a:r>
          </a:p>
        </p:txBody>
      </p:sp>
    </p:spTree>
    <p:extLst>
      <p:ext uri="{BB962C8B-B14F-4D97-AF65-F5344CB8AC3E}">
        <p14:creationId xmlns:p14="http://schemas.microsoft.com/office/powerpoint/2010/main" val="85697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lang="en-US" dirty="0"/>
              <a:t>Implementation</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667C50AF-1EA2-4991-9F93-91501401A1E1}"/>
              </a:ext>
            </a:extLst>
          </p:cNvPr>
          <p:cNvPicPr/>
          <p:nvPr/>
        </p:nvPicPr>
        <p:blipFill>
          <a:blip r:embed="rId2"/>
          <a:stretch>
            <a:fillRect/>
          </a:stretch>
        </p:blipFill>
        <p:spPr>
          <a:xfrm>
            <a:off x="3662363" y="1265381"/>
            <a:ext cx="3911456" cy="50245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lang="en-US" dirty="0"/>
              <a:t>Implementation</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3" name="Rectangle 2">
            <a:extLst>
              <a:ext uri="{FF2B5EF4-FFF2-40B4-BE49-F238E27FC236}">
                <a16:creationId xmlns:a16="http://schemas.microsoft.com/office/drawing/2014/main" id="{5E19135B-A8D2-47CC-A3C3-2550AF61B176}"/>
              </a:ext>
            </a:extLst>
          </p:cNvPr>
          <p:cNvSpPr/>
          <p:nvPr/>
        </p:nvSpPr>
        <p:spPr>
          <a:xfrm>
            <a:off x="138545" y="1166843"/>
            <a:ext cx="11896437" cy="5617692"/>
          </a:xfrm>
          <a:prstGeom prst="rect">
            <a:avLst/>
          </a:prstGeom>
        </p:spPr>
        <p:txBody>
          <a:bodyPr wrap="square">
            <a:spAutoFit/>
          </a:bodyPr>
          <a:lstStyle/>
          <a:p>
            <a:pPr marL="342900" indent="-342900">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Take the Dataset: </a:t>
            </a:r>
            <a:r>
              <a:rPr lang="en-IN" sz="2200" dirty="0">
                <a:latin typeface="Times New Roman" panose="02020603050405020304" pitchFamily="18" charset="0"/>
                <a:cs typeface="Times New Roman" panose="02020603050405020304" pitchFamily="18" charset="0"/>
              </a:rPr>
              <a:t>The system accepts and processes the dataset provided by the user. This dataset forms the foundation for building the predictive model.</a:t>
            </a:r>
          </a:p>
          <a:p>
            <a:pPr marL="342900" indent="-342900">
              <a:lnSpc>
                <a:spcPct val="150000"/>
              </a:lnSpc>
              <a:buFont typeface="Wingdings" panose="05000000000000000000" pitchFamily="2" charset="2"/>
              <a:buChar char="Ø"/>
            </a:pPr>
            <a:r>
              <a:rPr lang="en-IN" sz="2200" b="1" dirty="0" err="1">
                <a:latin typeface="Times New Roman" panose="02020603050405020304" pitchFamily="18" charset="0"/>
                <a:cs typeface="Times New Roman" panose="02020603050405020304" pitchFamily="18" charset="0"/>
              </a:rPr>
              <a:t>Preprocessing</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Before training a predictive model, the system </a:t>
            </a:r>
            <a:r>
              <a:rPr lang="en-IN" sz="2200" dirty="0" err="1">
                <a:latin typeface="Times New Roman" panose="02020603050405020304" pitchFamily="18" charset="0"/>
                <a:cs typeface="Times New Roman" panose="02020603050405020304" pitchFamily="18" charset="0"/>
              </a:rPr>
              <a:t>preprocesses</a:t>
            </a:r>
            <a:r>
              <a:rPr lang="en-IN" sz="2200" dirty="0">
                <a:latin typeface="Times New Roman" panose="02020603050405020304" pitchFamily="18" charset="0"/>
                <a:cs typeface="Times New Roman" panose="02020603050405020304" pitchFamily="18" charset="0"/>
              </a:rPr>
              <a:t> the dataset. This includes handling missing data, data cleaning, and feature extraction. </a:t>
            </a:r>
            <a:r>
              <a:rPr lang="en-IN" sz="2200" dirty="0" err="1">
                <a:latin typeface="Times New Roman" panose="02020603050405020304" pitchFamily="18" charset="0"/>
                <a:cs typeface="Times New Roman" panose="02020603050405020304" pitchFamily="18" charset="0"/>
              </a:rPr>
              <a:t>Preprocessing</a:t>
            </a:r>
            <a:r>
              <a:rPr lang="en-IN" sz="2200" dirty="0">
                <a:latin typeface="Times New Roman" panose="02020603050405020304" pitchFamily="18" charset="0"/>
                <a:cs typeface="Times New Roman" panose="02020603050405020304" pitchFamily="18" charset="0"/>
              </a:rPr>
              <a:t> ensures that the data is in a suitable format for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Training:</a:t>
            </a:r>
            <a:r>
              <a:rPr lang="en-IN" sz="2200" dirty="0">
                <a:latin typeface="Times New Roman" panose="02020603050405020304" pitchFamily="18" charset="0"/>
                <a:cs typeface="Times New Roman" panose="02020603050405020304" pitchFamily="18" charset="0"/>
              </a:rPr>
              <a:t> The system uses machine learning techniques and Python modules to train a model based on the </a:t>
            </a:r>
            <a:r>
              <a:rPr lang="en-IN" sz="2200" dirty="0" err="1">
                <a:latin typeface="Times New Roman" panose="02020603050405020304" pitchFamily="18" charset="0"/>
                <a:cs typeface="Times New Roman" panose="02020603050405020304" pitchFamily="18" charset="0"/>
              </a:rPr>
              <a:t>preprocessed</a:t>
            </a:r>
            <a:r>
              <a:rPr lang="en-IN" sz="2200" dirty="0">
                <a:latin typeface="Times New Roman" panose="02020603050405020304" pitchFamily="18" charset="0"/>
                <a:cs typeface="Times New Roman" panose="02020603050405020304" pitchFamily="18" charset="0"/>
              </a:rPr>
              <a:t> dataset. The model learns patterns and relationships within the data, allowing it to make predictions.</a:t>
            </a:r>
          </a:p>
          <a:p>
            <a:pPr marL="342900" indent="-342900">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Generate Results: </a:t>
            </a:r>
            <a:r>
              <a:rPr lang="en-IN" sz="2200" dirty="0">
                <a:latin typeface="Times New Roman" panose="02020603050405020304" pitchFamily="18" charset="0"/>
                <a:cs typeface="Times New Roman" panose="02020603050405020304" pitchFamily="18" charset="0"/>
              </a:rPr>
              <a:t>Once the model is trained, the system can generate results based on user input values. These results typically indicate whether the input data corresponds to a specific condition, event, or prediction, such as Medical Insurance Cost.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Data Flow Diagram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23557" name="Picture 3" descr="A diagram of a process&#10;&#10;Description automatically generated"/>
          <p:cNvPicPr>
            <a:picLocks noChangeAspect="1"/>
          </p:cNvPicPr>
          <p:nvPr/>
        </p:nvPicPr>
        <p:blipFill>
          <a:blip r:embed="rId2"/>
          <a:stretch>
            <a:fillRect/>
          </a:stretch>
        </p:blipFill>
        <p:spPr>
          <a:xfrm>
            <a:off x="609600" y="1690688"/>
            <a:ext cx="10668000" cy="417036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Data Preprocessing Techniques</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24581" name="Content Placeholder 3"/>
          <p:cNvSpPr>
            <a:spLocks noGrp="1"/>
          </p:cNvSpPr>
          <p:nvPr>
            <p:ph idx="1"/>
          </p:nvPr>
        </p:nvSpPr>
        <p:spPr>
          <a:xfrm>
            <a:off x="200025" y="1055688"/>
            <a:ext cx="11779250" cy="3719736"/>
          </a:xfrm>
          <a:ln/>
        </p:spPr>
        <p:txBody>
          <a:bodyPr vert="horz" wrap="square" lIns="91440" tIns="45720" rIns="91440" bIns="45720" anchor="t" anchorCtr="0">
            <a:spAutoFit/>
          </a:bodyPr>
          <a:lstStyle/>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Data Cleaning</a:t>
            </a:r>
          </a:p>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 Feature Selection</a:t>
            </a:r>
          </a:p>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Data Transformation</a:t>
            </a:r>
          </a:p>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Encoding Categorical Data</a:t>
            </a:r>
          </a:p>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Data Splitting</a:t>
            </a:r>
          </a:p>
          <a:p>
            <a:pPr marL="342900" indent="-342900" eaLnBrk="1" hangingPunct="1">
              <a:lnSpc>
                <a:spcPct val="150000"/>
              </a:lnSpc>
            </a:pPr>
            <a:r>
              <a:rPr lang="en-IN" altLang="en-US" sz="2200" kern="1200" dirty="0">
                <a:latin typeface="Times New Roman" panose="02020603050405020304" pitchFamily="18" charset="0"/>
                <a:ea typeface="+mn-ea"/>
                <a:cs typeface="Times New Roman" panose="02020603050405020304" pitchFamily="18" charset="0"/>
              </a:rPr>
              <a:t>Feature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9A38-0D0A-4528-9893-9C735A1C6517}"/>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0468B561-E71E-40CB-BA0D-A9279FF871E0}"/>
              </a:ext>
            </a:extLst>
          </p:cNvPr>
          <p:cNvPicPr>
            <a:picLocks noGrp="1"/>
          </p:cNvPicPr>
          <p:nvPr>
            <p:ph idx="1"/>
          </p:nvPr>
        </p:nvPicPr>
        <p:blipFill>
          <a:blip r:embed="rId2"/>
          <a:stretch>
            <a:fillRect/>
          </a:stretch>
        </p:blipFill>
        <p:spPr>
          <a:xfrm>
            <a:off x="545679" y="1096963"/>
            <a:ext cx="11087941" cy="5395912"/>
          </a:xfrm>
          <a:prstGeom prst="rect">
            <a:avLst/>
          </a:prstGeom>
        </p:spPr>
      </p:pic>
    </p:spTree>
    <p:extLst>
      <p:ext uri="{BB962C8B-B14F-4D97-AF65-F5344CB8AC3E}">
        <p14:creationId xmlns:p14="http://schemas.microsoft.com/office/powerpoint/2010/main" val="282059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Review-1 Queries</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7173" name="Content Placeholder 2"/>
          <p:cNvSpPr>
            <a:spLocks noGrp="1"/>
          </p:cNvSpPr>
          <p:nvPr>
            <p:ph idx="1"/>
          </p:nvPr>
        </p:nvSpPr>
        <p:spPr>
          <a:xfrm>
            <a:off x="200025" y="1096963"/>
            <a:ext cx="11779250" cy="5395912"/>
          </a:xfrm>
          <a:ln/>
        </p:spPr>
        <p:txBody>
          <a:bodyPr vert="horz" wrap="square" lIns="91440" tIns="45720" rIns="91440" bIns="45720" anchor="t" anchorCtr="0"/>
          <a:lstStyle/>
          <a:p>
            <a:pPr>
              <a:lnSpc>
                <a:spcPct val="150000"/>
              </a:lnSpc>
            </a:pPr>
            <a:r>
              <a:rPr lang="en-US" altLang="en-US" sz="2400" kern="1200" dirty="0">
                <a:latin typeface="Times New Roman" panose="02020603050405020304" pitchFamily="18" charset="0"/>
                <a:ea typeface="+mn-ea"/>
                <a:cs typeface="Times New Roman" panose="02020603050405020304" pitchFamily="18" charset="0"/>
              </a:rPr>
              <a:t>Are there any specific datasets already available for this task?</a:t>
            </a:r>
          </a:p>
          <a:p>
            <a:pPr>
              <a:lnSpc>
                <a:spcPct val="150000"/>
              </a:lnSpc>
            </a:pPr>
            <a:r>
              <a:rPr lang="en-US" altLang="en-US" sz="2400" kern="1200" dirty="0">
                <a:latin typeface="Times New Roman" panose="02020603050405020304" pitchFamily="18" charset="0"/>
                <a:ea typeface="+mn-ea"/>
                <a:cs typeface="Times New Roman" panose="02020603050405020304" pitchFamily="18" charset="0"/>
              </a:rPr>
              <a:t>Are there additional features beyond transaction details that need to be considered?</a:t>
            </a:r>
          </a:p>
          <a:p>
            <a:pPr>
              <a:lnSpc>
                <a:spcPct val="150000"/>
              </a:lnSpc>
            </a:pPr>
            <a:r>
              <a:rPr lang="en-US" altLang="en-US" sz="2400" kern="1200" dirty="0">
                <a:latin typeface="Times New Roman" panose="02020603050405020304" pitchFamily="18" charset="0"/>
                <a:ea typeface="+mn-ea"/>
                <a:cs typeface="Times New Roman" panose="02020603050405020304" pitchFamily="18" charset="0"/>
              </a:rPr>
              <a:t>Where can this be applied?</a:t>
            </a:r>
          </a:p>
          <a:p>
            <a:pPr>
              <a:lnSpc>
                <a:spcPct val="150000"/>
              </a:lnSpc>
            </a:pPr>
            <a:r>
              <a:rPr lang="en-US" altLang="en-US" sz="2400" kern="1200" dirty="0">
                <a:latin typeface="Times New Roman" panose="02020603050405020304" pitchFamily="18" charset="0"/>
                <a:ea typeface="+mn-ea"/>
                <a:cs typeface="Times New Roman" panose="02020603050405020304" pitchFamily="18" charset="0"/>
              </a:rPr>
              <a:t>How many attributes are required and used in this?</a:t>
            </a:r>
          </a:p>
          <a:p>
            <a:pPr>
              <a:lnSpc>
                <a:spcPct val="150000"/>
              </a:lnSpc>
            </a:pPr>
            <a:r>
              <a:rPr lang="en-US" altLang="en-US" sz="2400" kern="1200" dirty="0">
                <a:latin typeface="Times New Roman" panose="02020603050405020304" pitchFamily="18" charset="0"/>
                <a:ea typeface="+mn-ea"/>
                <a:cs typeface="Times New Roman" panose="02020603050405020304" pitchFamily="18" charset="0"/>
              </a:rPr>
              <a:t>What is overfitting?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EB2A-58A9-4228-9B75-3CA1663A5BA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D54E49F-E950-4B20-9A53-F97CFD608936}"/>
              </a:ext>
            </a:extLst>
          </p:cNvPr>
          <p:cNvPicPr>
            <a:picLocks noGrp="1"/>
          </p:cNvPicPr>
          <p:nvPr>
            <p:ph idx="1"/>
          </p:nvPr>
        </p:nvPicPr>
        <p:blipFill>
          <a:blip r:embed="rId2"/>
          <a:stretch>
            <a:fillRect/>
          </a:stretch>
        </p:blipFill>
        <p:spPr>
          <a:xfrm>
            <a:off x="562729" y="1096963"/>
            <a:ext cx="11053841" cy="5395912"/>
          </a:xfrm>
          <a:prstGeom prst="rect">
            <a:avLst/>
          </a:prstGeom>
        </p:spPr>
      </p:pic>
    </p:spTree>
    <p:extLst>
      <p:ext uri="{BB962C8B-B14F-4D97-AF65-F5344CB8AC3E}">
        <p14:creationId xmlns:p14="http://schemas.microsoft.com/office/powerpoint/2010/main" val="382864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D64F-7014-47A2-ABDA-C78E60017E4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100511-0719-43B5-8AFD-A363B31649D6}"/>
              </a:ext>
            </a:extLst>
          </p:cNvPr>
          <p:cNvPicPr>
            <a:picLocks noGrp="1"/>
          </p:cNvPicPr>
          <p:nvPr>
            <p:ph idx="1"/>
          </p:nvPr>
        </p:nvPicPr>
        <p:blipFill>
          <a:blip r:embed="rId2"/>
          <a:stretch>
            <a:fillRect/>
          </a:stretch>
        </p:blipFill>
        <p:spPr>
          <a:xfrm>
            <a:off x="474088" y="1096963"/>
            <a:ext cx="11231123" cy="5395912"/>
          </a:xfrm>
          <a:prstGeom prst="rect">
            <a:avLst/>
          </a:prstGeom>
        </p:spPr>
      </p:pic>
    </p:spTree>
    <p:extLst>
      <p:ext uri="{BB962C8B-B14F-4D97-AF65-F5344CB8AC3E}">
        <p14:creationId xmlns:p14="http://schemas.microsoft.com/office/powerpoint/2010/main" val="131724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3DFE-D339-4AA2-BEA4-1B57375BFAC0}"/>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88855D89-3BC5-4DC8-87B5-83FF3FB86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84" y="1330035"/>
            <a:ext cx="9365480" cy="5162839"/>
          </a:xfrm>
        </p:spPr>
      </p:pic>
    </p:spTree>
    <p:extLst>
      <p:ext uri="{BB962C8B-B14F-4D97-AF65-F5344CB8AC3E}">
        <p14:creationId xmlns:p14="http://schemas.microsoft.com/office/powerpoint/2010/main" val="3072663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Reference</a:t>
            </a:r>
          </a:p>
        </p:txBody>
      </p:sp>
      <p:sp>
        <p:nvSpPr>
          <p:cNvPr id="2560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577850" indent="-577850">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[1]. </a:t>
            </a:r>
            <a:r>
              <a:rPr lang="en-IN" altLang="en-US" sz="2200" kern="1200" dirty="0">
                <a:latin typeface="Times New Roman" panose="02020603050405020304" pitchFamily="18" charset="0"/>
                <a:ea typeface="+mn-ea"/>
                <a:cs typeface="Times New Roman" panose="02020603050405020304" pitchFamily="18" charset="0"/>
              </a:rPr>
              <a:t>Rupa Rani, Adnan Alam, Abdul Javed, </a:t>
            </a:r>
            <a:r>
              <a:rPr lang="en-US" altLang="en-US" sz="2200" kern="1200" dirty="0">
                <a:latin typeface="Times New Roman" panose="02020603050405020304" pitchFamily="18" charset="0"/>
                <a:ea typeface="+mn-ea"/>
                <a:cs typeface="Times New Roman" panose="02020603050405020304" pitchFamily="18" charset="0"/>
              </a:rPr>
              <a:t>“Secure UPI: Machine Learning-Driven Fraud Detection System for UPI Transactions”,</a:t>
            </a:r>
            <a:r>
              <a:rPr lang="en-IN" altLang="en-US" sz="2200" kern="1200" dirty="0">
                <a:latin typeface="Times New Roman" panose="02020603050405020304" pitchFamily="18" charset="0"/>
                <a:ea typeface="+mn-ea"/>
                <a:cs typeface="Times New Roman" panose="02020603050405020304" pitchFamily="18" charset="0"/>
              </a:rPr>
              <a:t> IEEE</a:t>
            </a:r>
            <a:r>
              <a:rPr lang="en-US" altLang="en-US" sz="2200" kern="1200" dirty="0">
                <a:latin typeface="Times New Roman" panose="02020603050405020304" pitchFamily="18" charset="0"/>
                <a:ea typeface="+mn-ea"/>
                <a:cs typeface="Times New Roman" panose="02020603050405020304" pitchFamily="18" charset="0"/>
              </a:rPr>
              <a:t> | April 2024 .</a:t>
            </a:r>
          </a:p>
          <a:p>
            <a:pPr marL="577850" indent="-577850">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[2]. Abdallah A, Maarof MA, Zainal A (2016) Fraud detection system: A survey. J Netw Comput Appl 68:90–113</a:t>
            </a:r>
          </a:p>
          <a:p>
            <a:pPr marL="577850" indent="-577850">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[3].</a:t>
            </a:r>
            <a:r>
              <a:rPr lang="en-IN" altLang="en-US" sz="2200" kern="1200" dirty="0">
                <a:latin typeface="Times New Roman" panose="02020603050405020304" pitchFamily="18" charset="0"/>
                <a:ea typeface="+mn-ea"/>
                <a:cs typeface="Times New Roman" panose="02020603050405020304" pitchFamily="18" charset="0"/>
              </a:rPr>
              <a:t> </a:t>
            </a:r>
            <a:r>
              <a:rPr lang="en-US" altLang="en-US" sz="2200" kern="1200" dirty="0">
                <a:latin typeface="Times New Roman" panose="02020603050405020304" pitchFamily="18" charset="0"/>
                <a:ea typeface="+mn-ea"/>
                <a:cs typeface="Times New Roman" panose="02020603050405020304" pitchFamily="18" charset="0"/>
              </a:rPr>
              <a:t>Sahin M (2017) Understanding Telephony Fraud as an Essential Step to Better Fight it [Thesis]. École Doctorale Informatique, Télécommunication et Électronique, Paris </a:t>
            </a:r>
          </a:p>
          <a:p>
            <a:pPr marL="577850" indent="-577850">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[4]. BOLTON RJ, HAND DJ (2001) Unsupervised profiling methods for fraud detection. In Conference on Credit Scoring and Credit Control 7, Edinburgh, UK, 5–7 Sept </a:t>
            </a:r>
          </a:p>
          <a:p>
            <a:pPr marL="577850" indent="-577850">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[5]. Phua C, Lee V, Smith K, Gayler R (2010) A comprehensive survey of data mining-based fraud detection research. https://doi.org/10.48550/ARXIV.1009.6119 </a:t>
            </a:r>
          </a:p>
          <a:p>
            <a:pPr marL="577850" indent="-577850">
              <a:lnSpc>
                <a:spcPct val="150000"/>
              </a:lnSpc>
              <a:buFont typeface="Wingdings" panose="05000000000000000000" pitchFamily="2" charset="2"/>
              <a:buNone/>
            </a:pPr>
            <a:endParaRPr lang="en-US" altLang="en-US" sz="22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r>
              <a:rPr lang="en-US" altLang="en-US" sz="2400" kern="1200" dirty="0">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GITHUB LINK</a:t>
            </a:r>
            <a:b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b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26629" name="Content Placeholder 4"/>
          <p:cNvPicPr>
            <a:picLocks noGrp="1" noChangeAspect="1"/>
          </p:cNvPicPr>
          <p:nvPr>
            <p:ph idx="1"/>
          </p:nvPr>
        </p:nvPicPr>
        <p:blipFill>
          <a:blip r:embed="rId2"/>
          <a:srcRect/>
          <a:stretch>
            <a:fillRect/>
          </a:stretch>
        </p:blipFill>
        <p:spPr>
          <a:xfrm>
            <a:off x="468313" y="1096963"/>
            <a:ext cx="10656887" cy="5114925"/>
          </a:xfr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9199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Any Queries?</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6024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Abstract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Problem Statement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Objectives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Introduction</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Literature survey</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Existing System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dirty="0">
                <a:sym typeface="+mn-ea"/>
              </a:rPr>
              <a:t>Proposed System</a:t>
            </a:r>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Requriments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Flow Diagram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Implementation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Processing Techniques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References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GitHub Link</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Queries</a:t>
            </a:r>
            <a:endParaRPr lang="en-I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Abstract</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8197" name="Content Placeholder 2"/>
          <p:cNvSpPr>
            <a:spLocks noGrp="1"/>
          </p:cNvSpPr>
          <p:nvPr>
            <p:ph idx="1"/>
          </p:nvPr>
        </p:nvSpPr>
        <p:spPr>
          <a:xfrm>
            <a:off x="-290512" y="947738"/>
            <a:ext cx="12344400" cy="5545137"/>
          </a:xfrm>
          <a:ln/>
        </p:spPr>
        <p:txBody>
          <a:bodyPr vert="horz" wrap="square" lIns="91440" tIns="45720" rIns="91440" bIns="45720" anchor="t" anchorCtr="0"/>
          <a:lstStyle/>
          <a:p>
            <a:pPr marL="457200" indent="0" eaLnBrk="1" hangingPunct="1">
              <a:lnSpc>
                <a:spcPct val="150000"/>
              </a:lnSpc>
              <a:buNone/>
            </a:pPr>
            <a:r>
              <a:rPr lang="en-US" altLang="en-US" sz="2400" kern="1200" dirty="0">
                <a:latin typeface="Times New Roman" panose="02020603050405020304" pitchFamily="18" charset="0"/>
                <a:ea typeface="+mn-ea"/>
                <a:cs typeface="Times New Roman" panose="02020603050405020304" pitchFamily="18" charset="0"/>
              </a:rPr>
              <a:t>      </a:t>
            </a:r>
            <a:r>
              <a:rPr lang="en-US" altLang="en-US" sz="2000" kern="1200" dirty="0">
                <a:latin typeface="Times New Roman" panose="02020603050405020304" pitchFamily="18" charset="0"/>
                <a:ea typeface="+mn-ea"/>
                <a:cs typeface="Times New Roman" panose="02020603050405020304" pitchFamily="18" charset="0"/>
              </a:rPr>
              <a:t>The rapid adoption of Unified Payments Interface (UPI) for digital transactions, the risk of fraudulent activities has also increased significantly. To address this challenge, we propose a novel approach to detect UPI fraud by analyzing transaction details such as the bank book name, transaction ID, and transaction amount. Our method employs </a:t>
            </a:r>
            <a:r>
              <a:rPr lang="en-US" altLang="en-US" sz="2000" dirty="0"/>
              <a:t>four</a:t>
            </a:r>
            <a:r>
              <a:rPr lang="en-US" altLang="en-US" sz="2000" kern="1200" dirty="0">
                <a:latin typeface="Times New Roman" panose="02020603050405020304" pitchFamily="18" charset="0"/>
                <a:ea typeface="+mn-ea"/>
                <a:cs typeface="Times New Roman" panose="02020603050405020304" pitchFamily="18" charset="0"/>
              </a:rPr>
              <a:t> machine learning algorithms: Random Forest, </a:t>
            </a:r>
            <a:r>
              <a:rPr lang="en-US" altLang="en-US" sz="2000" kern="1200" dirty="0" err="1">
                <a:latin typeface="Times New Roman" panose="02020603050405020304" pitchFamily="18" charset="0"/>
                <a:ea typeface="+mn-ea"/>
                <a:cs typeface="Times New Roman" panose="02020603050405020304" pitchFamily="18" charset="0"/>
              </a:rPr>
              <a:t>XGBClassifier</a:t>
            </a:r>
            <a:r>
              <a:rPr lang="en-US" altLang="en-US" sz="2000" kern="1200" dirty="0">
                <a:latin typeface="Times New Roman" panose="02020603050405020304" pitchFamily="18" charset="0"/>
                <a:ea typeface="+mn-ea"/>
                <a:cs typeface="Times New Roman" panose="02020603050405020304" pitchFamily="18" charset="0"/>
              </a:rPr>
              <a:t>, GBM and Decision Tree. It processes the provided transaction details to classify the transaction outcome as either "Transaction Failed: Incorrect Details Entered" or "Transaction Successful: Details Verified and Processed". </a:t>
            </a:r>
            <a:r>
              <a:rPr lang="en-US" sz="2000" dirty="0"/>
              <a:t>Random Forest improves accuracy and resilience, effectively detecting fraud. </a:t>
            </a:r>
            <a:r>
              <a:rPr lang="en-US" altLang="en-US" sz="2000" dirty="0" err="1"/>
              <a:t>XGBClassifier</a:t>
            </a:r>
            <a:r>
              <a:rPr lang="en-US" altLang="en-US" sz="2000" dirty="0"/>
              <a:t> is a powerful gradient boosting algorithm for classification tasks. It is fast, handles missing values, prevents overfitting .The </a:t>
            </a:r>
            <a:r>
              <a:rPr lang="en-US" altLang="en-US" sz="2000" kern="1200" dirty="0">
                <a:latin typeface="Times New Roman" panose="02020603050405020304" pitchFamily="18" charset="0"/>
                <a:ea typeface="+mn-ea"/>
                <a:cs typeface="Times New Roman" panose="02020603050405020304" pitchFamily="18" charset="0"/>
              </a:rPr>
              <a:t>Decision Tree algorithm, with its intuitive structure, offers clear decision-making pathways, enhancing interpretability.</a:t>
            </a:r>
            <a:endParaRPr lang="en-US" altLang="en-US" sz="2200" kern="1200" dirty="0">
              <a:latin typeface="Times New Roman" panose="02020603050405020304" pitchFamily="18" charset="0"/>
              <a:ea typeface="+mn-ea"/>
              <a:cs typeface="Times New Roman" panose="02020603050405020304" pitchFamily="18" charset="0"/>
            </a:endParaRPr>
          </a:p>
          <a:p>
            <a:pPr marL="457200" indent="0" eaLnBrk="1" hangingPunct="1">
              <a:lnSpc>
                <a:spcPct val="150000"/>
              </a:lnSpc>
              <a:buNone/>
            </a:pPr>
            <a:r>
              <a:rPr lang="en-US" altLang="en-US" sz="2000" b="1" kern="1200" dirty="0">
                <a:latin typeface="Times New Roman" panose="02020603050405020304" pitchFamily="18" charset="0"/>
                <a:ea typeface="+mn-ea"/>
                <a:cs typeface="Times New Roman" panose="02020603050405020304" pitchFamily="18" charset="0"/>
              </a:rPr>
              <a:t>Keywords: </a:t>
            </a:r>
            <a:r>
              <a:rPr lang="en-US" altLang="en-US" sz="2000" kern="1200" dirty="0">
                <a:latin typeface="Times New Roman" panose="02020603050405020304" pitchFamily="18" charset="0"/>
                <a:ea typeface="+mn-ea"/>
                <a:cs typeface="Times New Roman" panose="02020603050405020304" pitchFamily="18" charset="0"/>
              </a:rPr>
              <a:t>UPI Digital Payments, Fraud Detection, Random Forest Algorithm, Decision Tree, </a:t>
            </a:r>
            <a:r>
              <a:rPr lang="en-US" altLang="en-US" sz="2000" kern="1200" dirty="0" err="1">
                <a:latin typeface="Times New Roman" panose="02020603050405020304" pitchFamily="18" charset="0"/>
                <a:ea typeface="+mn-ea"/>
                <a:cs typeface="Times New Roman" panose="02020603050405020304" pitchFamily="18" charset="0"/>
              </a:rPr>
              <a:t>XGBClassifier</a:t>
            </a:r>
            <a:r>
              <a:rPr lang="en-US" altLang="en-US" sz="2000" kern="1200" dirty="0">
                <a:latin typeface="Times New Roman" panose="02020603050405020304" pitchFamily="18" charset="0"/>
                <a:ea typeface="+mn-ea"/>
                <a:cs typeface="Times New Roman" panose="02020603050405020304" pitchFamily="18" charset="0"/>
              </a:rPr>
              <a:t>, GBM’s, Machine Learning.</a:t>
            </a:r>
          </a:p>
          <a:p>
            <a:pPr marL="457200" indent="0" eaLnBrk="1" hangingPunct="1">
              <a:lnSpc>
                <a:spcPct val="100000"/>
              </a:lnSpc>
              <a:buFont typeface="Wingdings" panose="05000000000000000000" pitchFamily="2" charset="2"/>
              <a:buNone/>
            </a:pPr>
            <a:endParaRPr lang="en-US" altLang="en-US" sz="2400" b="1" kern="1200"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Problem Statement</a:t>
            </a:r>
          </a:p>
        </p:txBody>
      </p:sp>
      <p:sp>
        <p:nvSpPr>
          <p:cNvPr id="3" name="Content Placeholder 2"/>
          <p:cNvSpPr>
            <a:spLocks noGrp="1"/>
          </p:cNvSpPr>
          <p:nvPr>
            <p:ph idx="1"/>
          </p:nvPr>
        </p:nvSpPr>
        <p:spPr>
          <a:xfrm>
            <a:off x="261938" y="1163638"/>
            <a:ext cx="11717338" cy="5329238"/>
          </a:xfrm>
        </p:spPr>
        <p:txBody>
          <a:bodyPr vert="horz" wrap="square" lIns="91440" tIns="45720" rIns="91440" bIns="45720" numCol="1" rtlCol="0" anchor="t" anchorCtr="0" compatLnSpc="1">
            <a:normAutofit fontScale="77500" lnSpcReduction="20000"/>
          </a:bodyPr>
          <a:lstStyle/>
          <a:p>
            <a:pPr eaLnBrk="1" fontAlgn="auto" hangingPunct="1">
              <a:lnSpc>
                <a:spcPct val="150000"/>
              </a:lnSpc>
              <a:spcAft>
                <a:spcPts val="800"/>
              </a:spcAf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With the rapid adoption of the Unified Payments Interface (UPI) for digital transactions, the increasing incidence of fraudulent activities poses a significant challenge to financial security. </a:t>
            </a:r>
          </a:p>
          <a:p>
            <a:pPr eaLnBrk="1" fontAlgn="auto" hangingPunct="1">
              <a:lnSpc>
                <a:spcPct val="150000"/>
              </a:lnSpc>
              <a:spcAft>
                <a:spcPts val="800"/>
              </a:spcAf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The complexity of transaction details, such as bank book names, transaction IDs, and amounts, creates opportunities for unauthorized transactions. To mitigate this risk, we propose a novel approach for detecting UPI fraud by leveraging machine learning techniques. </a:t>
            </a:r>
          </a:p>
          <a:p>
            <a:pPr eaLnBrk="1" fontAlgn="auto" hangingPunct="1">
              <a:lnSpc>
                <a:spcPct val="150000"/>
              </a:lnSpc>
              <a:spcAft>
                <a:spcPts val="800"/>
              </a:spcAf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Our system employs a combination of </a:t>
            </a:r>
            <a:r>
              <a:rPr lang="en-US" dirty="0" err="1">
                <a:ea typeface="Calibri" panose="020F0502020204030204" pitchFamily="34" charset="0"/>
              </a:rPr>
              <a:t>XGBClassifier</a:t>
            </a: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GBM’s, Random Forest, and Decision Tree classifiers to analyze transaction data. </a:t>
            </a:r>
          </a:p>
          <a:p>
            <a:pPr eaLnBrk="1" fontAlgn="auto" hangingPunct="1">
              <a:lnSpc>
                <a:spcPct val="150000"/>
              </a:lnSpc>
              <a:spcAft>
                <a:spcPts val="800"/>
              </a:spcAf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These algorithms are known for their effectiveness in classification tasks. enabling the system to accurately identify whether a transaction is "Transaction Failed: Incorrect Details Entered" or "Transaction Successful: Details Verified and Processed."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B862-6DED-4100-A877-266375F30D5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3ABC122-3FBA-4DD9-8D56-652BE337FEC6}"/>
              </a:ext>
            </a:extLst>
          </p:cNvPr>
          <p:cNvSpPr>
            <a:spLocks noGrp="1"/>
          </p:cNvSpPr>
          <p:nvPr>
            <p:ph idx="1"/>
          </p:nvPr>
        </p:nvSpPr>
        <p:spPr/>
        <p:txBody>
          <a:bodyPr/>
          <a:lstStyle/>
          <a:p>
            <a:pPr lvl="0" eaLnBrk="1" fontAlgn="auto" hangingPunct="1">
              <a:lnSpc>
                <a:spcPct val="150000"/>
              </a:lnSpc>
              <a:spcAft>
                <a:spcPts val="0"/>
              </a:spcAft>
              <a:defRPr/>
            </a:pPr>
            <a:r>
              <a:rPr lang="en-US" altLang="en-US" sz="2200" dirty="0"/>
              <a:t>With the rapid adoption of the Unified Payments Interface (UPI) for digital transactions, the risk of fraudulent activities has surged significantly. To address this challenge, we propose a robust approach to detect UPI fraud by analyzing key transaction details, including the bank book name, transaction ID, and transaction amount. </a:t>
            </a:r>
          </a:p>
          <a:p>
            <a:pPr eaLnBrk="1" fontAlgn="auto" hangingPunct="1">
              <a:lnSpc>
                <a:spcPct val="150000"/>
              </a:lnSpc>
              <a:spcAft>
                <a:spcPts val="0"/>
              </a:spcAft>
              <a:defRPr/>
            </a:pPr>
            <a:r>
              <a:rPr lang="en-US" altLang="en-US" sz="2200" dirty="0"/>
              <a:t>Our approach employs four machine learning algorithms: </a:t>
            </a:r>
            <a:r>
              <a:rPr lang="en-US" altLang="en-US" sz="2200" dirty="0" err="1"/>
              <a:t>XGBClassifier</a:t>
            </a:r>
            <a:r>
              <a:rPr lang="en-US" altLang="en-US" sz="2200" dirty="0"/>
              <a:t>, GBM’s, K-Nearest Neighbors (KNN), and Decision Tree. </a:t>
            </a:r>
          </a:p>
          <a:p>
            <a:pPr eaLnBrk="1" fontAlgn="auto" hangingPunct="1">
              <a:lnSpc>
                <a:spcPct val="150000"/>
              </a:lnSpc>
              <a:spcAft>
                <a:spcPts val="0"/>
              </a:spcAft>
              <a:defRPr/>
            </a:pPr>
            <a:r>
              <a:rPr lang="en-US" altLang="en-US" sz="2200" dirty="0"/>
              <a:t>Random Forest is valued for its accuracy and resistance to overfitting, making it ideal for distinguishing legitimate transactions from fraudulent ones. KNN provides intuitive, distance-based classification, while the Decision Tree offers a clear and interpretable decision-making model. This ensemble approach classifies transactions as either "Is Fraud" or "Fraud."</a:t>
            </a:r>
          </a:p>
          <a:p>
            <a:endParaRPr lang="en-IN" dirty="0"/>
          </a:p>
        </p:txBody>
      </p:sp>
    </p:spTree>
    <p:extLst>
      <p:ext uri="{BB962C8B-B14F-4D97-AF65-F5344CB8AC3E}">
        <p14:creationId xmlns:p14="http://schemas.microsoft.com/office/powerpoint/2010/main" val="172495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18904"/>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Objectives of Project</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6" name="Content Placeholder 2"/>
          <p:cNvSpPr>
            <a:spLocks noGrp="1"/>
          </p:cNvSpPr>
          <p:nvPr>
            <p:ph idx="1"/>
          </p:nvPr>
        </p:nvSpPr>
        <p:spPr>
          <a:xfrm>
            <a:off x="200025" y="1096963"/>
            <a:ext cx="11779250" cy="53959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Development of Fraud Detection System</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project focuses on creating a robust fraud detection system specifically for Unified Payments Interface (UPI) transactions, analyzing critical details like bank book name, transaction ID, and transaction amount.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Machine Learning Algorithms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We aim to implement a framework using machine learning algorithms, including Random Forest, </a:t>
            </a:r>
            <a:r>
              <a:rPr kumimoji="0" lang="en-US" alt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XGBClassifier</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Gradeient</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Boosting and Decision Tree, to effectively classify transactions as either fraudulent or successful.</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Accuracy and Minimized False Positives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goal is to enhance the accuracy of fraud detection while minimizing false positives, ensuring that legitimate transactions are not incorrectly flagged.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into Financial Systems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Ultimately, the proposed model will be integrated into real-world financial systems, providing users with increased protection against unauthorized transactions and fostering confidence in digital payment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CCB3-5FD2-BF60-4969-228C2B947EB6}"/>
              </a:ext>
            </a:extLst>
          </p:cNvPr>
          <p:cNvSpPr>
            <a:spLocks noGrp="1"/>
          </p:cNvSpPr>
          <p:nvPr>
            <p:ph type="title"/>
          </p:nvPr>
        </p:nvSpPr>
        <p:spPr/>
        <p:txBody>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ABF17D44-FE4C-5535-899F-C29D17978339}"/>
              </a:ext>
            </a:extLst>
          </p:cNvPr>
          <p:cNvGraphicFramePr>
            <a:graphicFrameLocks noGrp="1"/>
          </p:cNvGraphicFramePr>
          <p:nvPr>
            <p:ph idx="1"/>
            <p:extLst>
              <p:ext uri="{D42A27DB-BD31-4B8C-83A1-F6EECF244321}">
                <p14:modId xmlns:p14="http://schemas.microsoft.com/office/powerpoint/2010/main" val="1328733737"/>
              </p:ext>
            </p:extLst>
          </p:nvPr>
        </p:nvGraphicFramePr>
        <p:xfrm>
          <a:off x="200025" y="1096963"/>
          <a:ext cx="11779250" cy="5081106"/>
        </p:xfrm>
        <a:graphic>
          <a:graphicData uri="http://schemas.openxmlformats.org/drawingml/2006/table">
            <a:tbl>
              <a:tblPr firstRow="1" bandRow="1">
                <a:tableStyleId>{5C22544A-7EE6-4342-B048-85BDC9FD1C3A}</a:tableStyleId>
              </a:tblPr>
              <a:tblGrid>
                <a:gridCol w="839881">
                  <a:extLst>
                    <a:ext uri="{9D8B030D-6E8A-4147-A177-3AD203B41FA5}">
                      <a16:colId xmlns:a16="http://schemas.microsoft.com/office/drawing/2014/main" val="1190512353"/>
                    </a:ext>
                  </a:extLst>
                </a:gridCol>
                <a:gridCol w="2525619">
                  <a:extLst>
                    <a:ext uri="{9D8B030D-6E8A-4147-A177-3AD203B41FA5}">
                      <a16:colId xmlns:a16="http://schemas.microsoft.com/office/drawing/2014/main" val="216384438"/>
                    </a:ext>
                  </a:extLst>
                </a:gridCol>
                <a:gridCol w="1902946">
                  <a:extLst>
                    <a:ext uri="{9D8B030D-6E8A-4147-A177-3AD203B41FA5}">
                      <a16:colId xmlns:a16="http://schemas.microsoft.com/office/drawing/2014/main" val="3608900376"/>
                    </a:ext>
                  </a:extLst>
                </a:gridCol>
                <a:gridCol w="1462554">
                  <a:extLst>
                    <a:ext uri="{9D8B030D-6E8A-4147-A177-3AD203B41FA5}">
                      <a16:colId xmlns:a16="http://schemas.microsoft.com/office/drawing/2014/main" val="1741745107"/>
                    </a:ext>
                  </a:extLst>
                </a:gridCol>
                <a:gridCol w="1682750">
                  <a:extLst>
                    <a:ext uri="{9D8B030D-6E8A-4147-A177-3AD203B41FA5}">
                      <a16:colId xmlns:a16="http://schemas.microsoft.com/office/drawing/2014/main" val="1713742115"/>
                    </a:ext>
                  </a:extLst>
                </a:gridCol>
                <a:gridCol w="1682750">
                  <a:extLst>
                    <a:ext uri="{9D8B030D-6E8A-4147-A177-3AD203B41FA5}">
                      <a16:colId xmlns:a16="http://schemas.microsoft.com/office/drawing/2014/main" val="456769889"/>
                    </a:ext>
                  </a:extLst>
                </a:gridCol>
                <a:gridCol w="1682750">
                  <a:extLst>
                    <a:ext uri="{9D8B030D-6E8A-4147-A177-3AD203B41FA5}">
                      <a16:colId xmlns:a16="http://schemas.microsoft.com/office/drawing/2014/main" val="1642924712"/>
                    </a:ext>
                  </a:extLst>
                </a:gridCol>
              </a:tblGrid>
              <a:tr h="107706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Name &amp;year</a:t>
                      </a:r>
                      <a:endParaRPr lang="en-IN" dirty="0"/>
                    </a:p>
                  </a:txBody>
                  <a:tcPr/>
                </a:tc>
                <a:tc>
                  <a:txBody>
                    <a:bodyPr/>
                    <a:lstStyle/>
                    <a:p>
                      <a:r>
                        <a:rPr lang="en-US" dirty="0"/>
                        <a:t>Methodology adapted</a:t>
                      </a:r>
                      <a:endParaRPr lang="en-IN" dirty="0"/>
                    </a:p>
                  </a:txBody>
                  <a:tcPr/>
                </a:tc>
                <a:tc>
                  <a:txBody>
                    <a:bodyPr/>
                    <a:lstStyle/>
                    <a:p>
                      <a:r>
                        <a:rPr lang="en-US" dirty="0"/>
                        <a:t>Key findings</a:t>
                      </a:r>
                      <a:endParaRPr lang="en-IN" dirty="0"/>
                    </a:p>
                  </a:txBody>
                  <a:tcPr/>
                </a:tc>
                <a:tc>
                  <a:txBody>
                    <a:bodyPr/>
                    <a:lstStyle/>
                    <a:p>
                      <a:r>
                        <a:rPr lang="en-US" dirty="0"/>
                        <a:t>gaps</a:t>
                      </a:r>
                      <a:endParaRPr lang="en-IN" dirty="0"/>
                    </a:p>
                  </a:txBody>
                  <a:tcPr/>
                </a:tc>
                <a:extLst>
                  <a:ext uri="{0D108BD9-81ED-4DB2-BD59-A6C34878D82A}">
                    <a16:rowId xmlns:a16="http://schemas.microsoft.com/office/drawing/2014/main" val="2696113941"/>
                  </a:ext>
                </a:extLst>
              </a:tr>
              <a:tr h="1992365">
                <a:tc>
                  <a:txBody>
                    <a:bodyPr/>
                    <a:lstStyle/>
                    <a:p>
                      <a:r>
                        <a:rPr lang="en-US" dirty="0"/>
                        <a:t>1.</a:t>
                      </a:r>
                      <a:endParaRPr lang="en-IN" dirty="0"/>
                    </a:p>
                  </a:txBody>
                  <a:tcPr/>
                </a:tc>
                <a:tc>
                  <a:txBody>
                    <a:bodyPr/>
                    <a:lstStyle/>
                    <a:p>
                      <a:r>
                        <a:rPr lang="en-US" dirty="0"/>
                        <a:t>UPI fraud detection using machine learning Algorithms</a:t>
                      </a:r>
                      <a:endParaRPr lang="en-IN" dirty="0"/>
                    </a:p>
                  </a:txBody>
                  <a:tcPr/>
                </a:tc>
                <a:tc>
                  <a:txBody>
                    <a:bodyPr/>
                    <a:lstStyle/>
                    <a:p>
                      <a:r>
                        <a:rPr lang="en-US" dirty="0" err="1"/>
                        <a:t>Jallapuram</a:t>
                      </a:r>
                      <a:r>
                        <a:rPr lang="en-US" dirty="0"/>
                        <a:t> </a:t>
                      </a:r>
                      <a:r>
                        <a:rPr lang="en-US" dirty="0" err="1"/>
                        <a:t>sindhu</a:t>
                      </a:r>
                      <a:r>
                        <a:rPr lang="en-US" dirty="0"/>
                        <a:t>,</a:t>
                      </a:r>
                    </a:p>
                    <a:p>
                      <a:r>
                        <a:rPr lang="en-US" dirty="0" err="1"/>
                        <a:t>Ms.Vijaya</a:t>
                      </a:r>
                      <a:r>
                        <a:rPr lang="en-US" dirty="0"/>
                        <a:t>  </a:t>
                      </a:r>
                      <a:r>
                        <a:rPr lang="en-US" dirty="0" err="1"/>
                        <a:t>sree</a:t>
                      </a:r>
                      <a:r>
                        <a:rPr lang="en-US" dirty="0"/>
                        <a:t> </a:t>
                      </a:r>
                    </a:p>
                    <a:p>
                      <a:r>
                        <a:rPr lang="en-US" dirty="0"/>
                        <a:t>Swarupa</a:t>
                      </a:r>
                      <a:endParaRPr lang="en-IN" dirty="0"/>
                    </a:p>
                  </a:txBody>
                  <a:tcPr/>
                </a:tc>
                <a:tc>
                  <a:txBody>
                    <a:bodyPr/>
                    <a:lstStyle/>
                    <a:p>
                      <a:r>
                        <a:rPr lang="en-US" dirty="0"/>
                        <a:t>International journal  of Engineering research and science and technology,</a:t>
                      </a:r>
                    </a:p>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IN" dirty="0"/>
                        <a:t>Hidden Markov Models (HMM),Neural network</a:t>
                      </a:r>
                    </a:p>
                  </a:txBody>
                  <a:tcPr/>
                </a:tc>
                <a:tc>
                  <a:txBody>
                    <a:bodyPr/>
                    <a:lstStyle/>
                    <a:p>
                      <a:r>
                        <a:rPr lang="en-US" dirty="0"/>
                        <a:t>Limited to volume of data.</a:t>
                      </a:r>
                      <a:endParaRPr lang="en-IN" dirty="0"/>
                    </a:p>
                  </a:txBody>
                  <a:tcPr/>
                </a:tc>
                <a:extLst>
                  <a:ext uri="{0D108BD9-81ED-4DB2-BD59-A6C34878D82A}">
                    <a16:rowId xmlns:a16="http://schemas.microsoft.com/office/drawing/2014/main" val="360611037"/>
                  </a:ext>
                </a:extLst>
              </a:tr>
              <a:tr h="1992365">
                <a:tc>
                  <a:txBody>
                    <a:bodyPr/>
                    <a:lstStyle/>
                    <a:p>
                      <a:r>
                        <a:rPr lang="en-US" dirty="0"/>
                        <a:t>2.</a:t>
                      </a:r>
                      <a:endParaRPr lang="en-IN" dirty="0"/>
                    </a:p>
                  </a:txBody>
                  <a:tcPr/>
                </a:tc>
                <a:tc>
                  <a:txBody>
                    <a:bodyPr/>
                    <a:lstStyle/>
                    <a:p>
                      <a:r>
                        <a:rPr lang="en-US" dirty="0"/>
                        <a:t>A review of credit card fraud detection using machine learning techniques</a:t>
                      </a:r>
                      <a:endParaRPr lang="en-IN" dirty="0"/>
                    </a:p>
                  </a:txBody>
                  <a:tcPr/>
                </a:tc>
                <a:tc>
                  <a:txBody>
                    <a:bodyPr/>
                    <a:lstStyle/>
                    <a:p>
                      <a:r>
                        <a:rPr lang="en-US" dirty="0"/>
                        <a:t>Nadia </a:t>
                      </a:r>
                      <a:r>
                        <a:rPr lang="en-US" dirty="0" err="1"/>
                        <a:t>Boutaher</a:t>
                      </a:r>
                      <a:r>
                        <a:rPr lang="en-US" dirty="0"/>
                        <a:t>,</a:t>
                      </a:r>
                    </a:p>
                    <a:p>
                      <a:r>
                        <a:rPr lang="en-US" dirty="0"/>
                        <a:t>Amia </a:t>
                      </a:r>
                      <a:r>
                        <a:rPr lang="en-US" dirty="0" err="1"/>
                        <a:t>elomri</a:t>
                      </a:r>
                      <a:endParaRPr lang="en-US" dirty="0"/>
                    </a:p>
                    <a:p>
                      <a:r>
                        <a:rPr lang="en-US" dirty="0"/>
                        <a:t>,</a:t>
                      </a:r>
                      <a:r>
                        <a:rPr lang="en-US" dirty="0" err="1"/>
                        <a:t>noreddine</a:t>
                      </a:r>
                      <a:r>
                        <a:rPr lang="en-US" dirty="0"/>
                        <a:t> </a:t>
                      </a:r>
                      <a:r>
                        <a:rPr lang="en-US" dirty="0" err="1"/>
                        <a:t>abghour,khalid</a:t>
                      </a:r>
                      <a:r>
                        <a:rPr lang="en-US" dirty="0"/>
                        <a:t> </a:t>
                      </a:r>
                      <a:r>
                        <a:rPr lang="en-US" dirty="0" err="1"/>
                        <a:t>Moussaid</a:t>
                      </a:r>
                      <a:r>
                        <a:rPr lang="en-US" dirty="0"/>
                        <a:t> </a:t>
                      </a:r>
                      <a:endParaRPr lang="en-IN" dirty="0"/>
                    </a:p>
                  </a:txBody>
                  <a:tcPr/>
                </a:tc>
                <a:tc>
                  <a:txBody>
                    <a:bodyPr/>
                    <a:lstStyle/>
                    <a:p>
                      <a:r>
                        <a:rPr lang="en-US" dirty="0"/>
                        <a:t>IEEE,2020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endParaRPr lang="en-IN" dirty="0"/>
                    </a:p>
                  </a:txBody>
                  <a:tcPr/>
                </a:tc>
                <a:tc>
                  <a:txBody>
                    <a:bodyPr/>
                    <a:lstStyle/>
                    <a:p>
                      <a:r>
                        <a:rPr lang="en-US" dirty="0"/>
                        <a:t>Limited data</a:t>
                      </a:r>
                      <a:endParaRPr lang="en-IN" dirty="0"/>
                    </a:p>
                  </a:txBody>
                  <a:tcPr/>
                </a:tc>
                <a:extLst>
                  <a:ext uri="{0D108BD9-81ED-4DB2-BD59-A6C34878D82A}">
                    <a16:rowId xmlns:a16="http://schemas.microsoft.com/office/drawing/2014/main" val="2573702811"/>
                  </a:ext>
                </a:extLst>
              </a:tr>
            </a:tbl>
          </a:graphicData>
        </a:graphic>
      </p:graphicFrame>
    </p:spTree>
    <p:extLst>
      <p:ext uri="{BB962C8B-B14F-4D97-AF65-F5344CB8AC3E}">
        <p14:creationId xmlns:p14="http://schemas.microsoft.com/office/powerpoint/2010/main" val="22579523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1648</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Times New Roman</vt:lpstr>
      <vt:lpstr>Wingdings</vt:lpstr>
      <vt:lpstr>Custom Design</vt:lpstr>
      <vt:lpstr>PowerPoint Presentation</vt:lpstr>
      <vt:lpstr>Review-1 Queries</vt:lpstr>
      <vt:lpstr>Contents</vt:lpstr>
      <vt:lpstr>Contents</vt:lpstr>
      <vt:lpstr>Abstract</vt:lpstr>
      <vt:lpstr>Problem Statement</vt:lpstr>
      <vt:lpstr>Introduction</vt:lpstr>
      <vt:lpstr>Objectives of Project</vt:lpstr>
      <vt:lpstr>Literature Survey</vt:lpstr>
      <vt:lpstr>Literature Survey</vt:lpstr>
      <vt:lpstr>Proposed Work</vt:lpstr>
      <vt:lpstr>Existing System</vt:lpstr>
      <vt:lpstr>Proposed System</vt:lpstr>
      <vt:lpstr>Requirements</vt:lpstr>
      <vt:lpstr>Implementation</vt:lpstr>
      <vt:lpstr>Implementation</vt:lpstr>
      <vt:lpstr>Data Flow Diagram</vt:lpstr>
      <vt:lpstr>Data Preprocessing Techniques</vt:lpstr>
      <vt:lpstr>Output</vt:lpstr>
      <vt:lpstr>PowerPoint Presentation</vt:lpstr>
      <vt:lpstr>PowerPoint Presentation</vt:lpstr>
      <vt:lpstr>Output</vt:lpstr>
      <vt:lpstr>Reference</vt:lpstr>
      <vt:lpstr>GITHUB LINK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ASUS</cp:lastModifiedBy>
  <cp:revision>168</cp:revision>
  <dcterms:created xsi:type="dcterms:W3CDTF">2019-06-11T05:35:51Z</dcterms:created>
  <dcterms:modified xsi:type="dcterms:W3CDTF">2025-02-13T07:45:35Z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17BED328710B44598E0AE61DA225FBC8_12</vt:lpwstr>
  </property>
  <property fmtid="{D5CDD505-2E9C-101B-9397-08002B2CF9AE}" pid="3" name="KSOProductBuildVer">
    <vt:lpwstr>1033-12.2.0.19307</vt:lpwstr>
  </property>
</Properties>
</file>