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7" r:id="rId18"/>
    <p:sldId id="276" r:id="rId19"/>
    <p:sldId id="27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LN4w1ePZwC0vqplPImTU4N2XD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81444405b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2781444405b_0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g2781444405b_0_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81444405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2781444405b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2781444405b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81444405b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g2781444405b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2781444405b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81444405b_0_6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2781444405b_0_6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781444405b_0_6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81444405b_0_6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2781444405b_0_6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2781444405b_0_6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81444405b_0_6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2781444405b_0_6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2781444405b_0_6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781444405b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2781444405b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2781444405b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781444405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g2781444405b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2781444405b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781444405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g2781444405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g2781444405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81444405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 name="Google Shape;63;g2781444405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 name="Google Shape;64;g2781444405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81444405b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2781444405b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g2781444405b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781444405b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g2781444405b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781444405b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781444405b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2781444405b_0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g2781444405b_0_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8"/>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8"/>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8"/>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8"/>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8"/>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small">
                <a:solidFill>
                  <a:schemeClr val="lt1"/>
                </a:solidFill>
                <a:latin typeface="Times New Roman"/>
                <a:ea typeface="Times New Roman"/>
                <a:cs typeface="Times New Roman"/>
                <a:sym typeface="Times New Roman"/>
              </a:rPr>
              <a:t>Dept. of Computer Science and Engineering (Data Science)</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9"/>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9"/>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9"/>
          <p:cNvSpPr txBox="1"/>
          <p:nvPr/>
        </p:nvSpPr>
        <p:spPr>
          <a:xfrm>
            <a:off x="9624"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1" u="none" strike="noStrike" cap="none">
                <a:solidFill>
                  <a:schemeClr val="lt1"/>
                </a:solidFill>
                <a:latin typeface="Times New Roman"/>
                <a:ea typeface="Times New Roman"/>
                <a:cs typeface="Times New Roman"/>
                <a:sym typeface="Times New Roman"/>
              </a:rPr>
              <a:t>Process Mining Virtual Internship</a:t>
            </a:r>
            <a:endParaRPr sz="1500" b="1" i="1" u="none" strike="noStrike" cap="none">
              <a:solidFill>
                <a:schemeClr val="lt1"/>
              </a:solidFill>
              <a:latin typeface="Times New Roman"/>
              <a:ea typeface="Times New Roman"/>
              <a:cs typeface="Times New Roman"/>
              <a:sym typeface="Times New Roman"/>
            </a:endParaRPr>
          </a:p>
        </p:txBody>
      </p:sp>
      <p:pic>
        <p:nvPicPr>
          <p:cNvPr id="24" name="Google Shape;24;p9"/>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9"/>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small">
                <a:solidFill>
                  <a:schemeClr val="lt1"/>
                </a:solidFill>
                <a:latin typeface="Times New Roman"/>
                <a:ea typeface="Times New Roman"/>
                <a:cs typeface="Times New Roman"/>
                <a:sym typeface="Times New Roman"/>
              </a:rPr>
              <a:t> 214G1A3229</a:t>
            </a: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4282751" y="1795319"/>
            <a:ext cx="3340359" cy="95721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600"/>
              <a:buFont typeface="Arial"/>
              <a:buNone/>
            </a:pPr>
            <a:r>
              <a:rPr lang="en-US" sz="2600" b="0" i="0" u="none" strike="noStrike" cap="none">
                <a:solidFill>
                  <a:schemeClr val="dk1"/>
                </a:solidFill>
                <a:latin typeface="Times New Roman"/>
                <a:ea typeface="Times New Roman"/>
                <a:cs typeface="Times New Roman"/>
                <a:sym typeface="Times New Roman"/>
              </a:rPr>
              <a:t>S.JAHEDA</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00"/>
              </a:spcBef>
              <a:spcAft>
                <a:spcPts val="0"/>
              </a:spcAft>
              <a:buClr>
                <a:schemeClr val="dk1"/>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Roll No. 204G1A3229</a:t>
            </a:r>
            <a:endParaRPr sz="1400" b="0" i="0" u="none" strike="noStrike" cap="none">
              <a:solidFill>
                <a:srgbClr val="000000"/>
              </a:solidFill>
              <a:latin typeface="Arial"/>
              <a:ea typeface="Arial"/>
              <a:cs typeface="Arial"/>
              <a:sym typeface="Arial"/>
            </a:endParaRPr>
          </a:p>
        </p:txBody>
      </p:sp>
      <p:sp>
        <p:nvSpPr>
          <p:cNvPr id="31" name="Google Shape;31;p1"/>
          <p:cNvSpPr txBox="1"/>
          <p:nvPr/>
        </p:nvSpPr>
        <p:spPr>
          <a:xfrm>
            <a:off x="1514475" y="477630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a:solidFill>
                  <a:schemeClr val="dk1"/>
                </a:solidFill>
                <a:latin typeface="Times New Roman"/>
                <a:ea typeface="Times New Roman"/>
                <a:cs typeface="Times New Roman"/>
                <a:sym typeface="Times New Roman"/>
              </a:rPr>
              <a:t>Department of Computer Science and Engineering (Data Science)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a:solidFill>
                  <a:srgbClr val="FF0000"/>
                </a:solidFill>
                <a:latin typeface="Times New Roman"/>
                <a:ea typeface="Times New Roman"/>
                <a:cs typeface="Times New Roman"/>
                <a:sym typeface="Times New Roman"/>
              </a:rPr>
              <a:t>Srinivasa Ramanujan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a:solidFill>
                  <a:schemeClr val="dk1"/>
                </a:solidFill>
                <a:latin typeface="Times New Roman"/>
                <a:ea typeface="Times New Roman"/>
                <a:cs typeface="Times New Roman"/>
                <a:sym typeface="Times New Roman"/>
              </a:rPr>
              <a:t>Rotarypuram Village, B K Samudram Mandal, Ananthapuramu – 515701.</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a:solidFill>
                  <a:srgbClr val="1E4E79"/>
                </a:solidFill>
                <a:latin typeface="Times New Roman"/>
                <a:ea typeface="Times New Roman"/>
                <a:cs typeface="Times New Roman"/>
                <a:sym typeface="Times New Roman"/>
              </a:rPr>
              <a:t>2023 - 2024</a:t>
            </a:r>
            <a:endParaRPr sz="25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2" name="Google Shape;32;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Times New Roman"/>
                <a:ea typeface="Times New Roman"/>
                <a:cs typeface="Times New Roman"/>
                <a:sym typeface="Times New Roman"/>
              </a:rPr>
              <a:t>Process Mining Virtual Internship</a:t>
            </a:r>
            <a:endParaRPr sz="3200" b="0" i="0" u="none" strike="noStrike" cap="none">
              <a:solidFill>
                <a:schemeClr val="lt1"/>
              </a:solidFill>
              <a:latin typeface="Times New Roman"/>
              <a:ea typeface="Times New Roman"/>
              <a:cs typeface="Times New Roman"/>
              <a:sym typeface="Times New Roman"/>
            </a:endParaRPr>
          </a:p>
        </p:txBody>
      </p:sp>
      <p:sp>
        <p:nvSpPr>
          <p:cNvPr id="33" name="Google Shape;33;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1600"/>
              <a:buFont typeface="Arial"/>
              <a:buNone/>
            </a:pPr>
            <a:r>
              <a:rPr lang="en-US" sz="1600" b="0" i="1" u="none" strike="noStrike" cap="none">
                <a:solidFill>
                  <a:srgbClr val="000000"/>
                </a:solidFill>
                <a:latin typeface="Times New Roman"/>
                <a:ea typeface="Times New Roman"/>
                <a:cs typeface="Times New Roman"/>
                <a:sym typeface="Times New Roman"/>
              </a:rPr>
              <a:t>by</a:t>
            </a:r>
            <a:endParaRPr sz="1400" b="0" i="0" u="none" strike="noStrike" cap="none">
              <a:solidFill>
                <a:srgbClr val="000000"/>
              </a:solidFill>
              <a:latin typeface="Arial"/>
              <a:ea typeface="Arial"/>
              <a:cs typeface="Arial"/>
              <a:sym typeface="Arial"/>
            </a:endParaRPr>
          </a:p>
        </p:txBody>
      </p:sp>
      <p:pic>
        <p:nvPicPr>
          <p:cNvPr id="34" name="Google Shape;34;p1"/>
          <p:cNvPicPr preferRelativeResize="0"/>
          <p:nvPr/>
        </p:nvPicPr>
        <p:blipFill rotWithShape="1">
          <a:blip r:embed="rId3">
            <a:alphaModFix/>
          </a:blip>
          <a:src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781444405b_0_83"/>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Technology</a:t>
            </a:r>
            <a:endParaRPr/>
          </a:p>
        </p:txBody>
      </p:sp>
      <p:sp>
        <p:nvSpPr>
          <p:cNvPr id="98" name="Google Shape;98;g2781444405b_0_83"/>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1000"/>
              </a:spcBef>
              <a:spcAft>
                <a:spcPts val="0"/>
              </a:spcAft>
              <a:buSzPts val="2800"/>
              <a:buNone/>
            </a:pPr>
            <a:r>
              <a:rPr lang="en-US" sz="2100" b="1">
                <a:solidFill>
                  <a:srgbClr val="2D2D2D"/>
                </a:solidFill>
                <a:latin typeface="Arial"/>
                <a:ea typeface="Arial"/>
                <a:cs typeface="Arial"/>
                <a:sym typeface="Arial"/>
              </a:rPr>
              <a:t>Conformance checking</a:t>
            </a:r>
            <a:endParaRPr sz="2100" b="1">
              <a:solidFill>
                <a:srgbClr val="2D2D2D"/>
              </a:solidFill>
              <a:latin typeface="Arial"/>
              <a:ea typeface="Arial"/>
              <a:cs typeface="Arial"/>
              <a:sym typeface="Arial"/>
            </a:endParaRPr>
          </a:p>
          <a:p>
            <a:pPr marL="0" lvl="0" indent="0" algn="l" rtl="0">
              <a:lnSpc>
                <a:spcPct val="130000"/>
              </a:lnSpc>
              <a:spcBef>
                <a:spcPts val="1000"/>
              </a:spcBef>
              <a:spcAft>
                <a:spcPts val="0"/>
              </a:spcAft>
              <a:buSzPts val="2800"/>
              <a:buNone/>
            </a:pPr>
            <a:r>
              <a:rPr lang="en-US" sz="2100">
                <a:solidFill>
                  <a:srgbClr val="2D2D2D"/>
                </a:solidFill>
                <a:latin typeface="Arial"/>
                <a:ea typeface="Arial"/>
                <a:cs typeface="Arial"/>
                <a:sym typeface="Arial"/>
              </a:rPr>
              <a:t>The conformance technique allows your mining software to compare your processes with a pre-existing model. It utilises data from event logs and shows how a business process can achieve optimal working conditions. The mining software then compares the pre-existing models with your workflow to identify further areas of improvement.</a:t>
            </a:r>
            <a:endParaRPr sz="2100">
              <a:solidFill>
                <a:srgbClr val="2D2D2D"/>
              </a:solidFill>
              <a:latin typeface="Arial"/>
              <a:ea typeface="Arial"/>
              <a:cs typeface="Arial"/>
              <a:sym typeface="Arial"/>
            </a:endParaRPr>
          </a:p>
          <a:p>
            <a:pPr marL="0" lvl="0" indent="0" algn="l" rtl="0">
              <a:lnSpc>
                <a:spcPct val="130000"/>
              </a:lnSpc>
              <a:spcBef>
                <a:spcPts val="1000"/>
              </a:spcBef>
              <a:spcAft>
                <a:spcPts val="0"/>
              </a:spcAft>
              <a:buSzPts val="2800"/>
              <a:buNone/>
            </a:pPr>
            <a:r>
              <a:rPr lang="en-US" sz="2100" b="1">
                <a:solidFill>
                  <a:srgbClr val="2D2D2D"/>
                </a:solidFill>
                <a:latin typeface="Arial"/>
                <a:ea typeface="Arial"/>
                <a:cs typeface="Arial"/>
                <a:sym typeface="Arial"/>
              </a:rPr>
              <a:t>Enhancement</a:t>
            </a:r>
            <a:endParaRPr sz="2100" b="1">
              <a:solidFill>
                <a:srgbClr val="2D2D2D"/>
              </a:solidFill>
              <a:latin typeface="Arial"/>
              <a:ea typeface="Arial"/>
              <a:cs typeface="Arial"/>
              <a:sym typeface="Arial"/>
            </a:endParaRPr>
          </a:p>
          <a:p>
            <a:pPr marL="0" lvl="0" indent="0" algn="l" rtl="0">
              <a:lnSpc>
                <a:spcPct val="130000"/>
              </a:lnSpc>
              <a:spcBef>
                <a:spcPts val="1000"/>
              </a:spcBef>
              <a:spcAft>
                <a:spcPts val="0"/>
              </a:spcAft>
              <a:buSzPts val="2800"/>
              <a:buNone/>
            </a:pPr>
            <a:r>
              <a:rPr lang="en-US" sz="2100">
                <a:solidFill>
                  <a:srgbClr val="2D2D2D"/>
                </a:solidFill>
                <a:latin typeface="Arial"/>
                <a:ea typeface="Arial"/>
                <a:cs typeface="Arial"/>
                <a:sym typeface="Arial"/>
              </a:rPr>
              <a:t>The enhancement strategy aims to optimise pre-existing models using additional information. Performance mining can constantly try to improve former systems with data from organisational logs. It allows both your pre-existing and actual workflows to be accurate and efficient.</a:t>
            </a:r>
            <a:endParaRPr sz="2100">
              <a:solidFill>
                <a:srgbClr val="2D2D2D"/>
              </a:solidFill>
              <a:latin typeface="Arial"/>
              <a:ea typeface="Arial"/>
              <a:cs typeface="Arial"/>
              <a:sym typeface="Arial"/>
            </a:endParaRPr>
          </a:p>
          <a:p>
            <a:pPr marL="0" lvl="0" indent="0" algn="just" rtl="0">
              <a:lnSpc>
                <a:spcPct val="130000"/>
              </a:lnSpc>
              <a:spcBef>
                <a:spcPts val="1000"/>
              </a:spcBef>
              <a:spcAft>
                <a:spcPts val="0"/>
              </a:spcAft>
              <a:buSzPts val="2800"/>
              <a:buNone/>
            </a:pP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781444405b_0_25"/>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Applications</a:t>
            </a:r>
            <a:endParaRPr/>
          </a:p>
        </p:txBody>
      </p:sp>
      <p:sp>
        <p:nvSpPr>
          <p:cNvPr id="105" name="Google Shape;105;g2781444405b_0_25"/>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fontScale="92500"/>
          </a:bodyPr>
          <a:lstStyle/>
          <a:p>
            <a:pPr marL="457200" lvl="0" indent="-369570" algn="just" rtl="0">
              <a:lnSpc>
                <a:spcPct val="130000"/>
              </a:lnSpc>
              <a:spcBef>
                <a:spcPts val="1000"/>
              </a:spcBef>
              <a:spcAft>
                <a:spcPts val="0"/>
              </a:spcAft>
              <a:buSzPct val="100000"/>
              <a:buChar char="⮚"/>
            </a:pPr>
            <a:r>
              <a:rPr lang="en-US" sz="2400" b="1"/>
              <a:t>Fitness and Health</a:t>
            </a:r>
            <a:r>
              <a:rPr lang="en-US" sz="2400"/>
              <a:t>: By analyzing your exercise and dietary habits, process mining can provide insights into your fitness journey, helping you adjust your routines for better results. </a:t>
            </a:r>
            <a:endParaRPr sz="2400"/>
          </a:p>
          <a:p>
            <a:pPr marL="457200" lvl="0" indent="-369570" algn="just" rtl="0">
              <a:lnSpc>
                <a:spcPct val="130000"/>
              </a:lnSpc>
              <a:spcBef>
                <a:spcPts val="0"/>
              </a:spcBef>
              <a:spcAft>
                <a:spcPts val="0"/>
              </a:spcAft>
              <a:buSzPct val="100000"/>
              <a:buChar char="⮚"/>
            </a:pPr>
            <a:r>
              <a:rPr lang="en-US" sz="2400" b="1"/>
              <a:t>Home Automation</a:t>
            </a:r>
            <a:r>
              <a:rPr lang="en-US" sz="2400"/>
              <a:t>: Process mining can be used to analyze your interactions with smart home devices, enabling you to optimize energy consumption and automate tasks more effectively. </a:t>
            </a:r>
            <a:endParaRPr sz="2400"/>
          </a:p>
          <a:p>
            <a:pPr marL="457200" lvl="0" indent="-369570" algn="just" rtl="0">
              <a:lnSpc>
                <a:spcPct val="130000"/>
              </a:lnSpc>
              <a:spcBef>
                <a:spcPts val="0"/>
              </a:spcBef>
              <a:spcAft>
                <a:spcPts val="0"/>
              </a:spcAft>
              <a:buSzPct val="100000"/>
              <a:buChar char="⮚"/>
            </a:pPr>
            <a:r>
              <a:rPr lang="en-US" sz="2400" b="1"/>
              <a:t>Cooking and Meal Planning</a:t>
            </a:r>
            <a:r>
              <a:rPr lang="en-US" sz="2400"/>
              <a:t>: Process mining can analyze your cooking processes and meal planning habits, helping you streamline your cooking routines and discover new recipes.</a:t>
            </a:r>
            <a:endParaRPr sz="2400"/>
          </a:p>
          <a:p>
            <a:pPr marL="457200" lvl="0" indent="-369570" algn="just" rtl="0">
              <a:lnSpc>
                <a:spcPct val="130000"/>
              </a:lnSpc>
              <a:spcBef>
                <a:spcPts val="0"/>
              </a:spcBef>
              <a:spcAft>
                <a:spcPts val="0"/>
              </a:spcAft>
              <a:buSzPct val="100000"/>
              <a:buChar char="⮚"/>
            </a:pPr>
            <a:r>
              <a:rPr lang="en-US" sz="2400" b="1"/>
              <a:t>Study and Learning</a:t>
            </a:r>
            <a:r>
              <a:rPr lang="en-US" sz="2400"/>
              <a:t>: Process mining can assist in analyzing your study habits, identifying areas for improvement, and suggesting effective learning strategies</a:t>
            </a:r>
            <a:endParaRPr sz="2400"/>
          </a:p>
          <a:p>
            <a:pPr marL="457200" lvl="0" indent="-357822" algn="just" rtl="0">
              <a:lnSpc>
                <a:spcPct val="130000"/>
              </a:lnSpc>
              <a:spcBef>
                <a:spcPts val="0"/>
              </a:spcBef>
              <a:spcAft>
                <a:spcPts val="0"/>
              </a:spcAft>
              <a:buSzPct val="100000"/>
              <a:buChar char="⮚"/>
            </a:pPr>
            <a:r>
              <a:rPr lang="en-US" sz="2200" b="1"/>
              <a:t>Health Tracking</a:t>
            </a:r>
            <a:r>
              <a:rPr lang="en-US" sz="2200"/>
              <a:t>: If you use health tracking apps or devices, process mining can analyze your health data and provide insights into your fitness and well-being.</a:t>
            </a:r>
            <a:endParaRPr sz="2200"/>
          </a:p>
          <a:p>
            <a:pPr marL="457200" lvl="0" indent="0" algn="just" rtl="0">
              <a:lnSpc>
                <a:spcPct val="130000"/>
              </a:lnSpc>
              <a:spcBef>
                <a:spcPts val="1000"/>
              </a:spcBef>
              <a:spcAft>
                <a:spcPts val="0"/>
              </a:spcAft>
              <a:buSzPct val="126126"/>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781444405b_0_43"/>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Modules </a:t>
            </a:r>
            <a:endParaRPr/>
          </a:p>
        </p:txBody>
      </p:sp>
      <p:sp>
        <p:nvSpPr>
          <p:cNvPr id="112" name="Google Shape;112;g2781444405b_0_43"/>
          <p:cNvSpPr txBox="1">
            <a:spLocks noGrp="1"/>
          </p:cNvSpPr>
          <p:nvPr>
            <p:ph type="body" idx="1"/>
          </p:nvPr>
        </p:nvSpPr>
        <p:spPr>
          <a:xfrm>
            <a:off x="206405" y="1097279"/>
            <a:ext cx="11779200" cy="5394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800"/>
              <a:buNone/>
            </a:pPr>
            <a:r>
              <a:rPr lang="en-US" sz="2200"/>
              <a:t>Set of techniques used for obtaining knowledge and extracting insights from processes by the                means of analyzing the event data, generated during the execution of the process.</a:t>
            </a:r>
            <a:endParaRPr sz="2100"/>
          </a:p>
          <a:p>
            <a:pPr marL="457200" lvl="0" indent="-361950" algn="just" rtl="0">
              <a:lnSpc>
                <a:spcPct val="130000"/>
              </a:lnSpc>
              <a:spcBef>
                <a:spcPts val="1000"/>
              </a:spcBef>
              <a:spcAft>
                <a:spcPts val="0"/>
              </a:spcAft>
              <a:buSzPts val="2100"/>
              <a:buAutoNum type="arabicPeriod"/>
            </a:pPr>
            <a:r>
              <a:rPr lang="en-US" sz="2100"/>
              <a:t>Variant explorer</a:t>
            </a:r>
            <a:endParaRPr sz="2100"/>
          </a:p>
          <a:p>
            <a:pPr marL="457200" lvl="0" indent="-361950" algn="just" rtl="0">
              <a:lnSpc>
                <a:spcPct val="130000"/>
              </a:lnSpc>
              <a:spcBef>
                <a:spcPts val="0"/>
              </a:spcBef>
              <a:spcAft>
                <a:spcPts val="0"/>
              </a:spcAft>
              <a:buSzPts val="2100"/>
              <a:buAutoNum type="arabicPeriod"/>
            </a:pPr>
            <a:r>
              <a:rPr lang="en-US" sz="2100"/>
              <a:t>Process explorer</a:t>
            </a:r>
            <a:endParaRPr sz="2100"/>
          </a:p>
          <a:p>
            <a:pPr marL="457200" lvl="0" indent="-361950" algn="just" rtl="0">
              <a:lnSpc>
                <a:spcPct val="130000"/>
              </a:lnSpc>
              <a:spcBef>
                <a:spcPts val="0"/>
              </a:spcBef>
              <a:spcAft>
                <a:spcPts val="0"/>
              </a:spcAft>
              <a:buSzPts val="2100"/>
              <a:buAutoNum type="arabicPeriod"/>
            </a:pPr>
            <a:r>
              <a:rPr lang="en-US" sz="2100"/>
              <a:t>Charts &amp; Tables</a:t>
            </a:r>
            <a:endParaRPr sz="2100"/>
          </a:p>
          <a:p>
            <a:pPr marL="457200" lvl="0" indent="-381000" algn="just" rtl="0">
              <a:lnSpc>
                <a:spcPct val="90000"/>
              </a:lnSpc>
              <a:spcBef>
                <a:spcPts val="0"/>
              </a:spcBef>
              <a:spcAft>
                <a:spcPts val="0"/>
              </a:spcAft>
              <a:buSzPts val="2400"/>
              <a:buChar char="★"/>
            </a:pPr>
            <a:r>
              <a:rPr lang="en-US" sz="2400" b="1"/>
              <a:t>Variant Explorer</a:t>
            </a:r>
            <a:endParaRPr sz="2400"/>
          </a:p>
          <a:p>
            <a:pPr marL="0" lvl="0" indent="0" algn="just" rtl="0">
              <a:lnSpc>
                <a:spcPct val="90000"/>
              </a:lnSpc>
              <a:spcBef>
                <a:spcPts val="1000"/>
              </a:spcBef>
              <a:spcAft>
                <a:spcPts val="0"/>
              </a:spcAft>
              <a:buSzPts val="2800"/>
              <a:buNone/>
            </a:pPr>
            <a:r>
              <a:rPr lang="en-US" sz="2000"/>
              <a:t>Discover all the process variants-that is all the different ways the process flows in your organization.</a:t>
            </a:r>
            <a:endParaRPr sz="2000"/>
          </a:p>
          <a:p>
            <a:pPr marL="0" lvl="0" indent="0" algn="just" rtl="0">
              <a:lnSpc>
                <a:spcPct val="90000"/>
              </a:lnSpc>
              <a:spcBef>
                <a:spcPts val="1000"/>
              </a:spcBef>
              <a:spcAft>
                <a:spcPts val="0"/>
              </a:spcAft>
              <a:buSzPts val="2800"/>
              <a:buNone/>
            </a:pPr>
            <a:r>
              <a:rPr lang="en-US" sz="2000"/>
              <a:t>By using Variant Explorer,you can get a quick sense of </a:t>
            </a:r>
            <a:endParaRPr sz="2000"/>
          </a:p>
          <a:p>
            <a:pPr marL="0" lvl="0" indent="0" algn="just" rtl="0">
              <a:lnSpc>
                <a:spcPct val="130000"/>
              </a:lnSpc>
              <a:spcBef>
                <a:spcPts val="1000"/>
              </a:spcBef>
              <a:spcAft>
                <a:spcPts val="0"/>
              </a:spcAft>
              <a:buSzPts val="2800"/>
              <a:buNone/>
            </a:pPr>
            <a:r>
              <a:rPr lang="en-US" sz="2000"/>
              <a:t>whether most cases follow an acceptable flow of </a:t>
            </a:r>
            <a:endParaRPr sz="2000"/>
          </a:p>
          <a:p>
            <a:pPr marL="0" lvl="0" indent="0" algn="just" rtl="0">
              <a:lnSpc>
                <a:spcPct val="90000"/>
              </a:lnSpc>
              <a:spcBef>
                <a:spcPts val="1000"/>
              </a:spcBef>
              <a:spcAft>
                <a:spcPts val="0"/>
              </a:spcAft>
              <a:buClr>
                <a:schemeClr val="dk1"/>
              </a:buClr>
              <a:buSzPts val="2000"/>
              <a:buFont typeface="Arial"/>
              <a:buNone/>
            </a:pPr>
            <a:r>
              <a:rPr lang="en-US" sz="2000"/>
              <a:t>activities or not. </a:t>
            </a:r>
            <a:endParaRPr sz="2000"/>
          </a:p>
          <a:p>
            <a:pPr marL="457200" lvl="0" indent="0" algn="just" rtl="0">
              <a:lnSpc>
                <a:spcPct val="130000"/>
              </a:lnSpc>
              <a:spcBef>
                <a:spcPts val="1000"/>
              </a:spcBef>
              <a:spcAft>
                <a:spcPts val="0"/>
              </a:spcAft>
              <a:buSzPts val="2800"/>
              <a:buNone/>
            </a:pPr>
            <a:endParaRPr sz="2100"/>
          </a:p>
        </p:txBody>
      </p:sp>
      <p:pic>
        <p:nvPicPr>
          <p:cNvPr id="113" name="Google Shape;113;g2781444405b_0_43"/>
          <p:cNvPicPr preferRelativeResize="0"/>
          <p:nvPr/>
        </p:nvPicPr>
        <p:blipFill rotWithShape="1">
          <a:blip r:embed="rId3">
            <a:alphaModFix/>
          </a:blip>
          <a:srcRect l="39712" t="26228" r="7122" b="20145"/>
          <a:stretch/>
        </p:blipFill>
        <p:spPr>
          <a:xfrm>
            <a:off x="6158425" y="3941075"/>
            <a:ext cx="4965250" cy="2551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781444405b_0_618"/>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Modules</a:t>
            </a:r>
            <a:endParaRPr/>
          </a:p>
        </p:txBody>
      </p:sp>
      <p:sp>
        <p:nvSpPr>
          <p:cNvPr id="120" name="Google Shape;120;g2781444405b_0_618"/>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457200" lvl="0" indent="-368300" algn="just" rtl="0">
              <a:lnSpc>
                <a:spcPct val="130000"/>
              </a:lnSpc>
              <a:spcBef>
                <a:spcPts val="1000"/>
              </a:spcBef>
              <a:spcAft>
                <a:spcPts val="0"/>
              </a:spcAft>
              <a:buSzPts val="2200"/>
              <a:buChar char="★"/>
            </a:pPr>
            <a:r>
              <a:rPr lang="en-US" sz="2200" b="1"/>
              <a:t>Process Explorer</a:t>
            </a:r>
            <a:endParaRPr sz="2200" b="1"/>
          </a:p>
          <a:p>
            <a:pPr marL="228600" lvl="0" indent="-215900" algn="just" rtl="0">
              <a:lnSpc>
                <a:spcPct val="130000"/>
              </a:lnSpc>
              <a:spcBef>
                <a:spcPts val="1000"/>
              </a:spcBef>
              <a:spcAft>
                <a:spcPts val="0"/>
              </a:spcAft>
              <a:buSzPts val="2200"/>
              <a:buFont typeface="Arial"/>
              <a:buChar char="•"/>
            </a:pPr>
            <a:r>
              <a:rPr lang="en-US" sz="2200"/>
              <a:t>To see which activities cases typically come from and which activities they're going to.</a:t>
            </a:r>
            <a:endParaRPr sz="2200"/>
          </a:p>
          <a:p>
            <a:pPr marL="228600" lvl="0" indent="-215900" algn="just" rtl="0">
              <a:lnSpc>
                <a:spcPct val="130000"/>
              </a:lnSpc>
              <a:spcBef>
                <a:spcPts val="1000"/>
              </a:spcBef>
              <a:spcAft>
                <a:spcPts val="0"/>
              </a:spcAft>
              <a:buSzPts val="2200"/>
              <a:buFont typeface="Arial"/>
              <a:buChar char="•"/>
            </a:pPr>
            <a:r>
              <a:rPr lang="en-US" sz="2200"/>
              <a:t>Find outs the flow of undesired/unwanted activities.</a:t>
            </a:r>
            <a:endParaRPr sz="2200"/>
          </a:p>
          <a:p>
            <a:pPr marL="228600" lvl="0" indent="0" algn="just" rtl="0">
              <a:lnSpc>
                <a:spcPct val="130000"/>
              </a:lnSpc>
              <a:spcBef>
                <a:spcPts val="1000"/>
              </a:spcBef>
              <a:spcAft>
                <a:spcPts val="0"/>
              </a:spcAft>
              <a:buSzPts val="2800"/>
              <a:buNone/>
            </a:pPr>
            <a:endParaRPr sz="2200"/>
          </a:p>
        </p:txBody>
      </p:sp>
      <p:pic>
        <p:nvPicPr>
          <p:cNvPr id="121" name="Google Shape;121;g2781444405b_0_618"/>
          <p:cNvPicPr preferRelativeResize="0"/>
          <p:nvPr/>
        </p:nvPicPr>
        <p:blipFill rotWithShape="1">
          <a:blip r:embed="rId3">
            <a:alphaModFix/>
          </a:blip>
          <a:srcRect/>
          <a:stretch/>
        </p:blipFill>
        <p:spPr>
          <a:xfrm>
            <a:off x="419725" y="2684775"/>
            <a:ext cx="5741984" cy="3419099"/>
          </a:xfrm>
          <a:prstGeom prst="rect">
            <a:avLst/>
          </a:prstGeom>
          <a:noFill/>
          <a:ln>
            <a:noFill/>
          </a:ln>
        </p:spPr>
      </p:pic>
      <p:pic>
        <p:nvPicPr>
          <p:cNvPr id="122" name="Google Shape;122;g2781444405b_0_618"/>
          <p:cNvPicPr preferRelativeResize="0"/>
          <p:nvPr/>
        </p:nvPicPr>
        <p:blipFill rotWithShape="1">
          <a:blip r:embed="rId4">
            <a:alphaModFix/>
          </a:blip>
          <a:srcRect l="43541" t="27002" r="6179" b="19885"/>
          <a:stretch/>
        </p:blipFill>
        <p:spPr>
          <a:xfrm>
            <a:off x="6583925" y="2684775"/>
            <a:ext cx="4926677" cy="333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781444405b_0_627"/>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Modules</a:t>
            </a:r>
            <a:endParaRPr/>
          </a:p>
        </p:txBody>
      </p:sp>
      <p:sp>
        <p:nvSpPr>
          <p:cNvPr id="129" name="Google Shape;129;g2781444405b_0_627"/>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457200" lvl="0" indent="-368300" algn="just" rtl="0">
              <a:lnSpc>
                <a:spcPct val="130000"/>
              </a:lnSpc>
              <a:spcBef>
                <a:spcPts val="1000"/>
              </a:spcBef>
              <a:spcAft>
                <a:spcPts val="0"/>
              </a:spcAft>
              <a:buSzPts val="2200"/>
              <a:buChar char="★"/>
            </a:pPr>
            <a:r>
              <a:rPr lang="en-US" sz="2200" b="1"/>
              <a:t>Charts &amp; Tables</a:t>
            </a:r>
            <a:endParaRPr sz="2200" b="1"/>
          </a:p>
          <a:p>
            <a:pPr marL="0" lvl="0" indent="0" algn="just" rtl="0">
              <a:lnSpc>
                <a:spcPct val="130000"/>
              </a:lnSpc>
              <a:spcBef>
                <a:spcPts val="1000"/>
              </a:spcBef>
              <a:spcAft>
                <a:spcPts val="0"/>
              </a:spcAft>
              <a:buSzPts val="2800"/>
              <a:buNone/>
            </a:pPr>
            <a:r>
              <a:rPr lang="en-US" sz="2200"/>
              <a:t>Anytime you add a table or chart to the analysis, you'll need to select the dimension(s) and KPI(s) to display.</a:t>
            </a:r>
            <a:endParaRPr sz="2200"/>
          </a:p>
          <a:p>
            <a:pPr marL="457200" lvl="0" indent="-368300" algn="l" rtl="0">
              <a:lnSpc>
                <a:spcPct val="130000"/>
              </a:lnSpc>
              <a:spcBef>
                <a:spcPts val="1000"/>
              </a:spcBef>
              <a:spcAft>
                <a:spcPts val="0"/>
              </a:spcAft>
              <a:buSzPts val="2200"/>
              <a:buFont typeface="Calibri"/>
              <a:buChar char="➔"/>
            </a:pPr>
            <a:r>
              <a:rPr lang="en-US" sz="2200">
                <a:latin typeface="Calibri"/>
                <a:ea typeface="Calibri"/>
                <a:cs typeface="Calibri"/>
                <a:sym typeface="Calibri"/>
              </a:rPr>
              <a:t>Data is analysed in an organized manner.</a:t>
            </a:r>
            <a:endParaRPr sz="2200">
              <a:latin typeface="Calibri"/>
              <a:ea typeface="Calibri"/>
              <a:cs typeface="Calibri"/>
              <a:sym typeface="Calibri"/>
            </a:endParaRPr>
          </a:p>
          <a:p>
            <a:pPr marL="457200" lvl="0" indent="-368300" algn="l" rtl="0">
              <a:lnSpc>
                <a:spcPct val="130000"/>
              </a:lnSpc>
              <a:spcBef>
                <a:spcPts val="0"/>
              </a:spcBef>
              <a:spcAft>
                <a:spcPts val="0"/>
              </a:spcAft>
              <a:buSzPts val="2200"/>
              <a:buFont typeface="Calibri"/>
              <a:buChar char="➔"/>
            </a:pPr>
            <a:r>
              <a:rPr lang="en-US" sz="2200">
                <a:latin typeface="Calibri"/>
                <a:ea typeface="Calibri"/>
                <a:cs typeface="Calibri"/>
                <a:sym typeface="Calibri"/>
              </a:rPr>
              <a:t>In pie chart , KPI (Key Performance Indicators) are selected.</a:t>
            </a:r>
            <a:endParaRPr sz="2200">
              <a:latin typeface="Calibri"/>
              <a:ea typeface="Calibri"/>
              <a:cs typeface="Calibri"/>
              <a:sym typeface="Calibri"/>
            </a:endParaRPr>
          </a:p>
          <a:p>
            <a:pPr marL="457200" lvl="0" indent="-368300" algn="l" rtl="0">
              <a:lnSpc>
                <a:spcPct val="130000"/>
              </a:lnSpc>
              <a:spcBef>
                <a:spcPts val="0"/>
              </a:spcBef>
              <a:spcAft>
                <a:spcPts val="0"/>
              </a:spcAft>
              <a:buSzPts val="2200"/>
              <a:buFont typeface="Calibri"/>
              <a:buChar char="➔"/>
            </a:pPr>
            <a:r>
              <a:rPr lang="en-US" sz="2200">
                <a:latin typeface="Calibri"/>
                <a:ea typeface="Calibri"/>
                <a:cs typeface="Calibri"/>
                <a:sym typeface="Calibri"/>
              </a:rPr>
              <a:t>In Bar graphs, dimensions are selected.</a:t>
            </a:r>
            <a:endParaRPr sz="2200">
              <a:latin typeface="Calibri"/>
              <a:ea typeface="Calibri"/>
              <a:cs typeface="Calibri"/>
              <a:sym typeface="Calibri"/>
            </a:endParaRPr>
          </a:p>
          <a:p>
            <a:pPr marL="457200" lvl="0" indent="0" algn="just" rtl="0">
              <a:lnSpc>
                <a:spcPct val="130000"/>
              </a:lnSpc>
              <a:spcBef>
                <a:spcPts val="1000"/>
              </a:spcBef>
              <a:spcAft>
                <a:spcPts val="0"/>
              </a:spcAft>
              <a:buSzPts val="2800"/>
              <a:buNone/>
            </a:pPr>
            <a:endParaRPr sz="2200"/>
          </a:p>
        </p:txBody>
      </p:sp>
      <p:pic>
        <p:nvPicPr>
          <p:cNvPr id="130" name="Google Shape;130;g2781444405b_0_627"/>
          <p:cNvPicPr preferRelativeResize="0"/>
          <p:nvPr/>
        </p:nvPicPr>
        <p:blipFill rotWithShape="1">
          <a:blip r:embed="rId3">
            <a:alphaModFix/>
          </a:blip>
          <a:srcRect l="8684" t="8125" r="1693" b="783"/>
          <a:stretch/>
        </p:blipFill>
        <p:spPr>
          <a:xfrm>
            <a:off x="5768075" y="3611275"/>
            <a:ext cx="5496400" cy="2816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781444405b_0_634"/>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Modules</a:t>
            </a:r>
            <a:endParaRPr/>
          </a:p>
        </p:txBody>
      </p:sp>
      <p:sp>
        <p:nvSpPr>
          <p:cNvPr id="137" name="Google Shape;137;g2781444405b_0_634"/>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2800"/>
              <a:buNone/>
            </a:pPr>
            <a:r>
              <a:rPr lang="en-US"/>
              <a:t> </a:t>
            </a:r>
            <a:r>
              <a:rPr lang="en-US" sz="2200" b="1"/>
              <a:t>PQL Queries </a:t>
            </a:r>
            <a:endParaRPr sz="2200" b="1"/>
          </a:p>
          <a:p>
            <a:pPr marL="0" lvl="0" indent="0" algn="just" rtl="0">
              <a:lnSpc>
                <a:spcPct val="90000"/>
              </a:lnSpc>
              <a:spcBef>
                <a:spcPts val="1000"/>
              </a:spcBef>
              <a:spcAft>
                <a:spcPts val="0"/>
              </a:spcAft>
              <a:buSzPts val="2800"/>
              <a:buNone/>
            </a:pPr>
            <a:r>
              <a:rPr lang="en-US" sz="2200"/>
              <a:t>Celonis PQL is an integral component of the Celonis Software Architecture.</a:t>
            </a:r>
            <a:endParaRPr sz="2200"/>
          </a:p>
          <a:p>
            <a:pPr marL="0" lvl="0" indent="0" algn="just" rtl="0">
              <a:lnSpc>
                <a:spcPct val="90000"/>
              </a:lnSpc>
              <a:spcBef>
                <a:spcPts val="1000"/>
              </a:spcBef>
              <a:spcAft>
                <a:spcPts val="0"/>
              </a:spcAft>
              <a:buSzPts val="2800"/>
              <a:buNone/>
            </a:pPr>
            <a:r>
              <a:rPr lang="en-US" sz="2200"/>
              <a:t>All Celonis applications use this language to query data </a:t>
            </a:r>
            <a:endParaRPr sz="2200"/>
          </a:p>
          <a:p>
            <a:pPr marL="0" lvl="0" indent="0" algn="just" rtl="0">
              <a:lnSpc>
                <a:spcPct val="90000"/>
              </a:lnSpc>
              <a:spcBef>
                <a:spcPts val="1000"/>
              </a:spcBef>
              <a:spcAft>
                <a:spcPts val="0"/>
              </a:spcAft>
              <a:buSzPts val="2800"/>
              <a:buNone/>
            </a:pPr>
            <a:r>
              <a:rPr lang="en-US" sz="2200"/>
              <a:t>from a data model.</a:t>
            </a:r>
            <a:endParaRPr sz="2200"/>
          </a:p>
          <a:p>
            <a:pPr marL="0" lvl="0" indent="0" algn="just" rtl="0">
              <a:lnSpc>
                <a:spcPct val="90000"/>
              </a:lnSpc>
              <a:spcBef>
                <a:spcPts val="1000"/>
              </a:spcBef>
              <a:spcAft>
                <a:spcPts val="0"/>
              </a:spcAft>
              <a:buSzPts val="2800"/>
              <a:buNone/>
            </a:pPr>
            <a:endParaRPr sz="2200"/>
          </a:p>
          <a:p>
            <a:pPr marL="0" lvl="0" indent="0" algn="just" rtl="0">
              <a:lnSpc>
                <a:spcPct val="90000"/>
              </a:lnSpc>
              <a:spcBef>
                <a:spcPts val="1000"/>
              </a:spcBef>
              <a:spcAft>
                <a:spcPts val="0"/>
              </a:spcAft>
              <a:buSzPts val="2800"/>
              <a:buNone/>
            </a:pPr>
            <a:endParaRPr sz="2200" b="1"/>
          </a:p>
          <a:p>
            <a:pPr marL="0" lvl="0" indent="0" algn="just" rtl="0">
              <a:lnSpc>
                <a:spcPct val="90000"/>
              </a:lnSpc>
              <a:spcBef>
                <a:spcPts val="1000"/>
              </a:spcBef>
              <a:spcAft>
                <a:spcPts val="0"/>
              </a:spcAft>
              <a:buSzPts val="2800"/>
              <a:buNone/>
            </a:pPr>
            <a:r>
              <a:rPr lang="en-US" sz="2200" b="1"/>
              <a:t>Celonis PQL follows four language features: </a:t>
            </a:r>
            <a:endParaRPr sz="2200" b="1"/>
          </a:p>
          <a:p>
            <a:pPr marL="457200" lvl="0" indent="-368300" algn="just" rtl="0">
              <a:lnSpc>
                <a:spcPct val="90000"/>
              </a:lnSpc>
              <a:spcBef>
                <a:spcPts val="1000"/>
              </a:spcBef>
              <a:spcAft>
                <a:spcPts val="0"/>
              </a:spcAft>
              <a:buSzPts val="2200"/>
              <a:buChar char="●"/>
            </a:pPr>
            <a:r>
              <a:rPr lang="en-US" sz="2200"/>
              <a:t>First, operators usually create and return a single column that is either added to an existing table (e.g., the case or activity table) or to a new, temporary result table. </a:t>
            </a:r>
            <a:endParaRPr sz="2200"/>
          </a:p>
          <a:p>
            <a:pPr marL="457200" lvl="0" indent="-368300" algn="just" rtl="0">
              <a:lnSpc>
                <a:spcPct val="90000"/>
              </a:lnSpc>
              <a:spcBef>
                <a:spcPts val="0"/>
              </a:spcBef>
              <a:spcAft>
                <a:spcPts val="0"/>
              </a:spcAft>
              <a:buSzPts val="2200"/>
              <a:buChar char="●"/>
            </a:pPr>
            <a:r>
              <a:rPr lang="en-US" sz="2200"/>
              <a:t>Second, the supported data types comprise STRING, INT, FLOAT, and DATE. </a:t>
            </a:r>
            <a:endParaRPr sz="2200"/>
          </a:p>
          <a:p>
            <a:pPr marL="457200" lvl="0" indent="-368300" algn="just" rtl="0">
              <a:lnSpc>
                <a:spcPct val="90000"/>
              </a:lnSpc>
              <a:spcBef>
                <a:spcPts val="0"/>
              </a:spcBef>
              <a:spcAft>
                <a:spcPts val="0"/>
              </a:spcAft>
              <a:buSzPts val="2200"/>
              <a:buChar char="●"/>
            </a:pPr>
            <a:r>
              <a:rPr lang="en-US" sz="2200"/>
              <a:t>Third, Boolean values are not directly supported, but can be represented as integers. </a:t>
            </a:r>
            <a:endParaRPr sz="2200"/>
          </a:p>
          <a:p>
            <a:pPr marL="457200" lvl="0" indent="-368300" algn="just" rtl="0">
              <a:lnSpc>
                <a:spcPct val="90000"/>
              </a:lnSpc>
              <a:spcBef>
                <a:spcPts val="0"/>
              </a:spcBef>
              <a:spcAft>
                <a:spcPts val="0"/>
              </a:spcAft>
              <a:buSzPts val="2200"/>
              <a:buChar char="●"/>
            </a:pPr>
            <a:r>
              <a:rPr lang="en-US" sz="2200"/>
              <a:t>Fourth, each data type can hold NULL values. Celonis PQL operates.</a:t>
            </a:r>
            <a:endParaRPr sz="2200"/>
          </a:p>
        </p:txBody>
      </p:sp>
      <p:pic>
        <p:nvPicPr>
          <p:cNvPr id="138" name="Google Shape;138;g2781444405b_0_634"/>
          <p:cNvPicPr preferRelativeResize="0"/>
          <p:nvPr/>
        </p:nvPicPr>
        <p:blipFill rotWithShape="1">
          <a:blip r:embed="rId3">
            <a:alphaModFix/>
          </a:blip>
          <a:srcRect/>
          <a:stretch/>
        </p:blipFill>
        <p:spPr>
          <a:xfrm>
            <a:off x="7891675" y="2004100"/>
            <a:ext cx="3897375" cy="226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781444405b_0_49"/>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Learning Outcomes</a:t>
            </a:r>
            <a:endParaRPr/>
          </a:p>
        </p:txBody>
      </p:sp>
      <p:sp>
        <p:nvSpPr>
          <p:cNvPr id="159" name="Google Shape;159;g2781444405b_0_49"/>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1000"/>
              </a:spcBef>
              <a:spcAft>
                <a:spcPts val="0"/>
              </a:spcAft>
              <a:buSzPts val="1018"/>
              <a:buNone/>
            </a:pPr>
            <a:r>
              <a:rPr lang="en-US" sz="2200" dirty="0"/>
              <a:t>After you complete this training, you should be able to:  </a:t>
            </a:r>
            <a:endParaRPr sz="2200" dirty="0"/>
          </a:p>
          <a:p>
            <a:pPr marL="457200" lvl="0" indent="-368300" algn="just" rtl="0">
              <a:lnSpc>
                <a:spcPct val="120000"/>
              </a:lnSpc>
              <a:spcBef>
                <a:spcPts val="1000"/>
              </a:spcBef>
              <a:spcAft>
                <a:spcPts val="0"/>
              </a:spcAft>
              <a:buSzPts val="2200"/>
              <a:buChar char="⮚"/>
            </a:pPr>
            <a:r>
              <a:rPr lang="en-US" sz="2200" dirty="0"/>
              <a:t>Understood what process mining is and the basics of how it works. </a:t>
            </a:r>
            <a:endParaRPr sz="2200" dirty="0"/>
          </a:p>
          <a:p>
            <a:pPr marL="457200" lvl="0" indent="-368300" algn="just" rtl="0">
              <a:lnSpc>
                <a:spcPct val="120000"/>
              </a:lnSpc>
              <a:spcBef>
                <a:spcPts val="0"/>
              </a:spcBef>
              <a:spcAft>
                <a:spcPts val="0"/>
              </a:spcAft>
              <a:buSzPts val="2200"/>
              <a:buChar char="⮚"/>
            </a:pPr>
            <a:r>
              <a:rPr lang="en-US" sz="2200" dirty="0"/>
              <a:t> Identified business use cases for process mining.  </a:t>
            </a:r>
            <a:endParaRPr sz="2200" dirty="0"/>
          </a:p>
          <a:p>
            <a:pPr marL="457200" lvl="0" indent="-368300" algn="just" rtl="0">
              <a:lnSpc>
                <a:spcPct val="120000"/>
              </a:lnSpc>
              <a:spcBef>
                <a:spcPts val="0"/>
              </a:spcBef>
              <a:spcAft>
                <a:spcPts val="0"/>
              </a:spcAft>
              <a:buSzPts val="2200"/>
              <a:buChar char="⮚"/>
            </a:pPr>
            <a:r>
              <a:rPr lang="en-US" sz="2200" dirty="0"/>
              <a:t>Learnt how to find training courses to get started. </a:t>
            </a:r>
            <a:endParaRPr sz="2200" dirty="0"/>
          </a:p>
          <a:p>
            <a:pPr marL="457200" lvl="0" indent="-368300" algn="just" rtl="0">
              <a:lnSpc>
                <a:spcPct val="120000"/>
              </a:lnSpc>
              <a:spcBef>
                <a:spcPts val="0"/>
              </a:spcBef>
              <a:spcAft>
                <a:spcPts val="0"/>
              </a:spcAft>
              <a:buSzPts val="2200"/>
              <a:buChar char="⮚"/>
            </a:pPr>
            <a:r>
              <a:rPr lang="en-US" sz="2200" dirty="0"/>
              <a:t>Understood how to discover, analyze, and improve business processes using data driven techniques. </a:t>
            </a:r>
            <a:endParaRPr sz="2200" dirty="0"/>
          </a:p>
          <a:p>
            <a:pPr marL="457200" lvl="0" indent="-368300" algn="just" rtl="0">
              <a:lnSpc>
                <a:spcPct val="120000"/>
              </a:lnSpc>
              <a:spcBef>
                <a:spcPts val="0"/>
              </a:spcBef>
              <a:spcAft>
                <a:spcPts val="0"/>
              </a:spcAft>
              <a:buSzPts val="2200"/>
              <a:buChar char="⮚"/>
            </a:pPr>
            <a:r>
              <a:rPr lang="en-US" sz="2200" dirty="0"/>
              <a:t>learnt to identify bottlenecks, inefficiencies, and opportunities for optimization.  </a:t>
            </a:r>
            <a:endParaRPr sz="2200" dirty="0"/>
          </a:p>
          <a:p>
            <a:pPr marL="457200" lvl="0" indent="-368300" algn="just" rtl="0">
              <a:lnSpc>
                <a:spcPct val="120000"/>
              </a:lnSpc>
              <a:spcBef>
                <a:spcPts val="0"/>
              </a:spcBef>
              <a:spcAft>
                <a:spcPts val="0"/>
              </a:spcAft>
              <a:buSzPts val="2200"/>
              <a:buChar char="⮚"/>
            </a:pPr>
            <a:r>
              <a:rPr lang="en-US" sz="2200" dirty="0"/>
              <a:t>learnt to extract to create visual representations of processes to aid decision making and process improvement efforts.</a:t>
            </a:r>
            <a:endParaRPr sz="2200" dirty="0"/>
          </a:p>
          <a:p>
            <a:pPr marL="457200" lvl="0" indent="-368300" algn="just" rtl="0">
              <a:lnSpc>
                <a:spcPct val="120000"/>
              </a:lnSpc>
              <a:spcBef>
                <a:spcPts val="0"/>
              </a:spcBef>
              <a:spcAft>
                <a:spcPts val="0"/>
              </a:spcAft>
              <a:buSzPts val="2200"/>
              <a:buChar char="⮚"/>
            </a:pPr>
            <a:r>
              <a:rPr lang="en-US" sz="2200" dirty="0"/>
              <a:t>Also gained skills in using process mining tools and interpreting the results to enhance organizational efficiency and effectiveness.</a:t>
            </a:r>
            <a:endParaRPr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F99C-6EAE-9C86-36E2-423D98E4BFD1}"/>
              </a:ext>
            </a:extLst>
          </p:cNvPr>
          <p:cNvSpPr>
            <a:spLocks noGrp="1"/>
          </p:cNvSpPr>
          <p:nvPr>
            <p:ph type="title"/>
          </p:nvPr>
        </p:nvSpPr>
        <p:spPr/>
        <p:txBody>
          <a:bodyPr/>
          <a:lstStyle/>
          <a:p>
            <a:r>
              <a:rPr lang="en-IN" dirty="0"/>
              <a:t>Git Hub Dashboard</a:t>
            </a:r>
          </a:p>
        </p:txBody>
      </p:sp>
      <p:sp>
        <p:nvSpPr>
          <p:cNvPr id="3" name="Text Placeholder 2">
            <a:extLst>
              <a:ext uri="{FF2B5EF4-FFF2-40B4-BE49-F238E27FC236}">
                <a16:creationId xmlns:a16="http://schemas.microsoft.com/office/drawing/2014/main" id="{C6FBB98E-A9DD-66CC-5A6F-E6F4F069101E}"/>
              </a:ext>
            </a:extLst>
          </p:cNvPr>
          <p:cNvSpPr>
            <a:spLocks noGrp="1"/>
          </p:cNvSpPr>
          <p:nvPr>
            <p:ph type="body" idx="1"/>
          </p:nvPr>
        </p:nvSpPr>
        <p:spPr/>
        <p:txBody>
          <a:bodyPr/>
          <a:lstStyle/>
          <a:p>
            <a:pPr marL="50800" indent="0">
              <a:buNone/>
            </a:pPr>
            <a:endParaRPr lang="en-IN" dirty="0"/>
          </a:p>
        </p:txBody>
      </p:sp>
      <p:pic>
        <p:nvPicPr>
          <p:cNvPr id="7" name="Picture 6">
            <a:extLst>
              <a:ext uri="{FF2B5EF4-FFF2-40B4-BE49-F238E27FC236}">
                <a16:creationId xmlns:a16="http://schemas.microsoft.com/office/drawing/2014/main" id="{7329B768-0484-277A-2D1A-400D45F87794}"/>
              </a:ext>
            </a:extLst>
          </p:cNvPr>
          <p:cNvPicPr>
            <a:picLocks noChangeAspect="1"/>
          </p:cNvPicPr>
          <p:nvPr/>
        </p:nvPicPr>
        <p:blipFill>
          <a:blip r:embed="rId2"/>
          <a:stretch>
            <a:fillRect/>
          </a:stretch>
        </p:blipFill>
        <p:spPr>
          <a:xfrm>
            <a:off x="359764" y="1097279"/>
            <a:ext cx="10957810" cy="5193673"/>
          </a:xfrm>
          <a:prstGeom prst="rect">
            <a:avLst/>
          </a:prstGeom>
        </p:spPr>
      </p:pic>
    </p:spTree>
    <p:extLst>
      <p:ext uri="{BB962C8B-B14F-4D97-AF65-F5344CB8AC3E}">
        <p14:creationId xmlns:p14="http://schemas.microsoft.com/office/powerpoint/2010/main" val="264607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420802-B49D-7211-07C3-F879AC5AFA9D}"/>
              </a:ext>
            </a:extLst>
          </p:cNvPr>
          <p:cNvSpPr>
            <a:spLocks noGrp="1"/>
          </p:cNvSpPr>
          <p:nvPr>
            <p:ph type="body" idx="1"/>
          </p:nvPr>
        </p:nvSpPr>
        <p:spPr>
          <a:xfrm>
            <a:off x="1" y="224852"/>
            <a:ext cx="11978640" cy="6267387"/>
          </a:xfrm>
        </p:spPr>
        <p:txBody>
          <a:bodyPr/>
          <a:lstStyle/>
          <a:p>
            <a:pPr marL="50800" indent="0">
              <a:buNone/>
            </a:pPr>
            <a:endParaRPr lang="en-IN" sz="28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0800" indent="0">
              <a:buNone/>
            </a:pPr>
            <a:r>
              <a:rPr lang="en-IN" dirty="0"/>
              <a:t>                                           </a:t>
            </a:r>
          </a:p>
          <a:p>
            <a:pPr marL="50800" indent="0">
              <a:buNone/>
            </a:pPr>
            <a:endParaRPr lang="en-IN" dirty="0"/>
          </a:p>
          <a:p>
            <a:pPr marL="50800" indent="0">
              <a:buNone/>
            </a:pPr>
            <a:r>
              <a:rPr lang="en-IN" dirty="0"/>
              <a:t> </a:t>
            </a:r>
          </a:p>
          <a:p>
            <a:pPr marL="50800" indent="0">
              <a:buNone/>
            </a:pPr>
            <a:endParaRPr lang="en-IN" dirty="0"/>
          </a:p>
          <a:p>
            <a:pPr marL="50800" indent="0">
              <a:buNone/>
            </a:pPr>
            <a:r>
              <a:rPr lang="en-IN" dirty="0"/>
              <a:t>                        </a:t>
            </a: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0800" indent="0">
              <a:buNone/>
            </a:pPr>
            <a:endParaRPr lang="en-IN" dirty="0"/>
          </a:p>
        </p:txBody>
      </p:sp>
    </p:spTree>
    <p:extLst>
      <p:ext uri="{BB962C8B-B14F-4D97-AF65-F5344CB8AC3E}">
        <p14:creationId xmlns:p14="http://schemas.microsoft.com/office/powerpoint/2010/main" val="388668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p:nvPr/>
        </p:nvSpPr>
        <p:spPr>
          <a:xfrm>
            <a:off x="2753613" y="2375670"/>
            <a:ext cx="6603859"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9600"/>
              <a:buFont typeface="Arial"/>
              <a:buNone/>
            </a:pPr>
            <a:r>
              <a:rPr lang="en-US" sz="9600" b="0" i="1" u="none" strike="noStrike" cap="none">
                <a:solidFill>
                  <a:srgbClr val="FF6600"/>
                </a:solidFill>
                <a:latin typeface="Times New Roman"/>
                <a:ea typeface="Times New Roman"/>
                <a:cs typeface="Times New Roman"/>
                <a:sym typeface="Times New Roman"/>
              </a:rPr>
              <a:t>Thank You!!!</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Contents</a:t>
            </a:r>
            <a:endParaRPr/>
          </a:p>
        </p:txBody>
      </p:sp>
      <p:sp>
        <p:nvSpPr>
          <p:cNvPr id="40" name="Google Shape;40;p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1963" lvl="0" indent="-461963" algn="just" rtl="0">
              <a:lnSpc>
                <a:spcPct val="150000"/>
              </a:lnSpc>
              <a:spcBef>
                <a:spcPts val="0"/>
              </a:spcBef>
              <a:spcAft>
                <a:spcPts val="0"/>
              </a:spcAft>
              <a:buClr>
                <a:schemeClr val="dk1"/>
              </a:buClr>
              <a:buSzPct val="100000"/>
              <a:buChar char="•"/>
            </a:pPr>
            <a:r>
              <a:rPr lang="en-US"/>
              <a:t>Course Objective</a:t>
            </a:r>
            <a:endParaRPr/>
          </a:p>
          <a:p>
            <a:pPr marL="461963" lvl="0" indent="-461963" algn="just" rtl="0">
              <a:lnSpc>
                <a:spcPct val="150000"/>
              </a:lnSpc>
              <a:spcBef>
                <a:spcPts val="1000"/>
              </a:spcBef>
              <a:spcAft>
                <a:spcPts val="0"/>
              </a:spcAft>
              <a:buClr>
                <a:schemeClr val="dk1"/>
              </a:buClr>
              <a:buSzPct val="100000"/>
              <a:buChar char="•"/>
            </a:pPr>
            <a:r>
              <a:rPr lang="en-US"/>
              <a:t>Introduction</a:t>
            </a:r>
            <a:endParaRPr/>
          </a:p>
          <a:p>
            <a:pPr marL="461963" lvl="0" indent="-461963" algn="just" rtl="0">
              <a:lnSpc>
                <a:spcPct val="150000"/>
              </a:lnSpc>
              <a:spcBef>
                <a:spcPts val="1000"/>
              </a:spcBef>
              <a:spcAft>
                <a:spcPts val="0"/>
              </a:spcAft>
              <a:buClr>
                <a:schemeClr val="dk1"/>
              </a:buClr>
              <a:buSzPct val="100000"/>
              <a:buChar char="•"/>
            </a:pPr>
            <a:r>
              <a:rPr lang="en-US"/>
              <a:t>Technology</a:t>
            </a:r>
            <a:endParaRPr/>
          </a:p>
          <a:p>
            <a:pPr marL="461963" lvl="0" indent="-461963" algn="just" rtl="0">
              <a:lnSpc>
                <a:spcPct val="150000"/>
              </a:lnSpc>
              <a:spcBef>
                <a:spcPts val="1000"/>
              </a:spcBef>
              <a:spcAft>
                <a:spcPts val="0"/>
              </a:spcAft>
              <a:buClr>
                <a:schemeClr val="dk1"/>
              </a:buClr>
              <a:buSzPct val="100000"/>
              <a:buChar char="•"/>
            </a:pPr>
            <a:r>
              <a:rPr lang="en-US"/>
              <a:t>Applications</a:t>
            </a:r>
            <a:endParaRPr/>
          </a:p>
          <a:p>
            <a:pPr marL="461963" lvl="0" indent="-461963" algn="just" rtl="0">
              <a:lnSpc>
                <a:spcPct val="150000"/>
              </a:lnSpc>
              <a:spcBef>
                <a:spcPts val="1000"/>
              </a:spcBef>
              <a:spcAft>
                <a:spcPts val="0"/>
              </a:spcAft>
              <a:buClr>
                <a:schemeClr val="dk1"/>
              </a:buClr>
              <a:buSzPct val="100000"/>
              <a:buChar char="•"/>
            </a:pPr>
            <a:r>
              <a:rPr lang="en-US"/>
              <a:t>Modules</a:t>
            </a:r>
            <a:endParaRPr/>
          </a:p>
          <a:p>
            <a:pPr marL="461963" lvl="0" indent="-461963" algn="just" rtl="0">
              <a:lnSpc>
                <a:spcPct val="150000"/>
              </a:lnSpc>
              <a:spcBef>
                <a:spcPts val="1000"/>
              </a:spcBef>
              <a:spcAft>
                <a:spcPts val="0"/>
              </a:spcAft>
              <a:buClr>
                <a:schemeClr val="dk1"/>
              </a:buClr>
              <a:buSzPct val="100000"/>
              <a:buChar char="•"/>
            </a:pPr>
            <a:r>
              <a:rPr lang="en-US"/>
              <a:t>Real Time applications</a:t>
            </a:r>
            <a:endParaRPr/>
          </a:p>
          <a:p>
            <a:pPr marL="461963" lvl="0" indent="-461963" algn="just" rtl="0">
              <a:lnSpc>
                <a:spcPct val="150000"/>
              </a:lnSpc>
              <a:spcBef>
                <a:spcPts val="1000"/>
              </a:spcBef>
              <a:spcAft>
                <a:spcPts val="0"/>
              </a:spcAft>
              <a:buClr>
                <a:schemeClr val="dk1"/>
              </a:buClr>
              <a:buSzPct val="100000"/>
              <a:buChar char="•"/>
            </a:pPr>
            <a:r>
              <a:rPr lang="en-US"/>
              <a:t>Learning outcomes</a:t>
            </a:r>
            <a:endParaRPr/>
          </a:p>
          <a:p>
            <a:pPr marL="461963" lvl="0" indent="-461963" algn="just" rtl="0">
              <a:lnSpc>
                <a:spcPct val="150000"/>
              </a:lnSpc>
              <a:spcBef>
                <a:spcPts val="1000"/>
              </a:spcBef>
              <a:spcAft>
                <a:spcPts val="0"/>
              </a:spcAft>
              <a:buClr>
                <a:schemeClr val="dk1"/>
              </a:buClr>
              <a:buSzPct val="100000"/>
              <a:buChar char="•"/>
            </a:pPr>
            <a:r>
              <a:rPr lang="en-US"/>
              <a:t>GitHub Link</a:t>
            </a:r>
            <a:endParaRPr/>
          </a:p>
          <a:p>
            <a:pPr marL="461963" lvl="0" indent="-461963" algn="just" rtl="0">
              <a:lnSpc>
                <a:spcPct val="150000"/>
              </a:lnSpc>
              <a:spcBef>
                <a:spcPts val="1000"/>
              </a:spcBef>
              <a:spcAft>
                <a:spcPts val="0"/>
              </a:spcAft>
              <a:buClr>
                <a:schemeClr val="dk1"/>
              </a:buClr>
              <a:buSzPct val="100000"/>
              <a:buChar char="•"/>
            </a:pPr>
            <a:r>
              <a:rPr lang="en-US"/>
              <a:t>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Course Objective</a:t>
            </a:r>
            <a:endParaRPr/>
          </a:p>
        </p:txBody>
      </p:sp>
      <p:sp>
        <p:nvSpPr>
          <p:cNvPr id="46" name="Google Shape;46;p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SzPts val="2800"/>
              <a:buNone/>
            </a:pPr>
            <a:endParaRPr sz="2400"/>
          </a:p>
          <a:p>
            <a:pPr marL="457200" lvl="0" indent="-368300" algn="l" rtl="0">
              <a:lnSpc>
                <a:spcPct val="130000"/>
              </a:lnSpc>
              <a:spcBef>
                <a:spcPts val="1000"/>
              </a:spcBef>
              <a:spcAft>
                <a:spcPts val="0"/>
              </a:spcAft>
              <a:buSzPts val="2200"/>
              <a:buChar char="⮚"/>
            </a:pPr>
            <a:r>
              <a:rPr lang="en-US" sz="2200"/>
              <a:t>The goal of process mining is to improve the performance of business processes and make data-driven decisions about their design and implementation. </a:t>
            </a:r>
            <a:endParaRPr sz="2200"/>
          </a:p>
          <a:p>
            <a:pPr marL="457200" lvl="0" indent="-368300" algn="l" rtl="0">
              <a:lnSpc>
                <a:spcPct val="130000"/>
              </a:lnSpc>
              <a:spcBef>
                <a:spcPts val="0"/>
              </a:spcBef>
              <a:spcAft>
                <a:spcPts val="0"/>
              </a:spcAft>
              <a:buSzPts val="2200"/>
              <a:buChar char="⮚"/>
            </a:pPr>
            <a:r>
              <a:rPr lang="en-US" sz="2200"/>
              <a:t>understand the three major types of process mining :Discovery,Conformance, and Enhancement.</a:t>
            </a:r>
            <a:endParaRPr sz="2200"/>
          </a:p>
          <a:p>
            <a:pPr marL="457200" lvl="0" indent="-368300" algn="l" rtl="0">
              <a:lnSpc>
                <a:spcPct val="130000"/>
              </a:lnSpc>
              <a:spcBef>
                <a:spcPts val="0"/>
              </a:spcBef>
              <a:spcAft>
                <a:spcPts val="0"/>
              </a:spcAft>
              <a:buSzPts val="2200"/>
              <a:buChar char="⮚"/>
            </a:pPr>
            <a:r>
              <a:rPr lang="en-US" sz="2200"/>
              <a:t>Learn how to prepare and aggregate data from system of record(databases) to generate Event logs.</a:t>
            </a:r>
            <a:endParaRPr sz="2200"/>
          </a:p>
          <a:p>
            <a:pPr marL="457200" lvl="0" indent="-368300" algn="l" rtl="0">
              <a:lnSpc>
                <a:spcPct val="130000"/>
              </a:lnSpc>
              <a:spcBef>
                <a:spcPts val="0"/>
              </a:spcBef>
              <a:spcAft>
                <a:spcPts val="0"/>
              </a:spcAft>
              <a:buSzPts val="2200"/>
              <a:buChar char="⮚"/>
            </a:pPr>
            <a:r>
              <a:rPr lang="en-US" sz="2200"/>
              <a:t>Learn the robust data-driven approach for Process optimization.</a:t>
            </a:r>
            <a:endParaRPr sz="2200"/>
          </a:p>
          <a:p>
            <a:pPr marL="457200" lvl="0" indent="-368300" algn="l" rtl="0">
              <a:lnSpc>
                <a:spcPct val="130000"/>
              </a:lnSpc>
              <a:spcBef>
                <a:spcPts val="0"/>
              </a:spcBef>
              <a:spcAft>
                <a:spcPts val="0"/>
              </a:spcAft>
              <a:buSzPts val="2200"/>
              <a:buChar char="⮚"/>
            </a:pPr>
            <a:r>
              <a:rPr lang="en-US" sz="2200"/>
              <a:t>Learn the relatively new process improvement discipline:through discovering real process maps from event logs</a:t>
            </a:r>
            <a:endParaRPr sz="2200"/>
          </a:p>
          <a:p>
            <a:pPr marL="228600" lvl="0" indent="0" algn="l" rtl="0">
              <a:lnSpc>
                <a:spcPct val="90000"/>
              </a:lnSpc>
              <a:spcBef>
                <a:spcPts val="1000"/>
              </a:spcBef>
              <a:spcAft>
                <a:spcPts val="0"/>
              </a:spcAft>
              <a:buSzPts val="2800"/>
              <a:buNone/>
            </a:pPr>
            <a:endParaRPr sz="2400"/>
          </a:p>
          <a:p>
            <a:pPr marL="228600" lvl="0" indent="0" algn="l" rtl="0">
              <a:lnSpc>
                <a:spcPct val="90000"/>
              </a:lnSpc>
              <a:spcBef>
                <a:spcPts val="1000"/>
              </a:spcBef>
              <a:spcAft>
                <a:spcPts val="0"/>
              </a:spcAft>
              <a:buSzPts val="2800"/>
              <a:buNone/>
            </a:pPr>
            <a:endParaRPr sz="2400"/>
          </a:p>
          <a:p>
            <a:pPr marL="228600" lvl="0" indent="0" algn="l" rtl="0">
              <a:lnSpc>
                <a:spcPct val="90000"/>
              </a:lnSpc>
              <a:spcBef>
                <a:spcPts val="1000"/>
              </a:spcBef>
              <a:spcAft>
                <a:spcPts val="0"/>
              </a:spcAft>
              <a:buSzPts val="2800"/>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2781444405b_1_0"/>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Introduction</a:t>
            </a:r>
            <a:endParaRPr/>
          </a:p>
        </p:txBody>
      </p:sp>
      <p:sp>
        <p:nvSpPr>
          <p:cNvPr id="53" name="Google Shape;53;g2781444405b_1_0"/>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Autofit/>
          </a:bodyPr>
          <a:lstStyle/>
          <a:p>
            <a:pPr marL="228600" lvl="0" indent="-215900" algn="just" rtl="0">
              <a:lnSpc>
                <a:spcPct val="130000"/>
              </a:lnSpc>
              <a:spcBef>
                <a:spcPts val="1000"/>
              </a:spcBef>
              <a:spcAft>
                <a:spcPts val="0"/>
              </a:spcAft>
              <a:buSzPts val="2200"/>
              <a:buChar char="⮚"/>
            </a:pPr>
            <a:r>
              <a:rPr lang="en-US" sz="2200">
                <a:latin typeface="Calibri"/>
                <a:ea typeface="Calibri"/>
                <a:cs typeface="Calibri"/>
                <a:sym typeface="Calibri"/>
              </a:rPr>
              <a:t>Process Mining Virtual Internship is offered by </a:t>
            </a:r>
            <a:r>
              <a:rPr lang="en-US" sz="2200" b="1">
                <a:latin typeface="Calibri"/>
                <a:ea typeface="Calibri"/>
                <a:cs typeface="Calibri"/>
                <a:sym typeface="Calibri"/>
              </a:rPr>
              <a:t>Eduskills Foundations </a:t>
            </a:r>
            <a:r>
              <a:rPr lang="en-US" sz="2200">
                <a:latin typeface="Calibri"/>
                <a:ea typeface="Calibri"/>
                <a:cs typeface="Calibri"/>
                <a:sym typeface="Calibri"/>
              </a:rPr>
              <a:t>with the support of </a:t>
            </a:r>
            <a:r>
              <a:rPr lang="en-US" sz="2200" b="1">
                <a:latin typeface="Calibri"/>
                <a:ea typeface="Calibri"/>
                <a:cs typeface="Calibri"/>
                <a:sym typeface="Calibri"/>
              </a:rPr>
              <a:t>Celonis Academy</a:t>
            </a:r>
            <a:r>
              <a:rPr lang="en-US" sz="2200">
                <a:latin typeface="Calibri"/>
                <a:ea typeface="Calibri"/>
                <a:cs typeface="Calibri"/>
                <a:sym typeface="Calibri"/>
              </a:rPr>
              <a:t>. It is a non-profitable organization which provides the resources to improve the technical knowledge. The Academic Alliance offers students the chance to learn about Process Mining and upskill for their future career. They offer students free access to the Celonis technology for the purpose of learning and classroom work as well as online certifications, thesis support etc.</a:t>
            </a:r>
            <a:endParaRPr sz="2200">
              <a:latin typeface="Calibri"/>
              <a:ea typeface="Calibri"/>
              <a:cs typeface="Calibri"/>
              <a:sym typeface="Calibri"/>
            </a:endParaRPr>
          </a:p>
          <a:p>
            <a:pPr marL="228600" lvl="0" indent="-215900" algn="just" rtl="0">
              <a:lnSpc>
                <a:spcPct val="130000"/>
              </a:lnSpc>
              <a:spcBef>
                <a:spcPts val="1000"/>
              </a:spcBef>
              <a:spcAft>
                <a:spcPts val="0"/>
              </a:spcAft>
              <a:buSzPts val="2200"/>
              <a:buChar char="⮚"/>
            </a:pPr>
            <a:r>
              <a:rPr lang="en-US" sz="2200">
                <a:latin typeface="Calibri"/>
                <a:ea typeface="Calibri"/>
                <a:cs typeface="Calibri"/>
                <a:sym typeface="Calibri"/>
              </a:rPr>
              <a:t> Celonis is a data processing company that sells software as a service (SaaS) to improve business processes. Its headquarters are in Munich, Germany, and New York, USA. Celonis is the global leader in process mining. Celonis Process Mining provides companies a modern way to run their business processes entirely on data and intelligence. They pioneered the process mining category 10 years ago when they first developed the ability to automatically X-ray processes and find inefficiencies.</a:t>
            </a:r>
            <a:endParaRPr sz="2200">
              <a:latin typeface="Calibri"/>
              <a:ea typeface="Calibri"/>
              <a:cs typeface="Calibri"/>
              <a:sym typeface="Calibri"/>
            </a:endParaRPr>
          </a:p>
          <a:p>
            <a:pPr marL="0" lvl="0" indent="0" algn="just" rtl="0">
              <a:lnSpc>
                <a:spcPct val="130000"/>
              </a:lnSpc>
              <a:spcBef>
                <a:spcPts val="1000"/>
              </a:spcBef>
              <a:spcAft>
                <a:spcPts val="0"/>
              </a:spcAft>
              <a:buSzPts val="2800"/>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2781444405b_0_0"/>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Introduction</a:t>
            </a:r>
            <a:endParaRPr/>
          </a:p>
        </p:txBody>
      </p:sp>
      <p:sp>
        <p:nvSpPr>
          <p:cNvPr id="60" name="Google Shape;60;g2781444405b_0_0"/>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Autofit/>
          </a:bodyPr>
          <a:lstStyle/>
          <a:p>
            <a:pPr marL="88900" lvl="0" indent="0" algn="just" rtl="0">
              <a:lnSpc>
                <a:spcPct val="130000"/>
              </a:lnSpc>
              <a:spcBef>
                <a:spcPts val="1000"/>
              </a:spcBef>
              <a:spcAft>
                <a:spcPts val="0"/>
              </a:spcAft>
              <a:buSzPts val="2200"/>
              <a:buNone/>
            </a:pPr>
            <a:r>
              <a:rPr lang="en-US" sz="2200" b="1" dirty="0">
                <a:latin typeface="Calibri"/>
                <a:ea typeface="Calibri"/>
                <a:cs typeface="Calibri"/>
                <a:sym typeface="Calibri"/>
              </a:rPr>
              <a:t>process :</a:t>
            </a:r>
            <a:endParaRPr sz="2200" b="1" dirty="0">
              <a:latin typeface="Calibri"/>
              <a:ea typeface="Calibri"/>
              <a:cs typeface="Calibri"/>
              <a:sym typeface="Calibri"/>
            </a:endParaRPr>
          </a:p>
          <a:p>
            <a:pPr marL="457200" lvl="0" indent="-368300" algn="just" rtl="0">
              <a:lnSpc>
                <a:spcPct val="130000"/>
              </a:lnSpc>
              <a:spcBef>
                <a:spcPts val="1000"/>
              </a:spcBef>
              <a:spcAft>
                <a:spcPts val="0"/>
              </a:spcAft>
              <a:buSzPts val="2200"/>
              <a:buChar char="▪"/>
            </a:pPr>
            <a:r>
              <a:rPr lang="en-US" sz="2200" dirty="0">
                <a:latin typeface="Calibri"/>
                <a:ea typeface="Calibri"/>
                <a:cs typeface="Calibri"/>
                <a:sym typeface="Calibri"/>
              </a:rPr>
              <a:t>A process is a series of steps and decisions involved in the way work is completed.</a:t>
            </a:r>
            <a:endParaRPr sz="2200" dirty="0">
              <a:latin typeface="Calibri"/>
              <a:ea typeface="Calibri"/>
              <a:cs typeface="Calibri"/>
              <a:sym typeface="Calibri"/>
            </a:endParaRPr>
          </a:p>
          <a:p>
            <a:pPr marL="457200" lvl="0" indent="-368300" algn="just" rtl="0">
              <a:lnSpc>
                <a:spcPct val="130000"/>
              </a:lnSpc>
              <a:spcBef>
                <a:spcPts val="1000"/>
              </a:spcBef>
              <a:spcAft>
                <a:spcPts val="0"/>
              </a:spcAft>
              <a:buSzPts val="2200"/>
              <a:buChar char="▪"/>
            </a:pPr>
            <a:r>
              <a:rPr lang="en-US" sz="2200" dirty="0">
                <a:latin typeface="Calibri"/>
                <a:ea typeface="Calibri"/>
                <a:cs typeface="Calibri"/>
                <a:sym typeface="Calibri"/>
              </a:rPr>
              <a:t>The purpose of a process is to establish and maintain a commonly understood flow that allows a task to be completed as efficiently and consistently as possible.</a:t>
            </a:r>
            <a:endParaRPr sz="2200" b="1" dirty="0">
              <a:latin typeface="Calibri"/>
              <a:ea typeface="Calibri"/>
              <a:cs typeface="Calibri"/>
              <a:sym typeface="Calibri"/>
            </a:endParaRPr>
          </a:p>
          <a:p>
            <a:pPr marL="38100" lvl="0" indent="0" algn="just" rtl="0">
              <a:lnSpc>
                <a:spcPct val="130000"/>
              </a:lnSpc>
              <a:spcBef>
                <a:spcPts val="1000"/>
              </a:spcBef>
              <a:spcAft>
                <a:spcPts val="0"/>
              </a:spcAft>
              <a:buSzPts val="2200"/>
              <a:buNone/>
            </a:pPr>
            <a:r>
              <a:rPr lang="en-US" sz="2200" b="1" dirty="0">
                <a:latin typeface="Calibri"/>
                <a:ea typeface="Calibri"/>
                <a:cs typeface="Calibri"/>
                <a:sym typeface="Calibri"/>
              </a:rPr>
              <a:t>Process Mining:</a:t>
            </a:r>
            <a:endParaRPr sz="2200" b="1" dirty="0">
              <a:latin typeface="Calibri"/>
              <a:ea typeface="Calibri"/>
              <a:cs typeface="Calibri"/>
              <a:sym typeface="Calibri"/>
            </a:endParaRPr>
          </a:p>
          <a:p>
            <a:pPr marL="228600" lvl="0" indent="-215900" algn="just" rtl="0">
              <a:lnSpc>
                <a:spcPct val="130000"/>
              </a:lnSpc>
              <a:spcBef>
                <a:spcPts val="1000"/>
              </a:spcBef>
              <a:spcAft>
                <a:spcPts val="0"/>
              </a:spcAft>
              <a:buSzPts val="2200"/>
              <a:buChar char="▪"/>
            </a:pPr>
            <a:r>
              <a:rPr lang="en-US" sz="2200" dirty="0">
                <a:latin typeface="Calibri"/>
                <a:ea typeface="Calibri"/>
                <a:cs typeface="Calibri"/>
                <a:sym typeface="Calibri"/>
              </a:rPr>
              <a:t>Process mining is a technique to analyze and track processes. In traditional business process management, it is done with process workshops and interviews, which results in an idealized picture of a process.</a:t>
            </a:r>
            <a:endParaRPr sz="2200" dirty="0">
              <a:latin typeface="Calibri"/>
              <a:ea typeface="Calibri"/>
              <a:cs typeface="Calibri"/>
              <a:sym typeface="Calibri"/>
            </a:endParaRPr>
          </a:p>
          <a:p>
            <a:pPr marL="228600" lvl="0" indent="-215900" algn="just" rtl="0">
              <a:lnSpc>
                <a:spcPct val="130000"/>
              </a:lnSpc>
              <a:spcBef>
                <a:spcPts val="1000"/>
              </a:spcBef>
              <a:spcAft>
                <a:spcPts val="0"/>
              </a:spcAft>
              <a:buSzPts val="2200"/>
              <a:buChar char="▪"/>
            </a:pPr>
            <a:r>
              <a:rPr lang="en-US" sz="2200" dirty="0">
                <a:latin typeface="Calibri"/>
                <a:ea typeface="Calibri"/>
                <a:cs typeface="Calibri"/>
                <a:sym typeface="Calibri"/>
              </a:rPr>
              <a:t>Process mining is a widely-used technology to model, analyze, and optimize business processes.</a:t>
            </a:r>
            <a:endParaRPr sz="2200" dirty="0">
              <a:latin typeface="Calibri"/>
              <a:ea typeface="Calibri"/>
              <a:cs typeface="Calibri"/>
              <a:sym typeface="Calibri"/>
            </a:endParaRPr>
          </a:p>
          <a:p>
            <a:pPr marL="0" lvl="0" indent="0" algn="just" rtl="0">
              <a:lnSpc>
                <a:spcPct val="130000"/>
              </a:lnSpc>
              <a:spcBef>
                <a:spcPts val="1000"/>
              </a:spcBef>
              <a:spcAft>
                <a:spcPts val="0"/>
              </a:spcAft>
              <a:buSzPts val="2800"/>
              <a:buNone/>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2781444405b_0_6"/>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Introduction</a:t>
            </a:r>
            <a:endParaRPr/>
          </a:p>
        </p:txBody>
      </p:sp>
      <p:sp>
        <p:nvSpPr>
          <p:cNvPr id="67" name="Google Shape;67;g2781444405b_0_6"/>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fontScale="92500" lnSpcReduction="20000"/>
          </a:bodyPr>
          <a:lstStyle/>
          <a:p>
            <a:pPr marL="228600" lvl="0" indent="-215265" algn="just" rtl="0">
              <a:lnSpc>
                <a:spcPct val="90000"/>
              </a:lnSpc>
              <a:spcBef>
                <a:spcPts val="0"/>
              </a:spcBef>
              <a:spcAft>
                <a:spcPts val="0"/>
              </a:spcAft>
              <a:buSzPct val="100000"/>
              <a:buChar char="⮚"/>
            </a:pPr>
            <a:r>
              <a:rPr lang="en-US"/>
              <a:t>Example:</a:t>
            </a:r>
            <a:endParaRPr/>
          </a:p>
          <a:p>
            <a:pPr marL="1143000" lvl="2" indent="-242569" algn="just" rtl="0">
              <a:lnSpc>
                <a:spcPct val="130000"/>
              </a:lnSpc>
              <a:spcBef>
                <a:spcPts val="1000"/>
              </a:spcBef>
              <a:spcAft>
                <a:spcPts val="0"/>
              </a:spcAft>
              <a:buSzPct val="100000"/>
              <a:buChar char="o"/>
            </a:pPr>
            <a:r>
              <a:rPr lang="en-US" sz="2400"/>
              <a:t>Super Market Store delievery conditions before and after increasing the sales and orders.</a:t>
            </a:r>
            <a:endParaRPr sz="2400"/>
          </a:p>
          <a:p>
            <a:pPr marL="1143000" lvl="2" indent="-242569" algn="just" rtl="0">
              <a:lnSpc>
                <a:spcPct val="130000"/>
              </a:lnSpc>
              <a:spcBef>
                <a:spcPts val="1000"/>
              </a:spcBef>
              <a:spcAft>
                <a:spcPts val="0"/>
              </a:spcAft>
              <a:buSzPct val="100000"/>
              <a:buChar char="o"/>
            </a:pPr>
            <a:r>
              <a:rPr lang="en-US" sz="2400"/>
              <a:t>This situation can be managed with the help of process mining.</a:t>
            </a:r>
            <a:endParaRPr sz="2400"/>
          </a:p>
          <a:p>
            <a:pPr marL="1143000" lvl="2" indent="-255269" algn="just" rtl="0">
              <a:lnSpc>
                <a:spcPct val="130000"/>
              </a:lnSpc>
              <a:spcBef>
                <a:spcPts val="1000"/>
              </a:spcBef>
              <a:spcAft>
                <a:spcPts val="0"/>
              </a:spcAft>
              <a:buSzPct val="100000"/>
              <a:buChar char="o"/>
            </a:pPr>
            <a:r>
              <a:rPr lang="en-US" sz="2400"/>
              <a:t>By analysing the root delivery late causes for</a:t>
            </a:r>
            <a:endParaRPr sz="2400"/>
          </a:p>
          <a:p>
            <a:pPr marL="1143000" lvl="0" indent="0" algn="just" rtl="0">
              <a:lnSpc>
                <a:spcPct val="130000"/>
              </a:lnSpc>
              <a:spcBef>
                <a:spcPts val="1000"/>
              </a:spcBef>
              <a:spcAft>
                <a:spcPts val="0"/>
              </a:spcAft>
              <a:buSzPct val="126126"/>
              <a:buNone/>
            </a:pPr>
            <a:r>
              <a:rPr lang="en-US" sz="2400"/>
              <a:t>an order, and taking necessary steps to</a:t>
            </a:r>
            <a:endParaRPr sz="2400"/>
          </a:p>
          <a:p>
            <a:pPr marL="1143000" lvl="0" indent="0" algn="just" rtl="0">
              <a:lnSpc>
                <a:spcPct val="130000"/>
              </a:lnSpc>
              <a:spcBef>
                <a:spcPts val="1000"/>
              </a:spcBef>
              <a:spcAft>
                <a:spcPts val="0"/>
              </a:spcAft>
              <a:buSzPct val="126126"/>
              <a:buNone/>
            </a:pPr>
            <a:r>
              <a:rPr lang="en-US" sz="2400"/>
              <a:t>minimize them.</a:t>
            </a:r>
            <a:endParaRPr sz="2400"/>
          </a:p>
          <a:p>
            <a:pPr marL="1143000" lvl="2" indent="-242569" algn="just" rtl="0">
              <a:lnSpc>
                <a:spcPct val="130000"/>
              </a:lnSpc>
              <a:spcBef>
                <a:spcPts val="1000"/>
              </a:spcBef>
              <a:spcAft>
                <a:spcPts val="0"/>
              </a:spcAft>
              <a:buSzPct val="100000"/>
              <a:buChar char="o"/>
            </a:pPr>
            <a:r>
              <a:rPr lang="en-US" sz="2400"/>
              <a:t>The steps which take more time in the </a:t>
            </a:r>
            <a:endParaRPr sz="2400"/>
          </a:p>
          <a:p>
            <a:pPr marL="1143000" lvl="0" indent="0" algn="just" rtl="0">
              <a:lnSpc>
                <a:spcPct val="130000"/>
              </a:lnSpc>
              <a:spcBef>
                <a:spcPts val="1000"/>
              </a:spcBef>
              <a:spcAft>
                <a:spcPts val="0"/>
              </a:spcAft>
              <a:buSzPct val="126126"/>
              <a:buNone/>
            </a:pPr>
            <a:r>
              <a:rPr lang="en-US" sz="2400"/>
              <a:t>process of delivery are taken care of.</a:t>
            </a:r>
            <a:endParaRPr sz="2400"/>
          </a:p>
          <a:p>
            <a:pPr marL="1143000" lvl="0" indent="0" algn="just" rtl="0">
              <a:lnSpc>
                <a:spcPct val="130000"/>
              </a:lnSpc>
              <a:spcBef>
                <a:spcPts val="1000"/>
              </a:spcBef>
              <a:spcAft>
                <a:spcPts val="0"/>
              </a:spcAft>
              <a:buSzPct val="112112"/>
              <a:buNone/>
            </a:pPr>
            <a:endParaRPr sz="2700"/>
          </a:p>
          <a:p>
            <a:pPr marL="914400" lvl="2" indent="0" algn="just" rtl="0">
              <a:lnSpc>
                <a:spcPct val="90000"/>
              </a:lnSpc>
              <a:spcBef>
                <a:spcPts val="500"/>
              </a:spcBef>
              <a:spcAft>
                <a:spcPts val="0"/>
              </a:spcAft>
              <a:buClr>
                <a:schemeClr val="dk1"/>
              </a:buClr>
              <a:buSzPct val="100000"/>
              <a:buFont typeface="Arial"/>
              <a:buNone/>
            </a:pPr>
            <a:endParaRPr/>
          </a:p>
          <a:p>
            <a:pPr marL="0" lvl="0" indent="0" algn="just" rtl="0">
              <a:lnSpc>
                <a:spcPct val="90000"/>
              </a:lnSpc>
              <a:spcBef>
                <a:spcPts val="1000"/>
              </a:spcBef>
              <a:spcAft>
                <a:spcPts val="0"/>
              </a:spcAft>
              <a:buSzPct val="108108"/>
              <a:buNone/>
            </a:pPr>
            <a:endParaRPr/>
          </a:p>
        </p:txBody>
      </p:sp>
      <p:pic>
        <p:nvPicPr>
          <p:cNvPr id="68" name="Google Shape;68;g2781444405b_0_6"/>
          <p:cNvPicPr preferRelativeResize="0"/>
          <p:nvPr/>
        </p:nvPicPr>
        <p:blipFill rotWithShape="1">
          <a:blip r:embed="rId3">
            <a:alphaModFix/>
          </a:blip>
          <a:srcRect l="14390" t="1761" r="11461" b="11477"/>
          <a:stretch/>
        </p:blipFill>
        <p:spPr>
          <a:xfrm>
            <a:off x="6034825" y="2940024"/>
            <a:ext cx="5806441" cy="33223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781444405b_0_13"/>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Technology</a:t>
            </a:r>
            <a:endParaRPr/>
          </a:p>
        </p:txBody>
      </p:sp>
      <p:sp>
        <p:nvSpPr>
          <p:cNvPr id="75" name="Google Shape;75;g2781444405b_0_13"/>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30000"/>
              </a:lnSpc>
              <a:spcBef>
                <a:spcPts val="1000"/>
              </a:spcBef>
              <a:spcAft>
                <a:spcPts val="0"/>
              </a:spcAft>
              <a:buSzPct val="137592"/>
              <a:buNone/>
            </a:pPr>
            <a:r>
              <a:rPr lang="en-US" sz="2200"/>
              <a:t>Process Mining is the leading new technology when it comes to talking about algorithmic businesses - in other words, businesses that use algorithms and large amounts of real-time data to create business value. This has only become possible through the advent of information systems and administrative tools (e.g. Enterprise Resource Planning or Customer Relationship Management systems) which provide a good data source for process analytics. Process Mining is a solution to costly and time-intense efforts to get data-driven insights into a business.</a:t>
            </a:r>
            <a:endParaRPr sz="2200"/>
          </a:p>
          <a:p>
            <a:pPr marL="457200" lvl="0" indent="-357822" algn="just" rtl="0">
              <a:lnSpc>
                <a:spcPct val="130000"/>
              </a:lnSpc>
              <a:spcBef>
                <a:spcPts val="1000"/>
              </a:spcBef>
              <a:spcAft>
                <a:spcPts val="0"/>
              </a:spcAft>
              <a:buSzPct val="100000"/>
              <a:buChar char="★"/>
            </a:pPr>
            <a:r>
              <a:rPr lang="en-US" sz="2200"/>
              <a:t>Compared to the traditional process mapping </a:t>
            </a:r>
            <a:endParaRPr sz="2200"/>
          </a:p>
          <a:p>
            <a:pPr marL="457200" lvl="0" indent="0" algn="just" rtl="0">
              <a:lnSpc>
                <a:spcPct val="130000"/>
              </a:lnSpc>
              <a:spcBef>
                <a:spcPts val="1000"/>
              </a:spcBef>
              <a:spcAft>
                <a:spcPts val="0"/>
              </a:spcAft>
              <a:buSzPct val="137592"/>
              <a:buNone/>
            </a:pPr>
            <a:r>
              <a:rPr lang="en-US" sz="2200"/>
              <a:t>approaches,Process Mining technology solves the </a:t>
            </a:r>
            <a:endParaRPr sz="2200"/>
          </a:p>
          <a:p>
            <a:pPr marL="457200" lvl="0" indent="0" algn="just" rtl="0">
              <a:lnSpc>
                <a:spcPct val="130000"/>
              </a:lnSpc>
              <a:spcBef>
                <a:spcPts val="1000"/>
              </a:spcBef>
              <a:spcAft>
                <a:spcPts val="0"/>
              </a:spcAft>
              <a:buSzPct val="137592"/>
              <a:buNone/>
            </a:pPr>
            <a:r>
              <a:rPr lang="en-US" sz="2200"/>
              <a:t>complexity and visibility problem.</a:t>
            </a:r>
            <a:endParaRPr sz="2200"/>
          </a:p>
          <a:p>
            <a:pPr marL="457200" lvl="0" indent="-357822" algn="just" rtl="0">
              <a:lnSpc>
                <a:spcPct val="130000"/>
              </a:lnSpc>
              <a:spcBef>
                <a:spcPts val="1000"/>
              </a:spcBef>
              <a:spcAft>
                <a:spcPts val="0"/>
              </a:spcAft>
              <a:buSzPct val="100000"/>
              <a:buChar char="★"/>
            </a:pPr>
            <a:r>
              <a:rPr lang="en-US" sz="2200"/>
              <a:t>This allows businesses to better field requests </a:t>
            </a:r>
            <a:endParaRPr sz="2200"/>
          </a:p>
          <a:p>
            <a:pPr marL="457200" lvl="0" indent="0" algn="just" rtl="0">
              <a:lnSpc>
                <a:spcPct val="130000"/>
              </a:lnSpc>
              <a:spcBef>
                <a:spcPts val="1000"/>
              </a:spcBef>
              <a:spcAft>
                <a:spcPts val="0"/>
              </a:spcAft>
              <a:buSzPct val="137592"/>
              <a:buNone/>
            </a:pPr>
            <a:r>
              <a:rPr lang="en-US" sz="2200"/>
              <a:t>from their stakeholders because they can have </a:t>
            </a:r>
            <a:endParaRPr sz="2200"/>
          </a:p>
          <a:p>
            <a:pPr marL="457200" lvl="0" indent="0" algn="just" rtl="0">
              <a:lnSpc>
                <a:spcPct val="130000"/>
              </a:lnSpc>
              <a:spcBef>
                <a:spcPts val="1000"/>
              </a:spcBef>
              <a:spcAft>
                <a:spcPts val="0"/>
              </a:spcAft>
              <a:buSzPct val="137592"/>
              <a:buNone/>
            </a:pPr>
            <a:r>
              <a:rPr lang="en-US" sz="2200"/>
              <a:t>confidence in the data. </a:t>
            </a:r>
            <a:endParaRPr sz="2200"/>
          </a:p>
          <a:p>
            <a:pPr marL="0" lvl="0" indent="0" algn="just" rtl="0">
              <a:lnSpc>
                <a:spcPct val="90000"/>
              </a:lnSpc>
              <a:spcBef>
                <a:spcPts val="1000"/>
              </a:spcBef>
              <a:spcAft>
                <a:spcPts val="0"/>
              </a:spcAft>
              <a:buSzPct val="137592"/>
              <a:buNone/>
            </a:pPr>
            <a:r>
              <a:rPr lang="en-US" sz="2200"/>
              <a:t> </a:t>
            </a:r>
            <a:endParaRPr sz="2200"/>
          </a:p>
        </p:txBody>
      </p:sp>
      <p:pic>
        <p:nvPicPr>
          <p:cNvPr id="76" name="Google Shape;76;g2781444405b_0_13"/>
          <p:cNvPicPr preferRelativeResize="0"/>
          <p:nvPr/>
        </p:nvPicPr>
        <p:blipFill rotWithShape="1">
          <a:blip r:embed="rId3">
            <a:alphaModFix/>
          </a:blip>
          <a:srcRect/>
          <a:stretch/>
        </p:blipFill>
        <p:spPr>
          <a:xfrm>
            <a:off x="6521850" y="3279125"/>
            <a:ext cx="4920649" cy="279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781444405b_0_75"/>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Technology</a:t>
            </a:r>
            <a:endParaRPr/>
          </a:p>
        </p:txBody>
      </p:sp>
      <p:sp>
        <p:nvSpPr>
          <p:cNvPr id="83" name="Google Shape;83;g2781444405b_0_75"/>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1000"/>
              </a:spcBef>
              <a:spcAft>
                <a:spcPts val="0"/>
              </a:spcAft>
              <a:buSzPts val="2800"/>
              <a:buNone/>
            </a:pPr>
            <a:r>
              <a:rPr lang="en-US" sz="2200"/>
              <a:t>Types of process mining: </a:t>
            </a:r>
            <a:endParaRPr sz="2200"/>
          </a:p>
          <a:p>
            <a:pPr marL="0" lvl="0" indent="0" algn="just" rtl="0">
              <a:lnSpc>
                <a:spcPct val="130000"/>
              </a:lnSpc>
              <a:spcBef>
                <a:spcPts val="1000"/>
              </a:spcBef>
              <a:spcAft>
                <a:spcPts val="0"/>
              </a:spcAft>
              <a:buSzPts val="2800"/>
              <a:buNone/>
            </a:pPr>
            <a:r>
              <a:rPr lang="en-US" sz="2200"/>
              <a:t>❖ Discovery</a:t>
            </a:r>
            <a:endParaRPr sz="2200"/>
          </a:p>
          <a:p>
            <a:pPr marL="0" lvl="0" indent="0" algn="just" rtl="0">
              <a:lnSpc>
                <a:spcPct val="130000"/>
              </a:lnSpc>
              <a:spcBef>
                <a:spcPts val="1000"/>
              </a:spcBef>
              <a:spcAft>
                <a:spcPts val="0"/>
              </a:spcAft>
              <a:buSzPts val="2800"/>
              <a:buNone/>
            </a:pPr>
            <a:r>
              <a:rPr lang="en-US" sz="2200"/>
              <a:t>❖ Conformance </a:t>
            </a:r>
            <a:endParaRPr sz="2200"/>
          </a:p>
          <a:p>
            <a:pPr marL="0" lvl="0" indent="0" algn="just" rtl="0">
              <a:lnSpc>
                <a:spcPct val="130000"/>
              </a:lnSpc>
              <a:spcBef>
                <a:spcPts val="1000"/>
              </a:spcBef>
              <a:spcAft>
                <a:spcPts val="0"/>
              </a:spcAft>
              <a:buSzPts val="2800"/>
              <a:buNone/>
            </a:pPr>
            <a:r>
              <a:rPr lang="en-US" sz="2200"/>
              <a:t>❖ Enhancement</a:t>
            </a:r>
            <a:endParaRPr sz="2200"/>
          </a:p>
          <a:p>
            <a:pPr marL="0" lvl="0" indent="0" algn="l" rtl="0">
              <a:lnSpc>
                <a:spcPct val="125000"/>
              </a:lnSpc>
              <a:spcBef>
                <a:spcPts val="1400"/>
              </a:spcBef>
              <a:spcAft>
                <a:spcPts val="0"/>
              </a:spcAft>
              <a:buClr>
                <a:schemeClr val="dk1"/>
              </a:buClr>
              <a:buSzPts val="1100"/>
              <a:buFont typeface="Arial"/>
              <a:buNone/>
            </a:pPr>
            <a:r>
              <a:rPr lang="en-US" sz="2100" b="1">
                <a:solidFill>
                  <a:srgbClr val="2D2D2D"/>
                </a:solidFill>
                <a:latin typeface="Arial"/>
                <a:ea typeface="Arial"/>
                <a:cs typeface="Arial"/>
                <a:sym typeface="Arial"/>
              </a:rPr>
              <a:t>Process discovery</a:t>
            </a:r>
            <a:endParaRPr sz="2100" b="1">
              <a:solidFill>
                <a:srgbClr val="2D2D2D"/>
              </a:solidFill>
              <a:latin typeface="Arial"/>
              <a:ea typeface="Arial"/>
              <a:cs typeface="Arial"/>
              <a:sym typeface="Arial"/>
            </a:endParaRPr>
          </a:p>
          <a:p>
            <a:pPr marL="0" lvl="0" indent="0" algn="l" rtl="0">
              <a:lnSpc>
                <a:spcPct val="150000"/>
              </a:lnSpc>
              <a:spcBef>
                <a:spcPts val="1200"/>
              </a:spcBef>
              <a:spcAft>
                <a:spcPts val="0"/>
              </a:spcAft>
              <a:buClr>
                <a:schemeClr val="dk1"/>
              </a:buClr>
              <a:buSzPts val="1100"/>
              <a:buFont typeface="Arial"/>
              <a:buNone/>
            </a:pPr>
            <a:r>
              <a:rPr lang="en-US" sz="2100">
                <a:solidFill>
                  <a:srgbClr val="2D2D2D"/>
                </a:solidFill>
                <a:latin typeface="Arial"/>
                <a:ea typeface="Arial"/>
                <a:cs typeface="Arial"/>
                <a:sym typeface="Arial"/>
              </a:rPr>
              <a:t>The discovery technique extracts data from the event log and uses it to produce a new model. Using this information, the mining software generates a process map that contains an analysis of various processes. This strategy can allow executives to scrutinise data and help them work towards improving organisational workflows.</a:t>
            </a:r>
            <a:endParaRPr sz="2100">
              <a:solidFill>
                <a:srgbClr val="2D2D2D"/>
              </a:solidFill>
              <a:latin typeface="Arial"/>
              <a:ea typeface="Arial"/>
              <a:cs typeface="Arial"/>
              <a:sym typeface="Arial"/>
            </a:endParaRPr>
          </a:p>
          <a:p>
            <a:pPr marL="0" lvl="0" indent="0" algn="just" rtl="0">
              <a:lnSpc>
                <a:spcPct val="130000"/>
              </a:lnSpc>
              <a:spcBef>
                <a:spcPts val="1000"/>
              </a:spcBef>
              <a:spcAft>
                <a:spcPts val="0"/>
              </a:spcAft>
              <a:buSzPts val="2800"/>
              <a:buNone/>
            </a:pP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781444405b_0_65"/>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SzPts val="4400"/>
              <a:buNone/>
            </a:pPr>
            <a:r>
              <a:rPr lang="en-US"/>
              <a:t>Technology</a:t>
            </a:r>
            <a:endParaRPr/>
          </a:p>
        </p:txBody>
      </p:sp>
      <p:sp>
        <p:nvSpPr>
          <p:cNvPr id="90" name="Google Shape;90;g2781444405b_0_65"/>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30000"/>
              </a:lnSpc>
              <a:spcBef>
                <a:spcPts val="1000"/>
              </a:spcBef>
              <a:spcAft>
                <a:spcPts val="0"/>
              </a:spcAft>
              <a:buSzPts val="2800"/>
              <a:buNone/>
            </a:pPr>
            <a:r>
              <a:rPr lang="en-US" sz="2200"/>
              <a:t>Process Mining is the combination of two disciplines: Data Science and Business Process Management. Process Mining essentially uses Data Science techniques, such as Big Data and AI, to address Process Science problems such as process improvement and automation. Process Mining technology can identify patterns and deviations and ultimately eliminate bottlenecks.</a:t>
            </a:r>
            <a:endParaRPr sz="2200"/>
          </a:p>
          <a:p>
            <a:pPr marL="0" lvl="0" indent="0" algn="just" rtl="0">
              <a:lnSpc>
                <a:spcPct val="130000"/>
              </a:lnSpc>
              <a:spcBef>
                <a:spcPts val="1000"/>
              </a:spcBef>
              <a:spcAft>
                <a:spcPts val="0"/>
              </a:spcAft>
              <a:buSzPts val="2800"/>
              <a:buNone/>
            </a:pPr>
            <a:r>
              <a:rPr lang="en-US" sz="2200"/>
              <a:t>Process mining starts from event data. Input for process mining is an event log.</a:t>
            </a:r>
            <a:endParaRPr sz="2200"/>
          </a:p>
          <a:p>
            <a:pPr marL="0" lvl="0" indent="0" algn="just" rtl="0">
              <a:lnSpc>
                <a:spcPct val="130000"/>
              </a:lnSpc>
              <a:spcBef>
                <a:spcPts val="1000"/>
              </a:spcBef>
              <a:spcAft>
                <a:spcPts val="0"/>
              </a:spcAft>
              <a:buSzPts val="2800"/>
              <a:buNone/>
            </a:pPr>
            <a:r>
              <a:rPr lang="en-US" sz="2200"/>
              <a:t> An event log views a process from a particular angle. </a:t>
            </a:r>
            <a:endParaRPr sz="2200"/>
          </a:p>
          <a:p>
            <a:pPr marL="0" lvl="0" indent="0" algn="just" rtl="0">
              <a:lnSpc>
                <a:spcPct val="130000"/>
              </a:lnSpc>
              <a:spcBef>
                <a:spcPts val="1000"/>
              </a:spcBef>
              <a:spcAft>
                <a:spcPts val="0"/>
              </a:spcAft>
              <a:buSzPts val="2800"/>
              <a:buNone/>
            </a:pPr>
            <a:r>
              <a:rPr lang="en-US" sz="2200"/>
              <a:t>Each event in the log should contain</a:t>
            </a:r>
            <a:endParaRPr sz="2200"/>
          </a:p>
          <a:p>
            <a:pPr marL="457200" lvl="0" indent="-368300" algn="just" rtl="0">
              <a:lnSpc>
                <a:spcPct val="130000"/>
              </a:lnSpc>
              <a:spcBef>
                <a:spcPts val="1000"/>
              </a:spcBef>
              <a:spcAft>
                <a:spcPts val="0"/>
              </a:spcAft>
              <a:buSzPts val="2200"/>
              <a:buChar char="⮚"/>
            </a:pPr>
            <a:r>
              <a:rPr lang="en-US" sz="2200"/>
              <a:t>A unique identifier for a particular process instance</a:t>
            </a:r>
            <a:endParaRPr sz="2200"/>
          </a:p>
          <a:p>
            <a:pPr marL="457200" lvl="0" indent="0" algn="just" rtl="0">
              <a:lnSpc>
                <a:spcPct val="130000"/>
              </a:lnSpc>
              <a:spcBef>
                <a:spcPts val="1000"/>
              </a:spcBef>
              <a:spcAft>
                <a:spcPts val="0"/>
              </a:spcAft>
              <a:buSzPts val="2800"/>
              <a:buNone/>
            </a:pPr>
            <a:r>
              <a:rPr lang="en-US" sz="2200"/>
              <a:t>(called case ID)</a:t>
            </a:r>
            <a:endParaRPr sz="2200"/>
          </a:p>
          <a:p>
            <a:pPr marL="457200" lvl="0" indent="-368300" algn="just" rtl="0">
              <a:lnSpc>
                <a:spcPct val="130000"/>
              </a:lnSpc>
              <a:spcBef>
                <a:spcPts val="1000"/>
              </a:spcBef>
              <a:spcAft>
                <a:spcPts val="0"/>
              </a:spcAft>
              <a:buSzPts val="2200"/>
              <a:buChar char="⮚"/>
            </a:pPr>
            <a:r>
              <a:rPr lang="en-US" sz="2200"/>
              <a:t>  an activity (description of the event that is occurring)</a:t>
            </a:r>
            <a:endParaRPr sz="2200"/>
          </a:p>
          <a:p>
            <a:pPr marL="457200" lvl="0" indent="-368300" algn="just" rtl="0">
              <a:lnSpc>
                <a:spcPct val="130000"/>
              </a:lnSpc>
              <a:spcBef>
                <a:spcPts val="0"/>
              </a:spcBef>
              <a:spcAft>
                <a:spcPts val="0"/>
              </a:spcAft>
              <a:buSzPts val="2200"/>
              <a:buChar char="⮚"/>
            </a:pPr>
            <a:r>
              <a:rPr lang="en-US" sz="2200"/>
              <a:t> a timestamp.</a:t>
            </a:r>
            <a:endParaRPr sz="2200"/>
          </a:p>
        </p:txBody>
      </p:sp>
      <p:pic>
        <p:nvPicPr>
          <p:cNvPr id="91" name="Google Shape;91;g2781444405b_0_65"/>
          <p:cNvPicPr preferRelativeResize="0"/>
          <p:nvPr/>
        </p:nvPicPr>
        <p:blipFill rotWithShape="1">
          <a:blip r:embed="rId3">
            <a:alphaModFix/>
          </a:blip>
          <a:srcRect/>
          <a:stretch/>
        </p:blipFill>
        <p:spPr>
          <a:xfrm>
            <a:off x="7179675" y="3429000"/>
            <a:ext cx="4371600" cy="2821925"/>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1485</Words>
  <Application>Microsoft Office PowerPoint</Application>
  <PresentationFormat>Widescreen</PresentationFormat>
  <Paragraphs>145</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Noto Sans Symbols</vt:lpstr>
      <vt:lpstr>Times New Roman</vt:lpstr>
      <vt:lpstr>Custom Design</vt:lpstr>
      <vt:lpstr>PowerPoint Presentation</vt:lpstr>
      <vt:lpstr>Contents</vt:lpstr>
      <vt:lpstr>Course Objective</vt:lpstr>
      <vt:lpstr>Introduction</vt:lpstr>
      <vt:lpstr>Introduction</vt:lpstr>
      <vt:lpstr>Introduction</vt:lpstr>
      <vt:lpstr>Technology</vt:lpstr>
      <vt:lpstr>Technology</vt:lpstr>
      <vt:lpstr>Technology</vt:lpstr>
      <vt:lpstr>Technology</vt:lpstr>
      <vt:lpstr>Applications</vt:lpstr>
      <vt:lpstr>Modules </vt:lpstr>
      <vt:lpstr>Modules</vt:lpstr>
      <vt:lpstr>Modules</vt:lpstr>
      <vt:lpstr>Modules</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Jaheda Sheik</cp:lastModifiedBy>
  <cp:revision>1</cp:revision>
  <dcterms:created xsi:type="dcterms:W3CDTF">2019-06-11T05:35:51Z</dcterms:created>
  <dcterms:modified xsi:type="dcterms:W3CDTF">2023-08-29T17:56:33Z</dcterms:modified>
</cp:coreProperties>
</file>