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7" r:id="rId5"/>
    <p:sldId id="258" r:id="rId6"/>
    <p:sldId id="259" r:id="rId7"/>
    <p:sldId id="268" r:id="rId8"/>
    <p:sldId id="261" r:id="rId9"/>
    <p:sldId id="269" r:id="rId10"/>
    <p:sldId id="262" r:id="rId11"/>
    <p:sldId id="270" r:id="rId12"/>
    <p:sldId id="263" r:id="rId13"/>
    <p:sldId id="271" r:id="rId14"/>
    <p:sldId id="264" r:id="rId15"/>
    <p:sldId id="265" r:id="rId16"/>
    <p:sldId id="272"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jaheersk238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heersk123/IBM_SkillsBuild_Internship.git" TargetMode="External"/><Relationship Id="rId7" Type="http://schemas.openxmlformats.org/officeDocument/2006/relationships/hyperlink" Target="http://www.academia.edu/" TargetMode="External"/><Relationship Id="rId2" Type="http://schemas.openxmlformats.org/officeDocument/2006/relationships/hyperlink" Target="https://drive.google.com/drive/folders/15IsHI6xr-RBPz-lCfmGCoYXAfmb5QH7n?usp=sharing" TargetMode="External"/><Relationship Id="rId1" Type="http://schemas.openxmlformats.org/officeDocument/2006/relationships/slideLayout" Target="../slideLayouts/slideLayout2.xml"/><Relationship Id="rId6" Type="http://schemas.openxmlformats.org/officeDocument/2006/relationships/hyperlink" Target="http://www.researchgate.com/" TargetMode="External"/><Relationship Id="rId5" Type="http://schemas.openxmlformats.org/officeDocument/2006/relationships/hyperlink" Target="http://www.wikipedia.com/" TargetMode="External"/><Relationship Id="rId4" Type="http://schemas.openxmlformats.org/officeDocument/2006/relationships/hyperlink" Target="https://colab.research.google.com/drive/1SvRYP5DwCV4-1-UQJVHSVtyFcZN24A7R?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C3FF6DE-53BF-C9CB-32A7-AE7F03946918}"/>
              </a:ext>
            </a:extLst>
          </p:cNvPr>
          <p:cNvSpPr txBox="1"/>
          <p:nvPr/>
        </p:nvSpPr>
        <p:spPr>
          <a:xfrm>
            <a:off x="521947" y="2351080"/>
            <a:ext cx="9200387" cy="3170099"/>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Name:- Sheik Jaheer</a:t>
            </a:r>
          </a:p>
          <a:p>
            <a:pPr algn="ctr"/>
            <a:r>
              <a:rPr lang="en-IN" sz="2000" dirty="0" err="1">
                <a:latin typeface="Times New Roman" panose="02020603050405020304" pitchFamily="18" charset="0"/>
                <a:cs typeface="Times New Roman" panose="02020603050405020304" pitchFamily="18" charset="0"/>
              </a:rPr>
              <a:t>Skillsbuild</a:t>
            </a:r>
            <a:r>
              <a:rPr lang="en-IN" sz="2000" dirty="0">
                <a:latin typeface="Times New Roman" panose="02020603050405020304" pitchFamily="18" charset="0"/>
                <a:cs typeface="Times New Roman" panose="02020603050405020304" pitchFamily="18" charset="0"/>
              </a:rPr>
              <a:t> Email:- </a:t>
            </a:r>
            <a:r>
              <a:rPr lang="en-IN" sz="2000" dirty="0">
                <a:solidFill>
                  <a:schemeClr val="accent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jaheersk2383@gmail.com</a:t>
            </a:r>
            <a:endParaRPr lang="en-IN" sz="2000" dirty="0">
              <a:solidFill>
                <a:schemeClr val="accent1"/>
              </a:solidFill>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College:-  </a:t>
            </a:r>
            <a:r>
              <a:rPr lang="en-IN" sz="2000" dirty="0" err="1">
                <a:latin typeface="Times New Roman" panose="02020603050405020304" pitchFamily="18" charset="0"/>
                <a:cs typeface="Times New Roman" panose="02020603050405020304" pitchFamily="18" charset="0"/>
              </a:rPr>
              <a:t>Sagi</a:t>
            </a:r>
            <a:r>
              <a:rPr lang="en-IN" sz="2000" dirty="0">
                <a:latin typeface="Times New Roman" panose="02020603050405020304" pitchFamily="18" charset="0"/>
                <a:cs typeface="Times New Roman" panose="02020603050405020304" pitchFamily="18" charset="0"/>
              </a:rPr>
              <a:t> Rama Krishnam Raju Engineering College, Ap </a:t>
            </a:r>
          </a:p>
          <a:p>
            <a:pPr algn="ctr"/>
            <a:r>
              <a:rPr lang="en-IN" sz="2000" b="1" dirty="0">
                <a:latin typeface="Times New Roman" panose="02020603050405020304" pitchFamily="18" charset="0"/>
                <a:cs typeface="Times New Roman" panose="02020603050405020304" pitchFamily="18" charset="0"/>
              </a:rPr>
              <a:t>Internship Domain:- Data Analytics (DA)</a:t>
            </a:r>
          </a:p>
          <a:p>
            <a:pPr algn="ctr"/>
            <a:r>
              <a:rPr lang="en-IN" sz="2000" dirty="0">
                <a:latin typeface="Times New Roman" panose="02020603050405020304" pitchFamily="18" charset="0"/>
                <a:cs typeface="Times New Roman" panose="02020603050405020304" pitchFamily="18" charset="0"/>
              </a:rPr>
              <a:t>Start Date:- 12/06/2023</a:t>
            </a:r>
          </a:p>
          <a:p>
            <a:pPr algn="ctr"/>
            <a:r>
              <a:rPr lang="en-IN" sz="2000" dirty="0">
                <a:latin typeface="Times New Roman" panose="02020603050405020304" pitchFamily="18" charset="0"/>
                <a:cs typeface="Times New Roman" panose="02020603050405020304" pitchFamily="18" charset="0"/>
              </a:rPr>
              <a:t>End Date:- 24/07/2023</a:t>
            </a:r>
          </a:p>
          <a:p>
            <a:pPr algn="ctr"/>
            <a:r>
              <a:rPr lang="en-IN" sz="2000" dirty="0">
                <a:latin typeface="Times New Roman" panose="02020603050405020304" pitchFamily="18" charset="0"/>
                <a:cs typeface="Times New Roman" panose="02020603050405020304" pitchFamily="18" charset="0"/>
              </a:rPr>
              <a:t>Internship ID:- INTERNSHIP_168198413964410a8b547b1</a:t>
            </a:r>
          </a:p>
          <a:p>
            <a:pPr algn="ctr"/>
            <a:r>
              <a:rPr lang="en-IN" sz="2000" dirty="0">
                <a:latin typeface="Times New Roman" panose="02020603050405020304" pitchFamily="18" charset="0"/>
                <a:cs typeface="Times New Roman" panose="02020603050405020304" pitchFamily="18" charset="0"/>
              </a:rPr>
              <a:t>AICTE Student ID:- STU64103d35183671678785845</a:t>
            </a:r>
          </a:p>
          <a:p>
            <a:pPr algn="ct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4B1A08-4732-8401-637B-A6D8B4F88272}"/>
              </a:ext>
            </a:extLst>
          </p:cNvPr>
          <p:cNvSpPr txBox="1"/>
          <p:nvPr/>
        </p:nvSpPr>
        <p:spPr>
          <a:xfrm>
            <a:off x="446533" y="914400"/>
            <a:ext cx="11298933"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STUDENT DETAILS</a:t>
            </a:r>
          </a:p>
        </p:txBody>
      </p:sp>
      <p:pic>
        <p:nvPicPr>
          <p:cNvPr id="3" name="Picture 2">
            <a:extLst>
              <a:ext uri="{FF2B5EF4-FFF2-40B4-BE49-F238E27FC236}">
                <a16:creationId xmlns:a16="http://schemas.microsoft.com/office/drawing/2014/main" id="{4D24026D-0246-116B-B1E4-2C65F57AC7D0}"/>
              </a:ext>
            </a:extLst>
          </p:cNvPr>
          <p:cNvPicPr>
            <a:picLocks noChangeAspect="1"/>
          </p:cNvPicPr>
          <p:nvPr/>
        </p:nvPicPr>
        <p:blipFill>
          <a:blip r:embed="rId3"/>
          <a:stretch>
            <a:fillRect/>
          </a:stretch>
        </p:blipFill>
        <p:spPr>
          <a:xfrm>
            <a:off x="9080741" y="2536686"/>
            <a:ext cx="1876425" cy="2478374"/>
          </a:xfrm>
          <a:prstGeom prst="rect">
            <a:avLst/>
          </a:prstGeom>
          <a:ln w="19050">
            <a:solidFill>
              <a:schemeClr val="tx1"/>
            </a:solidFill>
          </a:ln>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C379B-AEFB-5219-4C63-D1AF66FCBBB3}"/>
              </a:ext>
            </a:extLst>
          </p:cNvPr>
          <p:cNvSpPr txBox="1"/>
          <p:nvPr/>
        </p:nvSpPr>
        <p:spPr>
          <a:xfrm>
            <a:off x="438912" y="896112"/>
            <a:ext cx="11311128" cy="3323987"/>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Enhanced Decision-Making: </a:t>
            </a:r>
            <a:r>
              <a:rPr lang="en-US" sz="1600" dirty="0">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Competitive Advantage: </a:t>
            </a:r>
            <a:r>
              <a:rPr lang="en-US" sz="1600" dirty="0">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Streamlined Operations: </a:t>
            </a:r>
            <a:r>
              <a:rPr lang="en-US" sz="1600" dirty="0">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Scalability and Adaptability: </a:t>
            </a:r>
            <a:r>
              <a:rPr lang="en-US" sz="1600" dirty="0">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8688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dirty="0"/>
              <a:t>HOW DID I CUSTOMIZE THE PROJECT AND MAKE IT MY OWN</a:t>
            </a:r>
            <a:endParaRPr lang="en-IN" sz="3000" dirty="0"/>
          </a:p>
        </p:txBody>
      </p:sp>
      <p:sp>
        <p:nvSpPr>
          <p:cNvPr id="5" name="TextBox 4">
            <a:extLst>
              <a:ext uri="{FF2B5EF4-FFF2-40B4-BE49-F238E27FC236}">
                <a16:creationId xmlns:a16="http://schemas.microsoft.com/office/drawing/2014/main" id="{39D3DFA4-D5AF-F96A-8ED7-82607F008B8D}"/>
              </a:ext>
            </a:extLst>
          </p:cNvPr>
          <p:cNvSpPr txBox="1"/>
          <p:nvPr/>
        </p:nvSpPr>
        <p:spPr>
          <a:xfrm>
            <a:off x="454152" y="1417320"/>
            <a:ext cx="11283696" cy="526297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Personalized Project Objectives: </a:t>
            </a:r>
            <a:r>
              <a:rPr lang="en-US" sz="1600" dirty="0">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marL="342900" indent="-342900">
              <a:buAutoNum type="arabicPeriod"/>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Tailored Analysis Techniques: </a:t>
            </a:r>
            <a:r>
              <a:rPr lang="en-US" sz="1600" dirty="0">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Creative Data Visualization: </a:t>
            </a:r>
            <a:r>
              <a:rPr lang="en-US" sz="1600" dirty="0">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Domain-specific Insights: </a:t>
            </a:r>
            <a:r>
              <a:rPr lang="en-US" sz="1600" dirty="0">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Real-world Implementation Strategies: </a:t>
            </a:r>
            <a:r>
              <a:rPr lang="en-US" sz="1600" dirty="0">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Reflecting Personal Style: </a:t>
            </a:r>
            <a:r>
              <a:rPr lang="en-US" sz="1600" dirty="0">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val="3657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49844"/>
            <a:ext cx="11029616" cy="576036"/>
          </a:xfrm>
        </p:spPr>
        <p:txBody>
          <a:bodyPr anchor="ctr">
            <a:noAutofit/>
          </a:bodyPr>
          <a:lstStyle/>
          <a:p>
            <a:pPr algn="ctr"/>
            <a:r>
              <a:rPr lang="en-GB" sz="4000" dirty="0">
                <a:latin typeface="Times New Roman" panose="02020603050405020304" pitchFamily="18" charset="0"/>
                <a:cs typeface="Times New Roman" panose="02020603050405020304" pitchFamily="18" charset="0"/>
              </a:rPr>
              <a:t>MODELLING</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45474-7AC3-3A8B-B1A2-32F73FFB5BED}"/>
              </a:ext>
            </a:extLst>
          </p:cNvPr>
          <p:cNvSpPr txBox="1"/>
          <p:nvPr/>
        </p:nvSpPr>
        <p:spPr>
          <a:xfrm>
            <a:off x="514624" y="1563624"/>
            <a:ext cx="11162752" cy="477053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Customer Segmentation Modeling: </a:t>
            </a:r>
            <a:r>
              <a:rPr lang="en-US" sz="1600" dirty="0">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Predictive Modeling: </a:t>
            </a:r>
            <a:r>
              <a:rPr lang="en-US" sz="1600" dirty="0">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Market Basket Analysis: </a:t>
            </a:r>
            <a:r>
              <a:rPr lang="en-US" sz="1600" dirty="0">
                <a:latin typeface="Times New Roman" panose="02020603050405020304" pitchFamily="18" charset="0"/>
                <a:cs typeface="Times New Roman" panose="02020603050405020304" pitchFamily="18" charset="0"/>
              </a:rPr>
              <a:t>Utilize association rule mining techniques like </a:t>
            </a:r>
            <a:r>
              <a:rPr lang="en-US" sz="1600" dirty="0" err="1">
                <a:latin typeface="Times New Roman" panose="02020603050405020304" pitchFamily="18" charset="0"/>
                <a:cs typeface="Times New Roman" panose="02020603050405020304" pitchFamily="18" charset="0"/>
              </a:rPr>
              <a:t>Apriori</a:t>
            </a:r>
            <a:r>
              <a:rPr lang="en-US" sz="1600" dirty="0">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Churn Prediction Modeling: </a:t>
            </a:r>
            <a:r>
              <a:rPr lang="en-US" sz="1600" dirty="0">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Recommendation Systems: </a:t>
            </a:r>
            <a:r>
              <a:rPr lang="en-US" sz="1600" dirty="0">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A0428-B234-278D-3CDF-D43FED988471}"/>
              </a:ext>
            </a:extLst>
          </p:cNvPr>
          <p:cNvSpPr txBox="1"/>
          <p:nvPr/>
        </p:nvSpPr>
        <p:spPr>
          <a:xfrm>
            <a:off x="472440" y="640080"/>
            <a:ext cx="11247120" cy="2339102"/>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Sentiment Analysis: </a:t>
            </a:r>
            <a:r>
              <a:rPr lang="en-US" sz="1600" dirty="0">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Optimization Modeling: </a:t>
            </a:r>
            <a:r>
              <a:rPr lang="en-US" sz="1600" dirty="0">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lang="en-IN" sz="1600" dirty="0"/>
          </a:p>
        </p:txBody>
      </p:sp>
    </p:spTree>
    <p:extLst>
      <p:ext uri="{BB962C8B-B14F-4D97-AF65-F5344CB8AC3E}">
        <p14:creationId xmlns:p14="http://schemas.microsoft.com/office/powerpoint/2010/main" val="212954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5047536"/>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 Customer Segmentation Results:</a:t>
            </a:r>
          </a:p>
          <a:p>
            <a:r>
              <a:rPr lang="en-US" sz="1400" dirty="0">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lang="en-US" sz="1400" dirty="0">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2. Sales Analysis Results:</a:t>
            </a:r>
          </a:p>
          <a:p>
            <a:r>
              <a:rPr lang="en-US" sz="1400" dirty="0">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lang="en-US" sz="1400" dirty="0">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lang="en-US" sz="1400" dirty="0">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3. Profitability Analysis Results:</a:t>
            </a:r>
          </a:p>
          <a:p>
            <a:r>
              <a:rPr lang="en-US" sz="1400" dirty="0">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lang="en-US" sz="1400" dirty="0">
                <a:latin typeface="Times New Roman" panose="02020603050405020304" pitchFamily="18" charset="0"/>
                <a:cs typeface="Times New Roman" panose="02020603050405020304" pitchFamily="18" charset="0"/>
              </a:rPr>
              <a:t>   - Analyzed the impact of discounts, shipping costs, or other factors on profitability.</a:t>
            </a:r>
          </a:p>
          <a:p>
            <a:r>
              <a:rPr lang="en-US" sz="1400" dirty="0">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4. Customer Behavior Analysis Results:</a:t>
            </a:r>
          </a:p>
          <a:p>
            <a:r>
              <a:rPr lang="en-US" sz="1400" dirty="0">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lang="en-US" sz="1400" dirty="0">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lang="en-US" sz="1400" dirty="0">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5. Recommendations and Insights:</a:t>
            </a:r>
          </a:p>
          <a:p>
            <a:r>
              <a:rPr lang="en-US" sz="1400" dirty="0">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lang="en-US" sz="1400" dirty="0">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lang="en-US" sz="1400" dirty="0">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BC51B-FF21-849F-2153-589EFA27BA2F}"/>
              </a:ext>
            </a:extLst>
          </p:cNvPr>
          <p:cNvSpPr txBox="1"/>
          <p:nvPr/>
        </p:nvSpPr>
        <p:spPr>
          <a:xfrm>
            <a:off x="557784" y="1618488"/>
            <a:ext cx="11146536" cy="203132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Drive:-  </a:t>
            </a:r>
            <a:r>
              <a:rPr lang="en-IN" dirty="0">
                <a:latin typeface="Times New Roman" panose="02020603050405020304" pitchFamily="18" charset="0"/>
                <a:cs typeface="Times New Roman" panose="02020603050405020304" pitchFamily="18" charset="0"/>
                <a:hlinkClick r:id="rId2"/>
              </a:rPr>
              <a:t>https://drive.google.com/drive/folders/15IsHI6xr-RBPz-lCfmGCoYXAfmb5QH7n?usp=sharing</a:t>
            </a:r>
            <a:r>
              <a:rPr lang="en-IN" dirty="0">
                <a:latin typeface="Times New Roman" panose="02020603050405020304" pitchFamily="18" charset="0"/>
                <a:cs typeface="Times New Roman" panose="02020603050405020304" pitchFamily="18" charset="0"/>
              </a:rPr>
              <a:t> </a:t>
            </a:r>
          </a:p>
          <a:p>
            <a:r>
              <a:rPr lang="en-IN" b="1" dirty="0" err="1">
                <a:latin typeface="Times New Roman" panose="02020603050405020304" pitchFamily="18" charset="0"/>
                <a:cs typeface="Times New Roman" panose="02020603050405020304" pitchFamily="18" charset="0"/>
              </a:rPr>
              <a:t>Github</a:t>
            </a:r>
            <a:r>
              <a:rPr lang="en-IN" b="1" dirty="0">
                <a:latin typeface="Times New Roman" panose="02020603050405020304" pitchFamily="18" charset="0"/>
                <a:cs typeface="Times New Roman" panose="02020603050405020304" pitchFamily="18" charset="0"/>
              </a:rPr>
              <a:t> Repo:- </a:t>
            </a:r>
            <a:r>
              <a:rPr lang="en-IN" dirty="0">
                <a:latin typeface="Times New Roman" panose="02020603050405020304" pitchFamily="18" charset="0"/>
                <a:cs typeface="Times New Roman" panose="02020603050405020304" pitchFamily="18" charset="0"/>
                <a:hlinkClick r:id="rId3"/>
              </a:rPr>
              <a:t>https://github.com/Jaheersk123/IBM_SkillsBuild_Internship.git</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Google Colab:- </a:t>
            </a:r>
            <a:r>
              <a:rPr lang="en-US" dirty="0">
                <a:hlinkClick r:id="rId4"/>
              </a:rPr>
              <a:t>https://colab.research.google.com/drive/1SvRYP5DwCV4-1-UQJVHSVtyFcZN24A7R?usp=sharing</a:t>
            </a:r>
            <a:r>
              <a:rPr lang="en-US" dirty="0"/>
              <a:t> </a:t>
            </a:r>
            <a:r>
              <a:rPr lang="en-US" b="1" dirty="0"/>
              <a:t>Research and Analysis:-</a:t>
            </a:r>
          </a:p>
          <a:p>
            <a:r>
              <a:rPr lang="en-US" dirty="0">
                <a:hlinkClick r:id="rId5"/>
              </a:rPr>
              <a:t>www.wikipedia.com</a:t>
            </a:r>
            <a:endParaRPr lang="en-US" dirty="0"/>
          </a:p>
          <a:p>
            <a:r>
              <a:rPr lang="en-US" dirty="0">
                <a:hlinkClick r:id="rId6"/>
              </a:rPr>
              <a:t>www.researchgate.com</a:t>
            </a:r>
            <a:endParaRPr lang="en-US" dirty="0"/>
          </a:p>
          <a:p>
            <a:r>
              <a:rPr lang="en-US" dirty="0">
                <a:hlinkClick r:id="rId7"/>
              </a:rPr>
              <a:t>www.academia.edu</a:t>
            </a: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34DCE1-782C-6A6D-66AA-B22653A44E98}"/>
              </a:ext>
            </a:extLst>
          </p:cNvPr>
          <p:cNvSpPr txBox="1"/>
          <p:nvPr/>
        </p:nvSpPr>
        <p:spPr>
          <a:xfrm>
            <a:off x="581192" y="1052335"/>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
        <p:nvSpPr>
          <p:cNvPr id="6" name="TextBox 5">
            <a:extLst>
              <a:ext uri="{FF2B5EF4-FFF2-40B4-BE49-F238E27FC236}">
                <a16:creationId xmlns:a16="http://schemas.microsoft.com/office/drawing/2014/main" id="{9826312B-72F2-69CF-1564-41499972DC80}"/>
              </a:ext>
            </a:extLst>
          </p:cNvPr>
          <p:cNvSpPr txBox="1"/>
          <p:nvPr/>
        </p:nvSpPr>
        <p:spPr>
          <a:xfrm>
            <a:off x="483412" y="2789456"/>
            <a:ext cx="11120568" cy="2308324"/>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2F4C458E-AA80-C180-5CC1-33B3EFD46F2C}"/>
              </a:ext>
            </a:extLst>
          </p:cNvPr>
          <p:cNvSpPr txBox="1"/>
          <p:nvPr/>
        </p:nvSpPr>
        <p:spPr>
          <a:xfrm>
            <a:off x="475488" y="1649718"/>
            <a:ext cx="11256264" cy="433965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Introduction to the Sample Superstore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Understanding the business context and objectives of the project.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Cleaning the dataset by addressing missing values, outliers, and inconsistencies.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Descriptive Analytics: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Visualizing data using charts, graphs, and histograms to gain initial insights.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Customer Segmentation: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Applying clustering algorithms (e.g., K-means clustering) to identify distinct customer segments.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the characteristics and preferences of each segment.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6F533-FDA2-30C0-448C-4158BA0795FD}"/>
              </a:ext>
            </a:extLst>
          </p:cNvPr>
          <p:cNvSpPr txBox="1"/>
          <p:nvPr/>
        </p:nvSpPr>
        <p:spPr>
          <a:xfrm>
            <a:off x="463296" y="704088"/>
            <a:ext cx="11265408" cy="594008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5. Sales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Profitability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Customer Behavior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Examining customer purchasing patterns, such as frequency, recency, and monetary value.</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customer loyalty and retention rates.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8. Recommendations and Insights: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9. Conclusion: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Reflecting on the limitations of the analysis and potential areas for further exploration.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D97CECA-CA79-8621-4AA1-E34F4361FA1B}"/>
              </a:ext>
            </a:extLst>
          </p:cNvPr>
          <p:cNvSpPr txBox="1"/>
          <p:nvPr/>
        </p:nvSpPr>
        <p:spPr>
          <a:xfrm>
            <a:off x="581192" y="1554480"/>
            <a:ext cx="11029616" cy="501675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primary objectives of the project are as follows: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Prepare the dataset for further analysis.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Descriptive Analytics: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Visualize data using charts, graphs, and histograms to gain initial insights.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Customer Segmentation: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C6EA5-9E10-EDAF-7861-D5CD33167665}"/>
              </a:ext>
            </a:extLst>
          </p:cNvPr>
          <p:cNvSpPr txBox="1"/>
          <p:nvPr/>
        </p:nvSpPr>
        <p:spPr>
          <a:xfrm>
            <a:off x="461772" y="1005840"/>
            <a:ext cx="11268456" cy="5047536"/>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4. Sales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Profitability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the impact of discounts, shipping costs, and other factors on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Customer Behavior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Examine customer purchasing patterns, including frequency, recency, and monetary value.</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customer loyalty and retention rates.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Present the results in a clear and concise manner using visualizations and data-driven insights.</a:t>
            </a:r>
            <a:endParaRPr lang="en-IN"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A37867-30EC-557F-CF97-48D654036F0B}"/>
              </a:ext>
            </a:extLst>
          </p:cNvPr>
          <p:cNvSpPr txBox="1"/>
          <p:nvPr/>
        </p:nvSpPr>
        <p:spPr>
          <a:xfrm>
            <a:off x="467868" y="1732014"/>
            <a:ext cx="11256264" cy="452431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 Management Team: </a:t>
            </a:r>
            <a:r>
              <a:rPr lang="en-US" sz="1600" dirty="0">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Business Analysts: </a:t>
            </a:r>
            <a:r>
              <a:rPr lang="en-US" sz="1600" dirty="0">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Marketing Team: </a:t>
            </a:r>
            <a:r>
              <a:rPr lang="en-US" sz="1600" dirty="0">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Sales Team: </a:t>
            </a:r>
            <a:r>
              <a:rPr lang="en-US" sz="1600" dirty="0">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7913C-0DEA-ABBE-FD40-CEF4233F89A5}"/>
              </a:ext>
            </a:extLst>
          </p:cNvPr>
          <p:cNvSpPr txBox="1"/>
          <p:nvPr/>
        </p:nvSpPr>
        <p:spPr>
          <a:xfrm>
            <a:off x="435864" y="874455"/>
            <a:ext cx="11320272" cy="255454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5. Operations Team: </a:t>
            </a:r>
            <a:r>
              <a:rPr lang="en-US" sz="1600" dirty="0">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Finance Team: </a:t>
            </a:r>
            <a:r>
              <a:rPr lang="en-US" sz="1600" dirty="0">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Data Analysts/Scientists: </a:t>
            </a:r>
            <a:r>
              <a:rPr lang="en-US" sz="1600" dirty="0">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1600" dirty="0"/>
          </a:p>
        </p:txBody>
      </p:sp>
    </p:spTree>
    <p:extLst>
      <p:ext uri="{BB962C8B-B14F-4D97-AF65-F5344CB8AC3E}">
        <p14:creationId xmlns:p14="http://schemas.microsoft.com/office/powerpoint/2010/main" val="227231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MY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BCE94-3B52-AE75-40A5-50D0C471825A}"/>
              </a:ext>
            </a:extLst>
          </p:cNvPr>
          <p:cNvSpPr txBox="1"/>
          <p:nvPr/>
        </p:nvSpPr>
        <p:spPr>
          <a:xfrm>
            <a:off x="457200" y="1627632"/>
            <a:ext cx="11247120" cy="501675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Solution:</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Value Proposition:</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Actionable Insights: </a:t>
            </a:r>
            <a:r>
              <a:rPr lang="en-US" sz="1600"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Improved Sales and Customer Satisfaction: </a:t>
            </a:r>
            <a:r>
              <a:rPr lang="en-US" sz="1600" dirty="0">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Cost Optimization: </a:t>
            </a:r>
            <a:r>
              <a:rPr lang="en-US" sz="1600" dirty="0">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636acb25-935d-4a93-b551-9ba35c1d7dfb"/>
    <ds:schemaRef ds:uri="http://www.w3.org/XML/1998/namespace"/>
    <ds:schemaRef ds:uri="http://purl.org/dc/dcmityp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146</TotalTime>
  <Words>2598</Words>
  <Application>Microsoft Office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Franklin Gothic Book</vt:lpstr>
      <vt:lpstr>Franklin Gothic Demi</vt:lpstr>
      <vt:lpstr>Times New Roman</vt:lpstr>
      <vt:lpstr>Wingdings</vt:lpstr>
      <vt:lpstr>Wingdings 2</vt:lpstr>
      <vt:lpstr>DividendVTI</vt:lpstr>
      <vt:lpstr>PowerPoint Presentation</vt:lpstr>
      <vt:lpstr>PowerPoint Presentation</vt:lpstr>
      <vt:lpstr>PowerPoint Presentation</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MODELLING</vt:lpstr>
      <vt:lpstr>PowerPoint Presentation</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jaheer sheik</cp:lastModifiedBy>
  <cp:revision>8</cp:revision>
  <dcterms:created xsi:type="dcterms:W3CDTF">2021-05-26T16:50:10Z</dcterms:created>
  <dcterms:modified xsi:type="dcterms:W3CDTF">2023-07-15T06:23:21Z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