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7" r:id="rId4"/>
    <p:sldId id="258" r:id="rId5"/>
    <p:sldId id="265" r:id="rId6"/>
    <p:sldId id="267" r:id="rId7"/>
    <p:sldId id="268" r:id="rId8"/>
    <p:sldId id="269" r:id="rId9"/>
    <p:sldId id="270" r:id="rId10"/>
    <p:sldId id="259" r:id="rId11"/>
    <p:sldId id="260" r:id="rId12"/>
    <p:sldId id="263" r:id="rId13"/>
    <p:sldId id="262" r:id="rId14"/>
    <p:sldId id="261" r:id="rId15"/>
    <p:sldId id="264" r:id="rId16"/>
    <p:sldId id="266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1c172a95aace33/Desktop/New%20Microsoft%20Excel%20Workshe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1c172a95aace33/Desktop/Projec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[Project.xlsx]Sheet9!PivotTable9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Sheet9!$B$4:$B$5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Sheet9!$B$6</c:f>
              <c:numCache>
                <c:formatCode>General</c:formatCode>
                <c:ptCount val="1"/>
                <c:pt idx="0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1-4E7E-B779-DDAA82A60AD3}"/>
            </c:ext>
          </c:extLst>
        </c:ser>
        <c:ser>
          <c:idx val="1"/>
          <c:order val="1"/>
          <c:tx>
            <c:strRef>
              <c:f>Sheet9!$C$4:$C$5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Sheet9!$C$6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9F1-4E7E-B779-DDAA82A60AD3}"/>
            </c:ext>
          </c:extLst>
        </c:ser>
        <c:ser>
          <c:idx val="2"/>
          <c:order val="2"/>
          <c:tx>
            <c:strRef>
              <c:f>Sheet9!$D$4:$D$5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Sheet9!$D$6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9F1-4E7E-B779-DDAA82A60AD3}"/>
            </c:ext>
          </c:extLst>
        </c:ser>
        <c:ser>
          <c:idx val="3"/>
          <c:order val="3"/>
          <c:tx>
            <c:strRef>
              <c:f>Sheet9!$E$4:$E$5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Sheet9!$E$6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9F1-4E7E-B779-DDAA82A60AD3}"/>
            </c:ext>
          </c:extLst>
        </c:ser>
        <c:ser>
          <c:idx val="4"/>
          <c:order val="4"/>
          <c:tx>
            <c:strRef>
              <c:f>Sheet9!$F$4:$F$5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Sheet9!$F$6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F1-4E7E-B779-DDAA82A60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651088"/>
        <c:axId val="663636688"/>
      </c:barChart>
      <c:catAx>
        <c:axId val="66365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636688"/>
        <c:crosses val="autoZero"/>
        <c:auto val="1"/>
        <c:lblAlgn val="ctr"/>
        <c:lblOffset val="100"/>
        <c:noMultiLvlLbl val="0"/>
      </c:catAx>
      <c:valAx>
        <c:axId val="66363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65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[Project.xlsx]All products !PivotTable4</c:name>
    <c:fmtId val="17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products '!$B$3:$B$4</c:f>
              <c:strCache>
                <c:ptCount val="1"/>
                <c:pt idx="0">
                  <c:v>Books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'!$B$5:$B$10</c:f>
              <c:numCache>
                <c:formatCode>General</c:formatCode>
                <c:ptCount val="5"/>
                <c:pt idx="0">
                  <c:v>140</c:v>
                </c:pt>
                <c:pt idx="1">
                  <c:v>166</c:v>
                </c:pt>
                <c:pt idx="2">
                  <c:v>125</c:v>
                </c:pt>
                <c:pt idx="3">
                  <c:v>119</c:v>
                </c:pt>
                <c:pt idx="4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B-46EE-830D-CEC1C6EA69F8}"/>
            </c:ext>
          </c:extLst>
        </c:ser>
        <c:ser>
          <c:idx val="1"/>
          <c:order val="1"/>
          <c:tx>
            <c:strRef>
              <c:f>'All products '!$C$3:$C$4</c:f>
              <c:strCache>
                <c:ptCount val="1"/>
                <c:pt idx="0">
                  <c:v>Clothing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'!$C$5:$C$10</c:f>
              <c:numCache>
                <c:formatCode>General</c:formatCode>
                <c:ptCount val="5"/>
                <c:pt idx="0">
                  <c:v>102</c:v>
                </c:pt>
                <c:pt idx="1">
                  <c:v>113</c:v>
                </c:pt>
                <c:pt idx="2">
                  <c:v>102</c:v>
                </c:pt>
                <c:pt idx="3">
                  <c:v>87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B-46EE-830D-CEC1C6EA69F8}"/>
            </c:ext>
          </c:extLst>
        </c:ser>
        <c:ser>
          <c:idx val="2"/>
          <c:order val="2"/>
          <c:tx>
            <c:strRef>
              <c:f>'All products '!$D$3:$D$4</c:f>
              <c:strCache>
                <c:ptCount val="1"/>
                <c:pt idx="0">
                  <c:v>Electronics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'!$D$5:$D$10</c:f>
              <c:numCache>
                <c:formatCode>General</c:formatCode>
                <c:ptCount val="5"/>
                <c:pt idx="0">
                  <c:v>72</c:v>
                </c:pt>
                <c:pt idx="1">
                  <c:v>102</c:v>
                </c:pt>
                <c:pt idx="2">
                  <c:v>54</c:v>
                </c:pt>
                <c:pt idx="3">
                  <c:v>139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3B-46EE-830D-CEC1C6EA69F8}"/>
            </c:ext>
          </c:extLst>
        </c:ser>
        <c:ser>
          <c:idx val="3"/>
          <c:order val="3"/>
          <c:tx>
            <c:strRef>
              <c:f>'All products '!$E$3:$E$4</c:f>
              <c:strCache>
                <c:ptCount val="1"/>
                <c:pt idx="0">
                  <c:v>Home &amp; Kitchen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'!$E$5:$E$10</c:f>
              <c:numCache>
                <c:formatCode>General</c:formatCode>
                <c:ptCount val="5"/>
                <c:pt idx="0">
                  <c:v>143</c:v>
                </c:pt>
                <c:pt idx="1">
                  <c:v>83</c:v>
                </c:pt>
                <c:pt idx="2">
                  <c:v>61</c:v>
                </c:pt>
                <c:pt idx="3">
                  <c:v>135</c:v>
                </c:pt>
                <c:pt idx="4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3B-46EE-830D-CEC1C6EA69F8}"/>
            </c:ext>
          </c:extLst>
        </c:ser>
        <c:ser>
          <c:idx val="4"/>
          <c:order val="4"/>
          <c:tx>
            <c:strRef>
              <c:f>'All products '!$F$3:$F$4</c:f>
              <c:strCache>
                <c:ptCount val="1"/>
                <c:pt idx="0">
                  <c:v>Toys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'!$F$5:$F$10</c:f>
              <c:numCache>
                <c:formatCode>General</c:formatCode>
                <c:ptCount val="5"/>
                <c:pt idx="0">
                  <c:v>135</c:v>
                </c:pt>
                <c:pt idx="1">
                  <c:v>154</c:v>
                </c:pt>
                <c:pt idx="2">
                  <c:v>83</c:v>
                </c:pt>
                <c:pt idx="3">
                  <c:v>148</c:v>
                </c:pt>
                <c:pt idx="4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3B-46EE-830D-CEC1C6EA6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2850496"/>
        <c:axId val="322846656"/>
      </c:barChart>
      <c:catAx>
        <c:axId val="3228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846656"/>
        <c:crosses val="autoZero"/>
        <c:auto val="1"/>
        <c:lblAlgn val="ctr"/>
        <c:lblOffset val="100"/>
        <c:noMultiLvlLbl val="0"/>
      </c:catAx>
      <c:valAx>
        <c:axId val="3228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8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19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1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10A7-C951-4135-ACB9-F36C8C06077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1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0F35-E980-EC8B-D483-BA287864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606" y="1919748"/>
            <a:ext cx="9566787" cy="301850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94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27E-E7A3-D6F1-DE03-3D95C917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Analysis of Different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DBBC-960C-6A44-7785-AEC59D2D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&amp; Kitchen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78FD49-49F9-1A52-CA80-81D0935D7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069390"/>
              </p:ext>
            </p:extLst>
          </p:nvPr>
        </p:nvGraphicFramePr>
        <p:xfrm>
          <a:off x="3115352" y="1768992"/>
          <a:ext cx="6431772" cy="233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7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discount applied is quite high, over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total, compared to a sales quantity of around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while significant discounts were applied, the number of items sold was moderate, indicating that high discounts may have been needed to stimulate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discount percentage is slightly lower than that of books, around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while the quantity sold is also close to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books, a considerable discount was applied to drive similar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7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Discounts are again high, nearing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the quantity sold remains relatively low, under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that despite high discounts, electronics did not sell as much, implying the possibility of less consumer demand or higher pricing.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8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&amp;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discounts here are lower, around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quantity sold is also quite low.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indicate lower demand in this category, even with moderate discounting.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5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toys category received the highest discount, exceeding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quantity sold is close to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discounts were highly effective in driving toy sales, possibly because of the season or high demand.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the highest discounts, and the sales responded with the highest quantity sold.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had high discounts but moderate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lower discounts and also had low sales.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trend suggests that the more discounts were applied, the higher the sales tended to be, especially in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However,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still showed low sales despite large discounts, possibly hinting at price sensitivity or other market dynamics.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7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Performance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Category Performance in Australia</a:t>
            </a:r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Impact of Discounts on Sales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9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strongest performing regions, with the highest values in terms of the measured metric (which could be revenue, sales, or another performance indicator).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underperform compared to other regions, indicating potential areas for improvement or increased marketing efforts.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falls somewhere in the middle, performing better than Europe and South America but lagging behind Asia and North America.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Category Performance in Australia</a:t>
            </a:r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benefited the most from discounts, with the highest discount percentage (over 500%) and the largest quantity sold. This suggests that aggressive discounting was highly effective in this category, possibly indicating strong demand.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also saw significant discounting (around 400% and 300%, respectively) and managed decent sales, though the discount percentages were quite high in relation to the quantity sold.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high discounts (close to 400%), but sales remained lower than expected, which could indicate less consumer interest despite the pricing incentives.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saw relatively low sales and discounts, suggesting that this category may need further market analysis to determine whether discounts or other strategies could boost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823D-03D8-6A0D-3C08-D5AEA91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on Data Analysis of X Company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ACE-5CA8-4FA1-ADCE-EEBD90E6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Jahid Hasan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				: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Session		: 2020-21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4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Impact of Discounts on Sales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general trend shows that higher discounts led to increased sales in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However, for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even significant discounts did not result in high sales, possibly due to external factors such as consumer preference or pricing sensitivity.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seems to rely heavily on discounting to drive sales across multiple product categories. While this strategy has been effective for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it might not be sustainable in the long term, especially for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where high discounts do not necessarily guarantee strong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3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Reassess Discount Strategies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While discounts have been effective in some categories, such as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more targeted discounting strategy could help maximize profits in underperforming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Market Opportunities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underperforming regions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Increased promotions or localized marketing strategies could help boost performance.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Consumer Preferences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key categories such as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where high discounts did not translate into high sales. Understanding consumer demand better could help tailor future offers or pricing strategies.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3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A81-ABCC-C044-CF9F-DB67A728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05" y="2411361"/>
            <a:ext cx="8596668" cy="203527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30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9FC-3667-0597-F27E-4A6A73A1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02F6-BAF2-42F7-F459-2BA6E03F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per 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 Applied (%)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6EEB-6AE1-6EBC-E487-AE897BFE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Sells in Different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6F1F-1ABA-DDD0-E5E9-AD700666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1475"/>
            <a:ext cx="8596668" cy="4085635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America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A0D120-9C37-47F3-32A1-A95E28DF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951314"/>
              </p:ext>
            </p:extLst>
          </p:nvPr>
        </p:nvGraphicFramePr>
        <p:xfrm>
          <a:off x="3711677" y="27161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4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highest value, with a bar reaching approximately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suggests that this region outperforms the others in whatever metric is being measured.</a:t>
            </a:r>
          </a:p>
        </p:txBody>
      </p:sp>
    </p:spTree>
    <p:extLst>
      <p:ext uri="{BB962C8B-B14F-4D97-AF65-F5344CB8AC3E}">
        <p14:creationId xmlns:p14="http://schemas.microsoft.com/office/powerpoint/2010/main" val="164939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&amp; North America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similar values, with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slightly behind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Both are above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strong performance compared to the other regions.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lowest value among the five regions, with the bar reaching just below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shows that Europe lags behind the others in this metric.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4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performs slightly better than Europe but still remains below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9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Observations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seems to have a fairly balanced distribution, with most regions scoring between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appear to be the leaders in this comparison.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lowest performing regions in this dataset.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26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983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Welcome to My Project Presentation</vt:lpstr>
      <vt:lpstr>Title: Report on Data Analysis of X Company</vt:lpstr>
      <vt:lpstr>Introduction</vt:lpstr>
      <vt:lpstr>Sells in Different Region</vt:lpstr>
      <vt:lpstr>Asia</vt:lpstr>
      <vt:lpstr>Australia &amp; North America </vt:lpstr>
      <vt:lpstr>Europe</vt:lpstr>
      <vt:lpstr>South America</vt:lpstr>
      <vt:lpstr>General Observations</vt:lpstr>
      <vt:lpstr>Detail Analysis of Different Products</vt:lpstr>
      <vt:lpstr>Books</vt:lpstr>
      <vt:lpstr>Clothing</vt:lpstr>
      <vt:lpstr>Electronics</vt:lpstr>
      <vt:lpstr>Home &amp; Kitchen</vt:lpstr>
      <vt:lpstr>Toys</vt:lpstr>
      <vt:lpstr>General Insights</vt:lpstr>
      <vt:lpstr>Conclusion</vt:lpstr>
      <vt:lpstr>Regional Performance</vt:lpstr>
      <vt:lpstr>Product Category Performance in Australia</vt:lpstr>
      <vt:lpstr>Impact of Discounts on Sales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Project Presentation</dc:title>
  <dc:creator>Easin Kazi</dc:creator>
  <cp:lastModifiedBy>Unknown User</cp:lastModifiedBy>
  <cp:revision>3</cp:revision>
  <dcterms:created xsi:type="dcterms:W3CDTF">2024-10-07T18:48:40Z</dcterms:created>
  <dcterms:modified xsi:type="dcterms:W3CDTF">2024-12-06T11:26:31Z</dcterms:modified>
</cp:coreProperties>
</file>