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0" r:id="rId1"/>
  </p:sldMasterIdLst>
  <p:notesMasterIdLst>
    <p:notesMasterId r:id="rId12"/>
  </p:notesMasterIdLst>
  <p:sldIdLst>
    <p:sldId id="256" r:id="rId2"/>
    <p:sldId id="257" r:id="rId3"/>
    <p:sldId id="258" r:id="rId4"/>
    <p:sldId id="260" r:id="rId5"/>
    <p:sldId id="266" r:id="rId6"/>
    <p:sldId id="267" r:id="rId7"/>
    <p:sldId id="268" r:id="rId8"/>
    <p:sldId id="269" r:id="rId9"/>
    <p:sldId id="270"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7" autoAdjust="0"/>
  </p:normalViewPr>
  <p:slideViewPr>
    <p:cSldViewPr snapToGrid="0">
      <p:cViewPr varScale="1">
        <p:scale>
          <a:sx n="84" d="100"/>
          <a:sy n="84" d="100"/>
        </p:scale>
        <p:origin x="629"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A1DBE-91BF-4B2B-B9B2-F1D5E762E2CC}" type="datetimeFigureOut">
              <a:rPr lang="en-US" smtClean="0"/>
              <a:t>02-Nov-21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D23F33-6C9F-4DF3-92CC-7EC1B1686B39}" type="slidenum">
              <a:rPr lang="en-US" smtClean="0"/>
              <a:t>‹#›</a:t>
            </a:fld>
            <a:endParaRPr lang="en-US"/>
          </a:p>
        </p:txBody>
      </p:sp>
    </p:spTree>
    <p:extLst>
      <p:ext uri="{BB962C8B-B14F-4D97-AF65-F5344CB8AC3E}">
        <p14:creationId xmlns:p14="http://schemas.microsoft.com/office/powerpoint/2010/main" val="2947518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D23F33-6C9F-4DF3-92CC-7EC1B1686B39}" type="slidenum">
              <a:rPr lang="en-US" smtClean="0"/>
              <a:t>6</a:t>
            </a:fld>
            <a:endParaRPr lang="en-US"/>
          </a:p>
        </p:txBody>
      </p:sp>
    </p:spTree>
    <p:extLst>
      <p:ext uri="{BB962C8B-B14F-4D97-AF65-F5344CB8AC3E}">
        <p14:creationId xmlns:p14="http://schemas.microsoft.com/office/powerpoint/2010/main" val="3260514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702DCE2-CB77-4973-9B1B-8558DE2DEE23}" type="datetime1">
              <a:rPr lang="en-US" smtClean="0"/>
              <a:t>02-Nov-21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958317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CEE97F-3714-4631-8324-F8A61C9658C8}" type="datetime1">
              <a:rPr lang="en-US" smtClean="0"/>
              <a:t>02-Nov-21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2539485930"/>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FE0406-BDD8-4479-B44F-FF3D5B45AE8C}" type="datetime1">
              <a:rPr lang="en-US" smtClean="0"/>
              <a:t>02-Nov-21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76D4D18-2F4B-48B6-B936-2513D5B93D6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7566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CDF4B38-683C-4049-8AA8-40B76ED8C756}" type="datetime1">
              <a:rPr lang="en-US" smtClean="0"/>
              <a:t>02-Nov-21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115989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0CEE97F-3714-4631-8324-F8A61C9658C8}" type="datetime1">
              <a:rPr lang="en-US" smtClean="0"/>
              <a:t>02-Nov-21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6D4D18-2F4B-48B6-B936-2513D5B93D6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97415706"/>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0CEE97F-3714-4631-8324-F8A61C9658C8}" type="datetime1">
              <a:rPr lang="en-US" smtClean="0"/>
              <a:t>02-Nov-21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3593454744"/>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AEFB4C-B562-488B-81A3-05BFFD7A6C6C}" type="datetime1">
              <a:rPr lang="en-US" smtClean="0"/>
              <a:t>02-Nov-21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1750475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54D11E-432E-4434-8640-8C6435BFA2E3}" type="datetime1">
              <a:rPr lang="en-US" smtClean="0"/>
              <a:t>02-Nov-21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1339478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05B64A-A1FB-45AB-A8F1-FB619548F817}" type="datetime1">
              <a:rPr lang="en-US" smtClean="0"/>
              <a:t>02-Nov-21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139745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0942EC-68FC-4B3F-B0B9-9B7D4CC24E28}" type="datetime1">
              <a:rPr lang="en-US" smtClean="0"/>
              <a:t>02-Nov-21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2463353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1AD786-14C2-46E1-9D97-00F729FE9D67}" type="datetime1">
              <a:rPr lang="en-US" smtClean="0"/>
              <a:t>02-Nov-21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3055831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2190E6-CB64-4D02-BE46-EED119F968CA}" type="datetime1">
              <a:rPr lang="en-US" smtClean="0"/>
              <a:t>02-Nov-21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1680606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65341A9-FD62-42D9-A4F6-D5290DF5A659}" type="datetime1">
              <a:rPr lang="en-US" smtClean="0"/>
              <a:t>02-Nov-21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2917838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73B16D-9CED-4C11-BBD0-269CC9543287}" type="datetime1">
              <a:rPr lang="en-US" smtClean="0"/>
              <a:t>02-Nov-21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2163986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6D18C0-9406-469A-8C6B-69E57BB78CF8}" type="datetime1">
              <a:rPr lang="en-US" smtClean="0"/>
              <a:t>02-Nov-21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356184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B6C812-60BD-4951-981E-976EF745A539}" type="datetime1">
              <a:rPr lang="en-US" smtClean="0"/>
              <a:t>02-Nov-21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473486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0CEE97F-3714-4631-8324-F8A61C9658C8}" type="datetime1">
              <a:rPr lang="en-US" smtClean="0"/>
              <a:t>02-Nov-21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76D4D18-2F4B-48B6-B936-2513D5B93D67}" type="slidenum">
              <a:rPr lang="en-US" smtClean="0"/>
              <a:t>‹#›</a:t>
            </a:fld>
            <a:endParaRPr lang="en-US"/>
          </a:p>
        </p:txBody>
      </p:sp>
    </p:spTree>
    <p:extLst>
      <p:ext uri="{BB962C8B-B14F-4D97-AF65-F5344CB8AC3E}">
        <p14:creationId xmlns:p14="http://schemas.microsoft.com/office/powerpoint/2010/main" val="1204875831"/>
      </p:ext>
    </p:extLst>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 id="2147484102" r:id="rId12"/>
    <p:sldLayoutId id="2147484103" r:id="rId13"/>
    <p:sldLayoutId id="2147484104" r:id="rId14"/>
    <p:sldLayoutId id="2147484105" r:id="rId15"/>
    <p:sldLayoutId id="2147484106" r:id="rId16"/>
  </p:sldLayoutIdLst>
  <p:hf sldNum="0"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4DA213-FD7D-4457-BF51-B8DB01E3461B}"/>
              </a:ext>
            </a:extLst>
          </p:cNvPr>
          <p:cNvSpPr>
            <a:spLocks noGrp="1"/>
          </p:cNvSpPr>
          <p:nvPr>
            <p:ph type="ctrTitle"/>
          </p:nvPr>
        </p:nvSpPr>
        <p:spPr>
          <a:xfrm>
            <a:off x="2107536" y="3776472"/>
            <a:ext cx="8792111" cy="2377440"/>
          </a:xfrm>
        </p:spPr>
        <p:txBody>
          <a:bodyPr>
            <a:normAutofit fontScale="90000"/>
          </a:bodyPr>
          <a:lstStyle/>
          <a:p>
            <a:pPr algn="ctr"/>
            <a:r>
              <a:rPr lang="en-US" b="1" dirty="0">
                <a:solidFill>
                  <a:srgbClr val="92D050"/>
                </a:solidFill>
              </a:rPr>
              <a:t>Welcome to</a:t>
            </a:r>
            <a:br>
              <a:rPr lang="en-US" b="1" dirty="0">
                <a:solidFill>
                  <a:srgbClr val="92D050"/>
                </a:solidFill>
              </a:rPr>
            </a:br>
            <a:r>
              <a:rPr lang="en-US" b="1" dirty="0">
                <a:solidFill>
                  <a:srgbClr val="92D050"/>
                </a:solidFill>
              </a:rPr>
              <a:t>Model Polytechnic Institute, </a:t>
            </a:r>
            <a:r>
              <a:rPr lang="en-US" b="1" dirty="0" smtClean="0">
                <a:solidFill>
                  <a:srgbClr val="92D050"/>
                </a:solidFill>
              </a:rPr>
              <a:t>Jashore</a:t>
            </a:r>
            <a:endParaRPr lang="en-US"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32642" y="463294"/>
            <a:ext cx="3541900" cy="3166873"/>
          </a:xfrm>
          <a:prstGeom prst="rect">
            <a:avLst/>
          </a:prstGeom>
        </p:spPr>
      </p:pic>
    </p:spTree>
    <p:extLst>
      <p:ext uri="{BB962C8B-B14F-4D97-AF65-F5344CB8AC3E}">
        <p14:creationId xmlns:p14="http://schemas.microsoft.com/office/powerpoint/2010/main" val="93113105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4681" y="2855246"/>
            <a:ext cx="5925312" cy="957802"/>
          </a:xfrm>
        </p:spPr>
        <p:txBody>
          <a:bodyPr>
            <a:normAutofit/>
          </a:bodyPr>
          <a:lstStyle/>
          <a:p>
            <a:pPr algn="ctr"/>
            <a:r>
              <a:rPr lang="en-US" sz="5000" b="1" dirty="0" smtClean="0"/>
              <a:t>THANK YOU</a:t>
            </a:r>
            <a:endParaRPr lang="en-US" sz="5000" b="1" dirty="0"/>
          </a:p>
        </p:txBody>
      </p:sp>
      <p:sp>
        <p:nvSpPr>
          <p:cNvPr id="4" name="Date Placeholder 3"/>
          <p:cNvSpPr>
            <a:spLocks noGrp="1"/>
          </p:cNvSpPr>
          <p:nvPr>
            <p:ph type="dt" sz="half" idx="10"/>
          </p:nvPr>
        </p:nvSpPr>
        <p:spPr/>
        <p:txBody>
          <a:bodyPr/>
          <a:lstStyle/>
          <a:p>
            <a:fld id="{CE05B64A-A1FB-45AB-A8F1-FB619548F817}" type="datetime1">
              <a:rPr lang="en-US" smtClean="0"/>
              <a:t>02-Nov-21</a:t>
            </a:fld>
            <a:endParaRPr lang="en-US"/>
          </a:p>
        </p:txBody>
      </p:sp>
    </p:spTree>
    <p:extLst>
      <p:ext uri="{BB962C8B-B14F-4D97-AF65-F5344CB8AC3E}">
        <p14:creationId xmlns:p14="http://schemas.microsoft.com/office/powerpoint/2010/main" val="2284530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CEBB6A1C-0E79-4823-9F49-BED091D78BFE}"/>
              </a:ext>
            </a:extLst>
          </p:cNvPr>
          <p:cNvSpPr/>
          <p:nvPr/>
        </p:nvSpPr>
        <p:spPr>
          <a:xfrm>
            <a:off x="1742585" y="701289"/>
            <a:ext cx="1733279" cy="5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43EE4ED-B4C8-4A62-A705-D56027C4D408}"/>
              </a:ext>
            </a:extLst>
          </p:cNvPr>
          <p:cNvSpPr>
            <a:spLocks noGrp="1"/>
          </p:cNvSpPr>
          <p:nvPr>
            <p:ph type="title"/>
          </p:nvPr>
        </p:nvSpPr>
        <p:spPr>
          <a:xfrm>
            <a:off x="1742585" y="701289"/>
            <a:ext cx="1733279" cy="531845"/>
          </a:xfrm>
        </p:spPr>
        <p:txBody>
          <a:bodyPr>
            <a:normAutofit fontScale="90000"/>
          </a:bodyPr>
          <a:lstStyle/>
          <a:p>
            <a:pPr algn="ctr"/>
            <a:r>
              <a:rPr lang="en-US" dirty="0">
                <a:solidFill>
                  <a:srgbClr val="FFFF00"/>
                </a:solidFill>
              </a:rPr>
              <a:t>Menu</a:t>
            </a:r>
          </a:p>
        </p:txBody>
      </p:sp>
      <p:sp>
        <p:nvSpPr>
          <p:cNvPr id="3" name="Content Placeholder 2">
            <a:extLst>
              <a:ext uri="{FF2B5EF4-FFF2-40B4-BE49-F238E27FC236}">
                <a16:creationId xmlns:a16="http://schemas.microsoft.com/office/drawing/2014/main" xmlns="" id="{CA914323-BD4A-49C2-8C42-B3AC1A7CCA5B}"/>
              </a:ext>
            </a:extLst>
          </p:cNvPr>
          <p:cNvSpPr>
            <a:spLocks noGrp="1"/>
          </p:cNvSpPr>
          <p:nvPr>
            <p:ph idx="1"/>
          </p:nvPr>
        </p:nvSpPr>
        <p:spPr>
          <a:xfrm>
            <a:off x="1742585" y="1688469"/>
            <a:ext cx="4376662" cy="3505323"/>
          </a:xfrm>
        </p:spPr>
        <p:txBody>
          <a:bodyPr>
            <a:normAutofit/>
          </a:bodyPr>
          <a:lstStyle/>
          <a:p>
            <a:pPr>
              <a:buFont typeface="Wingdings" panose="05000000000000000000" pitchFamily="2" charset="2"/>
              <a:buChar char="§"/>
            </a:pPr>
            <a:r>
              <a:rPr lang="en-US" sz="2200" dirty="0" smtClean="0">
                <a:solidFill>
                  <a:srgbClr val="FFFF00"/>
                </a:solidFill>
                <a:hlinkClick r:id="rId2" action="ppaction://hlinksldjump"/>
              </a:rPr>
              <a:t>Home</a:t>
            </a:r>
            <a:endParaRPr lang="en-US" sz="2200" dirty="0">
              <a:solidFill>
                <a:srgbClr val="FFFF00"/>
              </a:solidFill>
            </a:endParaRPr>
          </a:p>
          <a:p>
            <a:pPr>
              <a:buFont typeface="Wingdings" panose="05000000000000000000" pitchFamily="2" charset="2"/>
              <a:buChar char="§"/>
            </a:pPr>
            <a:r>
              <a:rPr lang="en-US" sz="2200" dirty="0" smtClean="0">
                <a:solidFill>
                  <a:srgbClr val="FFFF00"/>
                </a:solidFill>
                <a:hlinkClick r:id="rId3" action="ppaction://hlinksldjump"/>
              </a:rPr>
              <a:t>Teachers</a:t>
            </a:r>
            <a:endParaRPr lang="en-US" sz="2200" dirty="0">
              <a:solidFill>
                <a:srgbClr val="FFFF00"/>
              </a:solidFill>
            </a:endParaRPr>
          </a:p>
          <a:p>
            <a:pPr>
              <a:buFont typeface="Wingdings" panose="05000000000000000000" pitchFamily="2" charset="2"/>
              <a:buChar char="§"/>
            </a:pPr>
            <a:r>
              <a:rPr lang="en-US" sz="2200" dirty="0" smtClean="0">
                <a:solidFill>
                  <a:srgbClr val="FFFF00"/>
                </a:solidFill>
                <a:hlinkClick r:id="rId4" action="ppaction://hlinksldjump"/>
              </a:rPr>
              <a:t>Lab</a:t>
            </a:r>
            <a:endParaRPr lang="en-US" sz="2200" dirty="0">
              <a:solidFill>
                <a:srgbClr val="FFFF00"/>
              </a:solidFill>
            </a:endParaRPr>
          </a:p>
          <a:p>
            <a:pPr>
              <a:buFont typeface="Wingdings" panose="05000000000000000000" pitchFamily="2" charset="2"/>
              <a:buChar char="§"/>
            </a:pPr>
            <a:r>
              <a:rPr lang="en-US" sz="2200" dirty="0" smtClean="0">
                <a:solidFill>
                  <a:srgbClr val="FFFF00"/>
                </a:solidFill>
                <a:hlinkClick r:id="rId5" action="ppaction://hlinksldjump"/>
              </a:rPr>
              <a:t>Results</a:t>
            </a:r>
            <a:endParaRPr lang="en-US" sz="2200" dirty="0">
              <a:solidFill>
                <a:srgbClr val="FFFF00"/>
              </a:solidFill>
            </a:endParaRPr>
          </a:p>
          <a:p>
            <a:pPr>
              <a:buFont typeface="Wingdings" panose="05000000000000000000" pitchFamily="2" charset="2"/>
              <a:buChar char="§"/>
            </a:pPr>
            <a:r>
              <a:rPr lang="en-US" sz="2200" dirty="0" smtClean="0">
                <a:solidFill>
                  <a:srgbClr val="FFFF00"/>
                </a:solidFill>
                <a:hlinkClick r:id="rId6" action="ppaction://hlinksldjump"/>
              </a:rPr>
              <a:t>Contact </a:t>
            </a:r>
            <a:r>
              <a:rPr lang="en-US" sz="2200" dirty="0">
                <a:solidFill>
                  <a:srgbClr val="FFFF00"/>
                </a:solidFill>
                <a:hlinkClick r:id="rId6" action="ppaction://hlinksldjump"/>
              </a:rPr>
              <a:t>Us</a:t>
            </a:r>
            <a:endParaRPr lang="en-US" sz="2200" dirty="0">
              <a:solidFill>
                <a:srgbClr val="FFFF00"/>
              </a:solidFill>
            </a:endParaRPr>
          </a:p>
          <a:p>
            <a:pPr>
              <a:buFont typeface="Wingdings" panose="05000000000000000000" pitchFamily="2" charset="2"/>
              <a:buChar char="§"/>
            </a:pPr>
            <a:r>
              <a:rPr lang="en-US" sz="2200" dirty="0" smtClean="0">
                <a:solidFill>
                  <a:srgbClr val="FFFF00"/>
                </a:solidFill>
                <a:hlinkClick r:id="rId7" action="ppaction://hlinksldjump"/>
              </a:rPr>
              <a:t>Academic</a:t>
            </a:r>
            <a:endParaRPr lang="en-US" sz="2200" dirty="0">
              <a:solidFill>
                <a:srgbClr val="FFFF00"/>
              </a:solidFill>
            </a:endParaRPr>
          </a:p>
          <a:p>
            <a:pPr>
              <a:buFont typeface="Wingdings" panose="05000000000000000000" pitchFamily="2" charset="2"/>
              <a:buChar char="§"/>
            </a:pPr>
            <a:r>
              <a:rPr lang="en-US" sz="2200" dirty="0" smtClean="0">
                <a:solidFill>
                  <a:srgbClr val="FFFF00"/>
                </a:solidFill>
                <a:hlinkClick r:id="rId8" action="ppaction://hlinksldjump"/>
              </a:rPr>
              <a:t>About</a:t>
            </a:r>
            <a:endParaRPr lang="en-US" sz="2200" dirty="0">
              <a:solidFill>
                <a:srgbClr val="FFFF00"/>
              </a:solidFill>
            </a:endParaRPr>
          </a:p>
        </p:txBody>
      </p:sp>
    </p:spTree>
    <p:extLst>
      <p:ext uri="{BB962C8B-B14F-4D97-AF65-F5344CB8AC3E}">
        <p14:creationId xmlns:p14="http://schemas.microsoft.com/office/powerpoint/2010/main" val="27121652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A7E60C6-400A-4230-906E-FB66FB646872}"/>
              </a:ext>
            </a:extLst>
          </p:cNvPr>
          <p:cNvSpPr/>
          <p:nvPr/>
        </p:nvSpPr>
        <p:spPr>
          <a:xfrm>
            <a:off x="1764783" y="707441"/>
            <a:ext cx="1506957" cy="526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43EE4ED-B4C8-4A62-A705-D56027C4D408}"/>
              </a:ext>
            </a:extLst>
          </p:cNvPr>
          <p:cNvSpPr>
            <a:spLocks noGrp="1"/>
          </p:cNvSpPr>
          <p:nvPr>
            <p:ph type="title"/>
          </p:nvPr>
        </p:nvSpPr>
        <p:spPr>
          <a:xfrm>
            <a:off x="1764782" y="643031"/>
            <a:ext cx="1506957" cy="546804"/>
          </a:xfrm>
        </p:spPr>
        <p:txBody>
          <a:bodyPr>
            <a:normAutofit fontScale="90000"/>
          </a:bodyPr>
          <a:lstStyle/>
          <a:p>
            <a:pPr algn="ctr"/>
            <a:r>
              <a:rPr lang="en-US" dirty="0">
                <a:solidFill>
                  <a:srgbClr val="FFFF00"/>
                </a:solidFill>
              </a:rPr>
              <a:t>Home</a:t>
            </a:r>
          </a:p>
        </p:txBody>
      </p:sp>
      <p:sp>
        <p:nvSpPr>
          <p:cNvPr id="3" name="Content Placeholder 2">
            <a:extLst>
              <a:ext uri="{FF2B5EF4-FFF2-40B4-BE49-F238E27FC236}">
                <a16:creationId xmlns:a16="http://schemas.microsoft.com/office/drawing/2014/main" xmlns="" id="{CA914323-BD4A-49C2-8C42-B3AC1A7CCA5B}"/>
              </a:ext>
            </a:extLst>
          </p:cNvPr>
          <p:cNvSpPr>
            <a:spLocks noGrp="1"/>
          </p:cNvSpPr>
          <p:nvPr>
            <p:ph idx="1"/>
          </p:nvPr>
        </p:nvSpPr>
        <p:spPr>
          <a:xfrm>
            <a:off x="1775897" y="2072890"/>
            <a:ext cx="9502772" cy="3587246"/>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0" i="0" dirty="0">
              <a:solidFill>
                <a:srgbClr val="92D050"/>
              </a:solidFill>
              <a:effectLst/>
              <a:latin typeface="Arial" panose="020B0604020202020204" pitchFamily="34" charset="0"/>
            </a:endParaRPr>
          </a:p>
          <a:p>
            <a:pPr marL="0" indent="0">
              <a:lnSpc>
                <a:spcPct val="150000"/>
              </a:lnSpc>
              <a:buNone/>
            </a:pPr>
            <a:r>
              <a:rPr lang="en-US" sz="2000" b="0" i="0" dirty="0">
                <a:solidFill>
                  <a:schemeClr val="tx1"/>
                </a:solidFill>
                <a:effectLst/>
                <a:latin typeface="Arial" panose="020B0604020202020204" pitchFamily="34" charset="0"/>
              </a:rPr>
              <a:t>Welcome to Model Polytechnic institute. We are providing one of the best education guide line in the technical education. This is our first web appearance and we are constantly trying to improve it. So be with us. We will right back</a:t>
            </a:r>
            <a:r>
              <a:rPr lang="en-US" sz="2000" b="0" i="0" dirty="0">
                <a:solidFill>
                  <a:srgbClr val="92D050"/>
                </a:solidFill>
                <a:effectLst/>
                <a:latin typeface="Arial" panose="020B0604020202020204" pitchFamily="34" charset="0"/>
              </a:rPr>
              <a:t>.</a:t>
            </a:r>
            <a:r>
              <a:rPr lang="en-US" sz="2000" dirty="0">
                <a:solidFill>
                  <a:srgbClr val="92D050"/>
                </a:solidFill>
              </a:rPr>
              <a:t> </a:t>
            </a:r>
          </a:p>
        </p:txBody>
      </p:sp>
      <p:pic>
        <p:nvPicPr>
          <p:cNvPr id="7" name="Picture 6">
            <a:extLst>
              <a:ext uri="{FF2B5EF4-FFF2-40B4-BE49-F238E27FC236}">
                <a16:creationId xmlns:a16="http://schemas.microsoft.com/office/drawing/2014/main" xmlns="" id="{D4D08EEA-91AA-4417-8C86-3F1688EA9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783" y="2165729"/>
            <a:ext cx="9525000" cy="1485900"/>
          </a:xfrm>
          <a:prstGeom prst="rect">
            <a:avLst/>
          </a:prstGeom>
        </p:spPr>
      </p:pic>
    </p:spTree>
    <p:extLst>
      <p:ext uri="{BB962C8B-B14F-4D97-AF65-F5344CB8AC3E}">
        <p14:creationId xmlns:p14="http://schemas.microsoft.com/office/powerpoint/2010/main" val="25832305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A7E60C6-400A-4230-906E-FB66FB646872}"/>
              </a:ext>
            </a:extLst>
          </p:cNvPr>
          <p:cNvSpPr/>
          <p:nvPr/>
        </p:nvSpPr>
        <p:spPr>
          <a:xfrm>
            <a:off x="1764783" y="707441"/>
            <a:ext cx="2121417" cy="526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43EE4ED-B4C8-4A62-A705-D56027C4D408}"/>
              </a:ext>
            </a:extLst>
          </p:cNvPr>
          <p:cNvSpPr>
            <a:spLocks noGrp="1"/>
          </p:cNvSpPr>
          <p:nvPr>
            <p:ph type="title"/>
          </p:nvPr>
        </p:nvSpPr>
        <p:spPr>
          <a:xfrm>
            <a:off x="1764783" y="664672"/>
            <a:ext cx="2121417" cy="528305"/>
          </a:xfrm>
        </p:spPr>
        <p:txBody>
          <a:bodyPr>
            <a:normAutofit fontScale="90000"/>
          </a:bodyPr>
          <a:lstStyle/>
          <a:p>
            <a:pPr algn="ctr"/>
            <a:r>
              <a:rPr lang="en-US" dirty="0">
                <a:solidFill>
                  <a:srgbClr val="FFFF00"/>
                </a:solidFill>
              </a:rPr>
              <a:t>Teachers</a:t>
            </a:r>
          </a:p>
        </p:txBody>
      </p:sp>
      <p:sp>
        <p:nvSpPr>
          <p:cNvPr id="11" name="Content Placeholder 10">
            <a:extLst>
              <a:ext uri="{FF2B5EF4-FFF2-40B4-BE49-F238E27FC236}">
                <a16:creationId xmlns:a16="http://schemas.microsoft.com/office/drawing/2014/main" xmlns="" id="{D05AD0AE-20B3-4916-83A1-50B697120AEE}"/>
              </a:ext>
            </a:extLst>
          </p:cNvPr>
          <p:cNvSpPr>
            <a:spLocks noGrp="1"/>
          </p:cNvSpPr>
          <p:nvPr>
            <p:ph idx="1"/>
          </p:nvPr>
        </p:nvSpPr>
        <p:spPr>
          <a:xfrm>
            <a:off x="1764783" y="1735494"/>
            <a:ext cx="5182205" cy="4006938"/>
          </a:xfrm>
        </p:spPr>
        <p:txBody>
          <a:bodyPr>
            <a:normAutofit/>
          </a:bodyPr>
          <a:lstStyle/>
          <a:p>
            <a:pPr marL="457200" indent="-457200">
              <a:buFont typeface="+mj-lt"/>
              <a:buAutoNum type="arabicPeriod"/>
            </a:pPr>
            <a:r>
              <a:rPr lang="en-US" dirty="0"/>
              <a:t>Md. Abbas Uddin</a:t>
            </a:r>
          </a:p>
          <a:p>
            <a:pPr marL="457200" indent="-457200">
              <a:buFont typeface="+mj-lt"/>
              <a:buAutoNum type="arabicPeriod"/>
            </a:pPr>
            <a:r>
              <a:rPr lang="en-US" dirty="0"/>
              <a:t>Abdullah Al Masud</a:t>
            </a:r>
          </a:p>
          <a:p>
            <a:pPr marL="457200" indent="-457200">
              <a:buFont typeface="+mj-lt"/>
              <a:buAutoNum type="arabicPeriod"/>
            </a:pPr>
            <a:r>
              <a:rPr lang="en-US" dirty="0"/>
              <a:t>Mominur Rohman</a:t>
            </a:r>
          </a:p>
          <a:p>
            <a:pPr marL="457200" indent="-457200">
              <a:buFont typeface="+mj-lt"/>
              <a:buAutoNum type="arabicPeriod"/>
            </a:pPr>
            <a:r>
              <a:rPr lang="en-US" dirty="0"/>
              <a:t>Debashis paul</a:t>
            </a:r>
          </a:p>
          <a:p>
            <a:pPr marL="457200" indent="-457200">
              <a:buFont typeface="+mj-lt"/>
              <a:buAutoNum type="arabicPeriod"/>
            </a:pPr>
            <a:r>
              <a:rPr lang="en-US" dirty="0" smtClean="0"/>
              <a:t>Md</a:t>
            </a:r>
            <a:r>
              <a:rPr lang="en-US" dirty="0"/>
              <a:t>. Rabiul Rafi</a:t>
            </a:r>
          </a:p>
          <a:p>
            <a:pPr marL="457200" indent="-457200">
              <a:buFont typeface="+mj-lt"/>
              <a:buAutoNum type="arabicPeriod"/>
            </a:pPr>
            <a:r>
              <a:rPr lang="en-US" dirty="0" smtClean="0"/>
              <a:t>Shiblur Rohman</a:t>
            </a:r>
          </a:p>
          <a:p>
            <a:pPr marL="457200" indent="-457200">
              <a:buFont typeface="+mj-lt"/>
              <a:buAutoNum type="arabicPeriod"/>
            </a:pPr>
            <a:r>
              <a:rPr lang="en-US" dirty="0" smtClean="0"/>
              <a:t>Nabil</a:t>
            </a:r>
          </a:p>
          <a:p>
            <a:pPr marL="457200" indent="-457200">
              <a:buFont typeface="+mj-lt"/>
              <a:buAutoNum type="arabicPeriod"/>
            </a:pPr>
            <a:r>
              <a:rPr lang="en-US" dirty="0" smtClean="0"/>
              <a:t>Opu</a:t>
            </a:r>
            <a:endParaRPr lang="en-US" dirty="0"/>
          </a:p>
        </p:txBody>
      </p:sp>
      <p:sp>
        <p:nvSpPr>
          <p:cNvPr id="14" name="Rectangle 13">
            <a:extLst>
              <a:ext uri="{FF2B5EF4-FFF2-40B4-BE49-F238E27FC236}">
                <a16:creationId xmlns:a16="http://schemas.microsoft.com/office/drawing/2014/main" xmlns="" id="{3B99A048-ED23-4EB4-B346-6195111B08FE}"/>
              </a:ext>
            </a:extLst>
          </p:cNvPr>
          <p:cNvSpPr/>
          <p:nvPr/>
        </p:nvSpPr>
        <p:spPr>
          <a:xfrm>
            <a:off x="6298163" y="1735494"/>
            <a:ext cx="5113176" cy="4124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054449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A7E60C6-400A-4230-906E-FB66FB646872}"/>
              </a:ext>
            </a:extLst>
          </p:cNvPr>
          <p:cNvSpPr/>
          <p:nvPr/>
        </p:nvSpPr>
        <p:spPr>
          <a:xfrm>
            <a:off x="1764783" y="707441"/>
            <a:ext cx="1506957" cy="526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43EE4ED-B4C8-4A62-A705-D56027C4D408}"/>
              </a:ext>
            </a:extLst>
          </p:cNvPr>
          <p:cNvSpPr>
            <a:spLocks noGrp="1"/>
          </p:cNvSpPr>
          <p:nvPr>
            <p:ph type="title"/>
          </p:nvPr>
        </p:nvSpPr>
        <p:spPr>
          <a:xfrm>
            <a:off x="1764783" y="661319"/>
            <a:ext cx="1506957" cy="514145"/>
          </a:xfrm>
        </p:spPr>
        <p:txBody>
          <a:bodyPr>
            <a:normAutofit fontScale="90000"/>
          </a:bodyPr>
          <a:lstStyle/>
          <a:p>
            <a:pPr algn="ctr"/>
            <a:r>
              <a:rPr lang="en-US" dirty="0">
                <a:solidFill>
                  <a:srgbClr val="FFFF00"/>
                </a:solidFill>
              </a:rPr>
              <a:t>lab</a:t>
            </a:r>
          </a:p>
        </p:txBody>
      </p:sp>
      <p:sp>
        <p:nvSpPr>
          <p:cNvPr id="11" name="Content Placeholder 10">
            <a:extLst>
              <a:ext uri="{FF2B5EF4-FFF2-40B4-BE49-F238E27FC236}">
                <a16:creationId xmlns:a16="http://schemas.microsoft.com/office/drawing/2014/main" xmlns="" id="{D05AD0AE-20B3-4916-83A1-50B697120AEE}"/>
              </a:ext>
            </a:extLst>
          </p:cNvPr>
          <p:cNvSpPr>
            <a:spLocks noGrp="1"/>
          </p:cNvSpPr>
          <p:nvPr>
            <p:ph idx="1"/>
          </p:nvPr>
        </p:nvSpPr>
        <p:spPr>
          <a:xfrm>
            <a:off x="1764783" y="1553156"/>
            <a:ext cx="4965797" cy="4488805"/>
          </a:xfrm>
        </p:spPr>
        <p:txBody>
          <a:bodyPr>
            <a:noAutofit/>
          </a:bodyPr>
          <a:lstStyle/>
          <a:p>
            <a:pPr>
              <a:buFont typeface="Wingdings" panose="05000000000000000000" pitchFamily="2" charset="2"/>
              <a:buChar char="§"/>
            </a:pPr>
            <a:r>
              <a:rPr lang="en-US" sz="1900" dirty="0"/>
              <a:t> Network Lab</a:t>
            </a:r>
          </a:p>
          <a:p>
            <a:pPr>
              <a:buFont typeface="Wingdings" panose="05000000000000000000" pitchFamily="2" charset="2"/>
              <a:buChar char="§"/>
            </a:pPr>
            <a:r>
              <a:rPr lang="en-US" sz="1900" dirty="0"/>
              <a:t> Hardware Lab</a:t>
            </a:r>
          </a:p>
          <a:p>
            <a:pPr>
              <a:buFont typeface="Wingdings" panose="05000000000000000000" pitchFamily="2" charset="2"/>
              <a:buChar char="§"/>
            </a:pPr>
            <a:r>
              <a:rPr lang="en-US" sz="1900" dirty="0"/>
              <a:t> Software Lab</a:t>
            </a:r>
          </a:p>
          <a:p>
            <a:pPr>
              <a:buFont typeface="Wingdings" panose="05000000000000000000" pitchFamily="2" charset="2"/>
              <a:buChar char="§"/>
            </a:pPr>
            <a:r>
              <a:rPr lang="en-US" sz="1900" dirty="0"/>
              <a:t> Electrical Lab</a:t>
            </a:r>
          </a:p>
          <a:p>
            <a:pPr>
              <a:buFont typeface="Wingdings" panose="05000000000000000000" pitchFamily="2" charset="2"/>
              <a:buChar char="§"/>
            </a:pPr>
            <a:r>
              <a:rPr lang="en-US" sz="1900" dirty="0"/>
              <a:t> Electronics Lab</a:t>
            </a:r>
          </a:p>
          <a:p>
            <a:pPr>
              <a:buFont typeface="Wingdings" panose="05000000000000000000" pitchFamily="2" charset="2"/>
              <a:buChar char="§"/>
            </a:pPr>
            <a:r>
              <a:rPr lang="en-US" sz="1900" dirty="0"/>
              <a:t> Textile Lab</a:t>
            </a:r>
          </a:p>
          <a:p>
            <a:pPr>
              <a:buFont typeface="Wingdings" panose="05000000000000000000" pitchFamily="2" charset="2"/>
              <a:buChar char="§"/>
            </a:pPr>
            <a:r>
              <a:rPr lang="en-US" sz="1900" dirty="0"/>
              <a:t> Civil Lab</a:t>
            </a:r>
          </a:p>
          <a:p>
            <a:pPr>
              <a:buFont typeface="Wingdings" panose="05000000000000000000" pitchFamily="2" charset="2"/>
              <a:buChar char="§"/>
            </a:pPr>
            <a:r>
              <a:rPr lang="en-US" sz="1900" dirty="0"/>
              <a:t> Mechanical Lab</a:t>
            </a:r>
          </a:p>
          <a:p>
            <a:pPr>
              <a:buFont typeface="Wingdings" panose="05000000000000000000" pitchFamily="2" charset="2"/>
              <a:buChar char="§"/>
            </a:pPr>
            <a:r>
              <a:rPr lang="en-US" sz="1900" dirty="0"/>
              <a:t> Physics Lab</a:t>
            </a:r>
          </a:p>
          <a:p>
            <a:pPr>
              <a:buFont typeface="Wingdings" panose="05000000000000000000" pitchFamily="2" charset="2"/>
              <a:buChar char="§"/>
            </a:pPr>
            <a:r>
              <a:rPr lang="en-US" sz="1900" dirty="0"/>
              <a:t> Chemistry Lab</a:t>
            </a:r>
          </a:p>
        </p:txBody>
      </p:sp>
      <p:sp>
        <p:nvSpPr>
          <p:cNvPr id="14" name="Rectangle 13">
            <a:extLst>
              <a:ext uri="{FF2B5EF4-FFF2-40B4-BE49-F238E27FC236}">
                <a16:creationId xmlns:a16="http://schemas.microsoft.com/office/drawing/2014/main" xmlns="" id="{3B99A048-ED23-4EB4-B346-6195111B08FE}"/>
              </a:ext>
            </a:extLst>
          </p:cNvPr>
          <p:cNvSpPr/>
          <p:nvPr/>
        </p:nvSpPr>
        <p:spPr>
          <a:xfrm>
            <a:off x="6298163" y="1735494"/>
            <a:ext cx="5113176" cy="4124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023136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8A7E60C6-400A-4230-906E-FB66FB646872}"/>
              </a:ext>
            </a:extLst>
          </p:cNvPr>
          <p:cNvSpPr/>
          <p:nvPr/>
        </p:nvSpPr>
        <p:spPr>
          <a:xfrm>
            <a:off x="1764783" y="707441"/>
            <a:ext cx="1865385" cy="526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43EE4ED-B4C8-4A62-A705-D56027C4D408}"/>
              </a:ext>
            </a:extLst>
          </p:cNvPr>
          <p:cNvSpPr>
            <a:spLocks noGrp="1"/>
          </p:cNvSpPr>
          <p:nvPr>
            <p:ph type="title"/>
          </p:nvPr>
        </p:nvSpPr>
        <p:spPr>
          <a:xfrm>
            <a:off x="1764783" y="670865"/>
            <a:ext cx="1865385" cy="511615"/>
          </a:xfrm>
        </p:spPr>
        <p:txBody>
          <a:bodyPr>
            <a:normAutofit fontScale="90000"/>
          </a:bodyPr>
          <a:lstStyle/>
          <a:p>
            <a:pPr algn="ctr"/>
            <a:r>
              <a:rPr lang="en-US" dirty="0">
                <a:solidFill>
                  <a:srgbClr val="FFFF00"/>
                </a:solidFill>
              </a:rPr>
              <a:t>results</a:t>
            </a:r>
          </a:p>
        </p:txBody>
      </p:sp>
      <p:sp>
        <p:nvSpPr>
          <p:cNvPr id="14" name="Rectangle 13">
            <a:extLst>
              <a:ext uri="{FF2B5EF4-FFF2-40B4-BE49-F238E27FC236}">
                <a16:creationId xmlns:a16="http://schemas.microsoft.com/office/drawing/2014/main" xmlns="" id="{3B99A048-ED23-4EB4-B346-6195111B08FE}"/>
              </a:ext>
            </a:extLst>
          </p:cNvPr>
          <p:cNvSpPr/>
          <p:nvPr/>
        </p:nvSpPr>
        <p:spPr>
          <a:xfrm>
            <a:off x="6298163" y="2412150"/>
            <a:ext cx="5113176" cy="4124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6" name="TextBox 15">
            <a:extLst>
              <a:ext uri="{FF2B5EF4-FFF2-40B4-BE49-F238E27FC236}">
                <a16:creationId xmlns:a16="http://schemas.microsoft.com/office/drawing/2014/main" xmlns="" id="{B3003E25-7EB3-4896-A3D0-0EED41C5C510}"/>
              </a:ext>
            </a:extLst>
          </p:cNvPr>
          <p:cNvSpPr txBox="1"/>
          <p:nvPr/>
        </p:nvSpPr>
        <p:spPr>
          <a:xfrm>
            <a:off x="1764782" y="1925652"/>
            <a:ext cx="4178817" cy="3600986"/>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1900" dirty="0" smtClean="0"/>
              <a:t>Computer Result </a:t>
            </a:r>
            <a:r>
              <a:rPr lang="en-US" sz="1900" dirty="0"/>
              <a:t>2021</a:t>
            </a:r>
          </a:p>
          <a:p>
            <a:pPr marL="342900" indent="-342900">
              <a:lnSpc>
                <a:spcPct val="150000"/>
              </a:lnSpc>
              <a:buFont typeface="Wingdings" panose="05000000000000000000" pitchFamily="2" charset="2"/>
              <a:buChar char="§"/>
            </a:pPr>
            <a:r>
              <a:rPr lang="en-US" sz="1900" dirty="0" smtClean="0"/>
              <a:t>Civil </a:t>
            </a:r>
            <a:r>
              <a:rPr lang="en-US" sz="1900" dirty="0"/>
              <a:t>Result 2021</a:t>
            </a:r>
          </a:p>
          <a:p>
            <a:pPr marL="342900" indent="-342900">
              <a:lnSpc>
                <a:spcPct val="150000"/>
              </a:lnSpc>
              <a:buFont typeface="Wingdings" panose="05000000000000000000" pitchFamily="2" charset="2"/>
              <a:buChar char="§"/>
            </a:pPr>
            <a:r>
              <a:rPr lang="en-US" sz="1900" dirty="0" smtClean="0"/>
              <a:t>Electrical Result </a:t>
            </a:r>
            <a:r>
              <a:rPr lang="en-US" sz="1900" dirty="0"/>
              <a:t>2021</a:t>
            </a:r>
          </a:p>
          <a:p>
            <a:pPr marL="342900" indent="-342900">
              <a:lnSpc>
                <a:spcPct val="150000"/>
              </a:lnSpc>
              <a:buFont typeface="Wingdings" panose="05000000000000000000" pitchFamily="2" charset="2"/>
              <a:buChar char="§"/>
            </a:pPr>
            <a:r>
              <a:rPr lang="en-US" sz="1900" dirty="0" smtClean="0"/>
              <a:t>Electronics </a:t>
            </a:r>
            <a:r>
              <a:rPr lang="en-US" sz="1900" dirty="0"/>
              <a:t>Result 2021</a:t>
            </a:r>
          </a:p>
          <a:p>
            <a:pPr marL="342900" indent="-342900">
              <a:lnSpc>
                <a:spcPct val="150000"/>
              </a:lnSpc>
              <a:buFont typeface="Wingdings" panose="05000000000000000000" pitchFamily="2" charset="2"/>
              <a:buChar char="§"/>
            </a:pPr>
            <a:r>
              <a:rPr lang="en-US" sz="1900" dirty="0" smtClean="0"/>
              <a:t>Mechanical </a:t>
            </a:r>
            <a:r>
              <a:rPr lang="en-US" sz="1900" dirty="0"/>
              <a:t>Result 2021</a:t>
            </a:r>
          </a:p>
          <a:p>
            <a:pPr marL="342900" indent="-342900">
              <a:lnSpc>
                <a:spcPct val="150000"/>
              </a:lnSpc>
              <a:buFont typeface="Wingdings" panose="05000000000000000000" pitchFamily="2" charset="2"/>
              <a:buChar char="§"/>
            </a:pPr>
            <a:r>
              <a:rPr lang="en-US" sz="1900" dirty="0" smtClean="0"/>
              <a:t>Textile </a:t>
            </a:r>
            <a:r>
              <a:rPr lang="en-US" sz="1900" dirty="0"/>
              <a:t>Result 2021</a:t>
            </a:r>
          </a:p>
          <a:p>
            <a:pPr marL="342900" indent="-342900">
              <a:lnSpc>
                <a:spcPct val="150000"/>
              </a:lnSpc>
              <a:buFont typeface="Wingdings" panose="05000000000000000000" pitchFamily="2" charset="2"/>
              <a:buChar char="§"/>
            </a:pPr>
            <a:r>
              <a:rPr lang="en-US" sz="1900" dirty="0" smtClean="0"/>
              <a:t>Computer </a:t>
            </a:r>
            <a:r>
              <a:rPr lang="en-US" sz="1900" dirty="0"/>
              <a:t>Result 2021</a:t>
            </a:r>
          </a:p>
          <a:p>
            <a:pPr marL="342900" indent="-342900">
              <a:lnSpc>
                <a:spcPct val="150000"/>
              </a:lnSpc>
              <a:buFont typeface="Wingdings" panose="05000000000000000000" pitchFamily="2" charset="2"/>
              <a:buChar char="§"/>
            </a:pPr>
            <a:r>
              <a:rPr lang="en-US" sz="1900" dirty="0" smtClean="0"/>
              <a:t>Civil </a:t>
            </a:r>
            <a:r>
              <a:rPr lang="en-US" sz="1900" dirty="0"/>
              <a:t>Result 2021</a:t>
            </a:r>
          </a:p>
        </p:txBody>
      </p:sp>
    </p:spTree>
    <p:extLst>
      <p:ext uri="{BB962C8B-B14F-4D97-AF65-F5344CB8AC3E}">
        <p14:creationId xmlns:p14="http://schemas.microsoft.com/office/powerpoint/2010/main" val="23602726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8A7E60C6-400A-4230-906E-FB66FB646872}"/>
              </a:ext>
            </a:extLst>
          </p:cNvPr>
          <p:cNvSpPr/>
          <p:nvPr/>
        </p:nvSpPr>
        <p:spPr>
          <a:xfrm>
            <a:off x="1764783" y="707441"/>
            <a:ext cx="2432313" cy="526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43EE4ED-B4C8-4A62-A705-D56027C4D408}"/>
              </a:ext>
            </a:extLst>
          </p:cNvPr>
          <p:cNvSpPr>
            <a:spLocks noGrp="1"/>
          </p:cNvSpPr>
          <p:nvPr>
            <p:ph type="title"/>
          </p:nvPr>
        </p:nvSpPr>
        <p:spPr>
          <a:xfrm>
            <a:off x="1764783" y="689153"/>
            <a:ext cx="2432313" cy="514145"/>
          </a:xfrm>
        </p:spPr>
        <p:txBody>
          <a:bodyPr>
            <a:normAutofit fontScale="90000"/>
          </a:bodyPr>
          <a:lstStyle/>
          <a:p>
            <a:pPr algn="ctr"/>
            <a:r>
              <a:rPr lang="en-US" dirty="0">
                <a:solidFill>
                  <a:srgbClr val="FFFF00"/>
                </a:solidFill>
              </a:rPr>
              <a:t>Contact us</a:t>
            </a:r>
          </a:p>
        </p:txBody>
      </p:sp>
      <p:graphicFrame>
        <p:nvGraphicFramePr>
          <p:cNvPr id="3" name="Table 4">
            <a:extLst>
              <a:ext uri="{FF2B5EF4-FFF2-40B4-BE49-F238E27FC236}">
                <a16:creationId xmlns:a16="http://schemas.microsoft.com/office/drawing/2014/main" xmlns="" id="{B35B693C-8A14-4D47-9BFD-63EE71D25A51}"/>
              </a:ext>
            </a:extLst>
          </p:cNvPr>
          <p:cNvGraphicFramePr>
            <a:graphicFrameLocks noGrp="1"/>
          </p:cNvGraphicFramePr>
          <p:nvPr>
            <p:ph idx="1"/>
            <p:extLst>
              <p:ext uri="{D42A27DB-BD31-4B8C-83A1-F6EECF244321}">
                <p14:modId xmlns:p14="http://schemas.microsoft.com/office/powerpoint/2010/main" val="3975341427"/>
              </p:ext>
            </p:extLst>
          </p:nvPr>
        </p:nvGraphicFramePr>
        <p:xfrm>
          <a:off x="1764783" y="1822891"/>
          <a:ext cx="6960638" cy="3733800"/>
        </p:xfrm>
        <a:graphic>
          <a:graphicData uri="http://schemas.openxmlformats.org/drawingml/2006/table">
            <a:tbl>
              <a:tblPr firstRow="1" bandRow="1">
                <a:tableStyleId>{5C22544A-7EE6-4342-B048-85BDC9FD1C3A}</a:tableStyleId>
              </a:tblPr>
              <a:tblGrid>
                <a:gridCol w="3480319">
                  <a:extLst>
                    <a:ext uri="{9D8B030D-6E8A-4147-A177-3AD203B41FA5}">
                      <a16:colId xmlns:a16="http://schemas.microsoft.com/office/drawing/2014/main" xmlns="" val="4024979777"/>
                    </a:ext>
                  </a:extLst>
                </a:gridCol>
                <a:gridCol w="3480319">
                  <a:extLst>
                    <a:ext uri="{9D8B030D-6E8A-4147-A177-3AD203B41FA5}">
                      <a16:colId xmlns:a16="http://schemas.microsoft.com/office/drawing/2014/main" xmlns="" val="1521618394"/>
                    </a:ext>
                  </a:extLst>
                </a:gridCol>
              </a:tblGrid>
              <a:tr h="310969">
                <a:tc>
                  <a:txBody>
                    <a:bodyPr/>
                    <a:lstStyle/>
                    <a:p>
                      <a:pPr algn="ctr"/>
                      <a:r>
                        <a:rPr lang="en-US" sz="2000" dirty="0">
                          <a:solidFill>
                            <a:srgbClr val="FFFF00"/>
                          </a:solidFill>
                        </a:rPr>
                        <a:t>Teachers Name</a:t>
                      </a:r>
                    </a:p>
                  </a:txBody>
                  <a:tcPr/>
                </a:tc>
                <a:tc>
                  <a:txBody>
                    <a:bodyPr/>
                    <a:lstStyle/>
                    <a:p>
                      <a:pPr algn="ctr"/>
                      <a:r>
                        <a:rPr lang="en-US" sz="2000" dirty="0">
                          <a:solidFill>
                            <a:srgbClr val="FFFF00"/>
                          </a:solidFill>
                        </a:rPr>
                        <a:t>Contact Number</a:t>
                      </a:r>
                    </a:p>
                  </a:txBody>
                  <a:tcPr/>
                </a:tc>
                <a:extLst>
                  <a:ext uri="{0D108BD9-81ED-4DB2-BD59-A6C34878D82A}">
                    <a16:rowId xmlns:a16="http://schemas.microsoft.com/office/drawing/2014/main" xmlns="" val="258801948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Md. Abbas Uddin</a:t>
                      </a:r>
                    </a:p>
                  </a:txBody>
                  <a:tcPr/>
                </a:tc>
                <a:tc>
                  <a:txBody>
                    <a:bodyPr/>
                    <a:lstStyle/>
                    <a:p>
                      <a:pPr algn="r"/>
                      <a:r>
                        <a:rPr lang="en-US" dirty="0"/>
                        <a:t>01999-923505</a:t>
                      </a:r>
                    </a:p>
                  </a:txBody>
                  <a:tcPr/>
                </a:tc>
                <a:extLst>
                  <a:ext uri="{0D108BD9-81ED-4DB2-BD59-A6C34878D82A}">
                    <a16:rowId xmlns:a16="http://schemas.microsoft.com/office/drawing/2014/main" xmlns="" val="34296168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Abdullah Al Masud</a:t>
                      </a:r>
                    </a:p>
                  </a:txBody>
                  <a:tcPr/>
                </a:tc>
                <a:tc>
                  <a:txBody>
                    <a:bodyPr/>
                    <a:lstStyle/>
                    <a:p>
                      <a:pPr algn="r"/>
                      <a:r>
                        <a:rPr lang="en-US" dirty="0"/>
                        <a:t>01999-923508</a:t>
                      </a:r>
                    </a:p>
                  </a:txBody>
                  <a:tcPr/>
                </a:tc>
                <a:extLst>
                  <a:ext uri="{0D108BD9-81ED-4DB2-BD59-A6C34878D82A}">
                    <a16:rowId xmlns:a16="http://schemas.microsoft.com/office/drawing/2014/main" xmlns="" val="6127101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Mominur Rohman</a:t>
                      </a:r>
                    </a:p>
                  </a:txBody>
                  <a:tcPr/>
                </a:tc>
                <a:tc>
                  <a:txBody>
                    <a:bodyPr/>
                    <a:lstStyle/>
                    <a:p>
                      <a:pPr algn="r"/>
                      <a:r>
                        <a:rPr lang="en-US" dirty="0"/>
                        <a:t>01999-923511</a:t>
                      </a:r>
                    </a:p>
                  </a:txBody>
                  <a:tcPr/>
                </a:tc>
                <a:extLst>
                  <a:ext uri="{0D108BD9-81ED-4DB2-BD59-A6C34878D82A}">
                    <a16:rowId xmlns:a16="http://schemas.microsoft.com/office/drawing/2014/main" xmlns="" val="24966525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Debashis paul</a:t>
                      </a:r>
                    </a:p>
                  </a:txBody>
                  <a:tcPr/>
                </a:tc>
                <a:tc>
                  <a:txBody>
                    <a:bodyPr/>
                    <a:lstStyle/>
                    <a:p>
                      <a:pPr algn="r"/>
                      <a:r>
                        <a:rPr lang="en-US" dirty="0"/>
                        <a:t>01999-923518</a:t>
                      </a:r>
                    </a:p>
                  </a:txBody>
                  <a:tcPr/>
                </a:tc>
                <a:extLst>
                  <a:ext uri="{0D108BD9-81ED-4DB2-BD59-A6C34878D82A}">
                    <a16:rowId xmlns:a16="http://schemas.microsoft.com/office/drawing/2014/main" xmlns="" val="28121889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Md. Mazharul Islam</a:t>
                      </a:r>
                    </a:p>
                  </a:txBody>
                  <a:tcPr/>
                </a:tc>
                <a:tc>
                  <a:txBody>
                    <a:bodyPr/>
                    <a:lstStyle/>
                    <a:p>
                      <a:pPr algn="r"/>
                      <a:r>
                        <a:rPr lang="en-US" dirty="0"/>
                        <a:t>01999-923513</a:t>
                      </a:r>
                    </a:p>
                  </a:txBody>
                  <a:tcPr/>
                </a:tc>
                <a:extLst>
                  <a:ext uri="{0D108BD9-81ED-4DB2-BD59-A6C34878D82A}">
                    <a16:rowId xmlns:a16="http://schemas.microsoft.com/office/drawing/2014/main" xmlns="" val="29281408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Md. Rabiul Rafi</a:t>
                      </a:r>
                    </a:p>
                  </a:txBody>
                  <a:tcPr/>
                </a:tc>
                <a:tc>
                  <a:txBody>
                    <a:bodyPr/>
                    <a:lstStyle/>
                    <a:p>
                      <a:pPr algn="r"/>
                      <a:r>
                        <a:rPr lang="en-US" dirty="0"/>
                        <a:t>01675-640787</a:t>
                      </a:r>
                    </a:p>
                  </a:txBody>
                  <a:tcPr/>
                </a:tc>
                <a:extLst>
                  <a:ext uri="{0D108BD9-81ED-4DB2-BD59-A6C34878D82A}">
                    <a16:rowId xmlns:a16="http://schemas.microsoft.com/office/drawing/2014/main" xmlns="" val="10107087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Md. Salam</a:t>
                      </a:r>
                    </a:p>
                  </a:txBody>
                  <a:tcPr/>
                </a:tc>
                <a:tc>
                  <a:txBody>
                    <a:bodyPr/>
                    <a:lstStyle/>
                    <a:p>
                      <a:pPr algn="r"/>
                      <a:r>
                        <a:rPr lang="en-US" dirty="0"/>
                        <a:t>01761-525200</a:t>
                      </a:r>
                    </a:p>
                  </a:txBody>
                  <a:tcPr/>
                </a:tc>
                <a:extLst>
                  <a:ext uri="{0D108BD9-81ED-4DB2-BD59-A6C34878D82A}">
                    <a16:rowId xmlns:a16="http://schemas.microsoft.com/office/drawing/2014/main" xmlns="" val="30915764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Robiul Islam</a:t>
                      </a:r>
                    </a:p>
                  </a:txBody>
                  <a:tcPr/>
                </a:tc>
                <a:tc>
                  <a:txBody>
                    <a:bodyPr/>
                    <a:lstStyle/>
                    <a:p>
                      <a:pPr algn="r"/>
                      <a:r>
                        <a:rPr lang="en-US" dirty="0"/>
                        <a:t>01999-923500</a:t>
                      </a:r>
                    </a:p>
                  </a:txBody>
                  <a:tcPr/>
                </a:tc>
                <a:extLst>
                  <a:ext uri="{0D108BD9-81ED-4DB2-BD59-A6C34878D82A}">
                    <a16:rowId xmlns:a16="http://schemas.microsoft.com/office/drawing/2014/main" xmlns="" val="42923285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Shiblur Rohman</a:t>
                      </a:r>
                    </a:p>
                  </a:txBody>
                  <a:tcPr/>
                </a:tc>
                <a:tc>
                  <a:txBody>
                    <a:bodyPr/>
                    <a:lstStyle/>
                    <a:p>
                      <a:pPr algn="r"/>
                      <a:r>
                        <a:rPr lang="en-US" dirty="0"/>
                        <a:t>01999-923517</a:t>
                      </a:r>
                    </a:p>
                  </a:txBody>
                  <a:tcPr/>
                </a:tc>
                <a:extLst>
                  <a:ext uri="{0D108BD9-81ED-4DB2-BD59-A6C34878D82A}">
                    <a16:rowId xmlns:a16="http://schemas.microsoft.com/office/drawing/2014/main" xmlns="" val="543506470"/>
                  </a:ext>
                </a:extLst>
              </a:tr>
            </a:tbl>
          </a:graphicData>
        </a:graphic>
      </p:graphicFrame>
    </p:spTree>
    <p:extLst>
      <p:ext uri="{BB962C8B-B14F-4D97-AF65-F5344CB8AC3E}">
        <p14:creationId xmlns:p14="http://schemas.microsoft.com/office/powerpoint/2010/main" val="6423983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A7E60C6-400A-4230-906E-FB66FB646872}"/>
              </a:ext>
            </a:extLst>
          </p:cNvPr>
          <p:cNvSpPr/>
          <p:nvPr/>
        </p:nvSpPr>
        <p:spPr>
          <a:xfrm>
            <a:off x="1764783" y="707441"/>
            <a:ext cx="2404881" cy="526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43EE4ED-B4C8-4A62-A705-D56027C4D408}"/>
              </a:ext>
            </a:extLst>
          </p:cNvPr>
          <p:cNvSpPr>
            <a:spLocks noGrp="1"/>
          </p:cNvSpPr>
          <p:nvPr>
            <p:ph type="title"/>
          </p:nvPr>
        </p:nvSpPr>
        <p:spPr>
          <a:xfrm>
            <a:off x="1764783" y="664672"/>
            <a:ext cx="2404881" cy="569748"/>
          </a:xfrm>
        </p:spPr>
        <p:txBody>
          <a:bodyPr>
            <a:normAutofit fontScale="90000"/>
          </a:bodyPr>
          <a:lstStyle/>
          <a:p>
            <a:pPr algn="ctr"/>
            <a:r>
              <a:rPr lang="en-US" dirty="0">
                <a:solidFill>
                  <a:srgbClr val="FFFF00"/>
                </a:solidFill>
              </a:rPr>
              <a:t>Academic</a:t>
            </a:r>
          </a:p>
        </p:txBody>
      </p:sp>
      <p:sp>
        <p:nvSpPr>
          <p:cNvPr id="11" name="Content Placeholder 10">
            <a:extLst>
              <a:ext uri="{FF2B5EF4-FFF2-40B4-BE49-F238E27FC236}">
                <a16:creationId xmlns:a16="http://schemas.microsoft.com/office/drawing/2014/main" xmlns="" id="{D05AD0AE-20B3-4916-83A1-50B697120AEE}"/>
              </a:ext>
            </a:extLst>
          </p:cNvPr>
          <p:cNvSpPr>
            <a:spLocks noGrp="1"/>
          </p:cNvSpPr>
          <p:nvPr>
            <p:ph idx="1"/>
          </p:nvPr>
        </p:nvSpPr>
        <p:spPr>
          <a:xfrm>
            <a:off x="1764783" y="2141759"/>
            <a:ext cx="9957825" cy="3609817"/>
          </a:xfrm>
        </p:spPr>
        <p:txBody>
          <a:bodyPr>
            <a:normAutofit/>
          </a:bodyPr>
          <a:lstStyle/>
          <a:p>
            <a:pPr marL="0" indent="0">
              <a:buNone/>
            </a:pPr>
            <a:r>
              <a:rPr lang="en-US" sz="2200" b="1" i="0" dirty="0">
                <a:effectLst/>
                <a:latin typeface="Arial" panose="020B0604020202020204" pitchFamily="34" charset="0"/>
              </a:rPr>
              <a:t>Accreditation and Affiliation</a:t>
            </a:r>
          </a:p>
          <a:p>
            <a:pPr>
              <a:buFont typeface="Wingdings" panose="05000000000000000000" pitchFamily="2" charset="2"/>
              <a:buChar char="§"/>
            </a:pPr>
            <a:r>
              <a:rPr lang="en-US" sz="2000" b="0" i="0" dirty="0">
                <a:effectLst/>
                <a:latin typeface="Arial" panose="020B0604020202020204" pitchFamily="34" charset="0"/>
              </a:rPr>
              <a:t>MPI is fully accredited and affiliated by the Bangladesh Technical Education Board (BTEB), the only only national accreditation and affiliation authority in Bangladesh.</a:t>
            </a:r>
          </a:p>
          <a:p>
            <a:pPr>
              <a:buFont typeface="Wingdings" panose="05000000000000000000" pitchFamily="2" charset="2"/>
              <a:buChar char="§"/>
            </a:pPr>
            <a:r>
              <a:rPr lang="en-US" sz="2000" b="0" i="0" dirty="0">
                <a:effectLst/>
                <a:latin typeface="Arial" panose="020B0604020202020204" pitchFamily="34" charset="0"/>
              </a:rPr>
              <a:t>All examinations are conducted by BTEB along with all government Polytechnic Institutes.</a:t>
            </a:r>
          </a:p>
          <a:p>
            <a:pPr>
              <a:buFont typeface="Wingdings" panose="05000000000000000000" pitchFamily="2" charset="2"/>
              <a:buChar char="§"/>
            </a:pPr>
            <a:r>
              <a:rPr lang="en-US" sz="2000" b="0" i="0" dirty="0">
                <a:effectLst/>
                <a:latin typeface="Arial" panose="020B0604020202020204" pitchFamily="34" charset="0"/>
              </a:rPr>
              <a:t>Academic transcripts of all semesters are issued BTEB</a:t>
            </a:r>
          </a:p>
          <a:p>
            <a:pPr>
              <a:buFont typeface="Wingdings" panose="05000000000000000000" pitchFamily="2" charset="2"/>
              <a:buChar char="§"/>
            </a:pPr>
            <a:r>
              <a:rPr lang="en-US" sz="2000" b="0" i="0" dirty="0">
                <a:effectLst/>
                <a:latin typeface="Arial" panose="020B0604020202020204" pitchFamily="34" charset="0"/>
              </a:rPr>
              <a:t>Diploma-in-Engineering Certificates are awarded by BTEB for all government and private polytechnic institutes with same credential.</a:t>
            </a:r>
          </a:p>
        </p:txBody>
      </p:sp>
    </p:spTree>
    <p:extLst>
      <p:ext uri="{BB962C8B-B14F-4D97-AF65-F5344CB8AC3E}">
        <p14:creationId xmlns:p14="http://schemas.microsoft.com/office/powerpoint/2010/main" val="13361938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A7E60C6-400A-4230-906E-FB66FB646872}"/>
              </a:ext>
            </a:extLst>
          </p:cNvPr>
          <p:cNvSpPr/>
          <p:nvPr/>
        </p:nvSpPr>
        <p:spPr>
          <a:xfrm>
            <a:off x="1764783" y="707441"/>
            <a:ext cx="1506957" cy="526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43EE4ED-B4C8-4A62-A705-D56027C4D408}"/>
              </a:ext>
            </a:extLst>
          </p:cNvPr>
          <p:cNvSpPr>
            <a:spLocks noGrp="1"/>
          </p:cNvSpPr>
          <p:nvPr>
            <p:ph type="title"/>
          </p:nvPr>
        </p:nvSpPr>
        <p:spPr>
          <a:xfrm>
            <a:off x="1764783" y="675117"/>
            <a:ext cx="1506957" cy="514145"/>
          </a:xfrm>
        </p:spPr>
        <p:txBody>
          <a:bodyPr>
            <a:normAutofit fontScale="90000"/>
          </a:bodyPr>
          <a:lstStyle/>
          <a:p>
            <a:pPr algn="ctr"/>
            <a:r>
              <a:rPr lang="en-US" dirty="0" smtClean="0">
                <a:solidFill>
                  <a:srgbClr val="FFFF00"/>
                </a:solidFill>
              </a:rPr>
              <a:t>About</a:t>
            </a:r>
            <a:endParaRPr lang="en-US" dirty="0">
              <a:solidFill>
                <a:srgbClr val="FFFF00"/>
              </a:solidFill>
            </a:endParaRPr>
          </a:p>
        </p:txBody>
      </p:sp>
      <p:sp>
        <p:nvSpPr>
          <p:cNvPr id="11" name="Content Placeholder 10">
            <a:extLst>
              <a:ext uri="{FF2B5EF4-FFF2-40B4-BE49-F238E27FC236}">
                <a16:creationId xmlns:a16="http://schemas.microsoft.com/office/drawing/2014/main" xmlns="" id="{D05AD0AE-20B3-4916-83A1-50B697120AEE}"/>
              </a:ext>
            </a:extLst>
          </p:cNvPr>
          <p:cNvSpPr>
            <a:spLocks noGrp="1"/>
          </p:cNvSpPr>
          <p:nvPr>
            <p:ph idx="1"/>
          </p:nvPr>
        </p:nvSpPr>
        <p:spPr>
          <a:xfrm>
            <a:off x="1764783" y="1836226"/>
            <a:ext cx="9902961" cy="4446822"/>
          </a:xfrm>
        </p:spPr>
        <p:txBody>
          <a:bodyPr>
            <a:normAutofit/>
          </a:bodyPr>
          <a:lstStyle/>
          <a:p>
            <a:pPr marL="0" indent="0">
              <a:buNone/>
            </a:pPr>
            <a:r>
              <a:rPr lang="en-US" sz="1700" b="0" i="0" dirty="0">
                <a:effectLst/>
                <a:latin typeface="Arial" panose="020B0604020202020204" pitchFamily="34" charset="0"/>
              </a:rPr>
              <a:t>Model Polytechnic Institute is a Government approved technical education institute and maintained under the rules of technical Board of Bangladesh.</a:t>
            </a:r>
          </a:p>
          <a:p>
            <a:pPr marL="0" indent="0">
              <a:buNone/>
            </a:pPr>
            <a:r>
              <a:rPr lang="en-US" sz="1700" b="0" i="0" dirty="0">
                <a:effectLst/>
                <a:latin typeface="Arial" panose="020B0604020202020204" pitchFamily="34" charset="0"/>
              </a:rPr>
              <a:t>This institutions is a part and affiliated with the ” </a:t>
            </a:r>
            <a:r>
              <a:rPr lang="en-US" sz="1800" b="1" i="0" dirty="0">
                <a:solidFill>
                  <a:schemeClr val="accent1">
                    <a:lumMod val="75000"/>
                  </a:schemeClr>
                </a:solidFill>
                <a:effectLst/>
                <a:latin typeface="Arial" panose="020B0604020202020204" pitchFamily="34" charset="0"/>
              </a:rPr>
              <a:t>Munshi Sayed Ali Bishwash Foundation Ltd</a:t>
            </a:r>
            <a:r>
              <a:rPr lang="en-US" sz="1700" b="0" i="0" dirty="0">
                <a:effectLst/>
                <a:latin typeface="Arial" panose="020B0604020202020204" pitchFamily="34" charset="0"/>
              </a:rPr>
              <a:t>.”  Our promise is to develop our students in such a way that they will be the assets of twenty first century and will take  steps in the development of Digital Bangladesh.</a:t>
            </a:r>
            <a:endParaRPr lang="en-US" sz="1700" dirty="0">
              <a:effectLst/>
              <a:latin typeface="Arial" panose="020B0604020202020204" pitchFamily="34" charset="0"/>
            </a:endParaRPr>
          </a:p>
          <a:p>
            <a:pPr marL="0" indent="0">
              <a:buNone/>
            </a:pPr>
            <a:r>
              <a:rPr lang="en-US" sz="1900" b="1" i="0" dirty="0">
                <a:effectLst/>
                <a:latin typeface="Arial" panose="020B0604020202020204" pitchFamily="34" charset="0"/>
              </a:rPr>
              <a:t>Why Choose Us?</a:t>
            </a:r>
          </a:p>
          <a:p>
            <a:pPr marL="457200" indent="-457200">
              <a:lnSpc>
                <a:spcPct val="100000"/>
              </a:lnSpc>
              <a:buFont typeface="+mj-lt"/>
              <a:buAutoNum type="arabicPeriod"/>
            </a:pPr>
            <a:r>
              <a:rPr lang="en-US" sz="1700" b="0" i="0" dirty="0">
                <a:effectLst/>
                <a:latin typeface="Arial" panose="020B0604020202020204" pitchFamily="34" charset="0"/>
              </a:rPr>
              <a:t>Academic activities are conducted by more than hundred highly qualified, efficient and experienced teachers what other Private Polytechnics do not have.</a:t>
            </a:r>
          </a:p>
          <a:p>
            <a:pPr marL="457200" indent="-457200">
              <a:lnSpc>
                <a:spcPct val="100000"/>
              </a:lnSpc>
              <a:buFont typeface="+mj-lt"/>
              <a:buAutoNum type="arabicPeriod"/>
            </a:pPr>
            <a:r>
              <a:rPr lang="en-US" sz="1700" b="0" i="0" dirty="0">
                <a:effectLst/>
                <a:latin typeface="Arial" panose="020B0604020202020204" pitchFamily="34" charset="0"/>
              </a:rPr>
              <a:t>Computer labs are fully air cooled providing one computer for every student.</a:t>
            </a:r>
          </a:p>
          <a:p>
            <a:pPr marL="457200" indent="-457200">
              <a:lnSpc>
                <a:spcPct val="100000"/>
              </a:lnSpc>
              <a:buFont typeface="+mj-lt"/>
              <a:buAutoNum type="arabicPeriod"/>
            </a:pPr>
            <a:r>
              <a:rPr lang="en-US" sz="1700" b="0" i="0" dirty="0">
                <a:effectLst/>
                <a:latin typeface="Arial" panose="020B0604020202020204" pitchFamily="34" charset="0"/>
              </a:rPr>
              <a:t>ICT labs are facilitated with high speed broad band internet.</a:t>
            </a:r>
          </a:p>
          <a:p>
            <a:pPr marL="457200" indent="-457200">
              <a:lnSpc>
                <a:spcPct val="100000"/>
              </a:lnSpc>
              <a:buFont typeface="+mj-lt"/>
              <a:buAutoNum type="arabicPeriod"/>
            </a:pPr>
            <a:r>
              <a:rPr lang="en-US" sz="1700" b="0" i="0" dirty="0">
                <a:effectLst/>
                <a:latin typeface="Arial" panose="020B0604020202020204" pitchFamily="34" charset="0"/>
              </a:rPr>
              <a:t>Multimedia, OHP and other modern instructional aids are used in conducting classes.</a:t>
            </a:r>
          </a:p>
        </p:txBody>
      </p:sp>
      <p:sp>
        <p:nvSpPr>
          <p:cNvPr id="14" name="Rectangle 13">
            <a:extLst>
              <a:ext uri="{FF2B5EF4-FFF2-40B4-BE49-F238E27FC236}">
                <a16:creationId xmlns:a16="http://schemas.microsoft.com/office/drawing/2014/main" xmlns="" id="{3B99A048-ED23-4EB4-B346-6195111B08FE}"/>
              </a:ext>
            </a:extLst>
          </p:cNvPr>
          <p:cNvSpPr/>
          <p:nvPr/>
        </p:nvSpPr>
        <p:spPr>
          <a:xfrm>
            <a:off x="6298163" y="1735494"/>
            <a:ext cx="5113176" cy="4124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556439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538</TotalTime>
  <Words>279</Words>
  <Application>Microsoft Office PowerPoint</Application>
  <PresentationFormat>Widescreen</PresentationFormat>
  <Paragraphs>83</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Wingdings</vt:lpstr>
      <vt:lpstr>Wingdings 3</vt:lpstr>
      <vt:lpstr>Wisp</vt:lpstr>
      <vt:lpstr>Welcome to Model Polytechnic Institute, Jashore</vt:lpstr>
      <vt:lpstr>Menu</vt:lpstr>
      <vt:lpstr>Home</vt:lpstr>
      <vt:lpstr>Teachers</vt:lpstr>
      <vt:lpstr>lab</vt:lpstr>
      <vt:lpstr>results</vt:lpstr>
      <vt:lpstr>Contact us</vt:lpstr>
      <vt:lpstr>Academic</vt:lpstr>
      <vt:lpstr>About</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Model Polytechnic Institute, Jashore </dc:title>
  <dc:creator>Jahid Hossain</dc:creator>
  <cp:lastModifiedBy>Microsoft account</cp:lastModifiedBy>
  <cp:revision>18</cp:revision>
  <dcterms:created xsi:type="dcterms:W3CDTF">2021-09-27T04:22:35Z</dcterms:created>
  <dcterms:modified xsi:type="dcterms:W3CDTF">2021-11-02T16:00:51Z</dcterms:modified>
</cp:coreProperties>
</file>