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12"/>
  </p:notesMasterIdLst>
  <p:sldIdLst>
    <p:sldId id="256" r:id="rId2"/>
    <p:sldId id="257" r:id="rId3"/>
    <p:sldId id="258" r:id="rId4"/>
    <p:sldId id="259" r:id="rId5"/>
    <p:sldId id="260"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ED2A7-E812-49DD-A093-6FE00CBCFB12}" type="doc">
      <dgm:prSet loTypeId="urn:microsoft.com/office/officeart/2005/8/layout/hList7" loCatId="list" qsTypeId="urn:microsoft.com/office/officeart/2005/8/quickstyle/simple1" qsCatId="simple" csTypeId="urn:microsoft.com/office/officeart/2005/8/colors/accent1_2" csCatId="accent1" phldr="1"/>
      <dgm:spPr/>
    </dgm:pt>
    <dgm:pt modelId="{5E2BBB44-1A3F-44E7-8B69-80AA07BDA018}">
      <dgm:prSet phldrT="[Text]"/>
      <dgm:spPr/>
      <dgm:t>
        <a:bodyPr/>
        <a:lstStyle/>
        <a:p>
          <a:r>
            <a:rPr lang="en-US" dirty="0">
              <a:solidFill>
                <a:srgbClr val="FFFF00"/>
              </a:solidFill>
            </a:rPr>
            <a:t>Model Polytechnic Institute</a:t>
          </a:r>
        </a:p>
      </dgm:t>
    </dgm:pt>
    <dgm:pt modelId="{B8D20B21-44FC-42C2-842A-32C33C8EB526}" type="parTrans" cxnId="{A2B8309D-82BF-44E2-AEF2-FF6DA021B0B1}">
      <dgm:prSet/>
      <dgm:spPr/>
      <dgm:t>
        <a:bodyPr/>
        <a:lstStyle/>
        <a:p>
          <a:endParaRPr lang="en-US"/>
        </a:p>
      </dgm:t>
    </dgm:pt>
    <dgm:pt modelId="{5A3ACB3B-105D-4058-B93D-12DF1C6DA162}" type="sibTrans" cxnId="{A2B8309D-82BF-44E2-AEF2-FF6DA021B0B1}">
      <dgm:prSet/>
      <dgm:spPr/>
      <dgm:t>
        <a:bodyPr/>
        <a:lstStyle/>
        <a:p>
          <a:endParaRPr lang="en-US"/>
        </a:p>
      </dgm:t>
    </dgm:pt>
    <dgm:pt modelId="{C5B12E70-5C24-4848-8950-F3EC22EC50D0}" type="pres">
      <dgm:prSet presAssocID="{0B2ED2A7-E812-49DD-A093-6FE00CBCFB12}" presName="Name0" presStyleCnt="0">
        <dgm:presLayoutVars>
          <dgm:dir/>
          <dgm:resizeHandles val="exact"/>
        </dgm:presLayoutVars>
      </dgm:prSet>
      <dgm:spPr/>
    </dgm:pt>
    <dgm:pt modelId="{F0737E93-451C-40CB-A682-9223822A29A2}" type="pres">
      <dgm:prSet presAssocID="{0B2ED2A7-E812-49DD-A093-6FE00CBCFB12}" presName="fgShape" presStyleLbl="fgShp" presStyleIdx="0" presStyleCnt="1"/>
      <dgm:spPr>
        <a:solidFill>
          <a:schemeClr val="accent1"/>
        </a:solidFill>
      </dgm:spPr>
    </dgm:pt>
    <dgm:pt modelId="{03CAA515-BDB9-4B28-BDF9-A738294403BA}" type="pres">
      <dgm:prSet presAssocID="{0B2ED2A7-E812-49DD-A093-6FE00CBCFB12}" presName="linComp" presStyleCnt="0"/>
      <dgm:spPr/>
    </dgm:pt>
    <dgm:pt modelId="{6CCB2A64-DB32-415D-9F3D-DA9E677EA893}" type="pres">
      <dgm:prSet presAssocID="{5E2BBB44-1A3F-44E7-8B69-80AA07BDA018}" presName="compNode" presStyleCnt="0"/>
      <dgm:spPr/>
    </dgm:pt>
    <dgm:pt modelId="{99263125-65D3-4C8D-8BAD-1F9B503DDF44}" type="pres">
      <dgm:prSet presAssocID="{5E2BBB44-1A3F-44E7-8B69-80AA07BDA018}" presName="bkgdShape" presStyleLbl="node1" presStyleIdx="0" presStyleCnt="1" custLinFactNeighborY="2671"/>
      <dgm:spPr/>
    </dgm:pt>
    <dgm:pt modelId="{6E859D08-2D6C-4E74-86D6-EEFF3AD9E968}" type="pres">
      <dgm:prSet presAssocID="{5E2BBB44-1A3F-44E7-8B69-80AA07BDA018}" presName="nodeTx" presStyleLbl="node1" presStyleIdx="0" presStyleCnt="1">
        <dgm:presLayoutVars>
          <dgm:bulletEnabled val="1"/>
        </dgm:presLayoutVars>
      </dgm:prSet>
      <dgm:spPr/>
    </dgm:pt>
    <dgm:pt modelId="{796E2E8E-219A-4955-87A6-3FCEC715499E}" type="pres">
      <dgm:prSet presAssocID="{5E2BBB44-1A3F-44E7-8B69-80AA07BDA018}" presName="invisiNode" presStyleLbl="node1" presStyleIdx="0" presStyleCnt="1"/>
      <dgm:spPr/>
    </dgm:pt>
    <dgm:pt modelId="{CF7725EC-35C1-43B4-81E4-B0D61250CDBE}" type="pres">
      <dgm:prSet presAssocID="{5E2BBB44-1A3F-44E7-8B69-80AA07BDA018}" presName="imagNode" presStyleLbl="fgImgPlace1" presStyleIdx="0" presStyleCnt="1"/>
      <dgm:spPr>
        <a:blipFill>
          <a:blip xmlns:r="http://schemas.openxmlformats.org/officeDocument/2006/relationships" r:embed="rId1"/>
          <a:srcRect/>
          <a:stretch>
            <a:fillRect l="-6000" r="-6000"/>
          </a:stretch>
        </a:blipFill>
      </dgm:spPr>
    </dgm:pt>
  </dgm:ptLst>
  <dgm:cxnLst>
    <dgm:cxn modelId="{88228B63-DBFB-478B-A122-80746CA74CAB}" type="presOf" srcId="{0B2ED2A7-E812-49DD-A093-6FE00CBCFB12}" destId="{C5B12E70-5C24-4848-8950-F3EC22EC50D0}" srcOrd="0" destOrd="0" presId="urn:microsoft.com/office/officeart/2005/8/layout/hList7"/>
    <dgm:cxn modelId="{A2B8309D-82BF-44E2-AEF2-FF6DA021B0B1}" srcId="{0B2ED2A7-E812-49DD-A093-6FE00CBCFB12}" destId="{5E2BBB44-1A3F-44E7-8B69-80AA07BDA018}" srcOrd="0" destOrd="0" parTransId="{B8D20B21-44FC-42C2-842A-32C33C8EB526}" sibTransId="{5A3ACB3B-105D-4058-B93D-12DF1C6DA162}"/>
    <dgm:cxn modelId="{ADAE96E0-3178-4FD4-93CC-689E329C6A9E}" type="presOf" srcId="{5E2BBB44-1A3F-44E7-8B69-80AA07BDA018}" destId="{99263125-65D3-4C8D-8BAD-1F9B503DDF44}" srcOrd="0" destOrd="0" presId="urn:microsoft.com/office/officeart/2005/8/layout/hList7"/>
    <dgm:cxn modelId="{80AE0FEA-711C-4DFE-928A-3F6A56129B44}" type="presOf" srcId="{5E2BBB44-1A3F-44E7-8B69-80AA07BDA018}" destId="{6E859D08-2D6C-4E74-86D6-EEFF3AD9E968}" srcOrd="1" destOrd="0" presId="urn:microsoft.com/office/officeart/2005/8/layout/hList7"/>
    <dgm:cxn modelId="{ADE243B5-199C-49D0-B96D-D4E3F762BE6C}" type="presParOf" srcId="{C5B12E70-5C24-4848-8950-F3EC22EC50D0}" destId="{F0737E93-451C-40CB-A682-9223822A29A2}" srcOrd="0" destOrd="0" presId="urn:microsoft.com/office/officeart/2005/8/layout/hList7"/>
    <dgm:cxn modelId="{855D547D-FDBD-4C63-952A-68F34250484F}" type="presParOf" srcId="{C5B12E70-5C24-4848-8950-F3EC22EC50D0}" destId="{03CAA515-BDB9-4B28-BDF9-A738294403BA}" srcOrd="1" destOrd="0" presId="urn:microsoft.com/office/officeart/2005/8/layout/hList7"/>
    <dgm:cxn modelId="{99938150-9375-42E4-AE55-EBB6589882E2}" type="presParOf" srcId="{03CAA515-BDB9-4B28-BDF9-A738294403BA}" destId="{6CCB2A64-DB32-415D-9F3D-DA9E677EA893}" srcOrd="0" destOrd="0" presId="urn:microsoft.com/office/officeart/2005/8/layout/hList7"/>
    <dgm:cxn modelId="{396258CE-9B62-4782-8EA4-B7851BA26200}" type="presParOf" srcId="{6CCB2A64-DB32-415D-9F3D-DA9E677EA893}" destId="{99263125-65D3-4C8D-8BAD-1F9B503DDF44}" srcOrd="0" destOrd="0" presId="urn:microsoft.com/office/officeart/2005/8/layout/hList7"/>
    <dgm:cxn modelId="{56CD94EC-E449-4427-A65C-3974DB333F11}" type="presParOf" srcId="{6CCB2A64-DB32-415D-9F3D-DA9E677EA893}" destId="{6E859D08-2D6C-4E74-86D6-EEFF3AD9E968}" srcOrd="1" destOrd="0" presId="urn:microsoft.com/office/officeart/2005/8/layout/hList7"/>
    <dgm:cxn modelId="{8175C66D-DF96-47DE-AA93-DD93E20E831E}" type="presParOf" srcId="{6CCB2A64-DB32-415D-9F3D-DA9E677EA893}" destId="{796E2E8E-219A-4955-87A6-3FCEC715499E}" srcOrd="2" destOrd="0" presId="urn:microsoft.com/office/officeart/2005/8/layout/hList7"/>
    <dgm:cxn modelId="{72709588-6EBC-42BB-A923-019E6456F6E8}" type="presParOf" srcId="{6CCB2A64-DB32-415D-9F3D-DA9E677EA893}" destId="{CF7725EC-35C1-43B4-81E4-B0D61250CDB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63125-65D3-4C8D-8BAD-1F9B503DDF44}">
      <dsp:nvSpPr>
        <dsp:cNvPr id="0" name=""/>
        <dsp:cNvSpPr/>
      </dsp:nvSpPr>
      <dsp:spPr>
        <a:xfrm>
          <a:off x="0" y="0"/>
          <a:ext cx="3322303" cy="36951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rgbClr val="FFFF00"/>
              </a:solidFill>
            </a:rPr>
            <a:t>Model Polytechnic Institute</a:t>
          </a:r>
        </a:p>
      </dsp:txBody>
      <dsp:txXfrm>
        <a:off x="0" y="1478054"/>
        <a:ext cx="3322303" cy="1478054"/>
      </dsp:txXfrm>
    </dsp:sp>
    <dsp:sp modelId="{CF7725EC-35C1-43B4-81E4-B0D61250CDBE}">
      <dsp:nvSpPr>
        <dsp:cNvPr id="0" name=""/>
        <dsp:cNvSpPr/>
      </dsp:nvSpPr>
      <dsp:spPr>
        <a:xfrm>
          <a:off x="1045911" y="221708"/>
          <a:ext cx="1230480" cy="1230480"/>
        </a:xfrm>
        <a:prstGeom prst="ellipse">
          <a:avLst/>
        </a:prstGeom>
        <a:blipFill>
          <a:blip xmlns:r="http://schemas.openxmlformats.org/officeDocument/2006/relationships" r:embed="rId1"/>
          <a:srcRect/>
          <a:stretch>
            <a:fillRect l="-6000" r="-6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37E93-451C-40CB-A682-9223822A29A2}">
      <dsp:nvSpPr>
        <dsp:cNvPr id="0" name=""/>
        <dsp:cNvSpPr/>
      </dsp:nvSpPr>
      <dsp:spPr>
        <a:xfrm>
          <a:off x="132892" y="2956108"/>
          <a:ext cx="3056518" cy="554270"/>
        </a:xfrm>
        <a:prstGeom prst="leftRightArrow">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A1DBE-91BF-4B2B-B9B2-F1D5E762E2CC}" type="datetimeFigureOut">
              <a:rPr lang="en-US" smtClean="0"/>
              <a:t>27-Sep-21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23F33-6C9F-4DF3-92CC-7EC1B1686B39}" type="slidenum">
              <a:rPr lang="en-US" smtClean="0"/>
              <a:t>‹#›</a:t>
            </a:fld>
            <a:endParaRPr lang="en-US"/>
          </a:p>
        </p:txBody>
      </p:sp>
    </p:spTree>
    <p:extLst>
      <p:ext uri="{BB962C8B-B14F-4D97-AF65-F5344CB8AC3E}">
        <p14:creationId xmlns:p14="http://schemas.microsoft.com/office/powerpoint/2010/main" val="29475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D23F33-6C9F-4DF3-92CC-7EC1B1686B39}" type="slidenum">
              <a:rPr lang="en-US" smtClean="0"/>
              <a:t>7</a:t>
            </a:fld>
            <a:endParaRPr lang="en-US"/>
          </a:p>
        </p:txBody>
      </p:sp>
    </p:spTree>
    <p:extLst>
      <p:ext uri="{BB962C8B-B14F-4D97-AF65-F5344CB8AC3E}">
        <p14:creationId xmlns:p14="http://schemas.microsoft.com/office/powerpoint/2010/main" val="326051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91160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757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145402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09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20537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A2E9C-CB57-4E34-8523-97474553924E}" type="datetimeFigureOut">
              <a:rPr lang="en-US" smtClean="0"/>
              <a:t>27-Sep-21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907542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A2E9C-CB57-4E34-8523-97474553924E}" type="datetimeFigureOut">
              <a:rPr lang="en-US" smtClean="0"/>
              <a:t>27-Sep-21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73202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743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27953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A2E9C-CB57-4E34-8523-97474553924E}"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66042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A2E9C-CB57-4E34-8523-97474553924E}" type="datetimeFigureOut">
              <a:rPr lang="en-US" smtClean="0"/>
              <a:t>27-Sep-21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12044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04772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A2E9C-CB57-4E34-8523-97474553924E}" type="datetimeFigureOut">
              <a:rPr lang="en-US" smtClean="0"/>
              <a:t>27-Sep-21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460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A2E9C-CB57-4E34-8523-97474553924E}" type="datetimeFigureOut">
              <a:rPr lang="en-US" smtClean="0"/>
              <a:t>27-Sep-21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509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A2E9C-CB57-4E34-8523-97474553924E}" type="datetimeFigureOut">
              <a:rPr lang="en-US" smtClean="0"/>
              <a:t>27-Sep-21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76384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35257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A2E9C-CB57-4E34-8523-97474553924E}" type="datetimeFigureOut">
              <a:rPr lang="en-US" smtClean="0"/>
              <a:t>27-Sep-21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03461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8A2E9C-CB57-4E34-8523-97474553924E}" type="datetimeFigureOut">
              <a:rPr lang="en-US" smtClean="0"/>
              <a:t>27-Sep-21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6D4D18-2F4B-48B6-B936-2513D5B93D67}" type="slidenum">
              <a:rPr lang="en-US" smtClean="0"/>
              <a:t>‹#›</a:t>
            </a:fld>
            <a:endParaRPr lang="en-US"/>
          </a:p>
        </p:txBody>
      </p:sp>
    </p:spTree>
    <p:extLst>
      <p:ext uri="{BB962C8B-B14F-4D97-AF65-F5344CB8AC3E}">
        <p14:creationId xmlns:p14="http://schemas.microsoft.com/office/powerpoint/2010/main" val="2744573913"/>
      </p:ext>
    </p:extLst>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pib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hyperlink" Target="https://mpibd.com/" TargetMode="Externa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mpibd.com/"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pibd.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A213-FD7D-4457-BF51-B8DB01E3461B}"/>
              </a:ext>
            </a:extLst>
          </p:cNvPr>
          <p:cNvSpPr>
            <a:spLocks noGrp="1"/>
          </p:cNvSpPr>
          <p:nvPr>
            <p:ph type="ctrTitle"/>
          </p:nvPr>
        </p:nvSpPr>
        <p:spPr>
          <a:xfrm>
            <a:off x="297024" y="401216"/>
            <a:ext cx="11597951" cy="5309119"/>
          </a:xfrm>
        </p:spPr>
        <p:txBody>
          <a:bodyPr>
            <a:normAutofit/>
          </a:bodyPr>
          <a:lstStyle/>
          <a:p>
            <a:r>
              <a:rPr lang="en-US" dirty="0">
                <a:solidFill>
                  <a:srgbClr val="92D050"/>
                </a:solidFill>
              </a:rPr>
              <a:t>Welcome to</a:t>
            </a:r>
            <a:br>
              <a:rPr lang="en-US" dirty="0">
                <a:solidFill>
                  <a:srgbClr val="92D050"/>
                </a:solidFill>
              </a:rPr>
            </a:br>
            <a:r>
              <a:rPr lang="en-US" dirty="0">
                <a:solidFill>
                  <a:srgbClr val="92D050"/>
                </a:solidFill>
              </a:rPr>
              <a:t>Model Polytechnic Institute, Jashore</a:t>
            </a:r>
            <a:br>
              <a:rPr lang="en-US" dirty="0"/>
            </a:br>
            <a:endParaRPr lang="en-US" dirty="0"/>
          </a:p>
        </p:txBody>
      </p:sp>
      <p:sp>
        <p:nvSpPr>
          <p:cNvPr id="3" name="Subtitle 2">
            <a:extLst>
              <a:ext uri="{FF2B5EF4-FFF2-40B4-BE49-F238E27FC236}">
                <a16:creationId xmlns:a16="http://schemas.microsoft.com/office/drawing/2014/main" id="{F2AE4D44-03AA-40B0-B1B3-77AF8BD74528}"/>
              </a:ext>
            </a:extLst>
          </p:cNvPr>
          <p:cNvSpPr>
            <a:spLocks noGrp="1"/>
          </p:cNvSpPr>
          <p:nvPr>
            <p:ph type="subTitle" idx="1"/>
          </p:nvPr>
        </p:nvSpPr>
        <p:spPr>
          <a:xfrm>
            <a:off x="79827" y="5621173"/>
            <a:ext cx="4884059" cy="1152851"/>
          </a:xfrm>
        </p:spPr>
        <p:txBody>
          <a:bodyPr>
            <a:normAutofit fontScale="77500" lnSpcReduction="20000"/>
          </a:bodyPr>
          <a:lstStyle/>
          <a:p>
            <a:pPr algn="l">
              <a:lnSpc>
                <a:spcPct val="110000"/>
              </a:lnSpc>
            </a:pPr>
            <a:r>
              <a:rPr lang="en-US" dirty="0">
                <a:solidFill>
                  <a:schemeClr val="tx1">
                    <a:lumMod val="50000"/>
                  </a:schemeClr>
                </a:solidFill>
              </a:rPr>
              <a:t>Address: Kodomtola, Dhormotola, Jashore</a:t>
            </a:r>
          </a:p>
          <a:p>
            <a:pPr algn="l">
              <a:lnSpc>
                <a:spcPct val="110000"/>
              </a:lnSpc>
            </a:pPr>
            <a:r>
              <a:rPr lang="en-US" dirty="0">
                <a:solidFill>
                  <a:schemeClr val="tx1">
                    <a:lumMod val="50000"/>
                  </a:schemeClr>
                </a:solidFill>
              </a:rPr>
              <a:t>Principal: Ing. Sk. Zahidul Islam (Mpi)</a:t>
            </a:r>
          </a:p>
          <a:p>
            <a:pPr algn="l">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a:p>
            <a:pPr algn="l"/>
            <a:endParaRPr lang="en-US" dirty="0">
              <a:solidFill>
                <a:srgbClr val="FF0000"/>
              </a:solidFill>
            </a:endParaRPr>
          </a:p>
          <a:p>
            <a:pPr algn="l"/>
            <a:endParaRPr lang="en-US" dirty="0"/>
          </a:p>
        </p:txBody>
      </p:sp>
      <p:pic>
        <p:nvPicPr>
          <p:cNvPr id="6" name="Picture 5">
            <a:extLst>
              <a:ext uri="{FF2B5EF4-FFF2-40B4-BE49-F238E27FC236}">
                <a16:creationId xmlns:a16="http://schemas.microsoft.com/office/drawing/2014/main" id="{D316DFEF-F22C-4093-AC11-C3D4C6AF9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30" y="237307"/>
            <a:ext cx="3006137" cy="2687839"/>
          </a:xfrm>
          <a:prstGeom prst="rect">
            <a:avLst/>
          </a:prstGeom>
        </p:spPr>
      </p:pic>
    </p:spTree>
    <p:extLst>
      <p:ext uri="{BB962C8B-B14F-4D97-AF65-F5344CB8AC3E}">
        <p14:creationId xmlns:p14="http://schemas.microsoft.com/office/powerpoint/2010/main" val="931131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5167603" y="559942"/>
            <a:ext cx="185679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9119" y="551970"/>
            <a:ext cx="10353761" cy="514145"/>
          </a:xfrm>
        </p:spPr>
        <p:txBody>
          <a:bodyPr>
            <a:normAutofit fontScale="90000"/>
          </a:bodyPr>
          <a:lstStyle/>
          <a:p>
            <a:r>
              <a:rPr lang="en-US" dirty="0">
                <a:solidFill>
                  <a:srgbClr val="FFFF00"/>
                </a:solidFill>
              </a:rPr>
              <a:t>about</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
        <p:nvSpPr>
          <p:cNvPr id="11" name="Content Placeholder 10">
            <a:extLst>
              <a:ext uri="{FF2B5EF4-FFF2-40B4-BE49-F238E27FC236}">
                <a16:creationId xmlns:a16="http://schemas.microsoft.com/office/drawing/2014/main" id="{D05AD0AE-20B3-4916-83A1-50B697120AEE}"/>
              </a:ext>
            </a:extLst>
          </p:cNvPr>
          <p:cNvSpPr>
            <a:spLocks noGrp="1"/>
          </p:cNvSpPr>
          <p:nvPr>
            <p:ph idx="1"/>
          </p:nvPr>
        </p:nvSpPr>
        <p:spPr>
          <a:xfrm>
            <a:off x="913795" y="1552762"/>
            <a:ext cx="10497544" cy="4446822"/>
          </a:xfrm>
        </p:spPr>
        <p:txBody>
          <a:bodyPr>
            <a:normAutofit/>
          </a:bodyPr>
          <a:lstStyle/>
          <a:p>
            <a:pPr marL="0" indent="0">
              <a:buNone/>
            </a:pPr>
            <a:r>
              <a:rPr lang="en-US" sz="1700" b="0" i="0" dirty="0">
                <a:effectLst/>
                <a:latin typeface="Arial" panose="020B0604020202020204" pitchFamily="34" charset="0"/>
              </a:rPr>
              <a:t>Model Polytechnic Institute is a Government approved technical education institute and maintained under the rules of technical Board of Bangladesh.</a:t>
            </a:r>
          </a:p>
          <a:p>
            <a:pPr marL="0" indent="0">
              <a:buNone/>
            </a:pPr>
            <a:r>
              <a:rPr lang="en-US" sz="1700" b="0" i="0" dirty="0">
                <a:effectLst/>
                <a:latin typeface="Arial" panose="020B0604020202020204" pitchFamily="34" charset="0"/>
              </a:rPr>
              <a:t>This institutions is a part and affiliated with the ” </a:t>
            </a:r>
            <a:r>
              <a:rPr lang="en-US" sz="1800" b="1" i="0" dirty="0">
                <a:solidFill>
                  <a:schemeClr val="accent1">
                    <a:lumMod val="75000"/>
                  </a:schemeClr>
                </a:solidFill>
                <a:effectLst/>
                <a:latin typeface="Arial" panose="020B0604020202020204" pitchFamily="34" charset="0"/>
              </a:rPr>
              <a:t>Munshi Sayed Ali </a:t>
            </a:r>
            <a:r>
              <a:rPr lang="en-US" sz="1800" b="1" i="0" dirty="0" err="1">
                <a:solidFill>
                  <a:schemeClr val="accent1">
                    <a:lumMod val="75000"/>
                  </a:schemeClr>
                </a:solidFill>
                <a:effectLst/>
                <a:latin typeface="Arial" panose="020B0604020202020204" pitchFamily="34" charset="0"/>
              </a:rPr>
              <a:t>Bishwash</a:t>
            </a:r>
            <a:r>
              <a:rPr lang="en-US" sz="1800" b="1" i="0" dirty="0">
                <a:solidFill>
                  <a:schemeClr val="accent1">
                    <a:lumMod val="75000"/>
                  </a:schemeClr>
                </a:solidFill>
                <a:effectLst/>
                <a:latin typeface="Arial" panose="020B0604020202020204" pitchFamily="34" charset="0"/>
              </a:rPr>
              <a:t> Foundation Ltd</a:t>
            </a:r>
            <a:r>
              <a:rPr lang="en-US" sz="1700" b="0" i="0" dirty="0">
                <a:effectLst/>
                <a:latin typeface="Arial" panose="020B0604020202020204" pitchFamily="34" charset="0"/>
              </a:rPr>
              <a:t>.”  Our promise is to develop our students in such a way that they will be the assets of twenty first century and will take  steps in the development of Digital Bangladesh.</a:t>
            </a:r>
            <a:endParaRPr lang="en-US" sz="1700" dirty="0">
              <a:effectLst/>
              <a:latin typeface="Arial" panose="020B0604020202020204" pitchFamily="34" charset="0"/>
            </a:endParaRPr>
          </a:p>
          <a:p>
            <a:pPr marL="0" indent="0">
              <a:buNone/>
            </a:pPr>
            <a:r>
              <a:rPr lang="en-US" sz="1900" b="1" i="0" dirty="0">
                <a:effectLst/>
                <a:latin typeface="Arial" panose="020B0604020202020204" pitchFamily="34" charset="0"/>
              </a:rPr>
              <a:t>Why Choose Us?</a:t>
            </a:r>
          </a:p>
          <a:p>
            <a:pPr marL="457200" indent="-457200">
              <a:lnSpc>
                <a:spcPct val="100000"/>
              </a:lnSpc>
              <a:buFont typeface="+mj-lt"/>
              <a:buAutoNum type="arabicPeriod"/>
            </a:pPr>
            <a:r>
              <a:rPr lang="en-US" sz="1700" b="0" i="0" dirty="0">
                <a:effectLst/>
                <a:latin typeface="Arial" panose="020B0604020202020204" pitchFamily="34" charset="0"/>
              </a:rPr>
              <a:t>Academic activities are conducted by more than hundred highly qualified, efficient and experienced teachers what other Private Polytechnics do not have.</a:t>
            </a:r>
          </a:p>
          <a:p>
            <a:pPr marL="457200" indent="-457200">
              <a:lnSpc>
                <a:spcPct val="100000"/>
              </a:lnSpc>
              <a:buFont typeface="+mj-lt"/>
              <a:buAutoNum type="arabicPeriod"/>
            </a:pPr>
            <a:r>
              <a:rPr lang="en-US" sz="1700" b="0" i="0" dirty="0">
                <a:effectLst/>
                <a:latin typeface="Arial" panose="020B0604020202020204" pitchFamily="34" charset="0"/>
              </a:rPr>
              <a:t>Computer labs are fully air cooled providing one computer for every student.</a:t>
            </a:r>
          </a:p>
          <a:p>
            <a:pPr marL="457200" indent="-457200">
              <a:lnSpc>
                <a:spcPct val="100000"/>
              </a:lnSpc>
              <a:buFont typeface="+mj-lt"/>
              <a:buAutoNum type="arabicPeriod"/>
            </a:pPr>
            <a:r>
              <a:rPr lang="en-US" sz="1700" b="0" i="0" dirty="0">
                <a:effectLst/>
                <a:latin typeface="Arial" panose="020B0604020202020204" pitchFamily="34" charset="0"/>
              </a:rPr>
              <a:t>ICT labs are facilitated with high speed broad band internet.</a:t>
            </a:r>
          </a:p>
          <a:p>
            <a:pPr marL="457200" indent="-457200">
              <a:lnSpc>
                <a:spcPct val="100000"/>
              </a:lnSpc>
              <a:buFont typeface="+mj-lt"/>
              <a:buAutoNum type="arabicPeriod"/>
            </a:pPr>
            <a:r>
              <a:rPr lang="en-US" sz="1700" b="0" i="0" dirty="0">
                <a:effectLst/>
                <a:latin typeface="Arial" panose="020B0604020202020204" pitchFamily="34" charset="0"/>
              </a:rPr>
              <a:t>Multimedia, OHP and other modern instructional aids are used in conducting classes.</a:t>
            </a:r>
          </a:p>
        </p:txBody>
      </p:sp>
      <p:sp>
        <p:nvSpPr>
          <p:cNvPr id="14" name="Rectangle 13">
            <a:extLst>
              <a:ext uri="{FF2B5EF4-FFF2-40B4-BE49-F238E27FC236}">
                <a16:creationId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564392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BB6A1C-0E79-4823-9F49-BED091D78BFE}"/>
              </a:ext>
            </a:extLst>
          </p:cNvPr>
          <p:cNvSpPr/>
          <p:nvPr/>
        </p:nvSpPr>
        <p:spPr>
          <a:xfrm>
            <a:off x="5290457" y="746449"/>
            <a:ext cx="173327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80215" y="746449"/>
            <a:ext cx="10353761" cy="531845"/>
          </a:xfrm>
        </p:spPr>
        <p:txBody>
          <a:bodyPr>
            <a:normAutofit fontScale="90000"/>
          </a:bodyPr>
          <a:lstStyle/>
          <a:p>
            <a:r>
              <a:rPr lang="en-US" dirty="0">
                <a:solidFill>
                  <a:srgbClr val="FFFF00"/>
                </a:solidFill>
              </a:rPr>
              <a:t>Menu</a:t>
            </a:r>
          </a:p>
        </p:txBody>
      </p:sp>
      <p:sp>
        <p:nvSpPr>
          <p:cNvPr id="3" name="Content Placeholder 2">
            <a:extLst>
              <a:ext uri="{FF2B5EF4-FFF2-40B4-BE49-F238E27FC236}">
                <a16:creationId xmlns:a16="http://schemas.microsoft.com/office/drawing/2014/main" id="{CA914323-BD4A-49C2-8C42-B3AC1A7CCA5B}"/>
              </a:ext>
            </a:extLst>
          </p:cNvPr>
          <p:cNvSpPr>
            <a:spLocks noGrp="1"/>
          </p:cNvSpPr>
          <p:nvPr>
            <p:ph idx="1"/>
          </p:nvPr>
        </p:nvSpPr>
        <p:spPr>
          <a:xfrm>
            <a:off x="913795" y="1670181"/>
            <a:ext cx="4376662" cy="3974839"/>
          </a:xfrm>
        </p:spPr>
        <p:txBody>
          <a:bodyPr/>
          <a:lstStyle/>
          <a:p>
            <a:pPr>
              <a:buFont typeface="Wingdings" panose="05000000000000000000" pitchFamily="2" charset="2"/>
              <a:buChar char="Ø"/>
            </a:pPr>
            <a:r>
              <a:rPr lang="en-US" dirty="0">
                <a:solidFill>
                  <a:srgbClr val="FFFF00"/>
                </a:solidFill>
                <a:hlinkClick r:id="rId2" action="ppaction://hlinksldjump">
                  <a:extLst>
                    <a:ext uri="{A12FA001-AC4F-418D-AE19-62706E023703}">
                      <ahyp:hlinkClr xmlns:ahyp="http://schemas.microsoft.com/office/drawing/2018/hyperlinkcolor" val="tx"/>
                    </a:ext>
                  </a:extLst>
                </a:hlinkClick>
              </a:rPr>
              <a:t>  Home</a:t>
            </a:r>
            <a:endParaRPr lang="en-US" dirty="0">
              <a:solidFill>
                <a:srgbClr val="FFFF00"/>
              </a:solidFill>
            </a:endParaRPr>
          </a:p>
          <a:p>
            <a:pPr>
              <a:buFont typeface="Wingdings" panose="05000000000000000000" pitchFamily="2" charset="2"/>
              <a:buChar char="Ø"/>
            </a:pPr>
            <a:r>
              <a:rPr lang="en-US" dirty="0">
                <a:solidFill>
                  <a:srgbClr val="FFFF00"/>
                </a:solidFill>
                <a:hlinkClick r:id="rId3" action="ppaction://hlinksldjump">
                  <a:extLst>
                    <a:ext uri="{A12FA001-AC4F-418D-AE19-62706E023703}">
                      <ahyp:hlinkClr xmlns:ahyp="http://schemas.microsoft.com/office/drawing/2018/hyperlinkcolor" val="tx"/>
                    </a:ext>
                  </a:extLst>
                </a:hlinkClick>
              </a:rPr>
              <a:t> Profile</a:t>
            </a:r>
            <a:endParaRPr lang="en-US" dirty="0">
              <a:solidFill>
                <a:srgbClr val="FFFF00"/>
              </a:solidFill>
            </a:endParaRPr>
          </a:p>
          <a:p>
            <a:pPr>
              <a:buFont typeface="Wingdings" panose="05000000000000000000" pitchFamily="2" charset="2"/>
              <a:buChar char="Ø"/>
            </a:pPr>
            <a:r>
              <a:rPr lang="en-US" dirty="0">
                <a:solidFill>
                  <a:srgbClr val="FFFF00"/>
                </a:solidFill>
                <a:hlinkClick r:id="rId4" action="ppaction://hlinksldjump">
                  <a:extLst>
                    <a:ext uri="{A12FA001-AC4F-418D-AE19-62706E023703}">
                      <ahyp:hlinkClr xmlns:ahyp="http://schemas.microsoft.com/office/drawing/2018/hyperlinkcolor" val="tx"/>
                    </a:ext>
                  </a:extLst>
                </a:hlinkClick>
              </a:rPr>
              <a:t> Teachers</a:t>
            </a:r>
            <a:endParaRPr lang="en-US" dirty="0">
              <a:solidFill>
                <a:srgbClr val="FFFF00"/>
              </a:solidFill>
            </a:endParaRPr>
          </a:p>
          <a:p>
            <a:pPr>
              <a:buFont typeface="Wingdings" panose="05000000000000000000" pitchFamily="2" charset="2"/>
              <a:buChar char="Ø"/>
            </a:pPr>
            <a:r>
              <a:rPr lang="en-US" dirty="0">
                <a:solidFill>
                  <a:srgbClr val="FFFF00"/>
                </a:solidFill>
                <a:hlinkClick r:id="rId5" action="ppaction://hlinksldjump">
                  <a:extLst>
                    <a:ext uri="{A12FA001-AC4F-418D-AE19-62706E023703}">
                      <ahyp:hlinkClr xmlns:ahyp="http://schemas.microsoft.com/office/drawing/2018/hyperlinkcolor" val="tx"/>
                    </a:ext>
                  </a:extLst>
                </a:hlinkClick>
              </a:rPr>
              <a:t> Lab</a:t>
            </a:r>
            <a:endParaRPr lang="en-US" dirty="0">
              <a:solidFill>
                <a:srgbClr val="FFFF00"/>
              </a:solidFill>
            </a:endParaRPr>
          </a:p>
          <a:p>
            <a:pPr>
              <a:buFont typeface="Wingdings" panose="05000000000000000000" pitchFamily="2" charset="2"/>
              <a:buChar char="Ø"/>
            </a:pPr>
            <a:r>
              <a:rPr lang="en-US" dirty="0">
                <a:solidFill>
                  <a:srgbClr val="FFFF00"/>
                </a:solidFill>
                <a:hlinkClick r:id="rId6" action="ppaction://hlinksldjump">
                  <a:extLst>
                    <a:ext uri="{A12FA001-AC4F-418D-AE19-62706E023703}">
                      <ahyp:hlinkClr xmlns:ahyp="http://schemas.microsoft.com/office/drawing/2018/hyperlinkcolor" val="tx"/>
                    </a:ext>
                  </a:extLst>
                </a:hlinkClick>
              </a:rPr>
              <a:t> Results</a:t>
            </a:r>
            <a:endParaRPr lang="en-US" dirty="0">
              <a:solidFill>
                <a:srgbClr val="FFFF00"/>
              </a:solidFill>
            </a:endParaRPr>
          </a:p>
          <a:p>
            <a:pPr>
              <a:buFont typeface="Wingdings" panose="05000000000000000000" pitchFamily="2" charset="2"/>
              <a:buChar char="Ø"/>
            </a:pPr>
            <a:r>
              <a:rPr lang="en-US" dirty="0">
                <a:solidFill>
                  <a:srgbClr val="FFFF00"/>
                </a:solidFill>
              </a:rPr>
              <a:t> </a:t>
            </a:r>
            <a:r>
              <a:rPr lang="en-US" dirty="0">
                <a:solidFill>
                  <a:srgbClr val="FFFF00"/>
                </a:solidFill>
                <a:hlinkClick r:id="rId7" action="ppaction://hlinksldjump">
                  <a:extLst>
                    <a:ext uri="{A12FA001-AC4F-418D-AE19-62706E023703}">
                      <ahyp:hlinkClr xmlns:ahyp="http://schemas.microsoft.com/office/drawing/2018/hyperlinkcolor" val="tx"/>
                    </a:ext>
                  </a:extLst>
                </a:hlinkClick>
              </a:rPr>
              <a:t>Contact Us</a:t>
            </a:r>
            <a:endParaRPr lang="en-US" dirty="0">
              <a:solidFill>
                <a:srgbClr val="FFFF00"/>
              </a:solidFill>
            </a:endParaRPr>
          </a:p>
          <a:p>
            <a:pPr>
              <a:buFont typeface="Wingdings" panose="05000000000000000000" pitchFamily="2" charset="2"/>
              <a:buChar char="Ø"/>
            </a:pPr>
            <a:r>
              <a:rPr lang="en-US" dirty="0">
                <a:solidFill>
                  <a:srgbClr val="FFFF00"/>
                </a:solidFill>
                <a:hlinkClick r:id="rId8" action="ppaction://hlinksldjump">
                  <a:extLst>
                    <a:ext uri="{A12FA001-AC4F-418D-AE19-62706E023703}">
                      <ahyp:hlinkClr xmlns:ahyp="http://schemas.microsoft.com/office/drawing/2018/hyperlinkcolor" val="tx"/>
                    </a:ext>
                  </a:extLst>
                </a:hlinkClick>
              </a:rPr>
              <a:t> Academic</a:t>
            </a:r>
            <a:endParaRPr lang="en-US" dirty="0">
              <a:solidFill>
                <a:srgbClr val="FFFF00"/>
              </a:solidFill>
            </a:endParaRPr>
          </a:p>
          <a:p>
            <a:pPr>
              <a:buFont typeface="Wingdings" panose="05000000000000000000" pitchFamily="2" charset="2"/>
              <a:buChar char="Ø"/>
            </a:pPr>
            <a:r>
              <a:rPr lang="en-US" dirty="0">
                <a:solidFill>
                  <a:srgbClr val="FFFF00"/>
                </a:solidFill>
                <a:hlinkClick r:id="rId9" action="ppaction://hlinksldjump">
                  <a:extLst>
                    <a:ext uri="{A12FA001-AC4F-418D-AE19-62706E023703}">
                      <ahyp:hlinkClr xmlns:ahyp="http://schemas.microsoft.com/office/drawing/2018/hyperlinkcolor" val="tx"/>
                    </a:ext>
                  </a:extLst>
                </a:hlinkClick>
              </a:rPr>
              <a:t> About</a:t>
            </a:r>
            <a:endParaRPr lang="en-US" dirty="0">
              <a:solidFill>
                <a:srgbClr val="FFFF00"/>
              </a:solidFill>
            </a:endParaRP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10">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2712165280"/>
      </p:ext>
    </p:extLst>
  </p:cSld>
  <p:clrMapOvr>
    <a:masterClrMapping/>
  </p:clrMapOvr>
  <mc:AlternateContent xmlns:mc="http://schemas.openxmlformats.org/markup-compatibility/2006">
    <mc:Choice xmlns:p14="http://schemas.microsoft.com/office/powerpoint/2010/main" Requires="p14">
      <p:transition spd="slow" p14:dur="15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7E60C6-400A-4230-906E-FB66FB646872}"/>
              </a:ext>
            </a:extLst>
          </p:cNvPr>
          <p:cNvSpPr/>
          <p:nvPr/>
        </p:nvSpPr>
        <p:spPr>
          <a:xfrm>
            <a:off x="5323050" y="68600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3795" y="679089"/>
            <a:ext cx="10353761" cy="514145"/>
          </a:xfrm>
        </p:spPr>
        <p:txBody>
          <a:bodyPr>
            <a:normAutofit fontScale="90000"/>
          </a:bodyPr>
          <a:lstStyle/>
          <a:p>
            <a:r>
              <a:rPr lang="en-US" dirty="0">
                <a:solidFill>
                  <a:srgbClr val="FFFF00"/>
                </a:solidFill>
              </a:rPr>
              <a:t>Home</a:t>
            </a:r>
          </a:p>
        </p:txBody>
      </p:sp>
      <p:sp>
        <p:nvSpPr>
          <p:cNvPr id="3" name="Content Placeholder 2">
            <a:extLst>
              <a:ext uri="{FF2B5EF4-FFF2-40B4-BE49-F238E27FC236}">
                <a16:creationId xmlns:a16="http://schemas.microsoft.com/office/drawing/2014/main" id="{CA914323-BD4A-49C2-8C42-B3AC1A7CCA5B}"/>
              </a:ext>
            </a:extLst>
          </p:cNvPr>
          <p:cNvSpPr>
            <a:spLocks noGrp="1"/>
          </p:cNvSpPr>
          <p:nvPr>
            <p:ph idx="1"/>
          </p:nvPr>
        </p:nvSpPr>
        <p:spPr>
          <a:xfrm>
            <a:off x="913795" y="1688842"/>
            <a:ext cx="10353760" cy="358295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i="0" dirty="0">
              <a:solidFill>
                <a:srgbClr val="92D050"/>
              </a:solidFill>
              <a:effectLst/>
              <a:latin typeface="Arial" panose="020B0604020202020204" pitchFamily="34" charset="0"/>
            </a:endParaRPr>
          </a:p>
          <a:p>
            <a:pPr marL="0" indent="0">
              <a:buNone/>
            </a:pPr>
            <a:r>
              <a:rPr lang="en-US" b="0" i="0" dirty="0">
                <a:solidFill>
                  <a:srgbClr val="92D050"/>
                </a:solidFill>
                <a:effectLst/>
                <a:latin typeface="Arial" panose="020B0604020202020204" pitchFamily="34" charset="0"/>
              </a:rPr>
              <a:t>Welcome to Model Polytechnic institute. We are providing one of the best education guide line in the technical education. This is our first web appearance and we are constantly trying to improve it. So be with us. We will right back.</a:t>
            </a:r>
            <a:r>
              <a:rPr lang="en-US" dirty="0">
                <a:solidFill>
                  <a:srgbClr val="92D050"/>
                </a:solidFill>
              </a:rPr>
              <a:t> </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pic>
        <p:nvPicPr>
          <p:cNvPr id="7" name="Picture 6">
            <a:extLst>
              <a:ext uri="{FF2B5EF4-FFF2-40B4-BE49-F238E27FC236}">
                <a16:creationId xmlns:a16="http://schemas.microsoft.com/office/drawing/2014/main" id="{D4D08EEA-91AA-4417-8C86-3F1688EA9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91" y="1963312"/>
            <a:ext cx="9525000" cy="1485900"/>
          </a:xfrm>
          <a:prstGeom prst="rect">
            <a:avLst/>
          </a:prstGeom>
        </p:spPr>
      </p:pic>
    </p:spTree>
    <p:extLst>
      <p:ext uri="{BB962C8B-B14F-4D97-AF65-F5344CB8AC3E}">
        <p14:creationId xmlns:p14="http://schemas.microsoft.com/office/powerpoint/2010/main" val="2583230514"/>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0FAE64-8FD7-43EE-BA2D-8AD57FA5A849}"/>
              </a:ext>
            </a:extLst>
          </p:cNvPr>
          <p:cNvSpPr/>
          <p:nvPr/>
        </p:nvSpPr>
        <p:spPr>
          <a:xfrm>
            <a:off x="5038530" y="452830"/>
            <a:ext cx="2080726" cy="569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02012" y="480731"/>
            <a:ext cx="10353761" cy="514145"/>
          </a:xfrm>
        </p:spPr>
        <p:txBody>
          <a:bodyPr>
            <a:normAutofit fontScale="90000"/>
          </a:bodyPr>
          <a:lstStyle/>
          <a:p>
            <a:r>
              <a:rPr lang="en-US" dirty="0">
                <a:solidFill>
                  <a:srgbClr val="FFFF00"/>
                </a:solidFill>
              </a:rPr>
              <a:t>Profile</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graphicFrame>
        <p:nvGraphicFramePr>
          <p:cNvPr id="9" name="Content Placeholder 8">
            <a:extLst>
              <a:ext uri="{FF2B5EF4-FFF2-40B4-BE49-F238E27FC236}">
                <a16:creationId xmlns:a16="http://schemas.microsoft.com/office/drawing/2014/main" id="{CAAF0650-8616-4E0A-BED6-7ACBF53471DC}"/>
              </a:ext>
            </a:extLst>
          </p:cNvPr>
          <p:cNvGraphicFramePr>
            <a:graphicFrameLocks noGrp="1"/>
          </p:cNvGraphicFramePr>
          <p:nvPr>
            <p:ph idx="1"/>
            <p:extLst>
              <p:ext uri="{D42A27DB-BD31-4B8C-83A1-F6EECF244321}">
                <p14:modId xmlns:p14="http://schemas.microsoft.com/office/powerpoint/2010/main" val="4190368912"/>
              </p:ext>
            </p:extLst>
          </p:nvPr>
        </p:nvGraphicFramePr>
        <p:xfrm>
          <a:off x="8089036" y="1716795"/>
          <a:ext cx="3322303" cy="3695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Table 11">
            <a:extLst>
              <a:ext uri="{FF2B5EF4-FFF2-40B4-BE49-F238E27FC236}">
                <a16:creationId xmlns:a16="http://schemas.microsoft.com/office/drawing/2014/main" id="{FF142EC4-F7F3-4272-A92E-978E2B4BA306}"/>
              </a:ext>
            </a:extLst>
          </p:cNvPr>
          <p:cNvGraphicFramePr>
            <a:graphicFrameLocks noGrp="1"/>
          </p:cNvGraphicFramePr>
          <p:nvPr>
            <p:extLst>
              <p:ext uri="{D42A27DB-BD31-4B8C-83A1-F6EECF244321}">
                <p14:modId xmlns:p14="http://schemas.microsoft.com/office/powerpoint/2010/main" val="1274967671"/>
              </p:ext>
            </p:extLst>
          </p:nvPr>
        </p:nvGraphicFramePr>
        <p:xfrm>
          <a:off x="503851" y="2080322"/>
          <a:ext cx="6783355" cy="4499560"/>
        </p:xfrm>
        <a:graphic>
          <a:graphicData uri="http://schemas.openxmlformats.org/drawingml/2006/table">
            <a:tbl>
              <a:tblPr firstRow="1" bandRow="1">
                <a:tableStyleId>{5C22544A-7EE6-4342-B048-85BDC9FD1C3A}</a:tableStyleId>
              </a:tblPr>
              <a:tblGrid>
                <a:gridCol w="2258010">
                  <a:extLst>
                    <a:ext uri="{9D8B030D-6E8A-4147-A177-3AD203B41FA5}">
                      <a16:colId xmlns:a16="http://schemas.microsoft.com/office/drawing/2014/main" val="969132170"/>
                    </a:ext>
                  </a:extLst>
                </a:gridCol>
                <a:gridCol w="4525345">
                  <a:extLst>
                    <a:ext uri="{9D8B030D-6E8A-4147-A177-3AD203B41FA5}">
                      <a16:colId xmlns:a16="http://schemas.microsoft.com/office/drawing/2014/main" val="3895142204"/>
                    </a:ext>
                  </a:extLst>
                </a:gridCol>
              </a:tblGrid>
              <a:tr h="385948">
                <a:tc>
                  <a:txBody>
                    <a:bodyPr/>
                    <a:lstStyle/>
                    <a:p>
                      <a:r>
                        <a:rPr lang="en-US" b="0" dirty="0">
                          <a:solidFill>
                            <a:schemeClr val="bg1"/>
                          </a:solidFill>
                        </a:rPr>
                        <a:t>Student Name</a:t>
                      </a:r>
                    </a:p>
                  </a:txBody>
                  <a:tcPr/>
                </a:tc>
                <a:tc>
                  <a:txBody>
                    <a:bodyPr/>
                    <a:lstStyle/>
                    <a:p>
                      <a:endParaRPr lang="en-US" dirty="0"/>
                    </a:p>
                  </a:txBody>
                  <a:tcPr/>
                </a:tc>
                <a:extLst>
                  <a:ext uri="{0D108BD9-81ED-4DB2-BD59-A6C34878D82A}">
                    <a16:rowId xmlns:a16="http://schemas.microsoft.com/office/drawing/2014/main" val="4124763682"/>
                  </a:ext>
                </a:extLst>
              </a:tr>
              <a:tr h="385948">
                <a:tc>
                  <a:txBody>
                    <a:bodyPr/>
                    <a:lstStyle/>
                    <a:p>
                      <a:r>
                        <a:rPr lang="en-US" dirty="0"/>
                        <a:t>Institute Name</a:t>
                      </a:r>
                    </a:p>
                  </a:txBody>
                  <a:tcPr/>
                </a:tc>
                <a:tc>
                  <a:txBody>
                    <a:bodyPr/>
                    <a:lstStyle/>
                    <a:p>
                      <a:endParaRPr lang="en-US" dirty="0"/>
                    </a:p>
                  </a:txBody>
                  <a:tcPr/>
                </a:tc>
                <a:extLst>
                  <a:ext uri="{0D108BD9-81ED-4DB2-BD59-A6C34878D82A}">
                    <a16:rowId xmlns:a16="http://schemas.microsoft.com/office/drawing/2014/main" val="3359023605"/>
                  </a:ext>
                </a:extLst>
              </a:tr>
              <a:tr h="385948">
                <a:tc>
                  <a:txBody>
                    <a:bodyPr/>
                    <a:lstStyle/>
                    <a:p>
                      <a:r>
                        <a:rPr lang="en-US" dirty="0"/>
                        <a:t>Technology</a:t>
                      </a:r>
                    </a:p>
                  </a:txBody>
                  <a:tcPr/>
                </a:tc>
                <a:tc>
                  <a:txBody>
                    <a:bodyPr/>
                    <a:lstStyle/>
                    <a:p>
                      <a:endParaRPr lang="en-US" dirty="0"/>
                    </a:p>
                  </a:txBody>
                  <a:tcPr/>
                </a:tc>
                <a:extLst>
                  <a:ext uri="{0D108BD9-81ED-4DB2-BD59-A6C34878D82A}">
                    <a16:rowId xmlns:a16="http://schemas.microsoft.com/office/drawing/2014/main" val="4106186090"/>
                  </a:ext>
                </a:extLst>
              </a:tr>
              <a:tr h="385948">
                <a:tc>
                  <a:txBody>
                    <a:bodyPr/>
                    <a:lstStyle/>
                    <a:p>
                      <a:r>
                        <a:rPr lang="en-US" dirty="0"/>
                        <a:t>Board Roll</a:t>
                      </a:r>
                    </a:p>
                  </a:txBody>
                  <a:tcPr/>
                </a:tc>
                <a:tc>
                  <a:txBody>
                    <a:bodyPr/>
                    <a:lstStyle/>
                    <a:p>
                      <a:endParaRPr lang="en-US" dirty="0"/>
                    </a:p>
                  </a:txBody>
                  <a:tcPr/>
                </a:tc>
                <a:extLst>
                  <a:ext uri="{0D108BD9-81ED-4DB2-BD59-A6C34878D82A}">
                    <a16:rowId xmlns:a16="http://schemas.microsoft.com/office/drawing/2014/main" val="2341080843"/>
                  </a:ext>
                </a:extLst>
              </a:tr>
              <a:tr h="385948">
                <a:tc>
                  <a:txBody>
                    <a:bodyPr/>
                    <a:lstStyle/>
                    <a:p>
                      <a:r>
                        <a:rPr lang="en-US" dirty="0"/>
                        <a:t>Section</a:t>
                      </a:r>
                    </a:p>
                  </a:txBody>
                  <a:tcPr/>
                </a:tc>
                <a:tc>
                  <a:txBody>
                    <a:bodyPr/>
                    <a:lstStyle/>
                    <a:p>
                      <a:endParaRPr lang="en-US" dirty="0"/>
                    </a:p>
                  </a:txBody>
                  <a:tcPr/>
                </a:tc>
                <a:extLst>
                  <a:ext uri="{0D108BD9-81ED-4DB2-BD59-A6C34878D82A}">
                    <a16:rowId xmlns:a16="http://schemas.microsoft.com/office/drawing/2014/main" val="683118869"/>
                  </a:ext>
                </a:extLst>
              </a:tr>
              <a:tr h="385948">
                <a:tc>
                  <a:txBody>
                    <a:bodyPr/>
                    <a:lstStyle/>
                    <a:p>
                      <a:r>
                        <a:rPr lang="en-US" dirty="0"/>
                        <a:t>Passing Year</a:t>
                      </a:r>
                    </a:p>
                  </a:txBody>
                  <a:tcPr/>
                </a:tc>
                <a:tc>
                  <a:txBody>
                    <a:bodyPr/>
                    <a:lstStyle/>
                    <a:p>
                      <a:endParaRPr lang="en-US" dirty="0"/>
                    </a:p>
                  </a:txBody>
                  <a:tcPr/>
                </a:tc>
                <a:extLst>
                  <a:ext uri="{0D108BD9-81ED-4DB2-BD59-A6C34878D82A}">
                    <a16:rowId xmlns:a16="http://schemas.microsoft.com/office/drawing/2014/main" val="4119687071"/>
                  </a:ext>
                </a:extLst>
              </a:tr>
              <a:tr h="385948">
                <a:tc>
                  <a:txBody>
                    <a:bodyPr/>
                    <a:lstStyle/>
                    <a:p>
                      <a:r>
                        <a:rPr lang="en-US" dirty="0"/>
                        <a:t>Last Educational</a:t>
                      </a:r>
                    </a:p>
                    <a:p>
                      <a:r>
                        <a:rPr lang="en-US" dirty="0"/>
                        <a:t>Qualification</a:t>
                      </a:r>
                    </a:p>
                  </a:txBody>
                  <a:tcPr/>
                </a:tc>
                <a:tc>
                  <a:txBody>
                    <a:bodyPr/>
                    <a:lstStyle/>
                    <a:p>
                      <a:endParaRPr lang="en-US" dirty="0"/>
                    </a:p>
                  </a:txBody>
                  <a:tcPr/>
                </a:tc>
                <a:extLst>
                  <a:ext uri="{0D108BD9-81ED-4DB2-BD59-A6C34878D82A}">
                    <a16:rowId xmlns:a16="http://schemas.microsoft.com/office/drawing/2014/main" val="3107377111"/>
                  </a:ext>
                </a:extLst>
              </a:tr>
              <a:tr h="385948">
                <a:tc>
                  <a:txBody>
                    <a:bodyPr/>
                    <a:lstStyle/>
                    <a:p>
                      <a:r>
                        <a:rPr lang="en-US" dirty="0"/>
                        <a:t>Job Details</a:t>
                      </a:r>
                    </a:p>
                  </a:txBody>
                  <a:tcPr/>
                </a:tc>
                <a:tc>
                  <a:txBody>
                    <a:bodyPr/>
                    <a:lstStyle/>
                    <a:p>
                      <a:endParaRPr lang="en-US" dirty="0"/>
                    </a:p>
                  </a:txBody>
                  <a:tcPr/>
                </a:tc>
                <a:extLst>
                  <a:ext uri="{0D108BD9-81ED-4DB2-BD59-A6C34878D82A}">
                    <a16:rowId xmlns:a16="http://schemas.microsoft.com/office/drawing/2014/main" val="1858653822"/>
                  </a:ext>
                </a:extLst>
              </a:tr>
              <a:tr h="385948">
                <a:tc>
                  <a:txBody>
                    <a:bodyPr/>
                    <a:lstStyle/>
                    <a:p>
                      <a:r>
                        <a:rPr lang="en-US" dirty="0"/>
                        <a:t>Permanent Address</a:t>
                      </a:r>
                    </a:p>
                  </a:txBody>
                  <a:tcPr/>
                </a:tc>
                <a:tc>
                  <a:txBody>
                    <a:bodyPr/>
                    <a:lstStyle/>
                    <a:p>
                      <a:endParaRPr lang="en-US" dirty="0"/>
                    </a:p>
                  </a:txBody>
                  <a:tcPr/>
                </a:tc>
                <a:extLst>
                  <a:ext uri="{0D108BD9-81ED-4DB2-BD59-A6C34878D82A}">
                    <a16:rowId xmlns:a16="http://schemas.microsoft.com/office/drawing/2014/main" val="4288789615"/>
                  </a:ext>
                </a:extLst>
              </a:tr>
              <a:tr h="385948">
                <a:tc>
                  <a:txBody>
                    <a:bodyPr/>
                    <a:lstStyle/>
                    <a:p>
                      <a:r>
                        <a:rPr lang="en-US" dirty="0"/>
                        <a:t>Contact Number</a:t>
                      </a:r>
                    </a:p>
                  </a:txBody>
                  <a:tcPr/>
                </a:tc>
                <a:tc>
                  <a:txBody>
                    <a:bodyPr/>
                    <a:lstStyle/>
                    <a:p>
                      <a:endParaRPr lang="en-US" dirty="0"/>
                    </a:p>
                  </a:txBody>
                  <a:tcPr/>
                </a:tc>
                <a:extLst>
                  <a:ext uri="{0D108BD9-81ED-4DB2-BD59-A6C34878D82A}">
                    <a16:rowId xmlns:a16="http://schemas.microsoft.com/office/drawing/2014/main" val="1204473712"/>
                  </a:ext>
                </a:extLst>
              </a:tr>
              <a:tr h="385948">
                <a:tc>
                  <a:txBody>
                    <a:bodyPr/>
                    <a:lstStyle/>
                    <a:p>
                      <a:r>
                        <a:rPr lang="en-US" dirty="0"/>
                        <a:t>Remarks</a:t>
                      </a:r>
                    </a:p>
                  </a:txBody>
                  <a:tcPr/>
                </a:tc>
                <a:tc>
                  <a:txBody>
                    <a:bodyPr/>
                    <a:lstStyle/>
                    <a:p>
                      <a:endParaRPr lang="en-US" dirty="0"/>
                    </a:p>
                  </a:txBody>
                  <a:tcPr/>
                </a:tc>
                <a:extLst>
                  <a:ext uri="{0D108BD9-81ED-4DB2-BD59-A6C34878D82A}">
                    <a16:rowId xmlns:a16="http://schemas.microsoft.com/office/drawing/2014/main" val="349322548"/>
                  </a:ext>
                </a:extLst>
              </a:tr>
            </a:tbl>
          </a:graphicData>
        </a:graphic>
      </p:graphicFrame>
      <p:sp>
        <p:nvSpPr>
          <p:cNvPr id="14" name="Flowchart: Alternate Process 13">
            <a:extLst>
              <a:ext uri="{FF2B5EF4-FFF2-40B4-BE49-F238E27FC236}">
                <a16:creationId xmlns:a16="http://schemas.microsoft.com/office/drawing/2014/main" id="{9834AE44-507E-4CA8-907D-84C3BAE3DC72}"/>
              </a:ext>
            </a:extLst>
          </p:cNvPr>
          <p:cNvSpPr/>
          <p:nvPr/>
        </p:nvSpPr>
        <p:spPr>
          <a:xfrm>
            <a:off x="503851" y="1333088"/>
            <a:ext cx="6783355" cy="5141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Student’s Details Form for Registration</a:t>
            </a:r>
          </a:p>
        </p:txBody>
      </p:sp>
    </p:spTree>
    <p:extLst>
      <p:ext uri="{BB962C8B-B14F-4D97-AF65-F5344CB8AC3E}">
        <p14:creationId xmlns:p14="http://schemas.microsoft.com/office/powerpoint/2010/main" val="3300801387"/>
      </p:ext>
    </p:extLst>
  </p:cSld>
  <p:clrMapOvr>
    <a:masterClrMapping/>
  </p:clrMapOvr>
  <mc:AlternateContent xmlns:mc="http://schemas.openxmlformats.org/markup-compatibility/2006">
    <mc:Choice xmlns:p14="http://schemas.microsoft.com/office/powerpoint/2010/main" Requires="p14">
      <p:transition spd="slow" p14:dur="35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4777272" y="709125"/>
            <a:ext cx="2640565"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Teachers</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
        <p:nvSpPr>
          <p:cNvPr id="11" name="Content Placeholder 10">
            <a:extLst>
              <a:ext uri="{FF2B5EF4-FFF2-40B4-BE49-F238E27FC236}">
                <a16:creationId xmlns:a16="http://schemas.microsoft.com/office/drawing/2014/main" id="{D05AD0AE-20B3-4916-83A1-50B697120AEE}"/>
              </a:ext>
            </a:extLst>
          </p:cNvPr>
          <p:cNvSpPr>
            <a:spLocks noGrp="1"/>
          </p:cNvSpPr>
          <p:nvPr>
            <p:ph idx="1"/>
          </p:nvPr>
        </p:nvSpPr>
        <p:spPr>
          <a:xfrm>
            <a:off x="913795" y="1733925"/>
            <a:ext cx="5182205" cy="4489594"/>
          </a:xfrm>
        </p:spPr>
        <p:txBody>
          <a:bodyPr>
            <a:normAutofit/>
          </a:bodyPr>
          <a:lstStyle/>
          <a:p>
            <a:pPr marL="457200" indent="-457200">
              <a:buFont typeface="+mj-lt"/>
              <a:buAutoNum type="arabicPeriod"/>
            </a:pPr>
            <a:r>
              <a:rPr lang="en-US" dirty="0"/>
              <a:t>Md. Abbas Uddin</a:t>
            </a:r>
          </a:p>
          <a:p>
            <a:pPr marL="457200" indent="-457200">
              <a:buFont typeface="+mj-lt"/>
              <a:buAutoNum type="arabicPeriod"/>
            </a:pPr>
            <a:r>
              <a:rPr lang="en-US" dirty="0"/>
              <a:t>Abdullah Al Masud</a:t>
            </a:r>
          </a:p>
          <a:p>
            <a:pPr marL="457200" indent="-457200">
              <a:buFont typeface="+mj-lt"/>
              <a:buAutoNum type="arabicPeriod"/>
            </a:pPr>
            <a:r>
              <a:rPr lang="en-US" dirty="0"/>
              <a:t>Mominur Rohman</a:t>
            </a:r>
          </a:p>
          <a:p>
            <a:pPr marL="457200" indent="-457200">
              <a:buFont typeface="+mj-lt"/>
              <a:buAutoNum type="arabicPeriod"/>
            </a:pPr>
            <a:r>
              <a:rPr lang="en-US" dirty="0"/>
              <a:t>Debashis paul</a:t>
            </a:r>
          </a:p>
          <a:p>
            <a:pPr marL="457200" indent="-457200">
              <a:buFont typeface="+mj-lt"/>
              <a:buAutoNum type="arabicPeriod"/>
            </a:pPr>
            <a:r>
              <a:rPr lang="en-US" dirty="0"/>
              <a:t>Md. Mazharul Islam</a:t>
            </a:r>
          </a:p>
          <a:p>
            <a:pPr marL="457200" indent="-457200">
              <a:buFont typeface="+mj-lt"/>
              <a:buAutoNum type="arabicPeriod"/>
            </a:pPr>
            <a:r>
              <a:rPr lang="en-US" dirty="0"/>
              <a:t>Md. Rabiul Rafi</a:t>
            </a:r>
          </a:p>
          <a:p>
            <a:pPr marL="457200" indent="-457200">
              <a:buFont typeface="+mj-lt"/>
              <a:buAutoNum type="arabicPeriod"/>
            </a:pPr>
            <a:r>
              <a:rPr lang="en-US" dirty="0"/>
              <a:t>Md. Salam</a:t>
            </a:r>
          </a:p>
          <a:p>
            <a:pPr marL="457200" indent="-457200">
              <a:buFont typeface="+mj-lt"/>
              <a:buAutoNum type="arabicPeriod"/>
            </a:pPr>
            <a:r>
              <a:rPr lang="en-US" dirty="0"/>
              <a:t>Robiul Islam</a:t>
            </a:r>
          </a:p>
          <a:p>
            <a:pPr marL="457200" indent="-457200">
              <a:buFont typeface="+mj-lt"/>
              <a:buAutoNum type="arabicPeriod"/>
            </a:pPr>
            <a:r>
              <a:rPr lang="en-US" dirty="0"/>
              <a:t>Shiblur Rohman</a:t>
            </a:r>
          </a:p>
        </p:txBody>
      </p:sp>
      <p:sp>
        <p:nvSpPr>
          <p:cNvPr id="14" name="Rectangle 13">
            <a:extLst>
              <a:ext uri="{FF2B5EF4-FFF2-40B4-BE49-F238E27FC236}">
                <a16:creationId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444912"/>
      </p:ext>
    </p:extLst>
  </p:cSld>
  <p:clrMapOvr>
    <a:masterClrMapping/>
  </p:clrMapOvr>
  <mc:AlternateContent xmlns:mc="http://schemas.openxmlformats.org/markup-compatibility/2006">
    <mc:Choice xmlns:p14="http://schemas.microsoft.com/office/powerpoint/2010/main" Requires="p14">
      <p:transition spd="slow" p14:dur="25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5141167" y="709125"/>
            <a:ext cx="183813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lab</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
        <p:nvSpPr>
          <p:cNvPr id="11" name="Content Placeholder 10">
            <a:extLst>
              <a:ext uri="{FF2B5EF4-FFF2-40B4-BE49-F238E27FC236}">
                <a16:creationId xmlns:a16="http://schemas.microsoft.com/office/drawing/2014/main" id="{D05AD0AE-20B3-4916-83A1-50B697120AEE}"/>
              </a:ext>
            </a:extLst>
          </p:cNvPr>
          <p:cNvSpPr>
            <a:spLocks noGrp="1"/>
          </p:cNvSpPr>
          <p:nvPr>
            <p:ph idx="1"/>
          </p:nvPr>
        </p:nvSpPr>
        <p:spPr>
          <a:xfrm>
            <a:off x="913795" y="1733924"/>
            <a:ext cx="4980043" cy="4488805"/>
          </a:xfrm>
        </p:spPr>
        <p:txBody>
          <a:bodyPr>
            <a:normAutofit fontScale="92500" lnSpcReduction="10000"/>
          </a:bodyPr>
          <a:lstStyle/>
          <a:p>
            <a:pPr marL="457200" indent="-457200">
              <a:buFont typeface="+mj-lt"/>
              <a:buAutoNum type="arabicPeriod"/>
            </a:pPr>
            <a:r>
              <a:rPr lang="en-US" dirty="0"/>
              <a:t> Network Lab</a:t>
            </a:r>
          </a:p>
          <a:p>
            <a:pPr marL="457200" indent="-457200">
              <a:buFont typeface="+mj-lt"/>
              <a:buAutoNum type="arabicPeriod"/>
            </a:pPr>
            <a:r>
              <a:rPr lang="en-US" dirty="0"/>
              <a:t> Hardware Lab</a:t>
            </a:r>
          </a:p>
          <a:p>
            <a:pPr marL="457200" indent="-457200">
              <a:buFont typeface="+mj-lt"/>
              <a:buAutoNum type="arabicPeriod"/>
            </a:pPr>
            <a:r>
              <a:rPr lang="en-US" dirty="0"/>
              <a:t> Software Lab</a:t>
            </a:r>
          </a:p>
          <a:p>
            <a:pPr marL="457200" indent="-457200">
              <a:buFont typeface="+mj-lt"/>
              <a:buAutoNum type="arabicPeriod"/>
            </a:pPr>
            <a:r>
              <a:rPr lang="en-US" dirty="0"/>
              <a:t> Electrical Lab</a:t>
            </a:r>
          </a:p>
          <a:p>
            <a:pPr marL="457200" indent="-457200">
              <a:buFont typeface="+mj-lt"/>
              <a:buAutoNum type="arabicPeriod"/>
            </a:pPr>
            <a:r>
              <a:rPr lang="en-US" dirty="0"/>
              <a:t> Electronics Lab</a:t>
            </a:r>
          </a:p>
          <a:p>
            <a:pPr marL="457200" indent="-457200">
              <a:buFont typeface="+mj-lt"/>
              <a:buAutoNum type="arabicPeriod"/>
            </a:pPr>
            <a:r>
              <a:rPr lang="en-US" dirty="0"/>
              <a:t> Textile Lab</a:t>
            </a:r>
          </a:p>
          <a:p>
            <a:pPr marL="457200" indent="-457200">
              <a:buFont typeface="+mj-lt"/>
              <a:buAutoNum type="arabicPeriod"/>
            </a:pPr>
            <a:r>
              <a:rPr lang="en-US" dirty="0"/>
              <a:t> Civil Lab</a:t>
            </a:r>
          </a:p>
          <a:p>
            <a:pPr marL="457200" indent="-457200">
              <a:buFont typeface="+mj-lt"/>
              <a:buAutoNum type="arabicPeriod"/>
            </a:pPr>
            <a:r>
              <a:rPr lang="en-US" dirty="0"/>
              <a:t> Mechanical Lab</a:t>
            </a:r>
          </a:p>
          <a:p>
            <a:pPr marL="457200" indent="-457200">
              <a:buFont typeface="+mj-lt"/>
              <a:buAutoNum type="arabicPeriod"/>
            </a:pPr>
            <a:r>
              <a:rPr lang="en-US" dirty="0"/>
              <a:t> Physics Lab</a:t>
            </a:r>
          </a:p>
          <a:p>
            <a:pPr marL="457200" indent="-457200">
              <a:buFont typeface="+mj-lt"/>
              <a:buAutoNum type="arabicPeriod"/>
            </a:pPr>
            <a:r>
              <a:rPr lang="en-US" dirty="0"/>
              <a:t> Chemistry Lab</a:t>
            </a:r>
          </a:p>
        </p:txBody>
      </p:sp>
      <p:sp>
        <p:nvSpPr>
          <p:cNvPr id="14" name="Rectangle 13">
            <a:extLst>
              <a:ext uri="{FF2B5EF4-FFF2-40B4-BE49-F238E27FC236}">
                <a16:creationId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2313629"/>
      </p:ext>
    </p:extLst>
  </p:cSld>
  <p:clrMapOvr>
    <a:masterClrMapping/>
  </p:clrMapOvr>
  <mc:AlternateContent xmlns:mc="http://schemas.openxmlformats.org/markup-compatibility/2006">
    <mc:Choice xmlns:p14="http://schemas.microsoft.com/office/powerpoint/2010/main" Requires="p14">
      <p:transition spd="slow" p14:dur="15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4870579" y="709125"/>
            <a:ext cx="2416629"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results</a:t>
            </a: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3">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
        <p:nvSpPr>
          <p:cNvPr id="14" name="Rectangle 13">
            <a:extLst>
              <a:ext uri="{FF2B5EF4-FFF2-40B4-BE49-F238E27FC236}">
                <a16:creationId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904308F-2D84-4562-855B-C7F5C05BD95E}"/>
              </a:ext>
            </a:extLst>
          </p:cNvPr>
          <p:cNvSpPr txBox="1"/>
          <p:nvPr/>
        </p:nvSpPr>
        <p:spPr>
          <a:xfrm>
            <a:off x="4273421" y="1772816"/>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Electronics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Mechanical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Textile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Electronics Result 2021</a:t>
            </a:r>
          </a:p>
        </p:txBody>
      </p:sp>
      <p:sp>
        <p:nvSpPr>
          <p:cNvPr id="16" name="TextBox 15">
            <a:extLst>
              <a:ext uri="{FF2B5EF4-FFF2-40B4-BE49-F238E27FC236}">
                <a16:creationId xmlns:a16="http://schemas.microsoft.com/office/drawing/2014/main" id="{B3003E25-7EB3-4896-A3D0-0EED41C5C510}"/>
              </a:ext>
            </a:extLst>
          </p:cNvPr>
          <p:cNvSpPr txBox="1"/>
          <p:nvPr/>
        </p:nvSpPr>
        <p:spPr>
          <a:xfrm>
            <a:off x="457201" y="1772817"/>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Computer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Civil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Electronics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Mechanical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Textile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Computer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Civil Result 2021</a:t>
            </a:r>
          </a:p>
        </p:txBody>
      </p:sp>
      <p:sp>
        <p:nvSpPr>
          <p:cNvPr id="17" name="Content Placeholder 16">
            <a:extLst>
              <a:ext uri="{FF2B5EF4-FFF2-40B4-BE49-F238E27FC236}">
                <a16:creationId xmlns:a16="http://schemas.microsoft.com/office/drawing/2014/main" id="{8413D49C-DE3F-4888-A4A1-633E56548D6A}"/>
              </a:ext>
            </a:extLst>
          </p:cNvPr>
          <p:cNvSpPr>
            <a:spLocks noGrp="1"/>
          </p:cNvSpPr>
          <p:nvPr>
            <p:ph idx="1"/>
          </p:nvPr>
        </p:nvSpPr>
        <p:spPr>
          <a:xfrm>
            <a:off x="10347045" y="203729"/>
            <a:ext cx="1586809" cy="475692"/>
          </a:xfrm>
        </p:spPr>
        <p:txBody>
          <a:bodyPr>
            <a:normAutofit/>
          </a:bodyPr>
          <a:lstStyle/>
          <a:p>
            <a:pPr marL="0" indent="0">
              <a:buNone/>
            </a:pPr>
            <a:r>
              <a:rPr lang="en-US" sz="1800" dirty="0"/>
              <a:t>Code: </a:t>
            </a:r>
            <a:r>
              <a:rPr lang="en-US" sz="1800" b="1" i="0" dirty="0">
                <a:solidFill>
                  <a:srgbClr val="FFFF00"/>
                </a:solidFill>
                <a:effectLst>
                  <a:outerShdw blurRad="38100" dist="38100" dir="2700000" algn="tl">
                    <a:srgbClr val="000000">
                      <a:alpha val="43137"/>
                    </a:srgbClr>
                  </a:outerShdw>
                </a:effectLst>
                <a:latin typeface="Google Sans"/>
              </a:rPr>
              <a:t>135900</a:t>
            </a:r>
            <a:endParaRPr lang="en-US" sz="1800" dirty="0"/>
          </a:p>
        </p:txBody>
      </p:sp>
      <p:sp>
        <p:nvSpPr>
          <p:cNvPr id="18" name="TextBox 17">
            <a:extLst>
              <a:ext uri="{FF2B5EF4-FFF2-40B4-BE49-F238E27FC236}">
                <a16:creationId xmlns:a16="http://schemas.microsoft.com/office/drawing/2014/main" id="{63F433EB-66B5-4574-9B48-073958D1C9A2}"/>
              </a:ext>
            </a:extLst>
          </p:cNvPr>
          <p:cNvSpPr txBox="1"/>
          <p:nvPr/>
        </p:nvSpPr>
        <p:spPr>
          <a:xfrm>
            <a:off x="7987004" y="1735494"/>
            <a:ext cx="3747795"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Textile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Electronics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Textile Result 2021</a:t>
            </a:r>
          </a:p>
        </p:txBody>
      </p:sp>
    </p:spTree>
    <p:extLst>
      <p:ext uri="{BB962C8B-B14F-4D97-AF65-F5344CB8AC3E}">
        <p14:creationId xmlns:p14="http://schemas.microsoft.com/office/powerpoint/2010/main" val="23602726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4637314" y="709125"/>
            <a:ext cx="2939143"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Contact us</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graphicFrame>
        <p:nvGraphicFramePr>
          <p:cNvPr id="3" name="Table 4">
            <a:extLst>
              <a:ext uri="{FF2B5EF4-FFF2-40B4-BE49-F238E27FC236}">
                <a16:creationId xmlns:a16="http://schemas.microsoft.com/office/drawing/2014/main" id="{B35B693C-8A14-4D47-9BFD-63EE71D25A51}"/>
              </a:ext>
            </a:extLst>
          </p:cNvPr>
          <p:cNvGraphicFramePr>
            <a:graphicFrameLocks noGrp="1"/>
          </p:cNvGraphicFramePr>
          <p:nvPr>
            <p:ph idx="1"/>
            <p:extLst>
              <p:ext uri="{D42A27DB-BD31-4B8C-83A1-F6EECF244321}">
                <p14:modId xmlns:p14="http://schemas.microsoft.com/office/powerpoint/2010/main" val="2038042145"/>
              </p:ext>
            </p:extLst>
          </p:nvPr>
        </p:nvGraphicFramePr>
        <p:xfrm>
          <a:off x="2733869" y="1822891"/>
          <a:ext cx="6960638" cy="3733800"/>
        </p:xfrm>
        <a:graphic>
          <a:graphicData uri="http://schemas.openxmlformats.org/drawingml/2006/table">
            <a:tbl>
              <a:tblPr firstRow="1" bandRow="1">
                <a:tableStyleId>{5C22544A-7EE6-4342-B048-85BDC9FD1C3A}</a:tableStyleId>
              </a:tblPr>
              <a:tblGrid>
                <a:gridCol w="3480319">
                  <a:extLst>
                    <a:ext uri="{9D8B030D-6E8A-4147-A177-3AD203B41FA5}">
                      <a16:colId xmlns:a16="http://schemas.microsoft.com/office/drawing/2014/main" val="4024979777"/>
                    </a:ext>
                  </a:extLst>
                </a:gridCol>
                <a:gridCol w="3480319">
                  <a:extLst>
                    <a:ext uri="{9D8B030D-6E8A-4147-A177-3AD203B41FA5}">
                      <a16:colId xmlns:a16="http://schemas.microsoft.com/office/drawing/2014/main" val="1521618394"/>
                    </a:ext>
                  </a:extLst>
                </a:gridCol>
              </a:tblGrid>
              <a:tr h="310969">
                <a:tc>
                  <a:txBody>
                    <a:bodyPr/>
                    <a:lstStyle/>
                    <a:p>
                      <a:pPr algn="ctr"/>
                      <a:r>
                        <a:rPr lang="en-US" sz="2000" dirty="0">
                          <a:solidFill>
                            <a:srgbClr val="FFFF00"/>
                          </a:solidFill>
                        </a:rPr>
                        <a:t>Teachers Name</a:t>
                      </a:r>
                    </a:p>
                  </a:txBody>
                  <a:tcPr/>
                </a:tc>
                <a:tc>
                  <a:txBody>
                    <a:bodyPr/>
                    <a:lstStyle/>
                    <a:p>
                      <a:pPr algn="ctr"/>
                      <a:r>
                        <a:rPr lang="en-US" sz="2000" dirty="0">
                          <a:solidFill>
                            <a:srgbClr val="FFFF00"/>
                          </a:solidFill>
                        </a:rPr>
                        <a:t>Contact Number</a:t>
                      </a:r>
                    </a:p>
                  </a:txBody>
                  <a:tcPr/>
                </a:tc>
                <a:extLst>
                  <a:ext uri="{0D108BD9-81ED-4DB2-BD59-A6C34878D82A}">
                    <a16:rowId xmlns:a16="http://schemas.microsoft.com/office/drawing/2014/main" val="2588019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Abbas Uddin</a:t>
                      </a:r>
                    </a:p>
                  </a:txBody>
                  <a:tcPr/>
                </a:tc>
                <a:tc>
                  <a:txBody>
                    <a:bodyPr/>
                    <a:lstStyle/>
                    <a:p>
                      <a:pPr algn="r"/>
                      <a:r>
                        <a:rPr lang="en-US" dirty="0"/>
                        <a:t>01999-923505</a:t>
                      </a:r>
                    </a:p>
                  </a:txBody>
                  <a:tcPr/>
                </a:tc>
                <a:extLst>
                  <a:ext uri="{0D108BD9-81ED-4DB2-BD59-A6C34878D82A}">
                    <a16:rowId xmlns:a16="http://schemas.microsoft.com/office/drawing/2014/main" val="3429616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Abdullah Al Masud</a:t>
                      </a:r>
                    </a:p>
                  </a:txBody>
                  <a:tcPr/>
                </a:tc>
                <a:tc>
                  <a:txBody>
                    <a:bodyPr/>
                    <a:lstStyle/>
                    <a:p>
                      <a:pPr algn="r"/>
                      <a:r>
                        <a:rPr lang="en-US" dirty="0"/>
                        <a:t>01999-923508</a:t>
                      </a:r>
                    </a:p>
                  </a:txBody>
                  <a:tcPr/>
                </a:tc>
                <a:extLst>
                  <a:ext uri="{0D108BD9-81ED-4DB2-BD59-A6C34878D82A}">
                    <a16:rowId xmlns:a16="http://schemas.microsoft.com/office/drawing/2014/main" val="6127101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Mominur Rohman</a:t>
                      </a:r>
                    </a:p>
                  </a:txBody>
                  <a:tcPr/>
                </a:tc>
                <a:tc>
                  <a:txBody>
                    <a:bodyPr/>
                    <a:lstStyle/>
                    <a:p>
                      <a:pPr algn="r"/>
                      <a:r>
                        <a:rPr lang="en-US" dirty="0"/>
                        <a:t>01999-923511</a:t>
                      </a:r>
                    </a:p>
                  </a:txBody>
                  <a:tcPr/>
                </a:tc>
                <a:extLst>
                  <a:ext uri="{0D108BD9-81ED-4DB2-BD59-A6C34878D82A}">
                    <a16:rowId xmlns:a16="http://schemas.microsoft.com/office/drawing/2014/main" val="2496652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Debashis paul</a:t>
                      </a:r>
                    </a:p>
                  </a:txBody>
                  <a:tcPr/>
                </a:tc>
                <a:tc>
                  <a:txBody>
                    <a:bodyPr/>
                    <a:lstStyle/>
                    <a:p>
                      <a:pPr algn="r"/>
                      <a:r>
                        <a:rPr lang="en-US" dirty="0"/>
                        <a:t>01999-923518</a:t>
                      </a:r>
                    </a:p>
                  </a:txBody>
                  <a:tcPr/>
                </a:tc>
                <a:extLst>
                  <a:ext uri="{0D108BD9-81ED-4DB2-BD59-A6C34878D82A}">
                    <a16:rowId xmlns:a16="http://schemas.microsoft.com/office/drawing/2014/main" val="2812188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Mazharul Islam</a:t>
                      </a:r>
                    </a:p>
                  </a:txBody>
                  <a:tcPr/>
                </a:tc>
                <a:tc>
                  <a:txBody>
                    <a:bodyPr/>
                    <a:lstStyle/>
                    <a:p>
                      <a:pPr algn="r"/>
                      <a:r>
                        <a:rPr lang="en-US" dirty="0"/>
                        <a:t>01999-923513</a:t>
                      </a:r>
                    </a:p>
                  </a:txBody>
                  <a:tcPr/>
                </a:tc>
                <a:extLst>
                  <a:ext uri="{0D108BD9-81ED-4DB2-BD59-A6C34878D82A}">
                    <a16:rowId xmlns:a16="http://schemas.microsoft.com/office/drawing/2014/main" val="2928140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Rabiul Rafi</a:t>
                      </a:r>
                    </a:p>
                  </a:txBody>
                  <a:tcPr/>
                </a:tc>
                <a:tc>
                  <a:txBody>
                    <a:bodyPr/>
                    <a:lstStyle/>
                    <a:p>
                      <a:pPr algn="r"/>
                      <a:r>
                        <a:rPr lang="en-US" dirty="0"/>
                        <a:t>01675-640787</a:t>
                      </a:r>
                    </a:p>
                  </a:txBody>
                  <a:tcPr/>
                </a:tc>
                <a:extLst>
                  <a:ext uri="{0D108BD9-81ED-4DB2-BD59-A6C34878D82A}">
                    <a16:rowId xmlns:a16="http://schemas.microsoft.com/office/drawing/2014/main" val="1010708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Salam</a:t>
                      </a:r>
                    </a:p>
                  </a:txBody>
                  <a:tcPr/>
                </a:tc>
                <a:tc>
                  <a:txBody>
                    <a:bodyPr/>
                    <a:lstStyle/>
                    <a:p>
                      <a:pPr algn="r"/>
                      <a:r>
                        <a:rPr lang="en-US" dirty="0"/>
                        <a:t>01761-525200</a:t>
                      </a:r>
                    </a:p>
                  </a:txBody>
                  <a:tcPr/>
                </a:tc>
                <a:extLst>
                  <a:ext uri="{0D108BD9-81ED-4DB2-BD59-A6C34878D82A}">
                    <a16:rowId xmlns:a16="http://schemas.microsoft.com/office/drawing/2014/main" val="3091576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Robiul Islam</a:t>
                      </a:r>
                    </a:p>
                  </a:txBody>
                  <a:tcPr/>
                </a:tc>
                <a:tc>
                  <a:txBody>
                    <a:bodyPr/>
                    <a:lstStyle/>
                    <a:p>
                      <a:pPr algn="r"/>
                      <a:r>
                        <a:rPr lang="en-US" dirty="0"/>
                        <a:t>01999-923500</a:t>
                      </a:r>
                    </a:p>
                  </a:txBody>
                  <a:tcPr/>
                </a:tc>
                <a:extLst>
                  <a:ext uri="{0D108BD9-81ED-4DB2-BD59-A6C34878D82A}">
                    <a16:rowId xmlns:a16="http://schemas.microsoft.com/office/drawing/2014/main" val="4292328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Shiblur Rohman</a:t>
                      </a:r>
                    </a:p>
                  </a:txBody>
                  <a:tcPr/>
                </a:tc>
                <a:tc>
                  <a:txBody>
                    <a:bodyPr/>
                    <a:lstStyle/>
                    <a:p>
                      <a:pPr algn="r"/>
                      <a:r>
                        <a:rPr lang="en-US" dirty="0"/>
                        <a:t>01999-923517</a:t>
                      </a:r>
                    </a:p>
                  </a:txBody>
                  <a:tcPr/>
                </a:tc>
                <a:extLst>
                  <a:ext uri="{0D108BD9-81ED-4DB2-BD59-A6C34878D82A}">
                    <a16:rowId xmlns:a16="http://schemas.microsoft.com/office/drawing/2014/main" val="543506470"/>
                  </a:ext>
                </a:extLst>
              </a:tr>
            </a:tbl>
          </a:graphicData>
        </a:graphic>
      </p:graphicFrame>
    </p:spTree>
    <p:extLst>
      <p:ext uri="{BB962C8B-B14F-4D97-AF65-F5344CB8AC3E}">
        <p14:creationId xmlns:p14="http://schemas.microsoft.com/office/powerpoint/2010/main" val="642398396"/>
      </p:ext>
    </p:extLst>
  </p:cSld>
  <p:clrMapOvr>
    <a:masterClrMapping/>
  </p:clrMapOvr>
  <mc:AlternateContent xmlns:mc="http://schemas.openxmlformats.org/markup-compatibility/2006">
    <mc:Choice xmlns:p14="http://schemas.microsoft.com/office/powerpoint/2010/main" Requires="p14">
      <p:transition spd="slow" p14:dur="1500">
        <p:wheel spokes="1"/>
      </p:transition>
    </mc:Choice>
    <mc:Fallback>
      <p:transition spd="slow">
        <p:wheel spokes="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57359A9-4F7B-4FDF-8257-19A4D8364D6E}"/>
              </a:ext>
            </a:extLst>
          </p:cNvPr>
          <p:cNvSpPr/>
          <p:nvPr/>
        </p:nvSpPr>
        <p:spPr>
          <a:xfrm>
            <a:off x="4714408" y="300642"/>
            <a:ext cx="2565920"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EE4ED-B4C8-4A62-A705-D56027C4D408}"/>
              </a:ext>
            </a:extLst>
          </p:cNvPr>
          <p:cNvSpPr>
            <a:spLocks noGrp="1"/>
          </p:cNvSpPr>
          <p:nvPr>
            <p:ph type="title"/>
          </p:nvPr>
        </p:nvSpPr>
        <p:spPr>
          <a:xfrm>
            <a:off x="820488" y="281778"/>
            <a:ext cx="10353761" cy="514145"/>
          </a:xfrm>
        </p:spPr>
        <p:txBody>
          <a:bodyPr>
            <a:normAutofit fontScale="90000"/>
          </a:bodyPr>
          <a:lstStyle/>
          <a:p>
            <a:r>
              <a:rPr lang="en-US" dirty="0">
                <a:solidFill>
                  <a:srgbClr val="FFFF00"/>
                </a:solidFill>
              </a:rPr>
              <a:t>Academic</a:t>
            </a:r>
          </a:p>
        </p:txBody>
      </p:sp>
      <p:sp>
        <p:nvSpPr>
          <p:cNvPr id="4" name="TextBox 3">
            <a:extLst>
              <a:ext uri="{FF2B5EF4-FFF2-40B4-BE49-F238E27FC236}">
                <a16:creationId xmlns:a16="http://schemas.microsoft.com/office/drawing/2014/main" id="{BB988B18-C134-4B89-877E-3D6C7BA0C988}"/>
              </a:ext>
            </a:extLst>
          </p:cNvPr>
          <p:cNvSpPr txBox="1"/>
          <p:nvPr/>
        </p:nvSpPr>
        <p:spPr>
          <a:xfrm>
            <a:off x="10245014" y="273699"/>
            <a:ext cx="158620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ahyp="http://schemas.microsoft.com/office/drawing/2018/hyperlinkcolor" val="tx"/>
                    </a:ext>
                  </a:extLst>
                </a:hlinkClick>
              </a:rPr>
              <a:t>https://mpibd.com/</a:t>
            </a:r>
            <a:endParaRPr lang="en-US" dirty="0">
              <a:solidFill>
                <a:schemeClr val="tx1">
                  <a:lumMod val="50000"/>
                </a:schemeClr>
              </a:solidFill>
            </a:endParaRPr>
          </a:p>
        </p:txBody>
      </p:sp>
      <p:sp>
        <p:nvSpPr>
          <p:cNvPr id="11" name="Content Placeholder 10">
            <a:extLst>
              <a:ext uri="{FF2B5EF4-FFF2-40B4-BE49-F238E27FC236}">
                <a16:creationId xmlns:a16="http://schemas.microsoft.com/office/drawing/2014/main" id="{D05AD0AE-20B3-4916-83A1-50B697120AEE}"/>
              </a:ext>
            </a:extLst>
          </p:cNvPr>
          <p:cNvSpPr>
            <a:spLocks noGrp="1"/>
          </p:cNvSpPr>
          <p:nvPr>
            <p:ph idx="1"/>
          </p:nvPr>
        </p:nvSpPr>
        <p:spPr>
          <a:xfrm>
            <a:off x="1051768" y="978544"/>
            <a:ext cx="10497544" cy="2863181"/>
          </a:xfrm>
        </p:spPr>
        <p:txBody>
          <a:bodyPr>
            <a:normAutofit lnSpcReduction="10000"/>
          </a:bodyPr>
          <a:lstStyle/>
          <a:p>
            <a:pPr marL="0" indent="0">
              <a:buNone/>
            </a:pPr>
            <a:r>
              <a:rPr lang="en-US" b="1" i="0" dirty="0">
                <a:effectLst/>
                <a:latin typeface="Arial" panose="020B0604020202020204" pitchFamily="34" charset="0"/>
              </a:rPr>
              <a:t>Accreditation and Affiliation</a:t>
            </a:r>
          </a:p>
          <a:p>
            <a:pPr>
              <a:buFont typeface="Wingdings" panose="05000000000000000000" pitchFamily="2" charset="2"/>
              <a:buChar char="§"/>
            </a:pPr>
            <a:r>
              <a:rPr lang="en-US" sz="1800" b="0" i="0" dirty="0">
                <a:effectLst/>
                <a:latin typeface="Arial" panose="020B0604020202020204" pitchFamily="34" charset="0"/>
              </a:rPr>
              <a:t>MPI is fully accredited and affiliated by the Bangladesh Technical Education Board (BTEB), the only only national accreditation and affiliation authority in Bangladesh.</a:t>
            </a:r>
          </a:p>
          <a:p>
            <a:pPr>
              <a:buFont typeface="Wingdings" panose="05000000000000000000" pitchFamily="2" charset="2"/>
              <a:buChar char="§"/>
            </a:pPr>
            <a:r>
              <a:rPr lang="en-US" sz="1800" b="0" i="0" dirty="0">
                <a:effectLst/>
                <a:latin typeface="Arial" panose="020B0604020202020204" pitchFamily="34" charset="0"/>
              </a:rPr>
              <a:t>All examinations are conducted by BTEB along with all government Polytechnic Institutes.</a:t>
            </a:r>
          </a:p>
          <a:p>
            <a:pPr>
              <a:buFont typeface="Wingdings" panose="05000000000000000000" pitchFamily="2" charset="2"/>
              <a:buChar char="§"/>
            </a:pPr>
            <a:r>
              <a:rPr lang="en-US" sz="1800" b="0" i="0" dirty="0">
                <a:effectLst/>
                <a:latin typeface="Arial" panose="020B0604020202020204" pitchFamily="34" charset="0"/>
              </a:rPr>
              <a:t>Academic transcripts of all semesters are issued BTEB</a:t>
            </a:r>
          </a:p>
          <a:p>
            <a:pPr>
              <a:buFont typeface="Wingdings" panose="05000000000000000000" pitchFamily="2" charset="2"/>
              <a:buChar char="§"/>
            </a:pPr>
            <a:r>
              <a:rPr lang="en-US" sz="1800" b="0" i="0" dirty="0">
                <a:effectLst/>
                <a:latin typeface="Arial" panose="020B0604020202020204" pitchFamily="34" charset="0"/>
              </a:rPr>
              <a:t>Diploma-in-Engineering Certificates are awarded by BTEB for all government and private polytechnic institutes with same credential.</a:t>
            </a:r>
          </a:p>
        </p:txBody>
      </p:sp>
      <p:sp>
        <p:nvSpPr>
          <p:cNvPr id="14" name="Rectangle 13">
            <a:extLst>
              <a:ext uri="{FF2B5EF4-FFF2-40B4-BE49-F238E27FC236}">
                <a16:creationId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C16BABF-DB32-4E8E-B13B-D6BD1BE0D1BB}"/>
              </a:ext>
            </a:extLst>
          </p:cNvPr>
          <p:cNvSpPr txBox="1"/>
          <p:nvPr/>
        </p:nvSpPr>
        <p:spPr>
          <a:xfrm>
            <a:off x="780661" y="3744206"/>
            <a:ext cx="4339340" cy="384721"/>
          </a:xfrm>
          <a:prstGeom prst="rect">
            <a:avLst/>
          </a:prstGeom>
          <a:noFill/>
        </p:spPr>
        <p:txBody>
          <a:bodyPr wrap="square" rtlCol="0">
            <a:spAutoFit/>
          </a:bodyPr>
          <a:lstStyle/>
          <a:p>
            <a:r>
              <a:rPr lang="en-US" sz="1900" b="1" i="0" dirty="0">
                <a:effectLst/>
                <a:latin typeface="Arial" panose="020B0604020202020204" pitchFamily="34" charset="0"/>
              </a:rPr>
              <a:t>Diploma-in-Engineering Program:</a:t>
            </a:r>
            <a:endParaRPr lang="en-US" sz="1900" dirty="0"/>
          </a:p>
        </p:txBody>
      </p:sp>
      <p:graphicFrame>
        <p:nvGraphicFramePr>
          <p:cNvPr id="7" name="Table 7">
            <a:extLst>
              <a:ext uri="{FF2B5EF4-FFF2-40B4-BE49-F238E27FC236}">
                <a16:creationId xmlns:a16="http://schemas.microsoft.com/office/drawing/2014/main" id="{4EA4D30F-1D66-4648-9D48-C1186C28A4E4}"/>
              </a:ext>
            </a:extLst>
          </p:cNvPr>
          <p:cNvGraphicFramePr>
            <a:graphicFrameLocks noGrp="1"/>
          </p:cNvGraphicFramePr>
          <p:nvPr>
            <p:extLst>
              <p:ext uri="{D42A27DB-BD31-4B8C-83A1-F6EECF244321}">
                <p14:modId xmlns:p14="http://schemas.microsoft.com/office/powerpoint/2010/main" val="3878102993"/>
              </p:ext>
            </p:extLst>
          </p:nvPr>
        </p:nvGraphicFramePr>
        <p:xfrm>
          <a:off x="1156996" y="4177238"/>
          <a:ext cx="6123332" cy="2245926"/>
        </p:xfrm>
        <a:graphic>
          <a:graphicData uri="http://schemas.openxmlformats.org/drawingml/2006/table">
            <a:tbl>
              <a:tblPr firstRow="1" bandRow="1">
                <a:tableStyleId>{5C22544A-7EE6-4342-B048-85BDC9FD1C3A}</a:tableStyleId>
              </a:tblPr>
              <a:tblGrid>
                <a:gridCol w="985274">
                  <a:extLst>
                    <a:ext uri="{9D8B030D-6E8A-4147-A177-3AD203B41FA5}">
                      <a16:colId xmlns:a16="http://schemas.microsoft.com/office/drawing/2014/main" val="254947903"/>
                    </a:ext>
                  </a:extLst>
                </a:gridCol>
                <a:gridCol w="2677885">
                  <a:extLst>
                    <a:ext uri="{9D8B030D-6E8A-4147-A177-3AD203B41FA5}">
                      <a16:colId xmlns:a16="http://schemas.microsoft.com/office/drawing/2014/main" val="4034187989"/>
                    </a:ext>
                  </a:extLst>
                </a:gridCol>
                <a:gridCol w="2460173">
                  <a:extLst>
                    <a:ext uri="{9D8B030D-6E8A-4147-A177-3AD203B41FA5}">
                      <a16:colId xmlns:a16="http://schemas.microsoft.com/office/drawing/2014/main" val="870152210"/>
                    </a:ext>
                  </a:extLst>
                </a:gridCol>
              </a:tblGrid>
              <a:tr h="417126">
                <a:tc>
                  <a:txBody>
                    <a:bodyPr/>
                    <a:lstStyle/>
                    <a:p>
                      <a:pPr algn="ctr"/>
                      <a:r>
                        <a:rPr lang="en-US" sz="1700" dirty="0"/>
                        <a:t>SL NO</a:t>
                      </a:r>
                    </a:p>
                  </a:txBody>
                  <a:tcPr/>
                </a:tc>
                <a:tc>
                  <a:txBody>
                    <a:bodyPr/>
                    <a:lstStyle/>
                    <a:p>
                      <a:pPr algn="ctr"/>
                      <a:r>
                        <a:rPr lang="en-US" sz="1700" dirty="0"/>
                        <a:t>Name Of</a:t>
                      </a:r>
                    </a:p>
                  </a:txBody>
                  <a:tcPr/>
                </a:tc>
                <a:tc>
                  <a:txBody>
                    <a:bodyPr/>
                    <a:lstStyle/>
                    <a:p>
                      <a:pPr algn="ctr"/>
                      <a:r>
                        <a:rPr lang="en-US" sz="1700" b="1" i="0" kern="1200" dirty="0">
                          <a:solidFill>
                            <a:schemeClr val="lt1"/>
                          </a:solidFill>
                          <a:effectLst/>
                          <a:latin typeface="+mn-lt"/>
                          <a:ea typeface="+mn-ea"/>
                          <a:cs typeface="+mn-cs"/>
                        </a:rPr>
                        <a:t>Enrollment Capacity</a:t>
                      </a:r>
                      <a:endParaRPr lang="en-US" sz="1700" dirty="0"/>
                    </a:p>
                  </a:txBody>
                  <a:tcPr/>
                </a:tc>
                <a:extLst>
                  <a:ext uri="{0D108BD9-81ED-4DB2-BD59-A6C34878D82A}">
                    <a16:rowId xmlns:a16="http://schemas.microsoft.com/office/drawing/2014/main" val="1738086733"/>
                  </a:ext>
                </a:extLst>
              </a:tr>
              <a:tr h="297845">
                <a:tc>
                  <a:txBody>
                    <a:bodyPr/>
                    <a:lstStyle/>
                    <a:p>
                      <a:pPr algn="ctr"/>
                      <a:r>
                        <a:rPr lang="en-US" dirty="0"/>
                        <a:t>1</a:t>
                      </a:r>
                    </a:p>
                  </a:txBody>
                  <a:tcPr/>
                </a:tc>
                <a:tc>
                  <a:txBody>
                    <a:bodyPr/>
                    <a:lstStyle/>
                    <a:p>
                      <a:r>
                        <a:rPr lang="en-US" sz="1800" b="0" i="0" kern="1200" dirty="0">
                          <a:solidFill>
                            <a:schemeClr val="dk1"/>
                          </a:solidFill>
                          <a:effectLst/>
                          <a:latin typeface="+mn-lt"/>
                          <a:ea typeface="+mn-ea"/>
                          <a:cs typeface="+mn-cs"/>
                        </a:rPr>
                        <a:t>Computer Technology</a:t>
                      </a:r>
                      <a:endParaRPr lang="en-US" dirty="0"/>
                    </a:p>
                  </a:txBody>
                  <a:tcPr/>
                </a:tc>
                <a:tc>
                  <a:txBody>
                    <a:bodyPr/>
                    <a:lstStyle/>
                    <a:p>
                      <a:pPr algn="ctr"/>
                      <a:r>
                        <a:rPr lang="en-US" dirty="0"/>
                        <a:t>48</a:t>
                      </a:r>
                    </a:p>
                  </a:txBody>
                  <a:tcPr/>
                </a:tc>
                <a:extLst>
                  <a:ext uri="{0D108BD9-81ED-4DB2-BD59-A6C34878D82A}">
                    <a16:rowId xmlns:a16="http://schemas.microsoft.com/office/drawing/2014/main" val="3903931222"/>
                  </a:ext>
                </a:extLst>
              </a:tr>
              <a:tr h="305310">
                <a:tc>
                  <a:txBody>
                    <a:bodyPr/>
                    <a:lstStyle/>
                    <a:p>
                      <a:pPr algn="ctr"/>
                      <a:r>
                        <a:rPr lang="en-US" dirty="0"/>
                        <a:t>2</a:t>
                      </a:r>
                    </a:p>
                  </a:txBody>
                  <a:tcPr/>
                </a:tc>
                <a:tc>
                  <a:txBody>
                    <a:bodyPr/>
                    <a:lstStyle/>
                    <a:p>
                      <a:r>
                        <a:rPr lang="en-US" dirty="0">
                          <a:effectLst/>
                        </a:rPr>
                        <a:t>Civil Technology</a:t>
                      </a:r>
                    </a:p>
                  </a:txBody>
                  <a:tcPr anchor="ctr"/>
                </a:tc>
                <a:tc>
                  <a:txBody>
                    <a:bodyPr/>
                    <a:lstStyle/>
                    <a:p>
                      <a:pPr algn="ctr"/>
                      <a:r>
                        <a:rPr lang="en-US" dirty="0"/>
                        <a:t>96</a:t>
                      </a:r>
                    </a:p>
                  </a:txBody>
                  <a:tcPr/>
                </a:tc>
                <a:extLst>
                  <a:ext uri="{0D108BD9-81ED-4DB2-BD59-A6C34878D82A}">
                    <a16:rowId xmlns:a16="http://schemas.microsoft.com/office/drawing/2014/main" val="1877335017"/>
                  </a:ext>
                </a:extLst>
              </a:tr>
              <a:tr h="359415">
                <a:tc>
                  <a:txBody>
                    <a:bodyPr/>
                    <a:lstStyle/>
                    <a:p>
                      <a:pPr algn="ctr"/>
                      <a:r>
                        <a:rPr lang="en-US" dirty="0"/>
                        <a:t>3</a:t>
                      </a:r>
                    </a:p>
                  </a:txBody>
                  <a:tcPr/>
                </a:tc>
                <a:tc>
                  <a:txBody>
                    <a:bodyPr/>
                    <a:lstStyle/>
                    <a:p>
                      <a:r>
                        <a:rPr lang="en-US" sz="1800" b="0" i="0" kern="1200" dirty="0">
                          <a:solidFill>
                            <a:schemeClr val="dk1"/>
                          </a:solidFill>
                          <a:effectLst/>
                          <a:latin typeface="+mn-lt"/>
                          <a:ea typeface="+mn-ea"/>
                          <a:cs typeface="+mn-cs"/>
                        </a:rPr>
                        <a:t>Electrical Technology</a:t>
                      </a:r>
                      <a:endParaRPr lang="en-US" dirty="0"/>
                    </a:p>
                  </a:txBody>
                  <a:tcPr/>
                </a:tc>
                <a:tc>
                  <a:txBody>
                    <a:bodyPr/>
                    <a:lstStyle/>
                    <a:p>
                      <a:pPr algn="ctr"/>
                      <a:r>
                        <a:rPr lang="en-US" dirty="0"/>
                        <a:t>96</a:t>
                      </a:r>
                    </a:p>
                  </a:txBody>
                  <a:tcPr/>
                </a:tc>
                <a:extLst>
                  <a:ext uri="{0D108BD9-81ED-4DB2-BD59-A6C34878D82A}">
                    <a16:rowId xmlns:a16="http://schemas.microsoft.com/office/drawing/2014/main" val="3825768472"/>
                  </a:ext>
                </a:extLst>
              </a:tr>
              <a:tr h="158632">
                <a:tc>
                  <a:txBody>
                    <a:bodyPr/>
                    <a:lstStyle/>
                    <a:p>
                      <a:pPr algn="ctr"/>
                      <a:r>
                        <a:rPr lang="en-US" dirty="0"/>
                        <a:t>4</a:t>
                      </a:r>
                    </a:p>
                  </a:txBody>
                  <a:tcPr/>
                </a:tc>
                <a:tc>
                  <a:txBody>
                    <a:bodyPr/>
                    <a:lstStyle/>
                    <a:p>
                      <a:r>
                        <a:rPr lang="en-US" dirty="0">
                          <a:effectLst/>
                        </a:rPr>
                        <a:t>Electronics </a:t>
                      </a:r>
                      <a:r>
                        <a:rPr lang="en-US" sz="1800" b="0" i="0" kern="1200" dirty="0">
                          <a:solidFill>
                            <a:schemeClr val="dk1"/>
                          </a:solidFill>
                          <a:effectLst/>
                          <a:latin typeface="+mn-lt"/>
                          <a:ea typeface="+mn-ea"/>
                          <a:cs typeface="+mn-cs"/>
                        </a:rPr>
                        <a:t>Technology</a:t>
                      </a:r>
                      <a:endParaRPr lang="en-US" dirty="0">
                        <a:effectLst/>
                      </a:endParaRPr>
                    </a:p>
                  </a:txBody>
                  <a:tcPr anchor="ctr"/>
                </a:tc>
                <a:tc>
                  <a:txBody>
                    <a:bodyPr/>
                    <a:lstStyle/>
                    <a:p>
                      <a:pPr algn="ctr"/>
                      <a:r>
                        <a:rPr lang="en-US" dirty="0"/>
                        <a:t>48</a:t>
                      </a:r>
                    </a:p>
                  </a:txBody>
                  <a:tcPr/>
                </a:tc>
                <a:extLst>
                  <a:ext uri="{0D108BD9-81ED-4DB2-BD59-A6C34878D82A}">
                    <a16:rowId xmlns:a16="http://schemas.microsoft.com/office/drawing/2014/main" val="143125108"/>
                  </a:ext>
                </a:extLst>
              </a:tr>
              <a:tr h="359415">
                <a:tc>
                  <a:txBody>
                    <a:bodyPr/>
                    <a:lstStyle/>
                    <a:p>
                      <a:pPr algn="ctr"/>
                      <a:r>
                        <a:rPr lang="en-US" dirty="0"/>
                        <a:t>5</a:t>
                      </a:r>
                    </a:p>
                  </a:txBody>
                  <a:tcPr/>
                </a:tc>
                <a:tc>
                  <a:txBody>
                    <a:bodyPr/>
                    <a:lstStyle/>
                    <a:p>
                      <a:r>
                        <a:rPr lang="en-US" sz="1800" b="0" i="0" kern="1200" dirty="0">
                          <a:solidFill>
                            <a:schemeClr val="dk1"/>
                          </a:solidFill>
                          <a:effectLst/>
                          <a:latin typeface="+mn-lt"/>
                          <a:ea typeface="+mn-ea"/>
                          <a:cs typeface="+mn-cs"/>
                        </a:rPr>
                        <a:t>Telecommunication</a:t>
                      </a:r>
                      <a:endParaRPr lang="en-US" dirty="0"/>
                    </a:p>
                  </a:txBody>
                  <a:tcPr/>
                </a:tc>
                <a:tc>
                  <a:txBody>
                    <a:bodyPr/>
                    <a:lstStyle/>
                    <a:p>
                      <a:pPr algn="ctr"/>
                      <a:r>
                        <a:rPr lang="en-US" dirty="0"/>
                        <a:t>48</a:t>
                      </a:r>
                    </a:p>
                  </a:txBody>
                  <a:tcPr/>
                </a:tc>
                <a:extLst>
                  <a:ext uri="{0D108BD9-81ED-4DB2-BD59-A6C34878D82A}">
                    <a16:rowId xmlns:a16="http://schemas.microsoft.com/office/drawing/2014/main" val="1908705934"/>
                  </a:ext>
                </a:extLst>
              </a:tr>
            </a:tbl>
          </a:graphicData>
        </a:graphic>
      </p:graphicFrame>
    </p:spTree>
    <p:extLst>
      <p:ext uri="{BB962C8B-B14F-4D97-AF65-F5344CB8AC3E}">
        <p14:creationId xmlns:p14="http://schemas.microsoft.com/office/powerpoint/2010/main" val="1336193806"/>
      </p:ext>
    </p:extLst>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435</TotalTime>
  <Words>819</Words>
  <Application>Microsoft Office PowerPoint</Application>
  <PresentationFormat>Widescreen</PresentationFormat>
  <Paragraphs>172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Google Sans</vt:lpstr>
      <vt:lpstr>Rockwell</vt:lpstr>
      <vt:lpstr>Wingdings</vt:lpstr>
      <vt:lpstr>Damask</vt:lpstr>
      <vt:lpstr>Welcome to Model Polytechnic Institute, Jashore </vt:lpstr>
      <vt:lpstr>Menu</vt:lpstr>
      <vt:lpstr>Home</vt:lpstr>
      <vt:lpstr>Profile</vt:lpstr>
      <vt:lpstr>Teachers</vt:lpstr>
      <vt:lpstr>lab</vt:lpstr>
      <vt:lpstr>results</vt:lpstr>
      <vt:lpstr>Contact us</vt:lpstr>
      <vt:lpstr>Academic</vt:lpstr>
      <vt:lpstr>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 </dc:title>
  <dc:creator>Jahid Hossain</dc:creator>
  <cp:lastModifiedBy>Jahid Hossain</cp:lastModifiedBy>
  <cp:revision>3</cp:revision>
  <dcterms:created xsi:type="dcterms:W3CDTF">2021-09-27T04:22:35Z</dcterms:created>
  <dcterms:modified xsi:type="dcterms:W3CDTF">2021-09-27T18:48:16Z</dcterms:modified>
</cp:coreProperties>
</file>