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2" r:id="rId6"/>
    <p:sldId id="258" r:id="rId7"/>
    <p:sldId id="259" r:id="rId8"/>
    <p:sldId id="260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FFFFFF"/>
    <a:srgbClr val="FFFF00"/>
    <a:srgbClr val="33CCFF"/>
    <a:srgbClr val="00FF99"/>
    <a:srgbClr val="0099CC"/>
    <a:srgbClr val="00FFCC"/>
    <a:srgbClr val="FFCC99"/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26-Mar-23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26-Mar-23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26-Mar-23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10" Type="http://schemas.openxmlformats.org/officeDocument/2006/relationships/slide" Target="slide4.xml"/><Relationship Id="rId4" Type="http://schemas.openxmlformats.org/officeDocument/2006/relationships/slide" Target="slide9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35" y="3415303"/>
            <a:ext cx="3665855" cy="1823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056" y="2554557"/>
            <a:ext cx="2182828" cy="1443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355002" y="436557"/>
            <a:ext cx="1644384" cy="1257324"/>
            <a:chOff x="355002" y="436557"/>
            <a:chExt cx="1644384" cy="1257324"/>
          </a:xfrm>
          <a:solidFill>
            <a:srgbClr val="FFCC99"/>
          </a:solidFill>
        </p:grpSpPr>
        <p:grpSp>
          <p:nvGrpSpPr>
            <p:cNvPr id="7" name="Group 6"/>
            <p:cNvGrpSpPr/>
            <p:nvPr/>
          </p:nvGrpSpPr>
          <p:grpSpPr>
            <a:xfrm>
              <a:off x="355002" y="1075664"/>
              <a:ext cx="219787" cy="303656"/>
              <a:chOff x="355002" y="1075664"/>
              <a:chExt cx="219787" cy="303656"/>
            </a:xfrm>
            <a:grpFill/>
          </p:grpSpPr>
          <p:sp>
            <p:nvSpPr>
              <p:cNvPr id="22" name="Right Triangle 21"/>
              <p:cNvSpPr/>
              <p:nvPr/>
            </p:nvSpPr>
            <p:spPr>
              <a:xfrm rot="16200000">
                <a:off x="322051" y="1108615"/>
                <a:ext cx="283185" cy="217284"/>
              </a:xfrm>
              <a:prstGeom prst="rtTriangle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Triangle 22"/>
              <p:cNvSpPr/>
              <p:nvPr/>
            </p:nvSpPr>
            <p:spPr>
              <a:xfrm rot="10800000">
                <a:off x="357953" y="1085687"/>
                <a:ext cx="216836" cy="293633"/>
              </a:xfrm>
              <a:prstGeom prst="rtTriangle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782101" y="1081416"/>
              <a:ext cx="217285" cy="298399"/>
              <a:chOff x="1782101" y="1081416"/>
              <a:chExt cx="217285" cy="298399"/>
            </a:xfrm>
            <a:grpFill/>
          </p:grpSpPr>
          <p:sp>
            <p:nvSpPr>
              <p:cNvPr id="20" name="Right Triangle 19"/>
              <p:cNvSpPr/>
              <p:nvPr/>
            </p:nvSpPr>
            <p:spPr>
              <a:xfrm>
                <a:off x="1782550" y="1081416"/>
                <a:ext cx="216836" cy="293633"/>
              </a:xfrm>
              <a:prstGeom prst="rtTriangle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Triangle 20"/>
              <p:cNvSpPr/>
              <p:nvPr/>
            </p:nvSpPr>
            <p:spPr>
              <a:xfrm rot="5400000">
                <a:off x="1749150" y="1129581"/>
                <a:ext cx="283185" cy="217284"/>
              </a:xfrm>
              <a:prstGeom prst="rtTriangle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606283" y="436557"/>
              <a:ext cx="1136822" cy="10314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699591" y="1147401"/>
              <a:ext cx="387176" cy="56716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>
              <a:off x="1269618" y="1147297"/>
              <a:ext cx="378939" cy="56966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10800000">
              <a:off x="608348" y="1245628"/>
              <a:ext cx="568412" cy="3789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10800000">
              <a:off x="1176760" y="1237390"/>
              <a:ext cx="569662" cy="38717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072" y="1019087"/>
              <a:ext cx="1367481" cy="28008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Semester</a:t>
              </a:r>
              <a:endPara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 rot="6617722">
              <a:off x="1220999" y="1356891"/>
              <a:ext cx="340219" cy="33376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 rot="9671197">
              <a:off x="791897" y="1359349"/>
              <a:ext cx="340219" cy="33376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65590" y="461601"/>
              <a:ext cx="406588" cy="400050"/>
              <a:chOff x="965590" y="550501"/>
              <a:chExt cx="406588" cy="400050"/>
            </a:xfrm>
            <a:grpFill/>
          </p:grpSpPr>
          <p:sp>
            <p:nvSpPr>
              <p:cNvPr id="18" name="Flowchart: Connector 17"/>
              <p:cNvSpPr/>
              <p:nvPr/>
            </p:nvSpPr>
            <p:spPr>
              <a:xfrm>
                <a:off x="972224" y="550501"/>
                <a:ext cx="393321" cy="400050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 smtClean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65590" y="588943"/>
                <a:ext cx="4065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7</a:t>
                </a:r>
                <a:r>
                  <a:rPr lang="en-US" sz="1500" b="1" baseline="3000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th</a:t>
                </a:r>
                <a:r>
                  <a:rPr lang="en-US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 </a:t>
                </a:r>
                <a:endParaRPr lang="en-US" sz="1500" b="1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</p:grpSp>
      </p:grpSp>
      <p:sp>
        <p:nvSpPr>
          <p:cNvPr id="24" name="Diamond 2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iamond 2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8964629" y="631920"/>
            <a:ext cx="2316215" cy="1280481"/>
            <a:chOff x="8964629" y="631920"/>
            <a:chExt cx="2316215" cy="1280481"/>
          </a:xfrm>
        </p:grpSpPr>
        <p:grpSp>
          <p:nvGrpSpPr>
            <p:cNvPr id="27" name="Group 26"/>
            <p:cNvGrpSpPr/>
            <p:nvPr/>
          </p:nvGrpSpPr>
          <p:grpSpPr>
            <a:xfrm rot="420438">
              <a:off x="9164295" y="631920"/>
              <a:ext cx="2069354" cy="1280481"/>
              <a:chOff x="9205600" y="670390"/>
              <a:chExt cx="2069354" cy="1280481"/>
            </a:xfrm>
          </p:grpSpPr>
          <p:sp>
            <p:nvSpPr>
              <p:cNvPr id="35" name="Parallelogram 34"/>
              <p:cNvSpPr/>
              <p:nvPr/>
            </p:nvSpPr>
            <p:spPr>
              <a:xfrm rot="17390367">
                <a:off x="10040307" y="246288"/>
                <a:ext cx="810545" cy="1658749"/>
              </a:xfrm>
              <a:prstGeom prst="parallelogram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Parallelogram 35"/>
              <p:cNvSpPr/>
              <p:nvPr/>
            </p:nvSpPr>
            <p:spPr>
              <a:xfrm rot="17390367">
                <a:off x="9629702" y="716224"/>
                <a:ext cx="810545" cy="1658749"/>
              </a:xfrm>
              <a:prstGeom prst="parallelogram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Parallelogram 27"/>
            <p:cNvSpPr/>
            <p:nvPr/>
          </p:nvSpPr>
          <p:spPr>
            <a:xfrm rot="15838587">
              <a:off x="10162644" y="702092"/>
              <a:ext cx="649420" cy="1586980"/>
            </a:xfrm>
            <a:prstGeom prst="parallelogram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8964629" y="637112"/>
              <a:ext cx="1876179" cy="695252"/>
              <a:chOff x="9009872" y="719106"/>
              <a:chExt cx="1876179" cy="695252"/>
            </a:xfrm>
          </p:grpSpPr>
          <p:sp>
            <p:nvSpPr>
              <p:cNvPr id="32" name="Parallelogram 31"/>
              <p:cNvSpPr/>
              <p:nvPr/>
            </p:nvSpPr>
            <p:spPr>
              <a:xfrm rot="15667935">
                <a:off x="9730717" y="259024"/>
                <a:ext cx="695252" cy="1615416"/>
              </a:xfrm>
              <a:prstGeom prst="parallelogram">
                <a:avLst/>
              </a:prstGeom>
              <a:solidFill>
                <a:srgbClr val="589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/>
              <p:cNvSpPr/>
              <p:nvPr/>
            </p:nvSpPr>
            <p:spPr>
              <a:xfrm rot="15916264">
                <a:off x="9087933" y="916573"/>
                <a:ext cx="506306" cy="382295"/>
              </a:xfrm>
              <a:prstGeom prst="rtTriangle">
                <a:avLst/>
              </a:prstGeom>
              <a:solidFill>
                <a:srgbClr val="589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/>
              <p:cNvSpPr/>
              <p:nvPr/>
            </p:nvSpPr>
            <p:spPr>
              <a:xfrm rot="13672919">
                <a:off x="9023050" y="908173"/>
                <a:ext cx="353241" cy="379598"/>
              </a:xfrm>
              <a:prstGeom prst="rtTriangle">
                <a:avLst/>
              </a:prstGeom>
              <a:solidFill>
                <a:srgbClr val="589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176656" y="757674"/>
              <a:ext cx="16500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</a:rPr>
                <a:t>বিষয় কোডঃ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27505" y="1281169"/>
              <a:ext cx="165006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</a:rPr>
                <a:t>66675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080866" y="2201215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Cyber Security &amp; Ethics</a:t>
            </a:r>
          </a:p>
          <a:p>
            <a:r>
              <a:rPr lang="en-US" sz="3000" b="1" dirty="0" err="1" smtClean="0">
                <a:solidFill>
                  <a:srgbClr val="92D050"/>
                </a:solidFill>
              </a:rPr>
              <a:t>সাইবার</a:t>
            </a:r>
            <a:r>
              <a:rPr lang="en-US" sz="3000" b="1" dirty="0" smtClean="0">
                <a:solidFill>
                  <a:srgbClr val="92D050"/>
                </a:solidFill>
              </a:rPr>
              <a:t> </a:t>
            </a:r>
            <a:r>
              <a:rPr lang="en-US" sz="3000" b="1" dirty="0" err="1" smtClean="0">
                <a:solidFill>
                  <a:srgbClr val="92D050"/>
                </a:solidFill>
              </a:rPr>
              <a:t>সিকিউরিটি</a:t>
            </a:r>
            <a:r>
              <a:rPr lang="en-US" sz="3000" b="1" dirty="0" smtClean="0">
                <a:solidFill>
                  <a:srgbClr val="92D050"/>
                </a:solidFill>
              </a:rPr>
              <a:t> </a:t>
            </a:r>
            <a:r>
              <a:rPr lang="en-US" sz="3000" b="1" dirty="0" err="1" smtClean="0">
                <a:solidFill>
                  <a:srgbClr val="92D050"/>
                </a:solidFill>
              </a:rPr>
              <a:t>অ্যান্ড</a:t>
            </a:r>
            <a:r>
              <a:rPr lang="en-US" sz="3000" b="1" dirty="0" smtClean="0">
                <a:solidFill>
                  <a:srgbClr val="92D050"/>
                </a:solidFill>
              </a:rPr>
              <a:t> </a:t>
            </a:r>
            <a:r>
              <a:rPr lang="en-US" sz="3000" b="1" dirty="0" err="1" smtClean="0">
                <a:solidFill>
                  <a:srgbClr val="92D050"/>
                </a:solidFill>
              </a:rPr>
              <a:t>ইথিক্স</a:t>
            </a:r>
            <a:endParaRPr lang="en-US" sz="3000" b="1" dirty="0">
              <a:solidFill>
                <a:srgbClr val="92D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17890" y="4002643"/>
            <a:ext cx="4155642" cy="1477328"/>
          </a:xfrm>
          <a:prstGeom prst="rect">
            <a:avLst/>
          </a:prstGeom>
          <a:gradFill>
            <a:gsLst>
              <a:gs pos="100000">
                <a:srgbClr val="79D1A1"/>
              </a:gs>
              <a:gs pos="100000">
                <a:srgbClr val="1C3844"/>
              </a:gs>
              <a:gs pos="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Department of Computer</a:t>
            </a:r>
            <a:endParaRPr lang="en-US" sz="45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65635" y="5499846"/>
            <a:ext cx="2541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মোঃ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আক্তার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হোসেন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শরিফুল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ইসলাম</a:t>
            </a:r>
            <a:r>
              <a:rPr lang="en-US" b="1" dirty="0" smtClean="0">
                <a:solidFill>
                  <a:schemeClr val="bg1"/>
                </a:solidFill>
              </a:rPr>
              <a:t> (</a:t>
            </a:r>
            <a:r>
              <a:rPr lang="en-US" b="1" dirty="0" err="1" smtClean="0">
                <a:solidFill>
                  <a:schemeClr val="bg1"/>
                </a:solidFill>
              </a:rPr>
              <a:t>শাওন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মির্জা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শরিফ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উদ্দীন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লুৎফা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খানম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Flowchart: Data 41"/>
          <p:cNvSpPr/>
          <p:nvPr/>
        </p:nvSpPr>
        <p:spPr>
          <a:xfrm>
            <a:off x="9507212" y="4042789"/>
            <a:ext cx="2684788" cy="2811110"/>
          </a:xfrm>
          <a:prstGeom prst="flowChartInputOutput">
            <a:avLst/>
          </a:prstGeom>
          <a:solidFill>
            <a:srgbClr val="AF614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/>
      <p:bldP spid="4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972432" cy="738666"/>
            <a:chOff x="1598139" y="175036"/>
            <a:chExt cx="9071939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২.৩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720746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720746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বিভিন্ন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প্রকার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কম্পিউটার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ফরেনসিক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টুলস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(Various types of computer forensics tools)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682" y="1408670"/>
            <a:ext cx="10354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ডিজিটাল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ডিভাইস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অপরাধ</a:t>
            </a:r>
            <a:r>
              <a:rPr lang="en-US" dirty="0" smtClean="0"/>
              <a:t> </a:t>
            </a:r>
            <a:r>
              <a:rPr lang="en-US" dirty="0" err="1" smtClean="0"/>
              <a:t>সংগঠিত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স্মার্ট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সম্পন্ন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সম্পন্ন</a:t>
            </a:r>
            <a:r>
              <a:rPr lang="en-US" dirty="0" smtClean="0"/>
              <a:t> </a:t>
            </a:r>
            <a:r>
              <a:rPr lang="en-US" dirty="0" err="1" smtClean="0"/>
              <a:t>করেত</a:t>
            </a:r>
            <a:r>
              <a:rPr lang="en-US" dirty="0" smtClean="0"/>
              <a:t> </a:t>
            </a:r>
            <a:r>
              <a:rPr lang="en-US" dirty="0" err="1" smtClean="0"/>
              <a:t>কিছু</a:t>
            </a:r>
            <a:r>
              <a:rPr lang="en-US" dirty="0" smtClean="0"/>
              <a:t> </a:t>
            </a:r>
            <a:r>
              <a:rPr lang="en-US" dirty="0" err="1" smtClean="0"/>
              <a:t>টুলস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, </a:t>
            </a:r>
            <a:r>
              <a:rPr lang="en-US" dirty="0" err="1" smtClean="0"/>
              <a:t>যাদেরকে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ফরেনসিকট</a:t>
            </a:r>
            <a:r>
              <a:rPr lang="en-US" dirty="0" smtClean="0"/>
              <a:t> </a:t>
            </a:r>
            <a:r>
              <a:rPr lang="en-US" dirty="0" err="1" smtClean="0"/>
              <a:t>টুলস</a:t>
            </a:r>
            <a:r>
              <a:rPr lang="en-US" dirty="0" smtClean="0"/>
              <a:t> </a:t>
            </a:r>
            <a:r>
              <a:rPr lang="en-US" dirty="0" err="1" smtClean="0"/>
              <a:t>বলা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নিম্নে</a:t>
            </a:r>
            <a:r>
              <a:rPr lang="en-US" dirty="0" smtClean="0"/>
              <a:t> </a:t>
            </a:r>
            <a:r>
              <a:rPr lang="en-US" dirty="0" err="1" smtClean="0"/>
              <a:t>এরকম</a:t>
            </a:r>
            <a:r>
              <a:rPr lang="en-US" dirty="0" smtClean="0"/>
              <a:t> </a:t>
            </a:r>
            <a:r>
              <a:rPr lang="en-US" dirty="0" err="1" smtClean="0"/>
              <a:t>কিছু</a:t>
            </a:r>
            <a:r>
              <a:rPr lang="en-US" dirty="0" smtClean="0"/>
              <a:t> </a:t>
            </a:r>
            <a:r>
              <a:rPr lang="en-US" dirty="0" err="1" smtClean="0"/>
              <a:t>টুলস</a:t>
            </a:r>
            <a:r>
              <a:rPr lang="en-US" dirty="0" smtClean="0"/>
              <a:t> </a:t>
            </a:r>
            <a:r>
              <a:rPr lang="en-US" dirty="0" err="1" smtClean="0"/>
              <a:t>উল্লেখ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হলোঃ</a:t>
            </a: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2679" y="2207739"/>
            <a:ext cx="10280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P2 Explorer: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অকর্ষণীয়</a:t>
            </a:r>
            <a:r>
              <a:rPr lang="en-US" dirty="0"/>
              <a:t> </a:t>
            </a:r>
            <a:r>
              <a:rPr lang="en-US" dirty="0" err="1"/>
              <a:t>একটি</a:t>
            </a:r>
            <a:r>
              <a:rPr lang="en-US" dirty="0"/>
              <a:t> </a:t>
            </a:r>
            <a:r>
              <a:rPr lang="en-US" dirty="0" err="1"/>
              <a:t>ডিস্ক</a:t>
            </a:r>
            <a:r>
              <a:rPr lang="en-US" dirty="0"/>
              <a:t> </a:t>
            </a:r>
            <a:r>
              <a:rPr lang="en-US" dirty="0" err="1"/>
              <a:t>ইমেজ</a:t>
            </a:r>
            <a:r>
              <a:rPr lang="en-US" dirty="0"/>
              <a:t> </a:t>
            </a:r>
            <a:r>
              <a:rPr lang="en-US" dirty="0" err="1"/>
              <a:t>ব্রাউজ</a:t>
            </a:r>
            <a:r>
              <a:rPr lang="en-US" dirty="0"/>
              <a:t> </a:t>
            </a:r>
            <a:r>
              <a:rPr lang="en-US" dirty="0" err="1"/>
              <a:t>করার</a:t>
            </a:r>
            <a:r>
              <a:rPr lang="en-US" dirty="0"/>
              <a:t> </a:t>
            </a:r>
            <a:r>
              <a:rPr lang="en-US" dirty="0" err="1"/>
              <a:t>অনুমতি</a:t>
            </a:r>
            <a:r>
              <a:rPr lang="en-US" dirty="0"/>
              <a:t> </a:t>
            </a:r>
            <a:r>
              <a:rPr lang="en-US" dirty="0" err="1"/>
              <a:t>প্রদান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sz="1200" dirty="0"/>
              <a:t>।</a:t>
            </a:r>
            <a:r>
              <a:rPr lang="en-US" dirty="0"/>
              <a:t> </a:t>
            </a:r>
            <a:r>
              <a:rPr lang="en-US" dirty="0" err="1"/>
              <a:t>যেহেতু</a:t>
            </a:r>
            <a:r>
              <a:rPr lang="en-US" dirty="0"/>
              <a:t>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একটি</a:t>
            </a:r>
            <a:r>
              <a:rPr lang="en-US" dirty="0"/>
              <a:t> </a:t>
            </a:r>
            <a:r>
              <a:rPr lang="en-US" dirty="0" err="1"/>
              <a:t>ডিস্ক</a:t>
            </a:r>
            <a:r>
              <a:rPr lang="en-US" dirty="0"/>
              <a:t> </a:t>
            </a:r>
            <a:r>
              <a:rPr lang="en-US" dirty="0" err="1"/>
              <a:t>ইমেজ</a:t>
            </a:r>
            <a:r>
              <a:rPr lang="en-US" dirty="0"/>
              <a:t>, </a:t>
            </a:r>
            <a:r>
              <a:rPr lang="en-US" dirty="0" err="1"/>
              <a:t>সেজন্য</a:t>
            </a:r>
            <a:r>
              <a:rPr lang="en-US" dirty="0"/>
              <a:t>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কেবলমাত্র</a:t>
            </a:r>
            <a:r>
              <a:rPr lang="en-US" dirty="0"/>
              <a:t> </a:t>
            </a:r>
            <a:r>
              <a:rPr lang="en-US" dirty="0" err="1"/>
              <a:t>রিড</a:t>
            </a:r>
            <a:r>
              <a:rPr lang="en-US" dirty="0"/>
              <a:t> </a:t>
            </a:r>
            <a:r>
              <a:rPr lang="en-US" dirty="0" err="1"/>
              <a:t>করতে</a:t>
            </a:r>
            <a:r>
              <a:rPr lang="en-US" dirty="0"/>
              <a:t> </a:t>
            </a:r>
            <a:r>
              <a:rPr lang="en-US" dirty="0" err="1"/>
              <a:t>পারে</a:t>
            </a:r>
            <a:r>
              <a:rPr lang="en-US" sz="1200" dirty="0"/>
              <a:t>।</a:t>
            </a:r>
            <a:r>
              <a:rPr lang="en-US" dirty="0"/>
              <a:t> এর </a:t>
            </a:r>
            <a:r>
              <a:rPr lang="en-US" dirty="0" err="1"/>
              <a:t>মানে</a:t>
            </a:r>
            <a:r>
              <a:rPr lang="en-US" dirty="0"/>
              <a:t> </a:t>
            </a:r>
            <a:r>
              <a:rPr lang="en-US" dirty="0" err="1"/>
              <a:t>বিষয়বস্তু</a:t>
            </a:r>
            <a:r>
              <a:rPr lang="en-US" dirty="0"/>
              <a:t> </a:t>
            </a:r>
            <a:r>
              <a:rPr lang="en-US" dirty="0" err="1"/>
              <a:t>পরীক্ষা</a:t>
            </a:r>
            <a:r>
              <a:rPr lang="en-US" dirty="0"/>
              <a:t> </a:t>
            </a:r>
            <a:r>
              <a:rPr lang="en-US" dirty="0" err="1"/>
              <a:t>করার</a:t>
            </a:r>
            <a:r>
              <a:rPr lang="en-US" dirty="0"/>
              <a:t> </a:t>
            </a:r>
            <a:r>
              <a:rPr lang="en-US" dirty="0" err="1"/>
              <a:t>পর</a:t>
            </a:r>
            <a:r>
              <a:rPr lang="en-US" dirty="0"/>
              <a:t> </a:t>
            </a:r>
            <a:r>
              <a:rPr lang="en-US" dirty="0" err="1"/>
              <a:t>এটিতে</a:t>
            </a:r>
            <a:r>
              <a:rPr lang="en-US" dirty="0"/>
              <a:t> </a:t>
            </a:r>
            <a:r>
              <a:rPr lang="en-US" dirty="0" err="1"/>
              <a:t>পরিবর্তন</a:t>
            </a:r>
            <a:r>
              <a:rPr lang="en-US" dirty="0"/>
              <a:t> </a:t>
            </a:r>
            <a:r>
              <a:rPr lang="en-US" dirty="0" err="1"/>
              <a:t>করা</a:t>
            </a:r>
            <a:r>
              <a:rPr lang="en-US" dirty="0"/>
              <a:t> </a:t>
            </a:r>
            <a:r>
              <a:rPr lang="en-US" dirty="0" err="1"/>
              <a:t>যাবে</a:t>
            </a:r>
            <a:r>
              <a:rPr lang="en-US" dirty="0"/>
              <a:t> </a:t>
            </a:r>
            <a:r>
              <a:rPr lang="en-US" dirty="0" err="1"/>
              <a:t>না</a:t>
            </a:r>
            <a:r>
              <a:rPr lang="en-US" sz="1200" dirty="0" smtClean="0"/>
              <a:t>।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79087" y="3142463"/>
            <a:ext cx="1028096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Digital Forensic Framework: </a:t>
            </a:r>
            <a:r>
              <a:rPr lang="en-US" sz="1600" dirty="0" err="1"/>
              <a:t>এটি</a:t>
            </a:r>
            <a:r>
              <a:rPr lang="en-US" sz="1600" dirty="0"/>
              <a:t> </a:t>
            </a:r>
            <a:r>
              <a:rPr lang="en-US" sz="1600" dirty="0" err="1"/>
              <a:t>একটি</a:t>
            </a:r>
            <a:r>
              <a:rPr lang="en-US" sz="1600" dirty="0"/>
              <a:t> </a:t>
            </a:r>
            <a:r>
              <a:rPr lang="en-US" sz="1600" dirty="0" err="1"/>
              <a:t>ওপেন</a:t>
            </a:r>
            <a:r>
              <a:rPr lang="en-US" sz="1600" dirty="0"/>
              <a:t> </a:t>
            </a:r>
            <a:r>
              <a:rPr lang="en-US" sz="1600" dirty="0" err="1"/>
              <a:t>সোর্স</a:t>
            </a:r>
            <a:r>
              <a:rPr lang="en-US" sz="1600" dirty="0"/>
              <a:t> </a:t>
            </a:r>
            <a:r>
              <a:rPr lang="en-US" sz="1600" dirty="0" err="1"/>
              <a:t>সফটওয়্যার</a:t>
            </a:r>
            <a:r>
              <a:rPr lang="en-US" sz="1600" dirty="0"/>
              <a:t>, </a:t>
            </a:r>
            <a:r>
              <a:rPr lang="en-US" sz="1600" dirty="0" err="1"/>
              <a:t>যা</a:t>
            </a:r>
            <a:r>
              <a:rPr lang="en-US" sz="1600" dirty="0"/>
              <a:t> </a:t>
            </a:r>
            <a:r>
              <a:rPr lang="en-US" sz="1600" dirty="0" err="1"/>
              <a:t>নিম্নোক্ত</a:t>
            </a:r>
            <a:r>
              <a:rPr lang="en-US" sz="1600" dirty="0"/>
              <a:t> </a:t>
            </a:r>
            <a:r>
              <a:rPr lang="en-US" sz="1600" dirty="0" err="1"/>
              <a:t>অনুমতি</a:t>
            </a:r>
            <a:r>
              <a:rPr lang="en-US" sz="1600" dirty="0"/>
              <a:t> </a:t>
            </a:r>
            <a:r>
              <a:rPr lang="en-US" sz="1600" dirty="0" err="1"/>
              <a:t>প্রদান</a:t>
            </a:r>
            <a:r>
              <a:rPr lang="en-US" sz="1600" dirty="0"/>
              <a:t> </a:t>
            </a:r>
            <a:r>
              <a:rPr lang="en-US" sz="1600" dirty="0" err="1"/>
              <a:t>করেঃ</a:t>
            </a:r>
            <a:endParaRPr lang="en-US" sz="1600" dirty="0"/>
          </a:p>
          <a:p>
            <a:r>
              <a:rPr lang="en-US" sz="1600" dirty="0"/>
              <a:t>     ১- </a:t>
            </a:r>
            <a:r>
              <a:rPr lang="en-US" sz="1600" dirty="0" err="1"/>
              <a:t>রাইট</a:t>
            </a:r>
            <a:r>
              <a:rPr lang="en-US" sz="1600" dirty="0"/>
              <a:t> </a:t>
            </a:r>
            <a:r>
              <a:rPr lang="en-US" sz="1600" dirty="0" err="1"/>
              <a:t>ব্লক</a:t>
            </a:r>
            <a:r>
              <a:rPr lang="en-US" sz="1600" dirty="0"/>
              <a:t> </a:t>
            </a:r>
            <a:r>
              <a:rPr lang="en-US" sz="1600" dirty="0" err="1"/>
              <a:t>করা</a:t>
            </a:r>
            <a:r>
              <a:rPr lang="en-US" sz="1100" dirty="0"/>
              <a:t>।</a:t>
            </a:r>
          </a:p>
          <a:p>
            <a:r>
              <a:rPr lang="en-US" sz="1600" dirty="0"/>
              <a:t>     ২- </a:t>
            </a:r>
            <a:r>
              <a:rPr lang="en-US" sz="1600" dirty="0" err="1"/>
              <a:t>উইন্ডোজ</a:t>
            </a:r>
            <a:r>
              <a:rPr lang="en-US" sz="1600" dirty="0"/>
              <a:t> </a:t>
            </a:r>
            <a:r>
              <a:rPr lang="en-US" sz="1600" dirty="0" err="1"/>
              <a:t>অপারেটিং</a:t>
            </a:r>
            <a:r>
              <a:rPr lang="en-US" sz="1600" dirty="0"/>
              <a:t> </a:t>
            </a:r>
            <a:r>
              <a:rPr lang="en-US" sz="1600" dirty="0" err="1"/>
              <a:t>সিস্টেম</a:t>
            </a:r>
            <a:r>
              <a:rPr lang="en-US" sz="1600" dirty="0"/>
              <a:t> </a:t>
            </a:r>
            <a:r>
              <a:rPr lang="en-US" sz="1600" dirty="0" err="1"/>
              <a:t>থেকে</a:t>
            </a:r>
            <a:r>
              <a:rPr lang="en-US" sz="1600" dirty="0"/>
              <a:t> </a:t>
            </a:r>
            <a:r>
              <a:rPr lang="en-US" sz="1600" dirty="0" err="1"/>
              <a:t>লিনাক্স</a:t>
            </a:r>
            <a:r>
              <a:rPr lang="en-US" sz="1600" dirty="0"/>
              <a:t> </a:t>
            </a:r>
            <a:r>
              <a:rPr lang="en-US" sz="1600" dirty="0" err="1"/>
              <a:t>ফাইল</a:t>
            </a:r>
            <a:r>
              <a:rPr lang="en-US" sz="1600" dirty="0"/>
              <a:t> </a:t>
            </a:r>
            <a:r>
              <a:rPr lang="en-US" sz="1600" dirty="0" err="1"/>
              <a:t>পুনরুদ্ধার</a:t>
            </a:r>
            <a:r>
              <a:rPr lang="en-US" sz="1600" dirty="0"/>
              <a:t> </a:t>
            </a:r>
            <a:r>
              <a:rPr lang="en-US" sz="1600" dirty="0" err="1"/>
              <a:t>করা</a:t>
            </a:r>
            <a:r>
              <a:rPr lang="en-US" sz="1100" dirty="0"/>
              <a:t>।</a:t>
            </a:r>
          </a:p>
          <a:p>
            <a:r>
              <a:rPr lang="en-US" sz="1600" dirty="0"/>
              <a:t>     ৩- </a:t>
            </a:r>
            <a:r>
              <a:rPr lang="en-US" sz="1600" dirty="0" err="1"/>
              <a:t>ডিস্ক</a:t>
            </a:r>
            <a:r>
              <a:rPr lang="en-US" sz="1600" dirty="0"/>
              <a:t> </a:t>
            </a:r>
            <a:r>
              <a:rPr lang="en-US" sz="1600" dirty="0" err="1"/>
              <a:t>এবং</a:t>
            </a:r>
            <a:r>
              <a:rPr lang="en-US" sz="1600" dirty="0"/>
              <a:t> </a:t>
            </a:r>
            <a:r>
              <a:rPr lang="en-US" sz="1600" dirty="0" err="1"/>
              <a:t>ড্রাইভের</a:t>
            </a:r>
            <a:r>
              <a:rPr lang="en-US" sz="1600" dirty="0"/>
              <a:t> </a:t>
            </a:r>
            <a:r>
              <a:rPr lang="en-US" sz="1600" dirty="0" err="1"/>
              <a:t>দূরবর্তী</a:t>
            </a:r>
            <a:r>
              <a:rPr lang="en-US" sz="1600" dirty="0"/>
              <a:t> </a:t>
            </a:r>
            <a:r>
              <a:rPr lang="en-US" sz="1600" dirty="0" err="1"/>
              <a:t>অ্যাক্সেস</a:t>
            </a:r>
            <a:r>
              <a:rPr lang="en-US" sz="1100" dirty="0" smtClean="0"/>
              <a:t>।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2679" y="4508074"/>
            <a:ext cx="10280962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Freeware Hex Editor and Disk Editor (</a:t>
            </a:r>
            <a:r>
              <a:rPr lang="en-US" sz="1400" b="1" dirty="0" err="1">
                <a:solidFill>
                  <a:srgbClr val="FFFF00"/>
                </a:solidFill>
              </a:rPr>
              <a:t>HxD</a:t>
            </a:r>
            <a:r>
              <a:rPr lang="en-US" sz="1400" b="1" dirty="0">
                <a:solidFill>
                  <a:srgbClr val="FFFF00"/>
                </a:solidFill>
              </a:rPr>
              <a:t>): </a:t>
            </a:r>
            <a:r>
              <a:rPr lang="en-US" sz="1600" dirty="0" err="1"/>
              <a:t>এটি</a:t>
            </a:r>
            <a:r>
              <a:rPr lang="en-US" sz="1600" dirty="0"/>
              <a:t> </a:t>
            </a:r>
            <a:r>
              <a:rPr lang="en-US" sz="1600" dirty="0" err="1"/>
              <a:t>এমন</a:t>
            </a:r>
            <a:r>
              <a:rPr lang="en-US" sz="1600" dirty="0"/>
              <a:t> </a:t>
            </a:r>
            <a:r>
              <a:rPr lang="en-US" sz="1600" dirty="0" err="1"/>
              <a:t>আরেকটি</a:t>
            </a:r>
            <a:r>
              <a:rPr lang="en-US" sz="1600" dirty="0"/>
              <a:t> </a:t>
            </a:r>
            <a:r>
              <a:rPr lang="en-US" sz="1600" dirty="0" err="1"/>
              <a:t>টুল</a:t>
            </a:r>
            <a:r>
              <a:rPr lang="en-US" sz="1600" dirty="0"/>
              <a:t>, </a:t>
            </a:r>
            <a:r>
              <a:rPr lang="en-US" sz="1600" dirty="0" err="1"/>
              <a:t>যা</a:t>
            </a:r>
            <a:r>
              <a:rPr lang="en-US" sz="1600" dirty="0"/>
              <a:t> </a:t>
            </a:r>
            <a:r>
              <a:rPr lang="en-US" sz="1600" dirty="0" err="1"/>
              <a:t>ফাইল</a:t>
            </a:r>
            <a:r>
              <a:rPr lang="en-US" sz="1600" dirty="0"/>
              <a:t> </a:t>
            </a:r>
            <a:r>
              <a:rPr lang="en-US" sz="1600" dirty="0" err="1"/>
              <a:t>সিস্টেম</a:t>
            </a:r>
            <a:r>
              <a:rPr lang="en-US" sz="1600" dirty="0"/>
              <a:t> </a:t>
            </a:r>
            <a:r>
              <a:rPr lang="en-US" sz="1600" dirty="0" err="1"/>
              <a:t>এবং</a:t>
            </a:r>
            <a:r>
              <a:rPr lang="en-US" sz="1600" dirty="0"/>
              <a:t> </a:t>
            </a:r>
            <a:r>
              <a:rPr lang="en-US" sz="1600" dirty="0" err="1"/>
              <a:t>উদ্দেশ্য</a:t>
            </a:r>
            <a:r>
              <a:rPr lang="en-US" sz="1600" dirty="0"/>
              <a:t> </a:t>
            </a:r>
            <a:r>
              <a:rPr lang="en-US" sz="1600" dirty="0" err="1"/>
              <a:t>বিশ্লেষণ</a:t>
            </a:r>
            <a:r>
              <a:rPr lang="en-US" sz="1600" dirty="0"/>
              <a:t> </a:t>
            </a:r>
            <a:r>
              <a:rPr lang="en-US" sz="1600" dirty="0" err="1"/>
              <a:t>করে</a:t>
            </a:r>
            <a:r>
              <a:rPr lang="en-US" sz="1600" dirty="0"/>
              <a:t>। </a:t>
            </a:r>
            <a:r>
              <a:rPr lang="en-US" sz="1600" dirty="0" err="1"/>
              <a:t>এটি</a:t>
            </a:r>
            <a:r>
              <a:rPr lang="en-US" sz="1600" dirty="0"/>
              <a:t> </a:t>
            </a:r>
            <a:r>
              <a:rPr lang="en-US" sz="1600" dirty="0" err="1"/>
              <a:t>যে-কোনো</a:t>
            </a:r>
            <a:r>
              <a:rPr lang="en-US" sz="1600" dirty="0"/>
              <a:t> </a:t>
            </a:r>
            <a:r>
              <a:rPr lang="en-US" sz="1600" dirty="0" err="1"/>
              <a:t>আকারের</a:t>
            </a:r>
            <a:r>
              <a:rPr lang="en-US" sz="1600" dirty="0"/>
              <a:t> </a:t>
            </a:r>
            <a:r>
              <a:rPr lang="en-US" sz="1600" dirty="0" err="1"/>
              <a:t>ফাইলগুলোকে</a:t>
            </a:r>
            <a:r>
              <a:rPr lang="en-US" sz="1600" dirty="0"/>
              <a:t> </a:t>
            </a:r>
            <a:r>
              <a:rPr lang="en-US" sz="1600" dirty="0" err="1"/>
              <a:t>পরিচালনা</a:t>
            </a:r>
            <a:r>
              <a:rPr lang="en-US" sz="1600" dirty="0"/>
              <a:t> </a:t>
            </a:r>
            <a:r>
              <a:rPr lang="en-US" sz="1600" dirty="0" err="1"/>
              <a:t>করেত</a:t>
            </a:r>
            <a:r>
              <a:rPr lang="en-US" sz="1600" dirty="0"/>
              <a:t> </a:t>
            </a:r>
            <a:r>
              <a:rPr lang="en-US" sz="1600" dirty="0" err="1"/>
              <a:t>পারে</a:t>
            </a:r>
            <a:r>
              <a:rPr lang="en-US" sz="1600" dirty="0"/>
              <a:t>।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FF00"/>
                </a:solidFill>
              </a:rPr>
              <a:t>Plain Slight: </a:t>
            </a:r>
            <a:r>
              <a:rPr lang="en-US" sz="1600" dirty="0" err="1"/>
              <a:t>এটি</a:t>
            </a:r>
            <a:r>
              <a:rPr lang="en-US" sz="1600" dirty="0"/>
              <a:t> </a:t>
            </a:r>
            <a:r>
              <a:rPr lang="en-US" sz="1600" dirty="0" err="1"/>
              <a:t>একটি</a:t>
            </a:r>
            <a:r>
              <a:rPr lang="en-US" sz="1600" dirty="0"/>
              <a:t> </a:t>
            </a:r>
            <a:r>
              <a:rPr lang="en-US" sz="1600" dirty="0" err="1"/>
              <a:t>ওপেন</a:t>
            </a:r>
            <a:r>
              <a:rPr lang="en-US" sz="1600" dirty="0"/>
              <a:t> </a:t>
            </a:r>
            <a:r>
              <a:rPr lang="en-US" sz="1600" dirty="0" err="1"/>
              <a:t>সোর্স</a:t>
            </a:r>
            <a:r>
              <a:rPr lang="en-US" sz="1600" dirty="0"/>
              <a:t> </a:t>
            </a:r>
            <a:r>
              <a:rPr lang="en-US" sz="1600" dirty="0" err="1"/>
              <a:t>টুল</a:t>
            </a:r>
            <a:r>
              <a:rPr lang="en-US" sz="1600" dirty="0"/>
              <a:t>। </a:t>
            </a:r>
            <a:r>
              <a:rPr lang="en-US" sz="1600" dirty="0" err="1"/>
              <a:t>এটি</a:t>
            </a:r>
            <a:r>
              <a:rPr lang="en-US" sz="1600" dirty="0"/>
              <a:t> </a:t>
            </a:r>
            <a:r>
              <a:rPr lang="en-US" sz="1600" dirty="0" err="1"/>
              <a:t>সমগ্র</a:t>
            </a:r>
            <a:r>
              <a:rPr lang="en-US" sz="1600" dirty="0"/>
              <a:t> </a:t>
            </a:r>
            <a:r>
              <a:rPr lang="en-US" sz="1600" dirty="0" err="1"/>
              <a:t>সিস্টেমের</a:t>
            </a:r>
            <a:r>
              <a:rPr lang="en-US" sz="1600" dirty="0"/>
              <a:t> </a:t>
            </a:r>
            <a:r>
              <a:rPr lang="en-US" sz="1600" dirty="0" err="1"/>
              <a:t>বিভিন্ন</a:t>
            </a:r>
            <a:r>
              <a:rPr lang="en-US" sz="1600" dirty="0"/>
              <a:t> </a:t>
            </a:r>
            <a:r>
              <a:rPr lang="en-US" sz="1600" dirty="0" err="1"/>
              <a:t>উপায়ে</a:t>
            </a:r>
            <a:r>
              <a:rPr lang="en-US" sz="1600" dirty="0"/>
              <a:t> </a:t>
            </a:r>
            <a:r>
              <a:rPr lang="en-US" sz="1600" dirty="0" err="1"/>
              <a:t>পূর্বরূপ</a:t>
            </a:r>
            <a:r>
              <a:rPr lang="en-US" sz="1600" dirty="0"/>
              <a:t> </a:t>
            </a:r>
            <a:r>
              <a:rPr lang="en-US" sz="1600" dirty="0" err="1"/>
              <a:t>দেখতে</a:t>
            </a:r>
            <a:r>
              <a:rPr lang="en-US" sz="1600" dirty="0"/>
              <a:t> </a:t>
            </a:r>
            <a:r>
              <a:rPr lang="en-US" sz="1600" dirty="0" err="1"/>
              <a:t>সহায়তা</a:t>
            </a:r>
            <a:r>
              <a:rPr lang="en-US" sz="1600" dirty="0"/>
              <a:t> </a:t>
            </a:r>
            <a:r>
              <a:rPr lang="en-US" sz="1600" dirty="0" err="1"/>
              <a:t>করে</a:t>
            </a:r>
            <a:r>
              <a:rPr lang="en-US" sz="1600" dirty="0"/>
              <a:t>। এর </a:t>
            </a:r>
            <a:r>
              <a:rPr lang="en-US" sz="1600" dirty="0" err="1"/>
              <a:t>ইন্টারফেস</a:t>
            </a:r>
            <a:r>
              <a:rPr lang="en-US" sz="1600" dirty="0"/>
              <a:t> </a:t>
            </a:r>
            <a:r>
              <a:rPr lang="en-US" sz="1600" dirty="0" err="1"/>
              <a:t>ব্যবহার</a:t>
            </a:r>
            <a:r>
              <a:rPr lang="en-US" sz="1600" dirty="0"/>
              <a:t> </a:t>
            </a:r>
            <a:r>
              <a:rPr lang="en-US" sz="1600" dirty="0" err="1"/>
              <a:t>করা</a:t>
            </a:r>
            <a:r>
              <a:rPr lang="en-US" sz="1600" dirty="0"/>
              <a:t> </a:t>
            </a:r>
            <a:r>
              <a:rPr lang="en-US" sz="1600" dirty="0" err="1"/>
              <a:t>সহজ</a:t>
            </a:r>
            <a:r>
              <a:rPr lang="en-US" sz="1600" dirty="0"/>
              <a:t>।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75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2682" y="782595"/>
            <a:ext cx="10354962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Bulk Extractor: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হিডেন</a:t>
            </a:r>
            <a:r>
              <a:rPr lang="en-US" dirty="0" smtClean="0"/>
              <a:t>,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রেকর্ড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সক্ষম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FFFF00"/>
                </a:solidFill>
              </a:rPr>
              <a:t>কম্পিউটার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ফরেনসিক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বনাম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কম্পিউটার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নিরাপত্তাঃ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যদিও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প্রায়ই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নিরাপত্তার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যুক্ত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dirty="0" smtClean="0"/>
              <a:t>,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দুটি</a:t>
            </a:r>
            <a:r>
              <a:rPr lang="en-US" dirty="0" smtClean="0"/>
              <a:t> </a:t>
            </a:r>
            <a:r>
              <a:rPr lang="en-US" dirty="0" err="1" smtClean="0"/>
              <a:t>ভিন্ন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কোথাও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অননুমোদিত</a:t>
            </a:r>
            <a:r>
              <a:rPr lang="en-US" dirty="0" smtClean="0"/>
              <a:t> </a:t>
            </a:r>
            <a:r>
              <a:rPr lang="en-US" dirty="0" err="1" smtClean="0"/>
              <a:t>অ্যাক্সেস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ঘটার</a:t>
            </a:r>
            <a:r>
              <a:rPr lang="en-US" dirty="0" smtClean="0"/>
              <a:t> </a:t>
            </a:r>
            <a:r>
              <a:rPr lang="en-US" dirty="0" err="1" smtClean="0"/>
              <a:t>পর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ফরেসিক</a:t>
            </a:r>
            <a:r>
              <a:rPr lang="en-US" dirty="0" smtClean="0"/>
              <a:t> </a:t>
            </a:r>
            <a:r>
              <a:rPr lang="en-US" dirty="0" err="1" smtClean="0"/>
              <a:t>প্রাথমিকভাবে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ডিজিটাল</a:t>
            </a:r>
            <a:r>
              <a:rPr lang="en-US" dirty="0" smtClean="0"/>
              <a:t> </a:t>
            </a:r>
            <a:r>
              <a:rPr lang="en-US" dirty="0" err="1" smtClean="0"/>
              <a:t>অপরাধ</a:t>
            </a:r>
            <a:r>
              <a:rPr lang="en-US" dirty="0" smtClean="0"/>
              <a:t> </a:t>
            </a:r>
            <a:r>
              <a:rPr lang="en-US" dirty="0" err="1" smtClean="0"/>
              <a:t>প্রমাণের</a:t>
            </a:r>
            <a:r>
              <a:rPr lang="en-US" dirty="0" smtClean="0"/>
              <a:t> </a:t>
            </a:r>
            <a:r>
              <a:rPr lang="en-US" dirty="0" err="1" smtClean="0"/>
              <a:t>সঠিক</a:t>
            </a:r>
            <a:r>
              <a:rPr lang="en-US" dirty="0" smtClean="0"/>
              <a:t> </a:t>
            </a:r>
            <a:r>
              <a:rPr lang="en-US" dirty="0" err="1" smtClean="0"/>
              <a:t>অধিগ্রহণ</a:t>
            </a:r>
            <a:r>
              <a:rPr lang="en-US" dirty="0" smtClean="0"/>
              <a:t>, </a:t>
            </a:r>
            <a:r>
              <a:rPr lang="en-US" dirty="0" err="1" smtClean="0"/>
              <a:t>সংরক্ষণ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বিশ্লেষণ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১- </a:t>
            </a:r>
            <a:r>
              <a:rPr lang="en-US" dirty="0" err="1" smtClean="0"/>
              <a:t>উইন্ডোজ</a:t>
            </a:r>
            <a:r>
              <a:rPr lang="en-US" dirty="0" smtClean="0"/>
              <a:t>, </a:t>
            </a:r>
            <a:r>
              <a:rPr lang="en-US" dirty="0" err="1" smtClean="0"/>
              <a:t>ইউনিক্স</a:t>
            </a:r>
            <a:r>
              <a:rPr lang="en-US" dirty="0" smtClean="0"/>
              <a:t>, </a:t>
            </a:r>
            <a:r>
              <a:rPr lang="en-US" dirty="0" err="1" smtClean="0"/>
              <a:t>লিনাক্স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অ্যান্ড্রয়েড</a:t>
            </a:r>
            <a:r>
              <a:rPr lang="en-US" dirty="0" smtClean="0"/>
              <a:t> </a:t>
            </a:r>
            <a:r>
              <a:rPr lang="en-US" dirty="0" err="1" smtClean="0"/>
              <a:t>অপারেটিং</a:t>
            </a:r>
            <a:r>
              <a:rPr lang="en-US" dirty="0" smtClean="0"/>
              <a:t> </a:t>
            </a:r>
            <a:r>
              <a:rPr lang="en-US" dirty="0" err="1" smtClean="0"/>
              <a:t>সিস্টেমে</a:t>
            </a:r>
            <a:r>
              <a:rPr lang="en-US" dirty="0" smtClean="0"/>
              <a:t> </a:t>
            </a:r>
            <a:r>
              <a:rPr lang="en-US" dirty="0" err="1" smtClean="0"/>
              <a:t>দক্ষ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২- </a:t>
            </a:r>
            <a:r>
              <a:rPr lang="en-US" dirty="0" err="1" smtClean="0"/>
              <a:t>সিসি</a:t>
            </a:r>
            <a:r>
              <a:rPr lang="en-US" dirty="0" smtClean="0"/>
              <a:t> </a:t>
            </a:r>
            <a:r>
              <a:rPr lang="en-US" dirty="0" err="1" smtClean="0"/>
              <a:t>প্লাস</a:t>
            </a:r>
            <a:r>
              <a:rPr lang="en-US" dirty="0" smtClean="0"/>
              <a:t> </a:t>
            </a:r>
            <a:r>
              <a:rPr lang="en-US" dirty="0" err="1" smtClean="0"/>
              <a:t>প্লাস</a:t>
            </a:r>
            <a:r>
              <a:rPr lang="en-US" dirty="0" smtClean="0"/>
              <a:t>, </a:t>
            </a:r>
            <a:r>
              <a:rPr lang="en-US" dirty="0" err="1" smtClean="0"/>
              <a:t>সি</a:t>
            </a:r>
            <a:r>
              <a:rPr lang="en-US" dirty="0" smtClean="0"/>
              <a:t> </a:t>
            </a:r>
            <a:r>
              <a:rPr lang="en-US" dirty="0" err="1" smtClean="0"/>
              <a:t>শার্প</a:t>
            </a:r>
            <a:r>
              <a:rPr lang="en-US" dirty="0" smtClean="0"/>
              <a:t>, </a:t>
            </a:r>
            <a:r>
              <a:rPr lang="en-US" dirty="0" err="1" smtClean="0"/>
              <a:t>জাভা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পাইথন</a:t>
            </a:r>
            <a:r>
              <a:rPr lang="en-US" dirty="0" smtClean="0"/>
              <a:t> </a:t>
            </a:r>
            <a:r>
              <a:rPr lang="en-US" dirty="0" err="1" smtClean="0"/>
              <a:t>প্রোগ্রামিং</a:t>
            </a:r>
            <a:r>
              <a:rPr lang="en-US" dirty="0" smtClean="0"/>
              <a:t> </a:t>
            </a:r>
            <a:r>
              <a:rPr lang="en-US" dirty="0" err="1" smtClean="0"/>
              <a:t>ভাষার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dirty="0" smtClean="0"/>
              <a:t> </a:t>
            </a:r>
            <a:r>
              <a:rPr lang="en-US" dirty="0" err="1" smtClean="0"/>
              <a:t>দক্ষ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৩-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হার্ডওয়্যার</a:t>
            </a:r>
            <a:r>
              <a:rPr lang="en-US" dirty="0" smtClean="0"/>
              <a:t> ও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সম্পর্ক</a:t>
            </a:r>
            <a:r>
              <a:rPr lang="en-US" dirty="0" smtClean="0"/>
              <a:t> </a:t>
            </a:r>
            <a:r>
              <a:rPr lang="en-US" dirty="0" err="1" smtClean="0"/>
              <a:t>জানতে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  <a:endParaRPr lang="en-US" sz="1200" dirty="0"/>
          </a:p>
          <a:p>
            <a:r>
              <a:rPr lang="en-US" dirty="0" smtClean="0"/>
              <a:t>     ৪- </a:t>
            </a:r>
            <a:r>
              <a:rPr lang="en-US" dirty="0" err="1" smtClean="0"/>
              <a:t>অপারেটিং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ইনস্টলেশন</a:t>
            </a:r>
            <a:r>
              <a:rPr lang="en-US" dirty="0" smtClean="0"/>
              <a:t>, </a:t>
            </a:r>
            <a:r>
              <a:rPr lang="en-US" dirty="0" err="1" smtClean="0"/>
              <a:t>প্যাচিং</a:t>
            </a:r>
            <a:r>
              <a:rPr lang="en-US" dirty="0" smtClean="0"/>
              <a:t> ও </a:t>
            </a:r>
            <a:r>
              <a:rPr lang="en-US" dirty="0" err="1" smtClean="0"/>
              <a:t>কনফিগারেশন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দক্ষতা</a:t>
            </a:r>
            <a:r>
              <a:rPr lang="en-US" dirty="0" smtClean="0"/>
              <a:t> </a:t>
            </a:r>
            <a:r>
              <a:rPr lang="en-US" dirty="0" err="1" smtClean="0"/>
              <a:t>থাকতে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  <a:p>
            <a:r>
              <a:rPr lang="en-US" dirty="0" smtClean="0"/>
              <a:t>     ৫- </a:t>
            </a:r>
            <a:r>
              <a:rPr lang="en-US" dirty="0" err="1" smtClean="0"/>
              <a:t>ব্যাকআপ</a:t>
            </a:r>
            <a:r>
              <a:rPr lang="en-US" dirty="0" smtClean="0"/>
              <a:t> ও </a:t>
            </a:r>
            <a:r>
              <a:rPr lang="en-US" dirty="0" err="1" smtClean="0"/>
              <a:t>আর্কাইভিং</a:t>
            </a:r>
            <a:r>
              <a:rPr lang="en-US" dirty="0" smtClean="0"/>
              <a:t> </a:t>
            </a:r>
            <a:r>
              <a:rPr lang="en-US" dirty="0" err="1" smtClean="0"/>
              <a:t>টেকনোলজি</a:t>
            </a:r>
            <a:r>
              <a:rPr lang="en-US" dirty="0" smtClean="0"/>
              <a:t> </a:t>
            </a:r>
            <a:r>
              <a:rPr lang="en-US" dirty="0" err="1" smtClean="0"/>
              <a:t>সম্পর্কে</a:t>
            </a:r>
            <a:r>
              <a:rPr lang="en-US" dirty="0" smtClean="0"/>
              <a:t> </a:t>
            </a:r>
            <a:r>
              <a:rPr lang="en-US" dirty="0" err="1" smtClean="0"/>
              <a:t>জানতে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৬-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ধরনের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অ্যাপ্লিকেশনের</a:t>
            </a:r>
            <a:r>
              <a:rPr lang="en-US" dirty="0" smtClean="0"/>
              <a:t> </a:t>
            </a:r>
            <a:r>
              <a:rPr lang="en-US" dirty="0" err="1" smtClean="0"/>
              <a:t>কাজে</a:t>
            </a:r>
            <a:r>
              <a:rPr lang="en-US" dirty="0" smtClean="0"/>
              <a:t> </a:t>
            </a:r>
            <a:r>
              <a:rPr lang="en-US" dirty="0" err="1" smtClean="0"/>
              <a:t>দক্ষ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৭- </a:t>
            </a:r>
            <a:r>
              <a:rPr lang="en-US" dirty="0" err="1" smtClean="0"/>
              <a:t>ক্লাউড</a:t>
            </a:r>
            <a:r>
              <a:rPr lang="en-US" dirty="0" smtClean="0"/>
              <a:t> </a:t>
            </a:r>
            <a:r>
              <a:rPr lang="en-US" dirty="0" err="1" smtClean="0"/>
              <a:t>কম্পিউটিং</a:t>
            </a:r>
            <a:r>
              <a:rPr lang="en-US" dirty="0" smtClean="0"/>
              <a:t> ও </a:t>
            </a:r>
            <a:r>
              <a:rPr lang="en-US" dirty="0" err="1" smtClean="0"/>
              <a:t>ক্লাউড</a:t>
            </a:r>
            <a:r>
              <a:rPr lang="en-US" dirty="0" smtClean="0"/>
              <a:t> </a:t>
            </a:r>
            <a:r>
              <a:rPr lang="en-US" dirty="0" err="1" smtClean="0"/>
              <a:t>সার্ভার</a:t>
            </a:r>
            <a:r>
              <a:rPr lang="en-US" dirty="0" smtClean="0"/>
              <a:t> </a:t>
            </a:r>
            <a:r>
              <a:rPr lang="en-US" dirty="0" err="1" smtClean="0"/>
              <a:t>সম্পর্কে</a:t>
            </a:r>
            <a:r>
              <a:rPr lang="en-US" dirty="0" smtClean="0"/>
              <a:t> </a:t>
            </a:r>
            <a:r>
              <a:rPr lang="en-US" dirty="0" err="1" smtClean="0"/>
              <a:t>জানতে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  <a:p>
            <a:r>
              <a:rPr lang="en-US" dirty="0"/>
              <a:t> </a:t>
            </a:r>
            <a:r>
              <a:rPr lang="en-US" dirty="0" smtClean="0"/>
              <a:t>    ৮-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প্রসেসিং</a:t>
            </a:r>
            <a:r>
              <a:rPr lang="en-US" dirty="0" smtClean="0"/>
              <a:t> </a:t>
            </a:r>
            <a:r>
              <a:rPr lang="en-US" dirty="0" err="1" smtClean="0"/>
              <a:t>ইলেক্ট্রনিক</a:t>
            </a:r>
            <a:r>
              <a:rPr lang="en-US" dirty="0" smtClean="0"/>
              <a:t> </a:t>
            </a:r>
            <a:r>
              <a:rPr lang="en-US" dirty="0" err="1" smtClean="0"/>
              <a:t>ডিসক্লোসার</a:t>
            </a:r>
            <a:r>
              <a:rPr lang="en-US" dirty="0" smtClean="0"/>
              <a:t> </a:t>
            </a:r>
            <a:r>
              <a:rPr lang="en-US" dirty="0" err="1" smtClean="0"/>
              <a:t>এনভায়রনমেন্ট</a:t>
            </a:r>
            <a:r>
              <a:rPr lang="en-US" dirty="0" smtClean="0"/>
              <a:t> </a:t>
            </a:r>
            <a:r>
              <a:rPr lang="en-US" dirty="0" err="1" smtClean="0"/>
              <a:t>সম্পর্কে</a:t>
            </a:r>
            <a:r>
              <a:rPr lang="en-US" dirty="0" smtClean="0"/>
              <a:t> </a:t>
            </a:r>
            <a:r>
              <a:rPr lang="en-US" dirty="0" err="1" smtClean="0"/>
              <a:t>জানতে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13094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972432" cy="738666"/>
            <a:chOff x="1598139" y="175036"/>
            <a:chExt cx="9071939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২.৪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720746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720746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বিভিন্ন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প্রকার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ব্যক্তিগত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শনাক্তকরণযোগ্য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তথ্য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(Various personal identifiable information)</a:t>
              </a:r>
            </a:p>
          </p:txBody>
        </p:sp>
      </p:grpSp>
      <p:sp>
        <p:nvSpPr>
          <p:cNvPr id="6" name="Right Arrow 5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2682" y="1408670"/>
            <a:ext cx="103549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ব্যাক্তিগতভাবে</a:t>
            </a:r>
            <a:r>
              <a:rPr lang="en-US" dirty="0" smtClean="0"/>
              <a:t> </a:t>
            </a:r>
            <a:r>
              <a:rPr lang="en-US" dirty="0" err="1" smtClean="0"/>
              <a:t>শনাক্তকরণযোগ্য</a:t>
            </a:r>
            <a:r>
              <a:rPr lang="en-US" dirty="0" smtClean="0"/>
              <a:t> </a:t>
            </a:r>
            <a:r>
              <a:rPr lang="en-US" dirty="0" err="1" smtClean="0"/>
              <a:t>তথ্য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sz="1500" dirty="0" smtClean="0"/>
              <a:t>Personally </a:t>
            </a:r>
            <a:r>
              <a:rPr lang="en-US" sz="1500" dirty="0" err="1" smtClean="0"/>
              <a:t>Identifiale</a:t>
            </a:r>
            <a:r>
              <a:rPr lang="en-US" sz="1500" dirty="0" smtClean="0"/>
              <a:t> Information (PII)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নির্দিষ্ট</a:t>
            </a:r>
            <a:r>
              <a:rPr lang="en-US" dirty="0" smtClean="0"/>
              <a:t> </a:t>
            </a:r>
            <a:r>
              <a:rPr lang="en-US" dirty="0" err="1" smtClean="0"/>
              <a:t>ব্যবহারকারী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ব্যাক্তির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যোগাযোগ</a:t>
            </a:r>
            <a:r>
              <a:rPr lang="en-US" dirty="0" smtClean="0"/>
              <a:t>, </a:t>
            </a:r>
            <a:r>
              <a:rPr lang="en-US" dirty="0" err="1" smtClean="0"/>
              <a:t>শনাক্তকরণ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চিহ্নিত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কিছু</a:t>
            </a:r>
            <a:r>
              <a:rPr lang="en-US" dirty="0" smtClean="0"/>
              <a:t> </a:t>
            </a:r>
            <a:r>
              <a:rPr lang="en-US" dirty="0" err="1" smtClean="0"/>
              <a:t>নির্দিষ্ট</a:t>
            </a:r>
            <a:r>
              <a:rPr lang="en-US" dirty="0"/>
              <a:t> </a:t>
            </a:r>
            <a:r>
              <a:rPr lang="en-US" dirty="0" err="1" smtClean="0"/>
              <a:t>ডাটার</a:t>
            </a:r>
            <a:r>
              <a:rPr lang="en-US" dirty="0" smtClean="0"/>
              <a:t> </a:t>
            </a:r>
            <a:r>
              <a:rPr lang="en-US" dirty="0" err="1" smtClean="0"/>
              <a:t>সমষ্টি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নির্দিষ্ট</a:t>
            </a:r>
            <a:r>
              <a:rPr lang="en-US" dirty="0" smtClean="0"/>
              <a:t> </a:t>
            </a:r>
            <a:r>
              <a:rPr lang="en-US" dirty="0" err="1" smtClean="0"/>
              <a:t>ব্যবহারকারী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ব্যক্তি</a:t>
            </a:r>
            <a:r>
              <a:rPr lang="en-US" dirty="0" smtClean="0"/>
              <a:t> </a:t>
            </a:r>
            <a:r>
              <a:rPr lang="en-US" dirty="0" err="1" smtClean="0"/>
              <a:t>শনাক্ত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ব্যবহূত</a:t>
            </a:r>
            <a:r>
              <a:rPr lang="en-US" dirty="0" smtClean="0"/>
              <a:t> </a:t>
            </a:r>
            <a:r>
              <a:rPr lang="en-US" dirty="0" err="1" smtClean="0"/>
              <a:t>উপাদানের</a:t>
            </a:r>
            <a:r>
              <a:rPr lang="en-US" dirty="0" smtClean="0"/>
              <a:t> </a:t>
            </a:r>
            <a:r>
              <a:rPr lang="en-US" dirty="0" err="1" smtClean="0"/>
              <a:t>কয়েকটি</a:t>
            </a:r>
            <a:r>
              <a:rPr lang="en-US" dirty="0" smtClean="0"/>
              <a:t> </a:t>
            </a:r>
            <a:r>
              <a:rPr lang="en-US" dirty="0" err="1" smtClean="0"/>
              <a:t>প্রধান</a:t>
            </a:r>
            <a:r>
              <a:rPr lang="en-US" dirty="0" smtClean="0"/>
              <a:t> </a:t>
            </a:r>
            <a:r>
              <a:rPr lang="en-US" dirty="0" err="1" smtClean="0"/>
              <a:t>উপাদান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তার</a:t>
            </a:r>
            <a:r>
              <a:rPr lang="en-US" dirty="0" smtClean="0"/>
              <a:t> </a:t>
            </a:r>
            <a:r>
              <a:rPr lang="en-US" dirty="0" err="1" smtClean="0"/>
              <a:t>বায়োমেট্রিক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, </a:t>
            </a:r>
            <a:r>
              <a:rPr lang="en-US" dirty="0" err="1" smtClean="0"/>
              <a:t>আঈুলের</a:t>
            </a:r>
            <a:r>
              <a:rPr lang="en-US" dirty="0" smtClean="0"/>
              <a:t> </a:t>
            </a:r>
            <a:r>
              <a:rPr lang="en-US" dirty="0" err="1" smtClean="0"/>
              <a:t>ছাপ</a:t>
            </a:r>
            <a:r>
              <a:rPr lang="en-US" dirty="0" smtClean="0"/>
              <a:t>, </a:t>
            </a:r>
            <a:r>
              <a:rPr lang="en-US" dirty="0" err="1" smtClean="0"/>
              <a:t>নাম</a:t>
            </a:r>
            <a:r>
              <a:rPr lang="en-US" dirty="0" smtClean="0"/>
              <a:t> </a:t>
            </a:r>
            <a:r>
              <a:rPr lang="en-US" dirty="0" err="1" smtClean="0"/>
              <a:t>টেলিফোন</a:t>
            </a:r>
            <a:r>
              <a:rPr lang="en-US" dirty="0" smtClean="0"/>
              <a:t> </a:t>
            </a:r>
            <a:r>
              <a:rPr lang="en-US" dirty="0" err="1" smtClean="0"/>
              <a:t>নম্বর</a:t>
            </a:r>
            <a:r>
              <a:rPr lang="en-US" dirty="0" smtClean="0"/>
              <a:t>,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ঠিকানা</a:t>
            </a:r>
            <a:r>
              <a:rPr lang="en-US" dirty="0" smtClean="0"/>
              <a:t> </a:t>
            </a:r>
            <a:r>
              <a:rPr lang="en-US" dirty="0" err="1" smtClean="0"/>
              <a:t>ইত্যাদি</a:t>
            </a:r>
            <a:r>
              <a:rPr lang="en-US" sz="1200" dirty="0" smtClean="0"/>
              <a:t>।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36682" y="2728114"/>
            <a:ext cx="10280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১</a:t>
            </a:r>
            <a:r>
              <a:rPr lang="en-US" sz="1200" b="1" dirty="0">
                <a:solidFill>
                  <a:srgbClr val="FFFF00"/>
                </a:solidFill>
              </a:rPr>
              <a:t>।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সেনসিটিভ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ব্যক্তিগত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শনাক্তকরণযোগ্য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তথ্যঃ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 err="1"/>
              <a:t>সেনসিটিভ</a:t>
            </a:r>
            <a:r>
              <a:rPr lang="en-US" dirty="0"/>
              <a:t> </a:t>
            </a:r>
            <a:r>
              <a:rPr lang="en-US" dirty="0" err="1"/>
              <a:t>ব্যক্তিগত</a:t>
            </a:r>
            <a:r>
              <a:rPr lang="en-US" dirty="0"/>
              <a:t> </a:t>
            </a:r>
            <a:r>
              <a:rPr lang="en-US" dirty="0" err="1"/>
              <a:t>তথ্যগুলোতে</a:t>
            </a:r>
            <a:r>
              <a:rPr lang="en-US" dirty="0"/>
              <a:t> </a:t>
            </a:r>
            <a:r>
              <a:rPr lang="en-US" dirty="0" err="1"/>
              <a:t>পূর্ণ</a:t>
            </a:r>
            <a:r>
              <a:rPr lang="en-US" dirty="0"/>
              <a:t> </a:t>
            </a:r>
            <a:r>
              <a:rPr lang="en-US" dirty="0" err="1"/>
              <a:t>নাম</a:t>
            </a:r>
            <a:r>
              <a:rPr lang="en-US" dirty="0"/>
              <a:t>, </a:t>
            </a:r>
            <a:r>
              <a:rPr lang="en-US" dirty="0" err="1"/>
              <a:t>সামাজিক</a:t>
            </a:r>
            <a:r>
              <a:rPr lang="en-US" dirty="0"/>
              <a:t> </a:t>
            </a:r>
            <a:r>
              <a:rPr lang="en-US" dirty="0" err="1"/>
              <a:t>নিরাপত্তা</a:t>
            </a:r>
            <a:r>
              <a:rPr lang="en-US" dirty="0"/>
              <a:t> </a:t>
            </a:r>
            <a:r>
              <a:rPr lang="en-US" dirty="0" err="1"/>
              <a:t>নম্বর</a:t>
            </a:r>
            <a:r>
              <a:rPr lang="en-US" dirty="0"/>
              <a:t> (</a:t>
            </a:r>
            <a:r>
              <a:rPr lang="en-US" dirty="0" err="1"/>
              <a:t>এসএসএন</a:t>
            </a:r>
            <a:r>
              <a:rPr lang="en-US" dirty="0"/>
              <a:t>), </a:t>
            </a:r>
            <a:r>
              <a:rPr lang="en-US" dirty="0" err="1"/>
              <a:t>ড্রাইভিং</a:t>
            </a:r>
            <a:r>
              <a:rPr lang="en-US" dirty="0"/>
              <a:t> </a:t>
            </a:r>
            <a:r>
              <a:rPr lang="en-US" dirty="0" err="1"/>
              <a:t>লাইসেন্স</a:t>
            </a:r>
            <a:r>
              <a:rPr lang="en-US" dirty="0"/>
              <a:t>, </a:t>
            </a:r>
            <a:r>
              <a:rPr lang="en-US" dirty="0" err="1"/>
              <a:t>মেইলিং</a:t>
            </a:r>
            <a:r>
              <a:rPr lang="en-US" dirty="0"/>
              <a:t> </a:t>
            </a:r>
            <a:r>
              <a:rPr lang="en-US" dirty="0" err="1"/>
              <a:t>ঠিকানা</a:t>
            </a:r>
            <a:r>
              <a:rPr lang="en-US" dirty="0"/>
              <a:t>, </a:t>
            </a:r>
            <a:r>
              <a:rPr lang="en-US" dirty="0" err="1"/>
              <a:t>ক্রেডিট</a:t>
            </a:r>
            <a:r>
              <a:rPr lang="en-US" dirty="0"/>
              <a:t> </a:t>
            </a:r>
            <a:r>
              <a:rPr lang="en-US" dirty="0" err="1"/>
              <a:t>কার্ড</a:t>
            </a:r>
            <a:r>
              <a:rPr lang="en-US" dirty="0"/>
              <a:t> </a:t>
            </a:r>
            <a:r>
              <a:rPr lang="en-US" dirty="0" err="1"/>
              <a:t>তথ্য</a:t>
            </a:r>
            <a:r>
              <a:rPr lang="en-US" dirty="0"/>
              <a:t>, </a:t>
            </a:r>
            <a:r>
              <a:rPr lang="en-US" dirty="0" err="1"/>
              <a:t>পাসপোর্ট</a:t>
            </a:r>
            <a:r>
              <a:rPr lang="en-US" dirty="0"/>
              <a:t> </a:t>
            </a:r>
            <a:r>
              <a:rPr lang="en-US" dirty="0" err="1"/>
              <a:t>তথ্য</a:t>
            </a:r>
            <a:r>
              <a:rPr lang="en-US" dirty="0"/>
              <a:t> </a:t>
            </a:r>
            <a:r>
              <a:rPr lang="en-US" dirty="0" err="1"/>
              <a:t>এবং</a:t>
            </a:r>
            <a:r>
              <a:rPr lang="en-US" dirty="0"/>
              <a:t> </a:t>
            </a:r>
            <a:r>
              <a:rPr lang="en-US" dirty="0" err="1"/>
              <a:t>আর্থিক</a:t>
            </a:r>
            <a:r>
              <a:rPr lang="en-US" dirty="0"/>
              <a:t> </a:t>
            </a:r>
            <a:r>
              <a:rPr lang="en-US" dirty="0" err="1"/>
              <a:t>তথ্য</a:t>
            </a:r>
            <a:r>
              <a:rPr lang="en-US" dirty="0"/>
              <a:t> </a:t>
            </a:r>
            <a:r>
              <a:rPr lang="en-US" dirty="0" err="1"/>
              <a:t>ইত্যাদি</a:t>
            </a:r>
            <a:r>
              <a:rPr lang="en-US" dirty="0"/>
              <a:t> </a:t>
            </a:r>
            <a:r>
              <a:rPr lang="en-US" dirty="0" err="1"/>
              <a:t>অন্তর্ভুক্ত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200" dirty="0" smtClean="0"/>
              <a:t>।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36682" y="3691942"/>
            <a:ext cx="10280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২</a:t>
            </a:r>
            <a:r>
              <a:rPr lang="en-US" sz="1200" b="1" dirty="0">
                <a:solidFill>
                  <a:srgbClr val="FFFF00"/>
                </a:solidFill>
              </a:rPr>
              <a:t>।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নন-সেনসিটিভ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ব্যক্তিগত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শনাক্তকরণযোগ্য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তথ্যঃ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 err="1"/>
              <a:t>এই</a:t>
            </a:r>
            <a:r>
              <a:rPr lang="en-US" dirty="0"/>
              <a:t> </a:t>
            </a:r>
            <a:r>
              <a:rPr lang="en-US" dirty="0" err="1"/>
              <a:t>প্রকার</a:t>
            </a:r>
            <a:r>
              <a:rPr lang="en-US" dirty="0"/>
              <a:t> </a:t>
            </a:r>
            <a:r>
              <a:rPr lang="en-US" dirty="0" err="1"/>
              <a:t>ব্যক্তিগত</a:t>
            </a:r>
            <a:r>
              <a:rPr lang="en-US" dirty="0"/>
              <a:t> </a:t>
            </a:r>
            <a:r>
              <a:rPr lang="en-US" dirty="0" err="1"/>
              <a:t>তথ্যগুলো</a:t>
            </a:r>
            <a:r>
              <a:rPr lang="en-US" dirty="0"/>
              <a:t> </a:t>
            </a:r>
            <a:r>
              <a:rPr lang="en-US" dirty="0" err="1"/>
              <a:t>সহচেই</a:t>
            </a:r>
            <a:r>
              <a:rPr lang="en-US" dirty="0"/>
              <a:t> </a:t>
            </a:r>
            <a:r>
              <a:rPr lang="en-US" dirty="0" err="1"/>
              <a:t>ফোনবুক</a:t>
            </a:r>
            <a:r>
              <a:rPr lang="en-US" dirty="0"/>
              <a:t>, </a:t>
            </a:r>
            <a:r>
              <a:rPr lang="en-US" dirty="0" err="1"/>
              <a:t>ইন্টারনেট</a:t>
            </a:r>
            <a:r>
              <a:rPr lang="en-US" dirty="0"/>
              <a:t> </a:t>
            </a:r>
            <a:r>
              <a:rPr lang="en-US" dirty="0" err="1"/>
              <a:t>এবং</a:t>
            </a:r>
            <a:r>
              <a:rPr lang="en-US" dirty="0"/>
              <a:t> </a:t>
            </a:r>
            <a:r>
              <a:rPr lang="en-US" dirty="0" err="1"/>
              <a:t>কর্পোরেট</a:t>
            </a:r>
            <a:r>
              <a:rPr lang="en-US" dirty="0"/>
              <a:t> </a:t>
            </a:r>
            <a:r>
              <a:rPr lang="en-US" dirty="0" err="1"/>
              <a:t>ডিরেক্টরিগুলোর</a:t>
            </a:r>
            <a:r>
              <a:rPr lang="en-US" dirty="0"/>
              <a:t> </a:t>
            </a:r>
            <a:r>
              <a:rPr lang="en-US" dirty="0" err="1"/>
              <a:t>মতো</a:t>
            </a:r>
            <a:r>
              <a:rPr lang="en-US" dirty="0"/>
              <a:t> </a:t>
            </a:r>
            <a:r>
              <a:rPr lang="en-US" dirty="0" err="1"/>
              <a:t>উৎস</a:t>
            </a:r>
            <a:r>
              <a:rPr lang="en-US" dirty="0"/>
              <a:t> </a:t>
            </a:r>
            <a:r>
              <a:rPr lang="en-US" dirty="0" err="1"/>
              <a:t>থেকে</a:t>
            </a:r>
            <a:r>
              <a:rPr lang="en-US" dirty="0"/>
              <a:t> </a:t>
            </a:r>
            <a:r>
              <a:rPr lang="en-US" dirty="0" err="1"/>
              <a:t>অ্যাক্সেস</a:t>
            </a:r>
            <a:r>
              <a:rPr lang="en-US" dirty="0"/>
              <a:t> </a:t>
            </a:r>
            <a:r>
              <a:rPr lang="en-US" dirty="0" err="1"/>
              <a:t>করা</a:t>
            </a:r>
            <a:r>
              <a:rPr lang="en-US" dirty="0"/>
              <a:t> </a:t>
            </a:r>
            <a:r>
              <a:rPr lang="en-US" dirty="0" err="1"/>
              <a:t>যায়</a:t>
            </a:r>
            <a:r>
              <a:rPr lang="en-US" sz="1200" dirty="0"/>
              <a:t>।</a:t>
            </a:r>
            <a:r>
              <a:rPr lang="en-US" dirty="0"/>
              <a:t> </a:t>
            </a:r>
            <a:r>
              <a:rPr lang="en-US" dirty="0" err="1"/>
              <a:t>জিপ</a:t>
            </a:r>
            <a:r>
              <a:rPr lang="en-US" dirty="0"/>
              <a:t> </a:t>
            </a:r>
            <a:r>
              <a:rPr lang="en-US" dirty="0" err="1"/>
              <a:t>কোড</a:t>
            </a:r>
            <a:r>
              <a:rPr lang="en-US" dirty="0"/>
              <a:t>, </a:t>
            </a:r>
            <a:r>
              <a:rPr lang="en-US" dirty="0" err="1"/>
              <a:t>জাতি</a:t>
            </a:r>
            <a:r>
              <a:rPr lang="en-US" dirty="0"/>
              <a:t>, </a:t>
            </a:r>
            <a:r>
              <a:rPr lang="en-US" dirty="0" err="1"/>
              <a:t>লিঙ্গ</a:t>
            </a:r>
            <a:r>
              <a:rPr lang="en-US" dirty="0"/>
              <a:t>, </a:t>
            </a:r>
            <a:r>
              <a:rPr lang="en-US" dirty="0" err="1"/>
              <a:t>জন্ম</a:t>
            </a:r>
            <a:r>
              <a:rPr lang="en-US" dirty="0"/>
              <a:t> </a:t>
            </a:r>
            <a:r>
              <a:rPr lang="en-US" dirty="0" err="1"/>
              <a:t>তারিখ</a:t>
            </a:r>
            <a:r>
              <a:rPr lang="en-US" dirty="0"/>
              <a:t> </a:t>
            </a:r>
            <a:r>
              <a:rPr lang="en-US" dirty="0" err="1"/>
              <a:t>ইত্যাদি</a:t>
            </a:r>
            <a:r>
              <a:rPr lang="en-US" dirty="0"/>
              <a:t> </a:t>
            </a:r>
            <a:r>
              <a:rPr lang="en-US" dirty="0" err="1"/>
              <a:t>নন-সেনসিটিভ</a:t>
            </a:r>
            <a:r>
              <a:rPr lang="en-US" dirty="0"/>
              <a:t> </a:t>
            </a:r>
            <a:r>
              <a:rPr lang="en-US" dirty="0" err="1"/>
              <a:t>ব্যক্তিগত</a:t>
            </a:r>
            <a:r>
              <a:rPr lang="en-US" dirty="0"/>
              <a:t> </a:t>
            </a:r>
            <a:r>
              <a:rPr lang="en-US" dirty="0" err="1"/>
              <a:t>তথ্য</a:t>
            </a:r>
            <a:r>
              <a:rPr lang="en-US" sz="1200" dirty="0"/>
              <a:t>।</a:t>
            </a:r>
            <a:endParaRPr 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972432" cy="738666"/>
            <a:chOff x="1598139" y="175036"/>
            <a:chExt cx="9071939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২.৫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720746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720746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বিভিন্ন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ধরনের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ই-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মেইল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থ্রেড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(Various types of E-mail threats)</a:t>
              </a:r>
            </a:p>
          </p:txBody>
        </p:sp>
      </p:grpSp>
      <p:sp>
        <p:nvSpPr>
          <p:cNvPr id="6" name="Right Arrow 5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2682" y="1408670"/>
            <a:ext cx="103549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থ্রেড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একই</a:t>
            </a:r>
            <a:r>
              <a:rPr lang="en-US" dirty="0" smtClean="0"/>
              <a:t> </a:t>
            </a:r>
            <a:r>
              <a:rPr lang="en-US" dirty="0" err="1" smtClean="0"/>
              <a:t>ধরনের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বার্তাগুলোর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গ্রুপ</a:t>
            </a:r>
            <a:r>
              <a:rPr lang="en-US" sz="1200" dirty="0" smtClean="0"/>
              <a:t>।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থ্রেড</a:t>
            </a:r>
            <a:r>
              <a:rPr lang="en-US" dirty="0" smtClean="0"/>
              <a:t> </a:t>
            </a:r>
            <a:r>
              <a:rPr lang="en-US" dirty="0" err="1" smtClean="0"/>
              <a:t>প্রেরিত</a:t>
            </a:r>
            <a:r>
              <a:rPr lang="en-US" dirty="0" smtClean="0"/>
              <a:t> </a:t>
            </a:r>
            <a:r>
              <a:rPr lang="en-US" dirty="0" err="1" smtClean="0"/>
              <a:t>সমস্ত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ধারণ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ডকুমেন্টেশনের</a:t>
            </a:r>
            <a:r>
              <a:rPr lang="en-US" dirty="0" smtClean="0"/>
              <a:t> </a:t>
            </a:r>
            <a:r>
              <a:rPr lang="en-US" dirty="0" err="1" smtClean="0"/>
              <a:t>উদ্দেশ্যে</a:t>
            </a:r>
            <a:r>
              <a:rPr lang="en-US" dirty="0" smtClean="0"/>
              <a:t> </a:t>
            </a:r>
            <a:r>
              <a:rPr lang="en-US" dirty="0" err="1" smtClean="0"/>
              <a:t>খুব</a:t>
            </a:r>
            <a:r>
              <a:rPr lang="en-US" dirty="0" smtClean="0"/>
              <a:t> </a:t>
            </a:r>
            <a:r>
              <a:rPr lang="en-US" dirty="0" err="1" smtClean="0"/>
              <a:t>দরকারি</a:t>
            </a:r>
            <a:r>
              <a:rPr lang="en-US" dirty="0" smtClean="0"/>
              <a:t>, </a:t>
            </a:r>
            <a:r>
              <a:rPr lang="en-US" dirty="0" err="1" smtClean="0"/>
              <a:t>অতীত</a:t>
            </a:r>
            <a:r>
              <a:rPr lang="en-US" dirty="0" smtClean="0"/>
              <a:t> </a:t>
            </a:r>
            <a:r>
              <a:rPr lang="en-US" dirty="0" err="1" smtClean="0"/>
              <a:t>কথোপকথন</a:t>
            </a:r>
            <a:r>
              <a:rPr lang="en-US" dirty="0" smtClean="0"/>
              <a:t> </a:t>
            </a:r>
            <a:r>
              <a:rPr lang="en-US" dirty="0" err="1" smtClean="0"/>
              <a:t>ট্র্যাক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রাখার</a:t>
            </a:r>
            <a:r>
              <a:rPr lang="en-US" dirty="0" smtClean="0"/>
              <a:t> </a:t>
            </a:r>
            <a:r>
              <a:rPr lang="en-US" dirty="0" err="1" smtClean="0"/>
              <a:t>অনুমতি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যখন</a:t>
            </a:r>
            <a:r>
              <a:rPr lang="en-US" dirty="0" smtClean="0"/>
              <a:t> </a:t>
            </a:r>
            <a:r>
              <a:rPr lang="en-US" dirty="0" err="1" smtClean="0"/>
              <a:t>বিষয়টি</a:t>
            </a:r>
            <a:r>
              <a:rPr lang="en-US" dirty="0" smtClean="0"/>
              <a:t> </a:t>
            </a:r>
            <a:r>
              <a:rPr lang="en-US" dirty="0" err="1" smtClean="0"/>
              <a:t>বন্ধ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কথোপকথন</a:t>
            </a:r>
            <a:r>
              <a:rPr lang="en-US" dirty="0" smtClean="0"/>
              <a:t> </a:t>
            </a:r>
            <a:r>
              <a:rPr lang="en-US" dirty="0" err="1" smtClean="0"/>
              <a:t>বেশ</a:t>
            </a:r>
            <a:r>
              <a:rPr lang="en-US" dirty="0" smtClean="0"/>
              <a:t> </a:t>
            </a:r>
            <a:r>
              <a:rPr lang="en-US" dirty="0" err="1" smtClean="0"/>
              <a:t>লম্বা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তখন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থ্রেডিং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বিরক্তিকর</a:t>
            </a:r>
            <a:r>
              <a:rPr lang="en-US" dirty="0" smtClean="0"/>
              <a:t> </a:t>
            </a:r>
            <a:r>
              <a:rPr lang="en-US" dirty="0" err="1" smtClean="0"/>
              <a:t>কারণ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62682" y="2420389"/>
            <a:ext cx="1035496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iOS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ডিভাইসে</a:t>
            </a:r>
            <a:r>
              <a:rPr lang="en-US" b="1" dirty="0">
                <a:solidFill>
                  <a:srgbClr val="FFFF00"/>
                </a:solidFill>
              </a:rPr>
              <a:t> ই-</a:t>
            </a:r>
            <a:r>
              <a:rPr lang="en-US" b="1" dirty="0" err="1">
                <a:solidFill>
                  <a:srgbClr val="FFFF00"/>
                </a:solidFill>
              </a:rPr>
              <a:t>মেইল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থ্রেডিংঃ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 err="1"/>
              <a:t>অ্যাপল</a:t>
            </a:r>
            <a:r>
              <a:rPr lang="en-US" dirty="0"/>
              <a:t> </a:t>
            </a:r>
            <a:r>
              <a:rPr lang="en-US" sz="1500" dirty="0"/>
              <a:t>iOS</a:t>
            </a:r>
            <a:r>
              <a:rPr lang="en-US" dirty="0"/>
              <a:t> এর </a:t>
            </a:r>
            <a:r>
              <a:rPr lang="en-US" dirty="0" err="1"/>
              <a:t>বিল্ট-ইন</a:t>
            </a:r>
            <a:r>
              <a:rPr lang="en-US" dirty="0"/>
              <a:t> </a:t>
            </a:r>
            <a:r>
              <a:rPr lang="en-US" dirty="0" err="1"/>
              <a:t>মেইল</a:t>
            </a:r>
            <a:r>
              <a:rPr lang="en-US" dirty="0"/>
              <a:t> </a:t>
            </a:r>
            <a:r>
              <a:rPr lang="en-US" dirty="0" err="1"/>
              <a:t>অ্যাপ্লিকেশনটিতে</a:t>
            </a:r>
            <a:r>
              <a:rPr lang="en-US" dirty="0"/>
              <a:t> ই-</a:t>
            </a:r>
            <a:r>
              <a:rPr lang="en-US" dirty="0" err="1"/>
              <a:t>মেইল</a:t>
            </a:r>
            <a:r>
              <a:rPr lang="en-US" dirty="0"/>
              <a:t> </a:t>
            </a:r>
            <a:r>
              <a:rPr lang="en-US" dirty="0" err="1"/>
              <a:t>থ্রেডিঙ</a:t>
            </a:r>
            <a:r>
              <a:rPr lang="en-US" dirty="0"/>
              <a:t> </a:t>
            </a:r>
            <a:r>
              <a:rPr lang="en-US" dirty="0" err="1"/>
              <a:t>নিয়ন্ত্রণে</a:t>
            </a:r>
            <a:r>
              <a:rPr lang="en-US" dirty="0"/>
              <a:t> </a:t>
            </a:r>
            <a:r>
              <a:rPr lang="en-US" dirty="0" err="1"/>
              <a:t>বেশ</a:t>
            </a:r>
            <a:r>
              <a:rPr lang="en-US" dirty="0"/>
              <a:t> </a:t>
            </a:r>
            <a:r>
              <a:rPr lang="en-US" dirty="0" err="1"/>
              <a:t>কয়েকটি</a:t>
            </a:r>
            <a:r>
              <a:rPr lang="en-US" dirty="0"/>
              <a:t> </a:t>
            </a:r>
            <a:r>
              <a:rPr lang="en-US" dirty="0" err="1"/>
              <a:t>সেটিংস</a:t>
            </a:r>
            <a:r>
              <a:rPr lang="en-US" dirty="0"/>
              <a:t> </a:t>
            </a:r>
            <a:r>
              <a:rPr lang="en-US" dirty="0" err="1"/>
              <a:t>রয়েছে</a:t>
            </a:r>
            <a:r>
              <a:rPr lang="en-US" sz="1200" dirty="0"/>
              <a:t>। </a:t>
            </a:r>
            <a:r>
              <a:rPr lang="en-US" dirty="0"/>
              <a:t>ই-</a:t>
            </a:r>
            <a:r>
              <a:rPr lang="en-US" dirty="0" err="1"/>
              <a:t>মেইল</a:t>
            </a:r>
            <a:r>
              <a:rPr lang="en-US" dirty="0"/>
              <a:t> </a:t>
            </a:r>
            <a:r>
              <a:rPr lang="en-US" dirty="0" err="1"/>
              <a:t>থ্রেডিং</a:t>
            </a:r>
            <a:r>
              <a:rPr lang="en-US" dirty="0"/>
              <a:t> </a:t>
            </a:r>
            <a:r>
              <a:rPr lang="en-US" dirty="0" err="1"/>
              <a:t>বাই</a:t>
            </a:r>
            <a:r>
              <a:rPr lang="en-US" dirty="0"/>
              <a:t> </a:t>
            </a:r>
            <a:r>
              <a:rPr lang="en-US" dirty="0" err="1"/>
              <a:t>ডিফল্ট</a:t>
            </a:r>
            <a:r>
              <a:rPr lang="en-US" dirty="0"/>
              <a:t> </a:t>
            </a:r>
            <a:r>
              <a:rPr lang="en-US" dirty="0" err="1"/>
              <a:t>জালু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sz="1200" dirty="0"/>
              <a:t>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Settings</a:t>
            </a:r>
            <a:r>
              <a:rPr lang="en-US" dirty="0"/>
              <a:t> </a:t>
            </a:r>
            <a:r>
              <a:rPr lang="en-US" dirty="0" err="1"/>
              <a:t>প্রেস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dirty="0"/>
              <a:t> </a:t>
            </a:r>
            <a:r>
              <a:rPr lang="en-US" dirty="0" err="1"/>
              <a:t>তারপর</a:t>
            </a:r>
            <a:r>
              <a:rPr lang="en-US" dirty="0"/>
              <a:t> </a:t>
            </a:r>
            <a:r>
              <a:rPr lang="en-US" sz="1500" dirty="0"/>
              <a:t>Mail</a:t>
            </a:r>
            <a:r>
              <a:rPr lang="en-US" dirty="0"/>
              <a:t> </a:t>
            </a:r>
            <a:r>
              <a:rPr lang="en-US" dirty="0" err="1"/>
              <a:t>অপশনে</a:t>
            </a:r>
            <a:r>
              <a:rPr lang="en-US" dirty="0"/>
              <a:t> </a:t>
            </a:r>
            <a:r>
              <a:rPr lang="en-US" dirty="0" err="1"/>
              <a:t>যেতে</a:t>
            </a:r>
            <a:r>
              <a:rPr lang="en-US" dirty="0"/>
              <a:t> </a:t>
            </a:r>
            <a:r>
              <a:rPr lang="en-US" dirty="0" err="1"/>
              <a:t>হবে</a:t>
            </a:r>
            <a:r>
              <a:rPr lang="en-US" sz="1200" dirty="0"/>
              <a:t>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Threading Section</a:t>
            </a:r>
            <a:r>
              <a:rPr lang="en-US" dirty="0"/>
              <a:t>-এ </a:t>
            </a:r>
            <a:r>
              <a:rPr lang="en-US" dirty="0" err="1"/>
              <a:t>স্কোল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dirty="0"/>
              <a:t> </a:t>
            </a:r>
            <a:r>
              <a:rPr lang="en-US" dirty="0" err="1"/>
              <a:t>নিম্নের</a:t>
            </a:r>
            <a:r>
              <a:rPr lang="en-US" dirty="0"/>
              <a:t> </a:t>
            </a:r>
            <a:r>
              <a:rPr lang="en-US" dirty="0" err="1"/>
              <a:t>একটি</a:t>
            </a:r>
            <a:r>
              <a:rPr lang="en-US" dirty="0"/>
              <a:t> </a:t>
            </a:r>
            <a:r>
              <a:rPr lang="en-US" dirty="0" err="1"/>
              <a:t>অপশন</a:t>
            </a:r>
            <a:r>
              <a:rPr lang="en-US" dirty="0"/>
              <a:t> </a:t>
            </a:r>
            <a:r>
              <a:rPr lang="en-US" dirty="0" err="1"/>
              <a:t>সিলেক্ট</a:t>
            </a:r>
            <a:r>
              <a:rPr lang="en-US" dirty="0"/>
              <a:t> </a:t>
            </a:r>
            <a:r>
              <a:rPr lang="en-US" dirty="0" err="1"/>
              <a:t>করতে</a:t>
            </a:r>
            <a:r>
              <a:rPr lang="en-US" dirty="0"/>
              <a:t> </a:t>
            </a:r>
            <a:r>
              <a:rPr lang="en-US" dirty="0" err="1"/>
              <a:t>হবে</a:t>
            </a:r>
            <a:r>
              <a:rPr lang="en-US" sz="1200" dirty="0"/>
              <a:t>।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500" dirty="0"/>
              <a:t>Organize by Thread</a:t>
            </a:r>
            <a:r>
              <a:rPr lang="en-US" dirty="0"/>
              <a:t>: </a:t>
            </a:r>
            <a:r>
              <a:rPr lang="en-US" dirty="0" err="1"/>
              <a:t>এই</a:t>
            </a:r>
            <a:r>
              <a:rPr lang="en-US" dirty="0"/>
              <a:t> </a:t>
            </a:r>
            <a:r>
              <a:rPr lang="en-US" dirty="0" err="1"/>
              <a:t>সেটিংসটি</a:t>
            </a:r>
            <a:r>
              <a:rPr lang="en-US" dirty="0"/>
              <a:t> ই-</a:t>
            </a:r>
            <a:r>
              <a:rPr lang="en-US" dirty="0" err="1"/>
              <a:t>মেইলগুলোতে</a:t>
            </a:r>
            <a:r>
              <a:rPr lang="en-US" dirty="0"/>
              <a:t> </a:t>
            </a:r>
            <a:r>
              <a:rPr lang="en-US" dirty="0" err="1"/>
              <a:t>থ্রেডিং</a:t>
            </a:r>
            <a:r>
              <a:rPr lang="en-US" dirty="0"/>
              <a:t> </a:t>
            </a:r>
            <a:r>
              <a:rPr lang="en-US" dirty="0" err="1"/>
              <a:t>ব্যবহার</a:t>
            </a:r>
            <a:r>
              <a:rPr lang="en-US" dirty="0"/>
              <a:t> </a:t>
            </a:r>
            <a:r>
              <a:rPr lang="en-US" dirty="0" err="1"/>
              <a:t>করা</a:t>
            </a:r>
            <a:r>
              <a:rPr lang="en-US" dirty="0"/>
              <a:t> </a:t>
            </a:r>
            <a:r>
              <a:rPr lang="en-US" dirty="0" err="1"/>
              <a:t>হয়</a:t>
            </a:r>
            <a:r>
              <a:rPr lang="en-US" dirty="0"/>
              <a:t> </a:t>
            </a:r>
            <a:r>
              <a:rPr lang="en-US" dirty="0" err="1"/>
              <a:t>কি</a:t>
            </a:r>
            <a:r>
              <a:rPr lang="en-US" dirty="0"/>
              <a:t> </a:t>
            </a:r>
            <a:r>
              <a:rPr lang="en-US" dirty="0" err="1"/>
              <a:t>না</a:t>
            </a:r>
            <a:r>
              <a:rPr lang="en-US" dirty="0"/>
              <a:t> </a:t>
            </a:r>
            <a:r>
              <a:rPr lang="en-US" dirty="0" err="1"/>
              <a:t>তা</a:t>
            </a:r>
            <a:r>
              <a:rPr lang="en-US" dirty="0"/>
              <a:t> </a:t>
            </a:r>
            <a:r>
              <a:rPr lang="en-US" dirty="0" err="1"/>
              <a:t>নিয়ন্ত্রণ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sz="1200" dirty="0"/>
              <a:t>।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500" dirty="0"/>
              <a:t>Most Recent Message on Top</a:t>
            </a:r>
            <a:r>
              <a:rPr lang="en-US" dirty="0"/>
              <a:t>: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ডিফল্টভাবে</a:t>
            </a:r>
            <a:r>
              <a:rPr lang="en-US" dirty="0"/>
              <a:t> </a:t>
            </a:r>
            <a:r>
              <a:rPr lang="en-US" dirty="0" err="1"/>
              <a:t>বদ্ধ</a:t>
            </a:r>
            <a:r>
              <a:rPr lang="en-US" dirty="0"/>
              <a:t> </a:t>
            </a:r>
            <a:r>
              <a:rPr lang="en-US" dirty="0" err="1"/>
              <a:t>থাকে</a:t>
            </a:r>
            <a:r>
              <a:rPr lang="en-US" dirty="0"/>
              <a:t>, </a:t>
            </a:r>
            <a:r>
              <a:rPr lang="en-US" dirty="0" err="1"/>
              <a:t>তবে</a:t>
            </a:r>
            <a:r>
              <a:rPr lang="en-US" dirty="0"/>
              <a:t> </a:t>
            </a:r>
            <a:r>
              <a:rPr lang="en-US" dirty="0" err="1"/>
              <a:t>এটি</a:t>
            </a:r>
            <a:r>
              <a:rPr lang="en-US" dirty="0"/>
              <a:t> </a:t>
            </a:r>
            <a:r>
              <a:rPr lang="en-US" dirty="0" err="1"/>
              <a:t>একটি</a:t>
            </a:r>
            <a:r>
              <a:rPr lang="en-US" dirty="0"/>
              <a:t> </a:t>
            </a:r>
            <a:r>
              <a:rPr lang="en-US" dirty="0" err="1"/>
              <a:t>ভালো</a:t>
            </a:r>
            <a:r>
              <a:rPr lang="en-US" dirty="0"/>
              <a:t> </a:t>
            </a:r>
            <a:r>
              <a:rPr lang="en-US" dirty="0" err="1"/>
              <a:t>বিকল্প</a:t>
            </a:r>
            <a:r>
              <a:rPr lang="en-US" dirty="0"/>
              <a:t> </a:t>
            </a:r>
            <a:r>
              <a:rPr lang="en-US" dirty="0" err="1"/>
              <a:t>থ্রেডিং</a:t>
            </a:r>
            <a:r>
              <a:rPr lang="en-US" dirty="0"/>
              <a:t> </a:t>
            </a:r>
            <a:r>
              <a:rPr lang="en-US" dirty="0" err="1"/>
              <a:t>চালু</a:t>
            </a:r>
            <a:r>
              <a:rPr lang="en-US" dirty="0"/>
              <a:t> </a:t>
            </a:r>
            <a:r>
              <a:rPr lang="en-US" dirty="0" err="1"/>
              <a:t>করার</a:t>
            </a:r>
            <a:r>
              <a:rPr lang="en-US" dirty="0"/>
              <a:t> </a:t>
            </a:r>
            <a:r>
              <a:rPr lang="en-US" dirty="0" err="1"/>
              <a:t>জন্য</a:t>
            </a:r>
            <a:r>
              <a:rPr lang="en-US" sz="1200" dirty="0"/>
              <a:t>।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500" dirty="0"/>
              <a:t>Complete Threads</a:t>
            </a:r>
            <a:r>
              <a:rPr lang="en-US" dirty="0"/>
              <a:t>: </a:t>
            </a:r>
            <a:r>
              <a:rPr lang="en-US" dirty="0" err="1"/>
              <a:t>এই</a:t>
            </a:r>
            <a:r>
              <a:rPr lang="en-US" dirty="0"/>
              <a:t> </a:t>
            </a:r>
            <a:r>
              <a:rPr lang="en-US" dirty="0" err="1"/>
              <a:t>সেটিংস</a:t>
            </a:r>
            <a:r>
              <a:rPr lang="en-US" dirty="0"/>
              <a:t> </a:t>
            </a:r>
            <a:r>
              <a:rPr lang="en-US" dirty="0" err="1"/>
              <a:t>অন্য</a:t>
            </a:r>
            <a:r>
              <a:rPr lang="en-US" dirty="0"/>
              <a:t> </a:t>
            </a:r>
            <a:r>
              <a:rPr lang="en-US" dirty="0" err="1"/>
              <a:t>মেইলবক্স</a:t>
            </a:r>
            <a:r>
              <a:rPr lang="en-US" dirty="0"/>
              <a:t> </a:t>
            </a:r>
            <a:r>
              <a:rPr lang="en-US" dirty="0" err="1"/>
              <a:t>থেকে</a:t>
            </a:r>
            <a:r>
              <a:rPr lang="en-US" dirty="0"/>
              <a:t> </a:t>
            </a:r>
            <a:r>
              <a:rPr lang="en-US" dirty="0" err="1"/>
              <a:t>উদ্ভুত</a:t>
            </a:r>
            <a:r>
              <a:rPr lang="en-US" dirty="0"/>
              <a:t> </a:t>
            </a:r>
            <a:r>
              <a:rPr lang="en-US" dirty="0" err="1"/>
              <a:t>হলেও</a:t>
            </a:r>
            <a:r>
              <a:rPr lang="en-US" dirty="0"/>
              <a:t> </a:t>
            </a:r>
            <a:r>
              <a:rPr lang="en-US" dirty="0" err="1"/>
              <a:t>বার্তাকে</a:t>
            </a:r>
            <a:r>
              <a:rPr lang="en-US" dirty="0"/>
              <a:t> </a:t>
            </a:r>
            <a:r>
              <a:rPr lang="en-US" dirty="0" err="1"/>
              <a:t>থ্রেডগুলোতে</a:t>
            </a:r>
            <a:r>
              <a:rPr lang="en-US" dirty="0"/>
              <a:t> ই-</a:t>
            </a:r>
            <a:r>
              <a:rPr lang="en-US" dirty="0" err="1"/>
              <a:t>মেইল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sz="1200" dirty="0" smtClean="0"/>
              <a:t>।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62682" y="4540103"/>
            <a:ext cx="1035496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Android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ডিভাইস</a:t>
            </a:r>
            <a:r>
              <a:rPr lang="en-US" b="1" dirty="0">
                <a:solidFill>
                  <a:srgbClr val="FFFF00"/>
                </a:solidFill>
              </a:rPr>
              <a:t> ই-</a:t>
            </a:r>
            <a:r>
              <a:rPr lang="en-US" b="1" dirty="0" err="1">
                <a:solidFill>
                  <a:srgbClr val="FFFF00"/>
                </a:solidFill>
              </a:rPr>
              <a:t>মেইল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থ্রেডিংঃ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 </a:t>
            </a:r>
            <a:r>
              <a:rPr lang="en-US" dirty="0" err="1"/>
              <a:t>অ্যান্ড্রয়েড</a:t>
            </a:r>
            <a:r>
              <a:rPr lang="en-US" dirty="0"/>
              <a:t> ৫.০ </a:t>
            </a:r>
            <a:r>
              <a:rPr lang="en-US" dirty="0" err="1"/>
              <a:t>ললিপপে</a:t>
            </a:r>
            <a:r>
              <a:rPr lang="en-US" dirty="0"/>
              <a:t> </a:t>
            </a:r>
            <a:r>
              <a:rPr lang="en-US" dirty="0" err="1"/>
              <a:t>জিমেইল</a:t>
            </a:r>
            <a:r>
              <a:rPr lang="en-US" dirty="0"/>
              <a:t> </a:t>
            </a:r>
            <a:r>
              <a:rPr lang="en-US" dirty="0" err="1"/>
              <a:t>অ্যাপ্লিকেশন</a:t>
            </a:r>
            <a:r>
              <a:rPr lang="en-US" dirty="0"/>
              <a:t>-এর </a:t>
            </a:r>
            <a:r>
              <a:rPr lang="en-US" dirty="0" err="1"/>
              <a:t>ব্যবহার</a:t>
            </a:r>
            <a:r>
              <a:rPr lang="en-US" dirty="0"/>
              <a:t> </a:t>
            </a:r>
            <a:r>
              <a:rPr lang="en-US" dirty="0" err="1"/>
              <a:t>শুরু</a:t>
            </a:r>
            <a:r>
              <a:rPr lang="en-US" dirty="0"/>
              <a:t> </a:t>
            </a:r>
            <a:r>
              <a:rPr lang="en-US" dirty="0" err="1"/>
              <a:t>হয়</a:t>
            </a:r>
            <a:r>
              <a:rPr lang="en-US" dirty="0"/>
              <a:t> </a:t>
            </a:r>
          </a:p>
          <a:p>
            <a:r>
              <a:rPr lang="en-US" dirty="0"/>
              <a:t>     ১</a:t>
            </a:r>
            <a:r>
              <a:rPr lang="en-US" sz="1200" dirty="0"/>
              <a:t>।</a:t>
            </a:r>
            <a:r>
              <a:rPr lang="en-US" dirty="0"/>
              <a:t> </a:t>
            </a:r>
            <a:r>
              <a:rPr lang="en-US" dirty="0" err="1"/>
              <a:t>জিমেইল</a:t>
            </a:r>
            <a:r>
              <a:rPr lang="en-US" dirty="0"/>
              <a:t> </a:t>
            </a:r>
            <a:r>
              <a:rPr lang="en-US" dirty="0" err="1"/>
              <a:t>খুলে</a:t>
            </a:r>
            <a:r>
              <a:rPr lang="en-US" dirty="0"/>
              <a:t> </a:t>
            </a:r>
            <a:r>
              <a:rPr lang="en-US" dirty="0" err="1"/>
              <a:t>ইনবক্সে</a:t>
            </a:r>
            <a:r>
              <a:rPr lang="en-US" dirty="0"/>
              <a:t> </a:t>
            </a:r>
            <a:r>
              <a:rPr lang="en-US" dirty="0" err="1"/>
              <a:t>বামে</a:t>
            </a:r>
            <a:r>
              <a:rPr lang="en-US" dirty="0"/>
              <a:t> </a:t>
            </a:r>
            <a:r>
              <a:rPr lang="en-US" dirty="0" err="1"/>
              <a:t>তিন-লাইনের</a:t>
            </a:r>
            <a:r>
              <a:rPr lang="en-US" dirty="0"/>
              <a:t> </a:t>
            </a:r>
            <a:r>
              <a:rPr lang="en-US" dirty="0" err="1"/>
              <a:t>আইকনে</a:t>
            </a:r>
            <a:r>
              <a:rPr lang="en-US" dirty="0"/>
              <a:t> </a:t>
            </a:r>
            <a:r>
              <a:rPr lang="en-US" dirty="0" err="1"/>
              <a:t>ক্লিক</a:t>
            </a:r>
            <a:r>
              <a:rPr lang="en-US" dirty="0"/>
              <a:t> </a:t>
            </a:r>
            <a:r>
              <a:rPr lang="en-US" dirty="0" err="1"/>
              <a:t>করতে</a:t>
            </a:r>
            <a:r>
              <a:rPr lang="en-US" dirty="0"/>
              <a:t> </a:t>
            </a:r>
            <a:r>
              <a:rPr lang="en-US" dirty="0" err="1"/>
              <a:t>হবে</a:t>
            </a:r>
            <a:r>
              <a:rPr lang="en-US" sz="1200" dirty="0"/>
              <a:t>।</a:t>
            </a:r>
          </a:p>
          <a:p>
            <a:r>
              <a:rPr lang="en-US" dirty="0"/>
              <a:t>     ২</a:t>
            </a:r>
            <a:r>
              <a:rPr lang="en-US" sz="1200" dirty="0"/>
              <a:t>।</a:t>
            </a:r>
            <a:r>
              <a:rPr lang="en-US" dirty="0"/>
              <a:t> </a:t>
            </a:r>
            <a:r>
              <a:rPr lang="en-US" dirty="0" err="1"/>
              <a:t>অতীতের</a:t>
            </a:r>
            <a:r>
              <a:rPr lang="en-US" dirty="0"/>
              <a:t> </a:t>
            </a:r>
            <a:r>
              <a:rPr lang="en-US" dirty="0" err="1"/>
              <a:t>সকল</a:t>
            </a:r>
            <a:r>
              <a:rPr lang="en-US" dirty="0"/>
              <a:t> </a:t>
            </a:r>
            <a:r>
              <a:rPr lang="en-US" dirty="0" err="1"/>
              <a:t>ফোল্ডার</a:t>
            </a:r>
            <a:r>
              <a:rPr lang="en-US" dirty="0"/>
              <a:t> </a:t>
            </a:r>
            <a:r>
              <a:rPr lang="en-US" dirty="0" err="1"/>
              <a:t>স্ক্রোল</a:t>
            </a:r>
            <a:r>
              <a:rPr lang="en-US" dirty="0"/>
              <a:t> </a:t>
            </a:r>
            <a:r>
              <a:rPr lang="en-US" dirty="0" err="1"/>
              <a:t>করে</a:t>
            </a:r>
            <a:r>
              <a:rPr lang="en-US" dirty="0"/>
              <a:t> Settings </a:t>
            </a:r>
            <a:r>
              <a:rPr lang="en-US" dirty="0" err="1"/>
              <a:t>নির্বাচন</a:t>
            </a:r>
            <a:r>
              <a:rPr lang="en-US" dirty="0"/>
              <a:t> </a:t>
            </a:r>
            <a:r>
              <a:rPr lang="en-US" dirty="0" err="1"/>
              <a:t>করতে</a:t>
            </a:r>
            <a:r>
              <a:rPr lang="en-US" dirty="0"/>
              <a:t> </a:t>
            </a:r>
            <a:r>
              <a:rPr lang="en-US" dirty="0" err="1"/>
              <a:t>হবে</a:t>
            </a:r>
            <a:r>
              <a:rPr lang="en-US" sz="1200" dirty="0"/>
              <a:t>।</a:t>
            </a:r>
          </a:p>
          <a:p>
            <a:r>
              <a:rPr lang="en-US" dirty="0"/>
              <a:t>     ৩</a:t>
            </a:r>
            <a:r>
              <a:rPr lang="en-US" sz="1200" dirty="0"/>
              <a:t>।</a:t>
            </a:r>
            <a:r>
              <a:rPr lang="en-US" dirty="0"/>
              <a:t> Conversation View- এর </a:t>
            </a:r>
            <a:r>
              <a:rPr lang="en-US" dirty="0" err="1"/>
              <a:t>পাশের</a:t>
            </a:r>
            <a:r>
              <a:rPr lang="en-US" dirty="0"/>
              <a:t> </a:t>
            </a:r>
            <a:r>
              <a:rPr lang="en-US" dirty="0" err="1"/>
              <a:t>চেকবক্সটিতে</a:t>
            </a:r>
            <a:r>
              <a:rPr lang="en-US" dirty="0"/>
              <a:t> </a:t>
            </a:r>
            <a:r>
              <a:rPr lang="en-US" dirty="0" err="1"/>
              <a:t>টিক</a:t>
            </a:r>
            <a:r>
              <a:rPr lang="en-US" dirty="0"/>
              <a:t> </a:t>
            </a:r>
            <a:r>
              <a:rPr lang="en-US" dirty="0" err="1"/>
              <a:t>দিতে</a:t>
            </a:r>
            <a:r>
              <a:rPr lang="en-US" dirty="0"/>
              <a:t> </a:t>
            </a:r>
            <a:r>
              <a:rPr lang="en-US" dirty="0" err="1"/>
              <a:t>হবে</a:t>
            </a:r>
            <a:r>
              <a:rPr lang="en-US" sz="1200" dirty="0"/>
              <a:t>।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88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5190" y="632333"/>
            <a:ext cx="2611395" cy="369332"/>
            <a:chOff x="280085" y="622642"/>
            <a:chExt cx="2611395" cy="369332"/>
          </a:xfrm>
        </p:grpSpPr>
        <p:sp>
          <p:nvSpPr>
            <p:cNvPr id="5" name="Rectangle 4"/>
            <p:cNvSpPr/>
            <p:nvPr/>
          </p:nvSpPr>
          <p:spPr>
            <a:xfrm>
              <a:off x="280085" y="634314"/>
              <a:ext cx="300503" cy="34598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0588" y="634314"/>
              <a:ext cx="2014277" cy="345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4866" y="634314"/>
              <a:ext cx="296614" cy="34598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0587" y="622642"/>
              <a:ext cx="20142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অতি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সংক্ষিপ্ত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প্রশ্নোত্তরঃ</a:t>
              </a:r>
              <a:endParaRPr lang="en-US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4161" y="1386012"/>
            <a:ext cx="5329338" cy="978276"/>
            <a:chOff x="1210962" y="2232454"/>
            <a:chExt cx="4706121" cy="978276"/>
          </a:xfrm>
        </p:grpSpPr>
        <p:sp>
          <p:nvSpPr>
            <p:cNvPr id="10" name="TextBox 9"/>
            <p:cNvSpPr txBox="1"/>
            <p:nvPr/>
          </p:nvSpPr>
          <p:spPr>
            <a:xfrm>
              <a:off x="1210962" y="2232454"/>
              <a:ext cx="2042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১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রিকভারি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39782" y="2625955"/>
              <a:ext cx="38773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যদি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সিস্টেম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থেকে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তবে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সেই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পুনরুদ্ধার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প্রক্রিয়াকে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রিকভারি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5969226" y="1386012"/>
            <a:ext cx="25167" cy="4981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74161" y="2523776"/>
            <a:ext cx="5358657" cy="1224498"/>
            <a:chOff x="1210962" y="2232454"/>
            <a:chExt cx="4732011" cy="1224498"/>
          </a:xfrm>
        </p:grpSpPr>
        <p:sp>
          <p:nvSpPr>
            <p:cNvPr id="15" name="TextBox 14"/>
            <p:cNvSpPr txBox="1"/>
            <p:nvPr/>
          </p:nvSpPr>
          <p:spPr>
            <a:xfrm>
              <a:off x="1210962" y="2232454"/>
              <a:ext cx="788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২</a:t>
              </a:r>
              <a:r>
                <a:rPr lang="en-US" sz="1200" dirty="0" smtClean="0"/>
                <a:t>। </a:t>
              </a:r>
              <a:r>
                <a:rPr lang="en-US" sz="1400" dirty="0" smtClean="0"/>
                <a:t>FTK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5672" y="2625955"/>
              <a:ext cx="3877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কম্পিউটার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ফরেনসিক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সম্পন্ন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উদ্দেশ্যে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তৈরিকৃত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একপ্রকার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টুল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হলো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FTK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ফরেনসিক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টুল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কিট</a:t>
              </a:r>
              <a:r>
                <a:rPr lang="en-US" sz="1200" dirty="0" smtClean="0"/>
                <a:t>। </a:t>
              </a:r>
              <a:r>
                <a:rPr lang="en-US" sz="1600" dirty="0" err="1" smtClean="0"/>
                <a:t>এটি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তদন্তকারীদের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সকল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ফরেনসিক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সরঞ্জামগুলোকে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জায়গায়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একক্রিত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সুবিধা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প্রদান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30802" y="4386383"/>
            <a:ext cx="5471498" cy="1002271"/>
            <a:chOff x="1210962" y="2232454"/>
            <a:chExt cx="4831658" cy="1002271"/>
          </a:xfrm>
        </p:grpSpPr>
        <p:sp>
          <p:nvSpPr>
            <p:cNvPr id="19" name="TextBox 18"/>
            <p:cNvSpPr txBox="1"/>
            <p:nvPr/>
          </p:nvSpPr>
          <p:spPr>
            <a:xfrm>
              <a:off x="1210962" y="2232454"/>
              <a:ext cx="2854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৬</a:t>
              </a:r>
              <a:r>
                <a:rPr lang="en-US" sz="1200" dirty="0" smtClean="0"/>
                <a:t>। </a:t>
              </a:r>
              <a:r>
                <a:rPr lang="en-US" sz="1600" dirty="0" err="1" smtClean="0"/>
                <a:t>তিনটি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কম্পিউটার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ফরেনসিক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টুলস</a:t>
              </a:r>
              <a:r>
                <a:rPr lang="en-US" sz="1600" dirty="0" smtClean="0"/>
                <a:t>-এর </a:t>
              </a:r>
              <a:r>
                <a:rPr lang="en-US" sz="1600" dirty="0" err="1" smtClean="0"/>
                <a:t>নাম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লেখ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90696" y="2680727"/>
              <a:ext cx="44519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           </a:t>
              </a:r>
              <a:r>
                <a:rPr lang="en-US" sz="1400" dirty="0" smtClean="0"/>
                <a:t>P2 Explorer, Digital Forensic Framework </a:t>
              </a:r>
              <a:r>
                <a:rPr lang="en-US" sz="1400" dirty="0" err="1" smtClean="0"/>
                <a:t>এবং</a:t>
              </a:r>
              <a:r>
                <a:rPr lang="en-US" sz="1400" dirty="0" smtClean="0"/>
                <a:t> Freeware Hex Editor and Disk Editor (H x D)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12223" y="1386012"/>
            <a:ext cx="5329021" cy="1470719"/>
            <a:chOff x="1210962" y="2232454"/>
            <a:chExt cx="4705841" cy="1470719"/>
          </a:xfrm>
        </p:grpSpPr>
        <p:sp>
          <p:nvSpPr>
            <p:cNvPr id="23" name="TextBox 22"/>
            <p:cNvSpPr txBox="1"/>
            <p:nvPr/>
          </p:nvSpPr>
          <p:spPr>
            <a:xfrm>
              <a:off x="1210962" y="2232454"/>
              <a:ext cx="3782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৪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Personally Identifiable Information (PII)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39502" y="2625955"/>
              <a:ext cx="38773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ব্যক্তিগতভাবে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শনাক্তকরণযোগ্য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তথ্য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400" dirty="0" smtClean="0"/>
                <a:t>Personally Identifiable Information (PII) </a:t>
              </a:r>
              <a:r>
                <a:rPr lang="en-US" sz="1600" dirty="0" err="1" smtClean="0"/>
                <a:t>হলো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নির্দিষ্ট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ব্যবহারকারী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</a:t>
              </a:r>
              <a:r>
                <a:rPr lang="en-US" sz="1600" dirty="0" err="1" smtClean="0"/>
                <a:t>ক্তি</a:t>
              </a:r>
              <a:r>
                <a:rPr lang="en-US" sz="1600" dirty="0" err="1" smtClean="0"/>
                <a:t>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সাথে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যোগাযোগ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শনাক্তকরণ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চিহ্নিত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কিছু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নির্দিষ্ট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ডাটার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সমষ্টি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30802" y="2865089"/>
            <a:ext cx="5329021" cy="1468533"/>
            <a:chOff x="1210962" y="2232454"/>
            <a:chExt cx="4705841" cy="1468533"/>
          </a:xfrm>
        </p:grpSpPr>
        <p:sp>
          <p:nvSpPr>
            <p:cNvPr id="27" name="TextBox 26"/>
            <p:cNvSpPr txBox="1"/>
            <p:nvPr/>
          </p:nvSpPr>
          <p:spPr>
            <a:xfrm>
              <a:off x="1210962" y="2232454"/>
              <a:ext cx="198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৫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smtClean="0"/>
                <a:t>ই-</a:t>
              </a:r>
              <a:r>
                <a:rPr lang="en-US" sz="1600" dirty="0" err="1" smtClean="0"/>
                <a:t>মেইল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থ্রেড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বুঝায়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39502" y="2623769"/>
              <a:ext cx="38773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ই-</a:t>
              </a:r>
              <a:r>
                <a:rPr lang="en-US" sz="1600" dirty="0" err="1" smtClean="0"/>
                <a:t>মেইল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থ্রেড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ধরনের</a:t>
              </a:r>
              <a:r>
                <a:rPr lang="en-US" sz="1600" dirty="0"/>
                <a:t> </a:t>
              </a:r>
              <a:r>
                <a:rPr lang="en-US" sz="1600" dirty="0" smtClean="0"/>
                <a:t>ই-</a:t>
              </a:r>
              <a:r>
                <a:rPr lang="en-US" sz="1600" dirty="0" err="1" smtClean="0"/>
                <a:t>মেইল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বার্তাগুলোর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গ্রুপ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ই-</a:t>
              </a:r>
              <a:r>
                <a:rPr lang="en-US" sz="1600" dirty="0" err="1" smtClean="0"/>
                <a:t>মেইল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থ্রেড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প্রেরিত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সমস্ত</a:t>
              </a:r>
              <a:r>
                <a:rPr lang="en-US" sz="1600" dirty="0" smtClean="0"/>
                <a:t> ই-</a:t>
              </a:r>
              <a:r>
                <a:rPr lang="en-US" sz="1600" dirty="0" err="1" smtClean="0"/>
                <a:t>মেইল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ধারণ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এবং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ডকুমেন্টেশনের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উদ্দেশ্যে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খুব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দরকারি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অতীত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কথোপকথন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ট্রাক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রাখার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অনুমতি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প্রদান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4478" y="3876628"/>
            <a:ext cx="5329021" cy="1472413"/>
            <a:chOff x="1210962" y="2232454"/>
            <a:chExt cx="4705841" cy="1472413"/>
          </a:xfrm>
        </p:grpSpPr>
        <p:sp>
          <p:nvSpPr>
            <p:cNvPr id="31" name="TextBox 30"/>
            <p:cNvSpPr txBox="1"/>
            <p:nvPr/>
          </p:nvSpPr>
          <p:spPr>
            <a:xfrm>
              <a:off x="1210962" y="2232454"/>
              <a:ext cx="1105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৩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সারবেরাস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/>
                <a:t>?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39502" y="2627649"/>
              <a:ext cx="38773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FTK</a:t>
              </a:r>
              <a:r>
                <a:rPr lang="en-US" sz="1600" dirty="0" smtClean="0"/>
                <a:t> এর </a:t>
              </a:r>
              <a:r>
                <a:rPr lang="en-US" sz="1600" dirty="0" err="1" smtClean="0"/>
                <a:t>শক্তিশালী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স্বয়ংক্রিয়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ম্যালওয়্যার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শনাক্তকরণ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বৈশিষ্ট্য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রয়েছে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যার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নাম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সারবেরাস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কম্পিউটারে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ম্যালওয়্যার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স্নিফার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মেশিন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বুদ্ধিমত্তা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পরে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পাওয়া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গেলে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মোকাবেলা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পদক্ষেপ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গ্রহণ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843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5191" y="632333"/>
            <a:ext cx="2096734" cy="369332"/>
            <a:chOff x="280085" y="622642"/>
            <a:chExt cx="2611395" cy="369332"/>
          </a:xfrm>
        </p:grpSpPr>
        <p:sp>
          <p:nvSpPr>
            <p:cNvPr id="3" name="Rectangle 2"/>
            <p:cNvSpPr/>
            <p:nvPr/>
          </p:nvSpPr>
          <p:spPr>
            <a:xfrm>
              <a:off x="280085" y="634314"/>
              <a:ext cx="300503" cy="34598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588" y="634314"/>
              <a:ext cx="2014277" cy="345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4866" y="634314"/>
              <a:ext cx="296614" cy="34598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0587" y="622642"/>
              <a:ext cx="20142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সংক্ষিপ্ত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প্রশ্নোত্তরঃ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5191" y="1180066"/>
            <a:ext cx="5329338" cy="2209383"/>
            <a:chOff x="1210962" y="2232454"/>
            <a:chExt cx="4706121" cy="2209383"/>
          </a:xfrm>
        </p:grpSpPr>
        <p:sp>
          <p:nvSpPr>
            <p:cNvPr id="8" name="TextBox 7"/>
            <p:cNvSpPr txBox="1"/>
            <p:nvPr/>
          </p:nvSpPr>
          <p:spPr>
            <a:xfrm>
              <a:off x="1210962" y="2232454"/>
              <a:ext cx="22255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১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রিকভারি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? </a:t>
              </a:r>
              <a:r>
                <a:rPr lang="en-US" sz="1600" dirty="0" err="1" smtClean="0"/>
                <a:t>সংক্ষেপে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লেখ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39782" y="2625955"/>
              <a:ext cx="38773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যদি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সিস্টেম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থেকে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তবে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সেই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পুনরুদ্ধার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প্রক্রিয়াকে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রিকভারি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 </a:t>
              </a:r>
              <a:r>
                <a:rPr lang="en-US" sz="1600" dirty="0" err="1" smtClean="0"/>
                <a:t>বর্তমানে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সকল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অপারেটিং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সিস্টেমই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ডিলিট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যাওয়া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স্থায়ীভাবে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ডিলিট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পুনরায়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ব্যবহারকারীর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নিশ্চিতকরণের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অপেক্ষা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ডিলিট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ফােইলগুলোর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মেমরি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স্পেস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যদি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নতুন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দ্বারা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ওভাররাইট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তবে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সেই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ফাইলগুলো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বিভিন্ন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উপায়ে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পুনরুদ্ধার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191" y="3519612"/>
            <a:ext cx="5329338" cy="2209383"/>
            <a:chOff x="1210962" y="2232454"/>
            <a:chExt cx="4706121" cy="2209383"/>
          </a:xfrm>
        </p:grpSpPr>
        <p:sp>
          <p:nvSpPr>
            <p:cNvPr id="12" name="TextBox 11"/>
            <p:cNvSpPr txBox="1"/>
            <p:nvPr/>
          </p:nvSpPr>
          <p:spPr>
            <a:xfrm>
              <a:off x="1210962" y="2232454"/>
              <a:ext cx="40586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২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একজন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কম্পিউটার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ফরেনসি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এক্সপার্টকে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বিষয়ে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পারদর্শী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হতে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600" dirty="0"/>
                <a:t>?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91049" y="2625955"/>
              <a:ext cx="548453" cy="3575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b="1" dirty="0" err="1" smtClean="0"/>
                <a:t>উত্তরঃ</a:t>
              </a:r>
              <a:endParaRPr lang="en-US" sz="15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39782" y="2625955"/>
              <a:ext cx="38773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যদি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সিস্টেম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থেকে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লস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তবে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সেই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পুনরুদ্ধার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প্রক্রিয়াকে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রিকভারি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বলা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200" dirty="0" smtClean="0"/>
                <a:t>। </a:t>
              </a:r>
              <a:r>
                <a:rPr lang="en-US" sz="1600" dirty="0" err="1" smtClean="0"/>
                <a:t>বর্তমানে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সকল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অপারেটিং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সিস্টেমই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ডিলিট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যাওয়া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ফাইলটি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স্থায়ীভাবে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ডিলিট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পুনরায়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ব্যবহারকারীর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নিশ্চিতকরণের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জন্য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অপেক্ষা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করে</a:t>
              </a:r>
              <a:r>
                <a:rPr lang="en-US" sz="1200" dirty="0" smtClean="0"/>
                <a:t>।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ডিলিট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ফােইলগুলোর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মেমরি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স্পেস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যদি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অন্য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কোনো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নতুন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দ্বারা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ওভাররাইট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না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হয়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তবে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সেই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ফাইলগুলো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বিভিন্ন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উপায়ে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পুনরুদ্ধার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করা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যায়</a:t>
              </a:r>
              <a:r>
                <a:rPr lang="en-US" sz="1200" dirty="0" smtClean="0"/>
                <a:t>।</a:t>
              </a:r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38813" y="644005"/>
            <a:ext cx="2393296" cy="369332"/>
            <a:chOff x="280085" y="622642"/>
            <a:chExt cx="2611395" cy="369332"/>
          </a:xfrm>
        </p:grpSpPr>
        <p:sp>
          <p:nvSpPr>
            <p:cNvPr id="16" name="Rectangle 15"/>
            <p:cNvSpPr/>
            <p:nvPr/>
          </p:nvSpPr>
          <p:spPr>
            <a:xfrm>
              <a:off x="280085" y="634314"/>
              <a:ext cx="300503" cy="34598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0588" y="634314"/>
              <a:ext cx="2014277" cy="345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94866" y="634314"/>
              <a:ext cx="296614" cy="34598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0587" y="622642"/>
              <a:ext cx="20142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রচনামূলক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প্রশ্নাবলিঃ</a:t>
              </a:r>
              <a:endParaRPr lang="en-US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516130" y="1400432"/>
            <a:ext cx="3805850" cy="20313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১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রিকভারির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প্রক্রিয়া</a:t>
            </a:r>
            <a:r>
              <a:rPr lang="en-US" dirty="0" smtClean="0"/>
              <a:t> </a:t>
            </a:r>
            <a:r>
              <a:rPr lang="en-US" dirty="0" err="1" smtClean="0"/>
              <a:t>বর্ণনা</a:t>
            </a:r>
            <a:r>
              <a:rPr lang="en-US" dirty="0" smtClean="0"/>
              <a:t> কর।</a:t>
            </a:r>
          </a:p>
          <a:p>
            <a:endParaRPr lang="en-US" dirty="0"/>
          </a:p>
          <a:p>
            <a:r>
              <a:rPr lang="en-US" dirty="0" smtClean="0"/>
              <a:t>২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কমন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ফ্যাক্টরসমূহ</a:t>
            </a:r>
            <a:r>
              <a:rPr lang="en-US" dirty="0" smtClean="0"/>
              <a:t> </a:t>
            </a:r>
            <a:r>
              <a:rPr lang="en-US" dirty="0" err="1" smtClean="0"/>
              <a:t>আলোচনা</a:t>
            </a:r>
            <a:r>
              <a:rPr lang="en-US" dirty="0" smtClean="0"/>
              <a:t> কর।</a:t>
            </a:r>
          </a:p>
          <a:p>
            <a:endParaRPr lang="en-US" dirty="0"/>
          </a:p>
          <a:p>
            <a:r>
              <a:rPr lang="en-US" dirty="0" smtClean="0"/>
              <a:t>৩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প্রকার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টুলস</a:t>
            </a:r>
            <a:r>
              <a:rPr lang="en-US" dirty="0" smtClean="0"/>
              <a:t> </a:t>
            </a:r>
            <a:r>
              <a:rPr lang="en-US" dirty="0" err="1" smtClean="0"/>
              <a:t>বর্ণনা</a:t>
            </a:r>
            <a:r>
              <a:rPr lang="en-US" dirty="0" smtClean="0"/>
              <a:t> কর।</a:t>
            </a:r>
          </a:p>
          <a:p>
            <a:endParaRPr lang="en-US" dirty="0"/>
          </a:p>
          <a:p>
            <a:r>
              <a:rPr lang="en-US" dirty="0" smtClean="0"/>
              <a:t>৪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প্রকার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থ্রেড</a:t>
            </a:r>
            <a:r>
              <a:rPr lang="en-US" dirty="0" smtClean="0"/>
              <a:t> </a:t>
            </a:r>
            <a:r>
              <a:rPr lang="en-US" dirty="0" err="1" smtClean="0"/>
              <a:t>আলোচনা</a:t>
            </a:r>
            <a:r>
              <a:rPr lang="en-US" dirty="0" smtClean="0"/>
              <a:t> কর।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06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1846624"/>
            <a:ext cx="2607364" cy="2607364"/>
          </a:xfrm>
          <a:prstGeom prst="diamon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684123"/>
            <a:ext cx="3541486" cy="3541486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525" y="2098382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6492" y="4715924"/>
            <a:ext cx="336606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MD. Jahid Hossain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of Computer</a:t>
            </a:r>
            <a:b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Semester: 7</a:t>
            </a:r>
            <a:r>
              <a:rPr lang="en-US" sz="2000" baseline="30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 No: 434575</a:t>
            </a:r>
          </a:p>
          <a:p>
            <a:pPr algn="ctr"/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Session: 2019-2020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32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=""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049949" y="1613758"/>
            <a:ext cx="3968750" cy="39687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86598" y="2750408"/>
            <a:ext cx="1695450" cy="16954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 smtClean="0">
                <a:solidFill>
                  <a:srgbClr val="FFFF00"/>
                </a:solidFill>
                <a:latin typeface="+mj-lt"/>
              </a:rPr>
              <a:t>অধ্যায়-২</a:t>
            </a:r>
            <a:endParaRPr lang="en-US" sz="2700" b="1" dirty="0">
              <a:solidFill>
                <a:srgbClr val="FFFF00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5823" y="1407383"/>
            <a:ext cx="3771900" cy="939800"/>
            <a:chOff x="1587500" y="1514475"/>
            <a:chExt cx="3771900" cy="939800"/>
          </a:xfrm>
        </p:grpSpPr>
        <p:sp>
          <p:nvSpPr>
            <p:cNvPr id="31" name="Rectangle: Rounded Corners 24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87500" y="161387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33CCFF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ভূমিকা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514475"/>
              <a:ext cx="939800" cy="939800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২</a:t>
              </a:r>
              <a:r>
                <a:rPr lang="en-US" sz="2200" dirty="0" smtClean="0">
                  <a:solidFill>
                    <a:schemeClr val="tx1"/>
                  </a:solidFill>
                </a:rPr>
                <a:t>.০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4227" y="1140119"/>
            <a:ext cx="4148598" cy="939800"/>
            <a:chOff x="6832600" y="1514475"/>
            <a:chExt cx="4148598" cy="939800"/>
          </a:xfrm>
        </p:grpSpPr>
        <p:sp>
          <p:nvSpPr>
            <p:cNvPr id="27" name="Rectangle: Rounded Corners 1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02499" y="1597482"/>
              <a:ext cx="3678699" cy="740997"/>
            </a:xfrm>
            <a:prstGeom prst="roundRect">
              <a:avLst>
                <a:gd name="adj" fmla="val 50000"/>
              </a:avLst>
            </a:prstGeom>
            <a:solidFill>
              <a:srgbClr val="33CCFF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ডাটা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রিকভারির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সীমাবদ্ধতা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416F1356-9015-4B5C-9C64-3C1D963E5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1514475"/>
              <a:ext cx="939800" cy="939800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</a:rPr>
                <a:t>২.২.২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06697" y="2103054"/>
            <a:ext cx="3852590" cy="939800"/>
            <a:chOff x="7490264" y="3235325"/>
            <a:chExt cx="3863536" cy="939800"/>
          </a:xfrm>
          <a:solidFill>
            <a:srgbClr val="00FF99"/>
          </a:solidFill>
        </p:grpSpPr>
        <p:sp>
          <p:nvSpPr>
            <p:cNvPr id="25" name="Rectangle: Rounded Corners 18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EB7F2E37-0ACF-4E8A-9C1D-EC5B65BA29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93025" y="3334727"/>
              <a:ext cx="3660775" cy="740997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ফরেনসিক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টুল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কিট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88F812F5-70AF-4FBD-80D9-D59B3C456D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90264" y="3235325"/>
              <a:ext cx="939800" cy="939800"/>
            </a:xfrm>
            <a:prstGeom prst="ellipse">
              <a:avLst/>
            </a:prstGeom>
            <a:solidFill>
              <a:srgbClr val="00CC66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২.২.৩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8884" y="3181785"/>
            <a:ext cx="3771900" cy="939800"/>
            <a:chOff x="6832600" y="5055576"/>
            <a:chExt cx="3771900" cy="939800"/>
          </a:xfrm>
        </p:grpSpPr>
        <p:sp>
          <p:nvSpPr>
            <p:cNvPr id="23" name="Rectangle: Rounded Corners 20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952C5002-7E64-4069-ACA0-6876E54A9B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33CCFF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বিভিন্ন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প্রকার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কম্পিউটার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ফরেনসিক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টুলস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A49C5F3A-6F0D-4A0F-AE6E-92F342C22A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২.৩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8064" y="4272923"/>
            <a:ext cx="3815154" cy="939800"/>
            <a:chOff x="7490264" y="3235325"/>
            <a:chExt cx="3815154" cy="939800"/>
          </a:xfrm>
        </p:grpSpPr>
        <p:sp>
          <p:nvSpPr>
            <p:cNvPr id="21" name="Rectangle: Rounded Corners 18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EB7F2E37-0ACF-4E8A-9C1D-EC5B65BA29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93026" y="3334727"/>
              <a:ext cx="3612392" cy="740997"/>
            </a:xfrm>
            <a:prstGeom prst="roundRect">
              <a:avLst>
                <a:gd name="adj" fmla="val 50000"/>
              </a:avLst>
            </a:prstGeom>
            <a:solidFill>
              <a:srgbClr val="00FF99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বিভিন্ন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প্রকার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ব্যক্তিগত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শনাক্তকরণযোগ্য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তথ্য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88F812F5-70AF-4FBD-80D9-D59B3C456D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90264" y="3235325"/>
              <a:ext cx="939800" cy="939800"/>
            </a:xfrm>
            <a:prstGeom prst="ellipse">
              <a:avLst/>
            </a:prstGeom>
            <a:solidFill>
              <a:srgbClr val="00CC66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২.৪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03780" y="5047886"/>
            <a:ext cx="3771901" cy="939800"/>
            <a:chOff x="838199" y="3235325"/>
            <a:chExt cx="3771901" cy="939800"/>
          </a:xfrm>
        </p:grpSpPr>
        <p:sp>
          <p:nvSpPr>
            <p:cNvPr id="19" name="Rectangle: Rounded Corners 26">
              <a:hlinkClick r:id="rId7" action="ppaction://hlinksldjump"/>
              <a:extLst>
                <a:ext uri="{FF2B5EF4-FFF2-40B4-BE49-F238E27FC236}">
                  <a16:creationId xmlns="" xmlns:a16="http://schemas.microsoft.com/office/drawing/2014/main" id="{71BB375D-5EE6-4428-9817-2C7DB6B943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38199" y="3323553"/>
              <a:ext cx="3393757" cy="740997"/>
            </a:xfrm>
            <a:prstGeom prst="roundRect">
              <a:avLst>
                <a:gd name="adj" fmla="val 50000"/>
              </a:avLst>
            </a:prstGeom>
            <a:solidFill>
              <a:srgbClr val="00FF99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কমন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ডাটা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লস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ফ্যাক্টর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70300" y="3235325"/>
              <a:ext cx="939800" cy="939800"/>
            </a:xfrm>
            <a:prstGeom prst="ellipse">
              <a:avLst/>
            </a:prstGeom>
            <a:solidFill>
              <a:srgbClr val="00CC66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২.২.১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59817" y="3876190"/>
            <a:ext cx="3602894" cy="939800"/>
            <a:chOff x="1756506" y="5055576"/>
            <a:chExt cx="3602894" cy="939800"/>
          </a:xfrm>
        </p:grpSpPr>
        <p:sp>
          <p:nvSpPr>
            <p:cNvPr id="17" name="Rectangle: Rounded Corners 28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D4D7D4B6-62C2-45AB-89A5-3A41DA021F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6506" y="5162152"/>
              <a:ext cx="3219595" cy="740997"/>
            </a:xfrm>
            <a:prstGeom prst="roundRect">
              <a:avLst>
                <a:gd name="adj" fmla="val 50000"/>
              </a:avLst>
            </a:prstGeom>
            <a:solidFill>
              <a:srgbClr val="33CCFF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ডাটা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রিকভারি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এবং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ফরেনসিক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টুল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কিট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83902602-D4BC-4D44-AC14-BB55A86C5D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5055576"/>
              <a:ext cx="939800" cy="939800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২</a:t>
              </a:r>
              <a:r>
                <a:rPr lang="en-US" sz="2200" dirty="0" smtClean="0">
                  <a:solidFill>
                    <a:schemeClr val="tx1"/>
                  </a:solidFill>
                </a:rPr>
                <a:t>.২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12332" y="5259910"/>
            <a:ext cx="3771900" cy="939800"/>
            <a:chOff x="6832600" y="5055576"/>
            <a:chExt cx="3771900" cy="939800"/>
          </a:xfrm>
        </p:grpSpPr>
        <p:sp>
          <p:nvSpPr>
            <p:cNvPr id="34" name="Rectangle: Rounded Corners 20">
              <a:hlinkClick r:id="rId9" action="ppaction://hlinksldjump"/>
              <a:extLst>
                <a:ext uri="{FF2B5EF4-FFF2-40B4-BE49-F238E27FC236}">
                  <a16:creationId xmlns="" xmlns:a16="http://schemas.microsoft.com/office/drawing/2014/main" id="{952C5002-7E64-4069-ACA0-6876E54A9B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33CCFF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বিভিন্ন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ধরনের</a:t>
              </a:r>
              <a:r>
                <a:rPr lang="en-US" dirty="0" smtClean="0">
                  <a:solidFill>
                    <a:schemeClr val="tx1"/>
                  </a:solidFill>
                </a:rPr>
                <a:t> ই-</a:t>
              </a:r>
              <a:r>
                <a:rPr lang="en-US" dirty="0" err="1" smtClean="0">
                  <a:solidFill>
                    <a:schemeClr val="tx1"/>
                  </a:solidFill>
                </a:rPr>
                <a:t>মেইল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থ্রেড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A49C5F3A-6F0D-4A0F-AE6E-92F342C22A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২.৫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01936" y="2542385"/>
            <a:ext cx="3771900" cy="939800"/>
            <a:chOff x="901936" y="2542385"/>
            <a:chExt cx="3771900" cy="939800"/>
          </a:xfrm>
        </p:grpSpPr>
        <p:grpSp>
          <p:nvGrpSpPr>
            <p:cNvPr id="10" name="Group 9"/>
            <p:cNvGrpSpPr/>
            <p:nvPr/>
          </p:nvGrpSpPr>
          <p:grpSpPr>
            <a:xfrm>
              <a:off x="901936" y="2542385"/>
              <a:ext cx="3771900" cy="939800"/>
              <a:chOff x="838200" y="3235325"/>
              <a:chExt cx="3771900" cy="939800"/>
            </a:xfrm>
            <a:solidFill>
              <a:srgbClr val="00CC66"/>
            </a:solidFill>
          </p:grpSpPr>
          <p:sp>
            <p:nvSpPr>
              <p:cNvPr id="29" name="Rectangle: Rounded Corners 26">
                <a:hlinkClick r:id="rId10" action="ppaction://hlinksldjump"/>
                <a:extLst>
                  <a:ext uri="{FF2B5EF4-FFF2-40B4-BE49-F238E27FC236}">
                    <a16:creationId xmlns="" xmlns:a16="http://schemas.microsoft.com/office/drawing/2014/main" id="{71BB375D-5EE6-4428-9817-2C7DB6B9433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8200" y="3334727"/>
                <a:ext cx="3660775" cy="740997"/>
              </a:xfrm>
              <a:prstGeom prst="roundRect">
                <a:avLst>
                  <a:gd name="adj" fmla="val 50000"/>
                </a:avLst>
              </a:prstGeom>
              <a:solidFill>
                <a:srgbClr val="00FF99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B3A511B7-C7F3-4107-9962-1E10D2E087D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670300" y="3235325"/>
                <a:ext cx="939800" cy="9398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২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.১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>
              <a:hlinkClick r:id="rId10" action="ppaction://hlinksldjump"/>
            </p:cNvPr>
            <p:cNvSpPr txBox="1"/>
            <p:nvPr/>
          </p:nvSpPr>
          <p:spPr>
            <a:xfrm>
              <a:off x="959816" y="2693215"/>
              <a:ext cx="27937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ফাইল</a:t>
              </a:r>
              <a:r>
                <a:rPr lang="en-US" dirty="0" smtClean="0"/>
                <a:t> </a:t>
              </a:r>
              <a:r>
                <a:rPr lang="en-US" dirty="0" err="1"/>
                <a:t>রিকভারি</a:t>
              </a:r>
              <a:r>
                <a:rPr lang="en-US" dirty="0"/>
                <a:t> </a:t>
              </a:r>
              <a:r>
                <a:rPr lang="en-US" dirty="0" err="1"/>
                <a:t>এবং</a:t>
              </a:r>
              <a:r>
                <a:rPr lang="en-US" dirty="0"/>
                <a:t> </a:t>
              </a:r>
              <a:r>
                <a:rPr lang="en-US" dirty="0" err="1"/>
                <a:t>ফাইল</a:t>
              </a:r>
              <a:r>
                <a:rPr lang="en-US" dirty="0"/>
                <a:t> </a:t>
              </a:r>
              <a:r>
                <a:rPr lang="en-US" dirty="0" err="1"/>
                <a:t>রিকভারির</a:t>
              </a:r>
              <a:endParaRPr lang="en-US" dirty="0"/>
            </a:p>
            <a:p>
              <a:pPr algn="ctr"/>
              <a:r>
                <a:rPr lang="en-US" dirty="0" err="1"/>
                <a:t>বিভিন্ন</a:t>
              </a:r>
              <a:r>
                <a:rPr lang="en-US" dirty="0"/>
                <a:t> </a:t>
              </a:r>
              <a:r>
                <a:rPr lang="en-US" dirty="0" err="1"/>
                <a:t>পদ্ধতিসমূহের</a:t>
              </a:r>
              <a:r>
                <a:rPr lang="en-US" dirty="0"/>
                <a:t> </a:t>
              </a:r>
              <a:r>
                <a:rPr lang="en-US" dirty="0" err="1" smtClean="0"/>
                <a:t>শ্রেণিবিভাগ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98141" y="175036"/>
            <a:ext cx="8246075" cy="861775"/>
            <a:chOff x="1598141" y="175036"/>
            <a:chExt cx="8246075" cy="861775"/>
          </a:xfrm>
        </p:grpSpPr>
        <p:sp>
          <p:nvSpPr>
            <p:cNvPr id="38" name="Rectangle 37"/>
            <p:cNvSpPr/>
            <p:nvPr/>
          </p:nvSpPr>
          <p:spPr>
            <a:xfrm>
              <a:off x="1598141" y="175036"/>
              <a:ext cx="172993" cy="86177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71134" y="175037"/>
              <a:ext cx="8073082" cy="86177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71134" y="175037"/>
              <a:ext cx="8073081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err="1" smtClean="0">
                  <a:solidFill>
                    <a:srgbClr val="FFFF00"/>
                  </a:solidFill>
                </a:rPr>
                <a:t>ডাটা</a:t>
              </a:r>
              <a:r>
                <a:rPr lang="en-US" sz="25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500" b="1" dirty="0" err="1" smtClean="0">
                  <a:solidFill>
                    <a:srgbClr val="FFFF00"/>
                  </a:solidFill>
                </a:rPr>
                <a:t>এবং</a:t>
              </a:r>
              <a:r>
                <a:rPr lang="en-US" sz="25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500" b="1" dirty="0" err="1" smtClean="0">
                  <a:solidFill>
                    <a:srgbClr val="FFFF00"/>
                  </a:solidFill>
                </a:rPr>
                <a:t>এডিডেস</a:t>
              </a:r>
              <a:r>
                <a:rPr lang="en-US" sz="25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500" b="1" dirty="0" err="1" smtClean="0">
                  <a:solidFill>
                    <a:srgbClr val="FFFF00"/>
                  </a:solidFill>
                </a:rPr>
                <a:t>রিকডারি</a:t>
              </a:r>
              <a:endParaRPr lang="en-US" sz="25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500" b="1" dirty="0" smtClean="0">
                  <a:solidFill>
                    <a:srgbClr val="FFFF00"/>
                  </a:solidFill>
                </a:rPr>
                <a:t>(Data and Evidence Recovery)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62681" y="4069492"/>
            <a:ext cx="1035496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সবসময়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সময়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এতোটাই</a:t>
            </a:r>
            <a:r>
              <a:rPr lang="en-US" dirty="0" smtClean="0"/>
              <a:t> </a:t>
            </a:r>
            <a:r>
              <a:rPr lang="en-US" dirty="0" err="1" smtClean="0"/>
              <a:t>অকেজো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পড়তে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dirty="0" smtClean="0"/>
              <a:t>, </a:t>
            </a:r>
            <a:r>
              <a:rPr lang="en-US" dirty="0" err="1" smtClean="0"/>
              <a:t>যেখান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অসম্ভব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বর্তমানে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উন্নত</a:t>
            </a:r>
            <a:r>
              <a:rPr lang="en-US" dirty="0" smtClean="0"/>
              <a:t> </a:t>
            </a:r>
            <a:r>
              <a:rPr lang="en-US" dirty="0" err="1" smtClean="0"/>
              <a:t>প্রযুক্তি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যেমন</a:t>
            </a:r>
            <a:r>
              <a:rPr lang="en-US" dirty="0" smtClean="0"/>
              <a:t>- </a:t>
            </a:r>
            <a:r>
              <a:rPr lang="en-US" sz="1500" dirty="0" smtClean="0"/>
              <a:t>Kroll </a:t>
            </a:r>
            <a:r>
              <a:rPr lang="en-US" sz="1500" dirty="0" err="1" smtClean="0"/>
              <a:t>Ontrack</a:t>
            </a:r>
            <a:r>
              <a:rPr lang="en-US" sz="1500" dirty="0" smtClean="0"/>
              <a:t> </a:t>
            </a:r>
            <a:r>
              <a:rPr lang="en-US" dirty="0" err="1" smtClean="0"/>
              <a:t>নামক</a:t>
            </a:r>
            <a:r>
              <a:rPr lang="en-US" dirty="0" smtClean="0"/>
              <a:t> </a:t>
            </a:r>
            <a:r>
              <a:rPr lang="en-US" dirty="0" err="1" smtClean="0"/>
              <a:t>এক</a:t>
            </a:r>
            <a:r>
              <a:rPr lang="en-US" dirty="0" smtClean="0"/>
              <a:t> </a:t>
            </a:r>
            <a:r>
              <a:rPr lang="en-US" dirty="0" err="1" smtClean="0"/>
              <a:t>অস্ট্রেলিয়ান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কোম্পানি</a:t>
            </a:r>
            <a:r>
              <a:rPr lang="en-US" dirty="0" smtClean="0"/>
              <a:t> </a:t>
            </a:r>
            <a:r>
              <a:rPr lang="en-US" dirty="0" err="1" smtClean="0"/>
              <a:t>আছে</a:t>
            </a:r>
            <a:r>
              <a:rPr lang="en-US" dirty="0" smtClean="0"/>
              <a:t>, </a:t>
            </a:r>
            <a:r>
              <a:rPr lang="en-US" dirty="0" err="1" smtClean="0"/>
              <a:t>ডারা</a:t>
            </a:r>
            <a:r>
              <a:rPr lang="en-US" dirty="0" smtClean="0"/>
              <a:t> </a:t>
            </a:r>
            <a:r>
              <a:rPr lang="en-US" sz="1700" dirty="0" smtClean="0"/>
              <a:t>৯৯%</a:t>
            </a:r>
            <a:r>
              <a:rPr lang="en-US" dirty="0" smtClean="0"/>
              <a:t> </a:t>
            </a:r>
            <a:r>
              <a:rPr lang="en-US" dirty="0" err="1" smtClean="0"/>
              <a:t>পর্যন্ত</a:t>
            </a:r>
            <a:r>
              <a:rPr lang="en-US" dirty="0" smtClean="0"/>
              <a:t> </a:t>
            </a:r>
            <a:r>
              <a:rPr lang="en-US" dirty="0" err="1" smtClean="0"/>
              <a:t>যে</a:t>
            </a:r>
            <a:r>
              <a:rPr lang="en-US" dirty="0" smtClean="0"/>
              <a:t>-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পার্ডপ্রাইভ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নিশ্চয়তা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200" dirty="0" smtClean="0"/>
              <a:t>।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7136" y="273890"/>
            <a:ext cx="5428734" cy="738666"/>
            <a:chOff x="1598139" y="175036"/>
            <a:chExt cx="8246077" cy="655755"/>
          </a:xfrm>
        </p:grpSpPr>
        <p:sp>
          <p:nvSpPr>
            <p:cNvPr id="11" name="Rectangle 10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49331" y="175038"/>
              <a:ext cx="6894885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49331" y="175037"/>
              <a:ext cx="6894885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ভূমিকা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(Introduction)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2682" y="1738184"/>
            <a:ext cx="1035496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প্রত্যেকের</a:t>
            </a:r>
            <a:r>
              <a:rPr lang="en-US" dirty="0" smtClean="0"/>
              <a:t> </a:t>
            </a:r>
            <a:r>
              <a:rPr lang="en-US" dirty="0" err="1" smtClean="0"/>
              <a:t>কাছেই</a:t>
            </a:r>
            <a:r>
              <a:rPr lang="en-US" dirty="0" smtClean="0"/>
              <a:t> </a:t>
            </a:r>
            <a:r>
              <a:rPr lang="en-US" dirty="0" err="1" smtClean="0"/>
              <a:t>গুরুত্বপূর্ণ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অনেকভাবেই</a:t>
            </a:r>
            <a:r>
              <a:rPr lang="en-US" dirty="0" smtClean="0"/>
              <a:t> </a:t>
            </a:r>
            <a:r>
              <a:rPr lang="en-US" dirty="0" err="1" smtClean="0"/>
              <a:t>আমাদের</a:t>
            </a:r>
            <a:r>
              <a:rPr lang="en-US" dirty="0" smtClean="0"/>
              <a:t> </a:t>
            </a:r>
            <a:r>
              <a:rPr lang="en-US" dirty="0" err="1" smtClean="0"/>
              <a:t>দৈনন্দিন</a:t>
            </a:r>
            <a:r>
              <a:rPr lang="en-US" dirty="0" smtClean="0"/>
              <a:t> </a:t>
            </a:r>
            <a:r>
              <a:rPr lang="en-US" dirty="0" err="1" smtClean="0"/>
              <a:t>জীবনের</a:t>
            </a:r>
            <a:r>
              <a:rPr lang="en-US" dirty="0" smtClean="0"/>
              <a:t> </a:t>
            </a:r>
            <a:r>
              <a:rPr lang="en-US" dirty="0" err="1" smtClean="0"/>
              <a:t>গুরুত্বপূর্ণ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হারিয়ে</a:t>
            </a:r>
            <a:r>
              <a:rPr lang="en-US" dirty="0" smtClean="0"/>
              <a:t> </a:t>
            </a:r>
            <a:r>
              <a:rPr lang="en-US" dirty="0" err="1" smtClean="0"/>
              <a:t>যেতে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ভুলবশত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গেলে</a:t>
            </a:r>
            <a:r>
              <a:rPr lang="en-US" dirty="0" smtClean="0"/>
              <a:t>, </a:t>
            </a:r>
            <a:r>
              <a:rPr lang="en-US" dirty="0" err="1" smtClean="0"/>
              <a:t>হার্ডড্রাইভ</a:t>
            </a:r>
            <a:r>
              <a:rPr lang="en-US" dirty="0"/>
              <a:t> </a:t>
            </a:r>
            <a:r>
              <a:rPr lang="en-US" dirty="0" err="1" smtClean="0"/>
              <a:t>অকেজো</a:t>
            </a:r>
            <a:r>
              <a:rPr lang="en-US" dirty="0" smtClean="0"/>
              <a:t> </a:t>
            </a:r>
            <a:r>
              <a:rPr lang="en-US" dirty="0" err="1" smtClean="0"/>
              <a:t>হযে</a:t>
            </a:r>
            <a:r>
              <a:rPr lang="en-US" dirty="0" smtClean="0"/>
              <a:t> </a:t>
            </a:r>
            <a:r>
              <a:rPr lang="en-US" dirty="0" err="1" smtClean="0"/>
              <a:t>গেলে</a:t>
            </a:r>
            <a:r>
              <a:rPr lang="en-US" dirty="0" smtClean="0"/>
              <a:t>, </a:t>
            </a:r>
            <a:r>
              <a:rPr lang="en-US" dirty="0" err="1" smtClean="0"/>
              <a:t>সফটওয়্যারে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ত্রুটি</a:t>
            </a:r>
            <a:r>
              <a:rPr lang="en-US" dirty="0" smtClean="0"/>
              <a:t> </a:t>
            </a:r>
            <a:r>
              <a:rPr lang="en-US" dirty="0" err="1" smtClean="0"/>
              <a:t>থাকলে</a:t>
            </a:r>
            <a:r>
              <a:rPr lang="en-US" dirty="0" smtClean="0"/>
              <a:t>,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করাপশন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গেলে</a:t>
            </a:r>
            <a:r>
              <a:rPr lang="en-US" dirty="0" smtClean="0"/>
              <a:t>, </a:t>
            </a:r>
            <a:r>
              <a:rPr lang="en-US" dirty="0" err="1" smtClean="0"/>
              <a:t>হ্যাকিং</a:t>
            </a:r>
            <a:r>
              <a:rPr lang="en-US" dirty="0" smtClean="0"/>
              <a:t> </a:t>
            </a:r>
            <a:r>
              <a:rPr lang="en-US" dirty="0" err="1" smtClean="0"/>
              <a:t>এক</a:t>
            </a:r>
            <a:r>
              <a:rPr lang="en-US" dirty="0" smtClean="0"/>
              <a:t> </a:t>
            </a:r>
            <a:r>
              <a:rPr lang="en-US" dirty="0" err="1" smtClean="0"/>
              <a:t>কবলে</a:t>
            </a:r>
            <a:r>
              <a:rPr lang="en-US" dirty="0" smtClean="0"/>
              <a:t> </a:t>
            </a:r>
            <a:r>
              <a:rPr lang="en-US" dirty="0" err="1" smtClean="0"/>
              <a:t>পড়লে</a:t>
            </a:r>
            <a:r>
              <a:rPr lang="en-US" dirty="0" smtClean="0"/>
              <a:t>, </a:t>
            </a:r>
            <a:r>
              <a:rPr lang="en-US" dirty="0" err="1" smtClean="0"/>
              <a:t>এমনকি</a:t>
            </a:r>
            <a:r>
              <a:rPr lang="en-US" dirty="0" smtClean="0"/>
              <a:t> </a:t>
            </a:r>
            <a:r>
              <a:rPr lang="en-US" dirty="0" err="1" smtClean="0"/>
              <a:t>সাধারণ</a:t>
            </a:r>
            <a:r>
              <a:rPr lang="en-US" dirty="0" smtClean="0"/>
              <a:t> </a:t>
            </a:r>
            <a:r>
              <a:rPr lang="en-US" dirty="0" err="1" smtClean="0"/>
              <a:t>বিদ্যু</a:t>
            </a:r>
            <a:r>
              <a:rPr lang="en-US" dirty="0" smtClean="0"/>
              <a:t>ৎ </a:t>
            </a:r>
            <a:r>
              <a:rPr lang="en-US" dirty="0" err="1" smtClean="0"/>
              <a:t>চলে</a:t>
            </a:r>
            <a:r>
              <a:rPr lang="en-US" dirty="0" smtClean="0"/>
              <a:t> </a:t>
            </a:r>
            <a:r>
              <a:rPr lang="en-US" dirty="0" err="1" smtClean="0"/>
              <a:t>যাওয়া</a:t>
            </a:r>
            <a:r>
              <a:rPr lang="en-US" dirty="0" smtClean="0"/>
              <a:t> </a:t>
            </a:r>
            <a:r>
              <a:rPr lang="en-US" dirty="0" err="1" smtClean="0"/>
              <a:t>থেকেও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 </a:t>
            </a:r>
            <a:r>
              <a:rPr lang="en-US" dirty="0" err="1" smtClean="0"/>
              <a:t>ঘটতে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</a:p>
          <a:p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লজিক্যাল</a:t>
            </a:r>
            <a:r>
              <a:rPr lang="en-US" dirty="0" smtClean="0"/>
              <a:t>, </a:t>
            </a:r>
            <a:r>
              <a:rPr lang="en-US" dirty="0" err="1" smtClean="0"/>
              <a:t>ফিজিক্যাল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উপরোল্লেখিত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কারণে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যাওয়া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পুনরুদ্ধারের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প্রক্রিয়া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হারিয়ে</a:t>
            </a:r>
            <a:r>
              <a:rPr lang="en-US" dirty="0" smtClean="0"/>
              <a:t> </a:t>
            </a:r>
            <a:r>
              <a:rPr lang="en-US" dirty="0" err="1" smtClean="0"/>
              <a:t>যাওয়া</a:t>
            </a:r>
            <a:r>
              <a:rPr lang="en-US" dirty="0" smtClean="0"/>
              <a:t> </a:t>
            </a:r>
            <a:r>
              <a:rPr lang="en-US" dirty="0" err="1" smtClean="0"/>
              <a:t>ডাটাগুলো</a:t>
            </a:r>
            <a:r>
              <a:rPr lang="en-US" dirty="0" smtClean="0"/>
              <a:t> </a:t>
            </a:r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হার্ডড্রাইভ</a:t>
            </a:r>
            <a:r>
              <a:rPr lang="en-US" dirty="0" smtClean="0"/>
              <a:t>, </a:t>
            </a:r>
            <a:r>
              <a:rPr lang="en-US" dirty="0" err="1" smtClean="0"/>
              <a:t>সলিভ-স্টেট</a:t>
            </a:r>
            <a:r>
              <a:rPr lang="en-US" dirty="0" smtClean="0"/>
              <a:t> </a:t>
            </a:r>
            <a:r>
              <a:rPr lang="en-US" dirty="0" err="1" smtClean="0"/>
              <a:t>ড্রাইভ</a:t>
            </a:r>
            <a:r>
              <a:rPr lang="en-US" dirty="0" smtClean="0"/>
              <a:t>, </a:t>
            </a:r>
            <a:r>
              <a:rPr lang="en-US" dirty="0" err="1" smtClean="0"/>
              <a:t>পেনড্রাইভ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মিডিয়া</a:t>
            </a:r>
            <a:r>
              <a:rPr lang="en-US" dirty="0" smtClean="0"/>
              <a:t> </a:t>
            </a:r>
            <a:r>
              <a:rPr lang="en-US" dirty="0" err="1" smtClean="0"/>
              <a:t>স্টেরেজের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জড়িত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dirty="0" smtClean="0"/>
              <a:t>,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বেশিরভাগ</a:t>
            </a:r>
            <a:r>
              <a:rPr lang="en-US" dirty="0" smtClean="0"/>
              <a:t> </a:t>
            </a:r>
            <a:r>
              <a:rPr lang="en-US" dirty="0" err="1" smtClean="0"/>
              <a:t>সময়েই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ডাটাগুলোকে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উপায়ে</a:t>
            </a:r>
            <a:r>
              <a:rPr lang="en-US" dirty="0" smtClean="0"/>
              <a:t> </a:t>
            </a:r>
            <a:r>
              <a:rPr lang="en-US" dirty="0" err="1" smtClean="0"/>
              <a:t>বিকভার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802621" y="4157881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02620" y="1826573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802620" y="1826573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7136" y="273890"/>
            <a:ext cx="7916561" cy="738666"/>
            <a:chOff x="1598139" y="175036"/>
            <a:chExt cx="12025010" cy="655755"/>
          </a:xfrm>
        </p:grpSpPr>
        <p:sp>
          <p:nvSpPr>
            <p:cNvPr id="12" name="Rectangle 11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২.১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49332" y="175038"/>
              <a:ext cx="10673817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49330" y="175037"/>
              <a:ext cx="10673818" cy="655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ফাইল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রিকভারি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এবং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ফাইল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রিকভারির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বিভিন্ন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পদ্ধতিসমূহের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শ্রেণিবিভাগ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(File recovery &amp; classify different procedures for file recovery)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62682" y="1738184"/>
            <a:ext cx="10354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প্রক্রিয়াকে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বলা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বর্তমানে</a:t>
            </a:r>
            <a:r>
              <a:rPr lang="en-US" dirty="0" smtClean="0"/>
              <a:t> </a:t>
            </a:r>
            <a:r>
              <a:rPr lang="en-US" dirty="0" err="1" smtClean="0"/>
              <a:t>সকল</a:t>
            </a:r>
            <a:r>
              <a:rPr lang="en-US" dirty="0" smtClean="0"/>
              <a:t> </a:t>
            </a:r>
            <a:r>
              <a:rPr lang="en-US" dirty="0" err="1" smtClean="0"/>
              <a:t>অপারেটিং</a:t>
            </a:r>
            <a:r>
              <a:rPr lang="en-US" dirty="0" smtClean="0"/>
              <a:t> </a:t>
            </a:r>
            <a:r>
              <a:rPr lang="en-US" dirty="0" err="1" smtClean="0"/>
              <a:t>সিস্টেমই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যাওয়া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স্থায়ীভাবে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পুনরায়</a:t>
            </a:r>
            <a:r>
              <a:rPr lang="en-US" dirty="0" smtClean="0"/>
              <a:t> </a:t>
            </a:r>
            <a:r>
              <a:rPr lang="en-US" dirty="0" err="1" smtClean="0"/>
              <a:t>ব্যবহারকারীর</a:t>
            </a:r>
            <a:r>
              <a:rPr lang="en-US" dirty="0" smtClean="0"/>
              <a:t> </a:t>
            </a:r>
            <a:r>
              <a:rPr lang="en-US" dirty="0" err="1" smtClean="0"/>
              <a:t>নিশ্চিতকরণের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অপেক্ষা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062679" y="2552202"/>
            <a:ext cx="103549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রিকভারিরি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বিভিন্ন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প্রক্রিয়াঃ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উপায়ে</a:t>
            </a:r>
            <a:r>
              <a:rPr lang="en-US" dirty="0" smtClean="0"/>
              <a:t> </a:t>
            </a:r>
            <a:r>
              <a:rPr lang="en-US" dirty="0" err="1" smtClean="0"/>
              <a:t>সম্পন্ন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প্রক্রিয়া</a:t>
            </a:r>
            <a:r>
              <a:rPr lang="en-US" dirty="0" smtClean="0"/>
              <a:t> </a:t>
            </a:r>
            <a:r>
              <a:rPr lang="en-US" dirty="0" err="1" smtClean="0"/>
              <a:t>মূলত</a:t>
            </a:r>
            <a:r>
              <a:rPr lang="en-US" dirty="0" smtClean="0"/>
              <a:t> </a:t>
            </a:r>
            <a:r>
              <a:rPr lang="en-US" dirty="0" err="1" smtClean="0"/>
              <a:t>নির্ভর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হারানো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এর </a:t>
            </a:r>
            <a:r>
              <a:rPr lang="en-US" dirty="0" err="1" smtClean="0"/>
              <a:t>ধরনের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প্রধানত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রিকভারির</a:t>
            </a:r>
            <a:r>
              <a:rPr lang="en-US" dirty="0" smtClean="0"/>
              <a:t> </a:t>
            </a:r>
            <a:r>
              <a:rPr lang="en-US" dirty="0" err="1" smtClean="0"/>
              <a:t>প্রক্রিয়াকে</a:t>
            </a:r>
            <a:r>
              <a:rPr lang="en-US" dirty="0" smtClean="0"/>
              <a:t> </a:t>
            </a:r>
            <a:r>
              <a:rPr lang="en-US" dirty="0" err="1" smtClean="0"/>
              <a:t>দুটি</a:t>
            </a:r>
            <a:r>
              <a:rPr lang="en-US" dirty="0" smtClean="0"/>
              <a:t> </a:t>
            </a:r>
            <a:r>
              <a:rPr lang="en-US" dirty="0" err="1" smtClean="0"/>
              <a:t>ভাগে</a:t>
            </a:r>
            <a:r>
              <a:rPr lang="en-US" dirty="0" smtClean="0"/>
              <a:t> </a:t>
            </a:r>
            <a:r>
              <a:rPr lang="en-US" dirty="0" err="1" smtClean="0"/>
              <a:t>ভাগ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, </a:t>
            </a:r>
            <a:r>
              <a:rPr lang="en-US" dirty="0" err="1" smtClean="0"/>
              <a:t>যথা</a:t>
            </a:r>
            <a:r>
              <a:rPr lang="en-US" dirty="0" smtClean="0"/>
              <a:t>-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হার্ডওয়্যার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ইচ্ছা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অনিচ্ছায়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কিংবা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হওয়ার</a:t>
            </a:r>
            <a:r>
              <a:rPr lang="en-US" dirty="0" smtClean="0"/>
              <a:t> </a:t>
            </a:r>
            <a:r>
              <a:rPr lang="en-US" dirty="0" err="1" smtClean="0"/>
              <a:t>কারণে</a:t>
            </a:r>
            <a:r>
              <a:rPr lang="en-US" dirty="0" smtClean="0"/>
              <a:t> </a:t>
            </a:r>
            <a:r>
              <a:rPr lang="en-US" dirty="0" err="1" smtClean="0"/>
              <a:t>যে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সম্পন্ন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হয</a:t>
            </a:r>
            <a:r>
              <a:rPr lang="en-US" sz="1200" dirty="0"/>
              <a:t>।</a:t>
            </a:r>
            <a:endParaRPr lang="en-US" sz="1200" b="1" dirty="0" smtClean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2678" y="3643219"/>
            <a:ext cx="626899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১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ডিলিট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হয়ে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যাওয়া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রিকভারিঃ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যখন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,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আসলে</a:t>
            </a:r>
            <a:r>
              <a:rPr lang="en-US" dirty="0" smtClean="0"/>
              <a:t> </a:t>
            </a:r>
            <a:r>
              <a:rPr lang="en-US" dirty="0" err="1" smtClean="0"/>
              <a:t>স্থায়ীভাবে</a:t>
            </a:r>
            <a:r>
              <a:rPr lang="en-US" dirty="0" smtClean="0"/>
              <a:t> </a:t>
            </a:r>
            <a:r>
              <a:rPr lang="en-US" dirty="0" err="1" smtClean="0"/>
              <a:t>ততক্ষণ</a:t>
            </a:r>
            <a:r>
              <a:rPr lang="en-US" dirty="0" smtClean="0"/>
              <a:t> </a:t>
            </a:r>
            <a:r>
              <a:rPr lang="en-US" dirty="0" err="1" smtClean="0"/>
              <a:t>পর্যন্ত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, </a:t>
            </a:r>
            <a:r>
              <a:rPr lang="en-US" dirty="0" err="1" smtClean="0"/>
              <a:t>যতক্ষণ</a:t>
            </a:r>
            <a:r>
              <a:rPr lang="en-US" dirty="0" smtClean="0"/>
              <a:t> </a:t>
            </a:r>
            <a:r>
              <a:rPr lang="en-US" dirty="0" err="1" smtClean="0"/>
              <a:t>পর্যন্ত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 </a:t>
            </a:r>
            <a:r>
              <a:rPr lang="en-US" dirty="0" err="1" smtClean="0"/>
              <a:t>সেখানে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/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হয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এজন্য</a:t>
            </a:r>
            <a:r>
              <a:rPr lang="en-US" dirty="0" smtClean="0"/>
              <a:t> </a:t>
            </a:r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ভুলক্রমে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ভালো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দিয়ে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নেয়া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endParaRPr lang="en-US" sz="1200" b="1" dirty="0" smtClean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2679" y="5043190"/>
            <a:ext cx="626899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২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ওভাররাইট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হওয়া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রিকভারিঃ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গেলে</a:t>
            </a:r>
            <a:r>
              <a:rPr lang="en-US" dirty="0" smtClean="0"/>
              <a:t> </a:t>
            </a:r>
            <a:r>
              <a:rPr lang="en-US" dirty="0" err="1" smtClean="0"/>
              <a:t>সেক্ষেত্রে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একটু</a:t>
            </a:r>
            <a:r>
              <a:rPr lang="en-US" dirty="0" smtClean="0"/>
              <a:t> </a:t>
            </a:r>
            <a:r>
              <a:rPr lang="en-US" dirty="0" err="1" smtClean="0"/>
              <a:t>জটিল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এক্ষেত্রে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অ্যাপ্লিকেশনের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ভীভাবে</a:t>
            </a:r>
            <a:r>
              <a:rPr lang="en-US" dirty="0" smtClean="0"/>
              <a:t> </a:t>
            </a:r>
            <a:r>
              <a:rPr lang="en-US" dirty="0" err="1" smtClean="0"/>
              <a:t>সংরক্ষিত</a:t>
            </a:r>
            <a:r>
              <a:rPr lang="en-US" dirty="0" smtClean="0"/>
              <a:t> </a:t>
            </a:r>
            <a:r>
              <a:rPr lang="en-US" dirty="0" err="1" smtClean="0"/>
              <a:t>হয়েছে</a:t>
            </a:r>
            <a:r>
              <a:rPr lang="en-US" dirty="0" smtClean="0"/>
              <a:t> </a:t>
            </a:r>
            <a:r>
              <a:rPr lang="en-US" dirty="0" err="1" smtClean="0"/>
              <a:t>তার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dirty="0" smtClean="0"/>
              <a:t> </a:t>
            </a:r>
            <a:r>
              <a:rPr lang="en-US" dirty="0" err="1" smtClean="0"/>
              <a:t>নির্ভর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মানেই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ফাইলটির</a:t>
            </a:r>
            <a:r>
              <a:rPr lang="en-US" dirty="0" smtClean="0"/>
              <a:t> </a:t>
            </a:r>
            <a:r>
              <a:rPr lang="en-US" dirty="0" err="1" smtClean="0"/>
              <a:t>পরিবর্তন</a:t>
            </a:r>
            <a:r>
              <a:rPr lang="en-US" sz="1200" dirty="0" smtClean="0"/>
              <a:t>।</a:t>
            </a:r>
            <a:r>
              <a:rPr lang="en-US" sz="1200" b="1" dirty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গেলেও</a:t>
            </a:r>
            <a:r>
              <a:rPr lang="en-US" dirty="0" smtClean="0"/>
              <a:t> </a:t>
            </a:r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প্রকার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সময়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dirty="0" smtClean="0"/>
              <a:t> </a:t>
            </a:r>
            <a:r>
              <a:rPr lang="en-US" dirty="0" err="1" smtClean="0"/>
              <a:t>নাও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940842" y="3715351"/>
            <a:ext cx="3821230" cy="2598821"/>
            <a:chOff x="7940842" y="3715351"/>
            <a:chExt cx="3821230" cy="259882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230" y="3795845"/>
              <a:ext cx="3658002" cy="2438668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1" name="Rectangle 20"/>
            <p:cNvSpPr/>
            <p:nvPr/>
          </p:nvSpPr>
          <p:spPr>
            <a:xfrm>
              <a:off x="7940842" y="3715351"/>
              <a:ext cx="3821230" cy="25988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2678" y="1048298"/>
            <a:ext cx="951583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৩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নষ্ঠ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হওয়া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রিকভারিঃ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হার্ড</a:t>
            </a:r>
            <a:r>
              <a:rPr lang="en-US" dirty="0" smtClean="0"/>
              <a:t> </a:t>
            </a:r>
            <a:r>
              <a:rPr lang="en-US" dirty="0" err="1" smtClean="0"/>
              <a:t>ডিস্ক</a:t>
            </a:r>
            <a:r>
              <a:rPr lang="en-US" dirty="0" smtClean="0"/>
              <a:t> এর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ড্রাইভ</a:t>
            </a:r>
            <a:r>
              <a:rPr lang="en-US" dirty="0" smtClean="0"/>
              <a:t> </a:t>
            </a:r>
            <a:r>
              <a:rPr lang="en-US" dirty="0" err="1" smtClean="0"/>
              <a:t>নষ্ট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কিংবা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ফরম্যাট</a:t>
            </a:r>
            <a:r>
              <a:rPr lang="en-US" dirty="0" smtClean="0"/>
              <a:t> </a:t>
            </a:r>
            <a:r>
              <a:rPr lang="en-US" dirty="0" err="1" smtClean="0"/>
              <a:t>নষ্ট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ফিরে</a:t>
            </a:r>
            <a:r>
              <a:rPr lang="en-US" dirty="0" smtClean="0"/>
              <a:t> </a:t>
            </a:r>
            <a:r>
              <a:rPr lang="en-US" dirty="0" err="1" smtClean="0"/>
              <a:t>পাবার</a:t>
            </a:r>
            <a:r>
              <a:rPr lang="en-US" dirty="0" smtClean="0"/>
              <a:t> </a:t>
            </a:r>
            <a:r>
              <a:rPr lang="en-US" dirty="0" err="1" smtClean="0"/>
              <a:t>ক্ষেত্রে</a:t>
            </a:r>
            <a:r>
              <a:rPr lang="en-US" dirty="0" smtClean="0"/>
              <a:t> </a:t>
            </a:r>
            <a:r>
              <a:rPr lang="en-US" dirty="0" err="1" smtClean="0"/>
              <a:t>নির্ভর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ঠিক</a:t>
            </a:r>
            <a:r>
              <a:rPr lang="en-US" dirty="0" smtClean="0"/>
              <a:t> </a:t>
            </a:r>
            <a:r>
              <a:rPr lang="en-US" dirty="0" err="1" smtClean="0"/>
              <a:t>কতটা</a:t>
            </a:r>
            <a:r>
              <a:rPr lang="en-US" dirty="0" smtClean="0"/>
              <a:t> </a:t>
            </a:r>
            <a:r>
              <a:rPr lang="en-US" dirty="0" err="1" smtClean="0"/>
              <a:t>ক্ষতিগ্রস্ত</a:t>
            </a:r>
            <a:r>
              <a:rPr lang="en-US" dirty="0" smtClean="0"/>
              <a:t> </a:t>
            </a:r>
            <a:r>
              <a:rPr lang="en-US" dirty="0" err="1" smtClean="0"/>
              <a:t>হয়েছে</a:t>
            </a:r>
            <a:r>
              <a:rPr lang="en-US" dirty="0" smtClean="0"/>
              <a:t> </a:t>
            </a:r>
            <a:r>
              <a:rPr lang="en-US" dirty="0" err="1" smtClean="0"/>
              <a:t>তার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ক্ষতিগ্রস্ত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যথেষ্ট</a:t>
            </a:r>
            <a:r>
              <a:rPr lang="en-US" dirty="0" smtClean="0"/>
              <a:t> </a:t>
            </a:r>
            <a:r>
              <a:rPr lang="en-US" dirty="0" err="1" smtClean="0"/>
              <a:t>তথ্য</a:t>
            </a:r>
            <a:r>
              <a:rPr lang="en-US" dirty="0" smtClean="0"/>
              <a:t> </a:t>
            </a:r>
            <a:r>
              <a:rPr lang="en-US" dirty="0" err="1" smtClean="0"/>
              <a:t>উদ্ধার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সক্ষম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,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ধ্বংস</a:t>
            </a:r>
            <a:r>
              <a:rPr lang="en-US" dirty="0" smtClean="0"/>
              <a:t> </a:t>
            </a:r>
            <a:r>
              <a:rPr lang="en-US" dirty="0" err="1" smtClean="0"/>
              <a:t>হওয়া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ব্যবহারের</a:t>
            </a:r>
            <a:r>
              <a:rPr lang="en-US" dirty="0" smtClean="0"/>
              <a:t> </a:t>
            </a:r>
            <a:r>
              <a:rPr lang="en-US" dirty="0" err="1" smtClean="0"/>
              <a:t>যোগ্য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তারপরও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আগের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অর্থা</a:t>
            </a:r>
            <a:r>
              <a:rPr lang="en-US" dirty="0" smtClean="0"/>
              <a:t>ৎ </a:t>
            </a:r>
            <a:r>
              <a:rPr lang="en-US" dirty="0" err="1" smtClean="0"/>
              <a:t>ধ্বংস</a:t>
            </a:r>
            <a:r>
              <a:rPr lang="en-US" dirty="0" smtClean="0"/>
              <a:t> </a:t>
            </a:r>
            <a:r>
              <a:rPr lang="en-US" dirty="0" err="1" smtClean="0"/>
              <a:t>হওয়ার</a:t>
            </a:r>
            <a:r>
              <a:rPr lang="en-US" dirty="0" smtClean="0"/>
              <a:t> </a:t>
            </a:r>
            <a:r>
              <a:rPr lang="en-US" dirty="0" err="1" smtClean="0"/>
              <a:t>আগের</a:t>
            </a:r>
            <a:r>
              <a:rPr lang="en-US" dirty="0" smtClean="0"/>
              <a:t> </a:t>
            </a:r>
            <a:r>
              <a:rPr lang="en-US" dirty="0" err="1" smtClean="0"/>
              <a:t>ভার্সনটি</a:t>
            </a:r>
            <a:r>
              <a:rPr lang="en-US" dirty="0" smtClean="0"/>
              <a:t> </a:t>
            </a:r>
            <a:r>
              <a:rPr lang="en-US" dirty="0" err="1" smtClean="0"/>
              <a:t>থোজার</a:t>
            </a:r>
            <a:r>
              <a:rPr lang="en-US" dirty="0" smtClean="0"/>
              <a:t> </a:t>
            </a:r>
            <a:r>
              <a:rPr lang="en-US" dirty="0" err="1" smtClean="0"/>
              <a:t>চেষ্টা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খুজে</a:t>
            </a:r>
            <a:r>
              <a:rPr lang="en-US" dirty="0" smtClean="0"/>
              <a:t> </a:t>
            </a:r>
            <a:r>
              <a:rPr lang="en-US" dirty="0" err="1" smtClean="0"/>
              <a:t>পায়</a:t>
            </a:r>
            <a:r>
              <a:rPr lang="en-US" dirty="0" smtClean="0"/>
              <a:t> </a:t>
            </a:r>
            <a:r>
              <a:rPr lang="en-US" dirty="0" err="1" smtClean="0"/>
              <a:t>তখন</a:t>
            </a:r>
            <a:r>
              <a:rPr lang="en-US" dirty="0" smtClean="0"/>
              <a:t> </a:t>
            </a:r>
            <a:r>
              <a:rPr lang="en-US" dirty="0" err="1" smtClean="0"/>
              <a:t>পার্টিশন</a:t>
            </a:r>
            <a:r>
              <a:rPr lang="en-US" dirty="0" smtClean="0"/>
              <a:t> </a:t>
            </a:r>
            <a:r>
              <a:rPr lang="en-US" dirty="0" err="1" smtClean="0"/>
              <a:t>টেবিল</a:t>
            </a:r>
            <a:r>
              <a:rPr lang="en-US" dirty="0" smtClean="0"/>
              <a:t> </a:t>
            </a:r>
            <a:r>
              <a:rPr lang="en-US" dirty="0" err="1" smtClean="0"/>
              <a:t>ঠিক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endParaRPr lang="en-US" sz="1200" b="1" dirty="0" smtClean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2679" y="2448269"/>
            <a:ext cx="951583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৪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ফিজিক্যালি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ড্যামেজ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হওয়া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রিকভারিঃ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হওয়া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ফরম্যাটিং</a:t>
            </a:r>
            <a:r>
              <a:rPr lang="en-US" dirty="0" smtClean="0"/>
              <a:t>/</a:t>
            </a:r>
            <a:r>
              <a:rPr lang="en-US" dirty="0" err="1" smtClean="0"/>
              <a:t>করাপ্টেড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, </a:t>
            </a:r>
            <a:r>
              <a:rPr lang="en-US" dirty="0" err="1" smtClean="0"/>
              <a:t>আর</a:t>
            </a:r>
            <a:r>
              <a:rPr lang="en-US" dirty="0" smtClean="0"/>
              <a:t> </a:t>
            </a:r>
            <a:r>
              <a:rPr lang="en-US" dirty="0" err="1" smtClean="0"/>
              <a:t>সম্পূর্ণ</a:t>
            </a:r>
            <a:r>
              <a:rPr lang="en-US" dirty="0" smtClean="0"/>
              <a:t> </a:t>
            </a:r>
            <a:r>
              <a:rPr lang="en-US" dirty="0" err="1" smtClean="0"/>
              <a:t>ফিজিক্যালি</a:t>
            </a:r>
            <a:r>
              <a:rPr lang="en-US" dirty="0" smtClean="0"/>
              <a:t> </a:t>
            </a:r>
            <a:r>
              <a:rPr lang="en-US" dirty="0" err="1" smtClean="0"/>
              <a:t>ধ্বংস</a:t>
            </a:r>
            <a:r>
              <a:rPr lang="en-US" dirty="0" smtClean="0"/>
              <a:t> </a:t>
            </a:r>
            <a:r>
              <a:rPr lang="en-US" dirty="0" err="1" smtClean="0"/>
              <a:t>হওয়া</a:t>
            </a:r>
            <a:r>
              <a:rPr lang="en-US" dirty="0" smtClean="0"/>
              <a:t> </a:t>
            </a:r>
            <a:r>
              <a:rPr lang="en-US" dirty="0" err="1" smtClean="0"/>
              <a:t>হার্ডড্রাইভ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কিন্ত</a:t>
            </a:r>
            <a:r>
              <a:rPr lang="en-US" dirty="0" smtClean="0"/>
              <a:t> </a:t>
            </a:r>
            <a:r>
              <a:rPr lang="en-US" dirty="0" err="1" smtClean="0"/>
              <a:t>এক</a:t>
            </a:r>
            <a:r>
              <a:rPr lang="en-US" dirty="0" smtClean="0"/>
              <a:t> </a:t>
            </a:r>
            <a:r>
              <a:rPr lang="en-US" dirty="0" err="1" smtClean="0"/>
              <a:t>নয়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অবস্থায়</a:t>
            </a:r>
            <a:r>
              <a:rPr lang="en-US" dirty="0" smtClean="0"/>
              <a:t> </a:t>
            </a:r>
            <a:r>
              <a:rPr lang="en-US" dirty="0" err="1" smtClean="0"/>
              <a:t>সাধারণ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টেকনিক্যাল</a:t>
            </a:r>
            <a:r>
              <a:rPr lang="en-US" dirty="0" smtClean="0"/>
              <a:t> </a:t>
            </a:r>
            <a:r>
              <a:rPr lang="en-US" dirty="0" err="1" smtClean="0"/>
              <a:t>জ্ঞান</a:t>
            </a:r>
            <a:r>
              <a:rPr lang="en-US" dirty="0" smtClean="0"/>
              <a:t> </a:t>
            </a:r>
            <a:r>
              <a:rPr lang="en-US" dirty="0" err="1" smtClean="0"/>
              <a:t>তেমন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কাজে</a:t>
            </a:r>
            <a:r>
              <a:rPr lang="en-US" dirty="0" smtClean="0"/>
              <a:t> </a:t>
            </a:r>
            <a:r>
              <a:rPr lang="en-US" dirty="0" err="1" smtClean="0"/>
              <a:t>লাগবে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ফিজিক্যালি</a:t>
            </a:r>
            <a:r>
              <a:rPr lang="en-US" dirty="0" smtClean="0"/>
              <a:t> </a:t>
            </a:r>
            <a:r>
              <a:rPr lang="en-US" dirty="0" err="1" smtClean="0"/>
              <a:t>ড্যামেজ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সবচেয়ে</a:t>
            </a:r>
            <a:r>
              <a:rPr lang="en-US" dirty="0" smtClean="0"/>
              <a:t> </a:t>
            </a:r>
            <a:r>
              <a:rPr lang="en-US" dirty="0" err="1" smtClean="0"/>
              <a:t>উত্তম</a:t>
            </a:r>
            <a:r>
              <a:rPr lang="en-US" dirty="0" smtClean="0"/>
              <a:t> </a:t>
            </a:r>
            <a:r>
              <a:rPr lang="en-US" dirty="0" err="1" smtClean="0"/>
              <a:t>পন্থ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dirty="0" smtClean="0"/>
              <a:t> </a:t>
            </a:r>
            <a:r>
              <a:rPr lang="en-US" dirty="0" err="1" smtClean="0"/>
              <a:t>ড্রাইভটি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বিশেষজ্ঞ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প্রতিষ্ঠান</a:t>
            </a:r>
            <a:r>
              <a:rPr lang="en-US" dirty="0" smtClean="0"/>
              <a:t> 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/>
              <a:t> </a:t>
            </a:r>
            <a:r>
              <a:rPr lang="en-US" dirty="0" err="1" smtClean="0"/>
              <a:t>করিয়ে</a:t>
            </a:r>
            <a:r>
              <a:rPr lang="en-US" dirty="0" smtClean="0"/>
              <a:t> </a:t>
            </a:r>
            <a:r>
              <a:rPr lang="en-US" dirty="0" err="1" smtClean="0"/>
              <a:t>নেয়া</a:t>
            </a:r>
            <a:r>
              <a:rPr lang="en-US" sz="1200" dirty="0" smtClean="0"/>
              <a:t>।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অনেকভাবে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ফিজিক্যালি</a:t>
            </a:r>
            <a:r>
              <a:rPr lang="en-US" dirty="0" smtClean="0"/>
              <a:t> </a:t>
            </a:r>
            <a:r>
              <a:rPr lang="en-US" dirty="0" err="1" smtClean="0"/>
              <a:t>ড্যামেজ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সময়</a:t>
            </a:r>
            <a:r>
              <a:rPr lang="en-US" dirty="0" smtClean="0"/>
              <a:t> </a:t>
            </a:r>
            <a:r>
              <a:rPr lang="en-US" dirty="0" err="1" smtClean="0"/>
              <a:t>শুধু</a:t>
            </a:r>
            <a:r>
              <a:rPr lang="en-US" dirty="0" smtClean="0"/>
              <a:t> </a:t>
            </a:r>
            <a:r>
              <a:rPr lang="en-US" dirty="0" err="1" smtClean="0"/>
              <a:t>হয়তো</a:t>
            </a:r>
            <a:r>
              <a:rPr lang="en-US" dirty="0" smtClean="0"/>
              <a:t> </a:t>
            </a:r>
            <a:r>
              <a:rPr lang="en-US" dirty="0" err="1" smtClean="0"/>
              <a:t>ড্রাইভটির</a:t>
            </a:r>
            <a:r>
              <a:rPr lang="en-US" dirty="0" smtClean="0"/>
              <a:t> </a:t>
            </a:r>
            <a:r>
              <a:rPr lang="en-US" dirty="0" err="1" smtClean="0"/>
              <a:t>কন্ট্রোলার</a:t>
            </a:r>
            <a:r>
              <a:rPr lang="en-US" dirty="0" smtClean="0"/>
              <a:t> </a:t>
            </a:r>
            <a:r>
              <a:rPr lang="en-US" dirty="0" err="1" smtClean="0"/>
              <a:t>বোর্ড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হেড</a:t>
            </a:r>
            <a:r>
              <a:rPr lang="en-US" dirty="0" smtClean="0"/>
              <a:t> </a:t>
            </a:r>
            <a:r>
              <a:rPr lang="en-US" dirty="0" err="1" smtClean="0"/>
              <a:t>ড্যামেজ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অবস্থায়</a:t>
            </a:r>
            <a:r>
              <a:rPr lang="en-US" dirty="0" smtClean="0"/>
              <a:t> </a:t>
            </a:r>
            <a:r>
              <a:rPr lang="en-US" dirty="0" err="1" smtClean="0"/>
              <a:t>এগুলোকে</a:t>
            </a:r>
            <a:r>
              <a:rPr lang="en-US" dirty="0" smtClean="0"/>
              <a:t> </a:t>
            </a:r>
            <a:r>
              <a:rPr lang="en-US" dirty="0" err="1" smtClean="0"/>
              <a:t>পরিবর্তন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ড্রাইভটি</a:t>
            </a:r>
            <a:r>
              <a:rPr lang="en-US" dirty="0" smtClean="0"/>
              <a:t> </a:t>
            </a:r>
            <a:r>
              <a:rPr lang="en-US" dirty="0" err="1" smtClean="0"/>
              <a:t>রিপেয়ার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যেতে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কিন্ত</a:t>
            </a:r>
            <a:r>
              <a:rPr lang="en-US" dirty="0" smtClean="0"/>
              <a:t>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পরিবর্তনগুলো</a:t>
            </a:r>
            <a:r>
              <a:rPr lang="en-US" dirty="0" smtClean="0"/>
              <a:t> </a:t>
            </a:r>
            <a:r>
              <a:rPr lang="en-US" dirty="0" err="1" smtClean="0"/>
              <a:t>করাতে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শুরুতর</a:t>
            </a:r>
            <a:r>
              <a:rPr lang="en-US" dirty="0" smtClean="0"/>
              <a:t> </a:t>
            </a:r>
            <a:r>
              <a:rPr lang="en-US" dirty="0" err="1" smtClean="0"/>
              <a:t>ড্যামেজ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ড্রাইভটিকে</a:t>
            </a:r>
            <a:r>
              <a:rPr lang="en-US" dirty="0" smtClean="0"/>
              <a:t> </a:t>
            </a:r>
            <a:r>
              <a:rPr lang="en-US" dirty="0" err="1" smtClean="0"/>
              <a:t>সারাতে</a:t>
            </a:r>
            <a:r>
              <a:rPr lang="en-US" dirty="0" smtClean="0"/>
              <a:t> </a:t>
            </a:r>
            <a:r>
              <a:rPr lang="en-US" dirty="0" err="1" smtClean="0"/>
              <a:t>অবশ্যই</a:t>
            </a:r>
            <a:r>
              <a:rPr lang="en-US" dirty="0" smtClean="0"/>
              <a:t> </a:t>
            </a:r>
            <a:r>
              <a:rPr lang="en-US" dirty="0" err="1" smtClean="0"/>
              <a:t>বিশেষজ্ঞদের</a:t>
            </a:r>
            <a:r>
              <a:rPr lang="en-US" dirty="0" smtClean="0"/>
              <a:t> </a:t>
            </a:r>
            <a:r>
              <a:rPr lang="en-US" dirty="0" err="1" smtClean="0"/>
              <a:t>সাহায্য</a:t>
            </a:r>
            <a:r>
              <a:rPr lang="en-US" dirty="0" smtClean="0"/>
              <a:t> </a:t>
            </a:r>
            <a:r>
              <a:rPr lang="en-US" dirty="0" err="1" smtClean="0"/>
              <a:t>নেওয়া</a:t>
            </a:r>
            <a:r>
              <a:rPr lang="en-US" dirty="0" smtClean="0"/>
              <a:t> </a:t>
            </a:r>
            <a:r>
              <a:rPr lang="en-US" dirty="0" err="1" smtClean="0"/>
              <a:t>উচিত</a:t>
            </a:r>
            <a:r>
              <a:rPr lang="en-US" sz="1200" dirty="0" smtClean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560540" cy="738666"/>
            <a:chOff x="1598139" y="175036"/>
            <a:chExt cx="8446287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২.২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095094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095094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ডাটা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রিকভারি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এবং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ফরেনসিক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টুল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কিট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(Data recovery &amp; Forensic Tool Kit (FTK))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682" y="1408670"/>
            <a:ext cx="1035496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সময়েই</a:t>
            </a:r>
            <a:r>
              <a:rPr lang="en-US" dirty="0" smtClean="0"/>
              <a:t> </a:t>
            </a:r>
            <a:r>
              <a:rPr lang="en-US" dirty="0" err="1" smtClean="0"/>
              <a:t>ঘটতে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কেবল</a:t>
            </a:r>
            <a:r>
              <a:rPr lang="en-US" dirty="0" smtClean="0"/>
              <a:t> </a:t>
            </a:r>
            <a:r>
              <a:rPr lang="en-US" dirty="0" err="1" smtClean="0"/>
              <a:t>হার্ড</a:t>
            </a:r>
            <a:r>
              <a:rPr lang="en-US" dirty="0" smtClean="0"/>
              <a:t> </a:t>
            </a:r>
            <a:r>
              <a:rPr lang="en-US" dirty="0" err="1" smtClean="0"/>
              <a:t>ডিস্ক</a:t>
            </a:r>
            <a:r>
              <a:rPr lang="en-US" dirty="0" smtClean="0"/>
              <a:t> </a:t>
            </a:r>
            <a:r>
              <a:rPr lang="en-US" dirty="0" err="1" smtClean="0"/>
              <a:t>ক্রাশ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,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dirty="0" smtClean="0"/>
              <a:t> </a:t>
            </a:r>
            <a:r>
              <a:rPr lang="en-US" dirty="0" err="1" smtClean="0"/>
              <a:t>অপারেটিং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ক্রাশ</a:t>
            </a:r>
            <a:r>
              <a:rPr lang="en-US" dirty="0" smtClean="0"/>
              <a:t>, </a:t>
            </a:r>
            <a:r>
              <a:rPr lang="en-US" dirty="0" err="1" smtClean="0"/>
              <a:t>রানসমওয়্যার</a:t>
            </a:r>
            <a:r>
              <a:rPr lang="en-US" dirty="0" smtClean="0"/>
              <a:t> </a:t>
            </a:r>
            <a:r>
              <a:rPr lang="en-US" dirty="0" err="1" smtClean="0"/>
              <a:t>অক্রমণ</a:t>
            </a:r>
            <a:r>
              <a:rPr lang="en-US" dirty="0" smtClean="0"/>
              <a:t>, </a:t>
            </a:r>
            <a:r>
              <a:rPr lang="en-US" dirty="0" err="1" smtClean="0"/>
              <a:t>ভুলক্রমে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কিংবা</a:t>
            </a:r>
            <a:r>
              <a:rPr lang="en-US" dirty="0" smtClean="0"/>
              <a:t> </a:t>
            </a:r>
            <a:r>
              <a:rPr lang="en-US" dirty="0" err="1" smtClean="0"/>
              <a:t>ডিভাইস</a:t>
            </a:r>
            <a:r>
              <a:rPr lang="en-US" dirty="0" smtClean="0"/>
              <a:t> </a:t>
            </a:r>
            <a:r>
              <a:rPr lang="en-US" dirty="0" err="1" smtClean="0"/>
              <a:t>চুরি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হারানো</a:t>
            </a:r>
            <a:r>
              <a:rPr lang="en-US" dirty="0" smtClean="0"/>
              <a:t> </a:t>
            </a:r>
            <a:r>
              <a:rPr lang="en-US" dirty="0" err="1" smtClean="0"/>
              <a:t>যাওয়ার</a:t>
            </a:r>
            <a:r>
              <a:rPr lang="en-US" dirty="0" smtClean="0"/>
              <a:t> </a:t>
            </a:r>
            <a:r>
              <a:rPr lang="en-US" dirty="0" err="1" smtClean="0"/>
              <a:t>ফলেও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আর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লসে</a:t>
            </a:r>
            <a:r>
              <a:rPr lang="en-US" dirty="0" smtClean="0"/>
              <a:t> </a:t>
            </a:r>
            <a:r>
              <a:rPr lang="en-US" dirty="0" err="1" smtClean="0"/>
              <a:t>কেবল</a:t>
            </a:r>
            <a:r>
              <a:rPr lang="en-US" dirty="0" smtClean="0"/>
              <a:t> </a:t>
            </a:r>
            <a:r>
              <a:rPr lang="en-US" dirty="0" err="1" smtClean="0"/>
              <a:t>পার্সোনাল</a:t>
            </a:r>
            <a:r>
              <a:rPr lang="en-US" dirty="0" smtClean="0"/>
              <a:t> </a:t>
            </a:r>
            <a:r>
              <a:rPr lang="en-US" dirty="0" err="1" smtClean="0"/>
              <a:t>ডাটাই</a:t>
            </a:r>
            <a:r>
              <a:rPr lang="en-US" dirty="0" smtClean="0"/>
              <a:t> </a:t>
            </a:r>
            <a:r>
              <a:rPr lang="en-US" dirty="0" err="1" smtClean="0"/>
              <a:t>নয়</a:t>
            </a:r>
            <a:r>
              <a:rPr lang="en-US" dirty="0" smtClean="0"/>
              <a:t>, </a:t>
            </a:r>
            <a:r>
              <a:rPr lang="en-US" dirty="0" err="1" smtClean="0"/>
              <a:t>হারাতে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dirty="0" smtClean="0"/>
              <a:t> </a:t>
            </a:r>
            <a:r>
              <a:rPr lang="en-US" dirty="0" err="1" smtClean="0"/>
              <a:t>অফিসিয়াল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ক্লায়েন্ট</a:t>
            </a:r>
            <a:r>
              <a:rPr lang="en-US" dirty="0" smtClean="0"/>
              <a:t> </a:t>
            </a:r>
            <a:r>
              <a:rPr lang="en-US" dirty="0" err="1" smtClean="0"/>
              <a:t>ডাটাও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নষ্ট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যাওয়া</a:t>
            </a:r>
            <a:r>
              <a:rPr lang="en-US" dirty="0" smtClean="0"/>
              <a:t> </a:t>
            </a:r>
            <a:r>
              <a:rPr lang="en-US" dirty="0" err="1" smtClean="0"/>
              <a:t>হার্ড</a:t>
            </a:r>
            <a:r>
              <a:rPr lang="en-US" dirty="0" smtClean="0"/>
              <a:t> </a:t>
            </a:r>
            <a:r>
              <a:rPr lang="en-US" dirty="0" err="1" smtClean="0"/>
              <a:t>ড্রাইভ</a:t>
            </a:r>
            <a:r>
              <a:rPr lang="en-US" dirty="0" smtClean="0"/>
              <a:t>/</a:t>
            </a:r>
            <a:r>
              <a:rPr lang="en-US" dirty="0" err="1" smtClean="0"/>
              <a:t>পেন</a:t>
            </a:r>
            <a:r>
              <a:rPr lang="en-US" dirty="0" smtClean="0"/>
              <a:t> </a:t>
            </a:r>
            <a:r>
              <a:rPr lang="en-US" dirty="0" err="1" smtClean="0"/>
              <a:t>ড্রাইভ</a:t>
            </a:r>
            <a:r>
              <a:rPr lang="en-US" dirty="0" smtClean="0"/>
              <a:t>/</a:t>
            </a:r>
            <a:r>
              <a:rPr lang="en-US" dirty="0" err="1" smtClean="0"/>
              <a:t>অপারেটিং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কিংবা</a:t>
            </a:r>
            <a:r>
              <a:rPr lang="en-US" dirty="0" smtClean="0"/>
              <a:t> </a:t>
            </a:r>
            <a:r>
              <a:rPr lang="en-US" dirty="0" err="1" smtClean="0"/>
              <a:t>ভুলক্রমে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যাওয়া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যতটুকু</a:t>
            </a:r>
            <a:r>
              <a:rPr lang="en-US" dirty="0" smtClean="0"/>
              <a:t> </a:t>
            </a:r>
            <a:r>
              <a:rPr lang="en-US" dirty="0" err="1" smtClean="0"/>
              <a:t>সম্ভব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ফিরিয়ে</a:t>
            </a:r>
            <a:r>
              <a:rPr lang="en-US" dirty="0" smtClean="0"/>
              <a:t> </a:t>
            </a:r>
            <a:r>
              <a:rPr lang="en-US" dirty="0" err="1" smtClean="0"/>
              <a:t>নিয়ে</a:t>
            </a:r>
            <a:r>
              <a:rPr lang="en-US" dirty="0" smtClean="0"/>
              <a:t> </a:t>
            </a:r>
            <a:r>
              <a:rPr lang="en-US" dirty="0" err="1" smtClean="0"/>
              <a:t>আসার</a:t>
            </a:r>
            <a:r>
              <a:rPr lang="en-US" dirty="0" smtClean="0"/>
              <a:t> </a:t>
            </a:r>
            <a:r>
              <a:rPr lang="en-US" dirty="0" err="1" smtClean="0"/>
              <a:t>প্রক্রিয়া</a:t>
            </a:r>
            <a:r>
              <a:rPr lang="en-US" sz="1200" dirty="0" smtClean="0"/>
              <a:t>।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2682" y="2832115"/>
            <a:ext cx="1035496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কীভাবে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ডাটা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রিকভারি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কাজ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করেঃ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যখন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সিস্টেম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, </a:t>
            </a:r>
            <a:r>
              <a:rPr lang="en-US" dirty="0" err="1" smtClean="0"/>
              <a:t>সেটি</a:t>
            </a:r>
            <a:r>
              <a:rPr lang="en-US" dirty="0" smtClean="0"/>
              <a:t> </a:t>
            </a:r>
            <a:r>
              <a:rPr lang="en-US" dirty="0" err="1" smtClean="0"/>
              <a:t>প্রথমে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কম্পিউটারের</a:t>
            </a:r>
            <a:r>
              <a:rPr lang="en-US" dirty="0" smtClean="0"/>
              <a:t> </a:t>
            </a:r>
            <a:r>
              <a:rPr lang="en-US" dirty="0" err="1" smtClean="0"/>
              <a:t>রিসাইকেল</a:t>
            </a:r>
            <a:r>
              <a:rPr lang="en-US" dirty="0" smtClean="0"/>
              <a:t> </a:t>
            </a:r>
            <a:r>
              <a:rPr lang="en-US" dirty="0" err="1" smtClean="0"/>
              <a:t>বিন</a:t>
            </a:r>
            <a:r>
              <a:rPr lang="en-US" dirty="0" smtClean="0"/>
              <a:t>-এ </a:t>
            </a:r>
            <a:r>
              <a:rPr lang="en-US" dirty="0" err="1" smtClean="0"/>
              <a:t>জমা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পরবর্তীতে</a:t>
            </a:r>
            <a:r>
              <a:rPr lang="en-US" dirty="0" smtClean="0"/>
              <a:t> </a:t>
            </a:r>
            <a:r>
              <a:rPr lang="en-US" dirty="0" err="1" smtClean="0"/>
              <a:t>প্রয়োজন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রিস্টোর</a:t>
            </a:r>
            <a:r>
              <a:rPr lang="en-US" dirty="0" smtClean="0"/>
              <a:t> </a:t>
            </a:r>
            <a:r>
              <a:rPr lang="en-US" dirty="0" err="1" smtClean="0"/>
              <a:t>দিয়ে</a:t>
            </a:r>
            <a:r>
              <a:rPr lang="en-US" dirty="0" smtClean="0"/>
              <a:t> </a:t>
            </a:r>
            <a:r>
              <a:rPr lang="en-US" dirty="0" err="1" smtClean="0"/>
              <a:t>রিসাকেল</a:t>
            </a:r>
            <a:r>
              <a:rPr lang="en-US" dirty="0" smtClean="0"/>
              <a:t> </a:t>
            </a:r>
            <a:r>
              <a:rPr lang="en-US" dirty="0" err="1" smtClean="0"/>
              <a:t>বিন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সময়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য়েরত</a:t>
            </a:r>
            <a:r>
              <a:rPr lang="en-US" dirty="0" smtClean="0"/>
              <a:t> </a:t>
            </a:r>
            <a:r>
              <a:rPr lang="en-US" dirty="0" err="1" smtClean="0"/>
              <a:t>আনা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এজন্য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ফোল্ডারকে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রিসাইকেল</a:t>
            </a:r>
            <a:r>
              <a:rPr lang="en-US" dirty="0" smtClean="0"/>
              <a:t> </a:t>
            </a:r>
            <a:r>
              <a:rPr lang="en-US" dirty="0" err="1" smtClean="0"/>
              <a:t>বিন</a:t>
            </a:r>
            <a:r>
              <a:rPr lang="en-US" dirty="0" smtClean="0"/>
              <a:t>-এ </a:t>
            </a:r>
            <a:r>
              <a:rPr lang="en-US" dirty="0" err="1" smtClean="0"/>
              <a:t>পাঠালেও</a:t>
            </a:r>
            <a:r>
              <a:rPr lang="en-US" dirty="0" smtClean="0"/>
              <a:t> </a:t>
            </a:r>
            <a:r>
              <a:rPr lang="en-US" dirty="0" err="1" smtClean="0"/>
              <a:t>ড্রাইভে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খালি</a:t>
            </a:r>
            <a:r>
              <a:rPr lang="en-US" dirty="0" smtClean="0"/>
              <a:t> </a:t>
            </a:r>
            <a:r>
              <a:rPr lang="en-US" dirty="0" err="1" smtClean="0"/>
              <a:t>স্পেস</a:t>
            </a:r>
            <a:r>
              <a:rPr lang="en-US" dirty="0" smtClean="0"/>
              <a:t> </a:t>
            </a:r>
            <a:r>
              <a:rPr lang="en-US" dirty="0" err="1" smtClean="0"/>
              <a:t>দেখায়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স্পেস</a:t>
            </a:r>
            <a:r>
              <a:rPr lang="en-US" dirty="0" smtClean="0"/>
              <a:t> </a:t>
            </a:r>
            <a:r>
              <a:rPr lang="en-US" dirty="0" err="1" smtClean="0"/>
              <a:t>সম্পূর্ণ</a:t>
            </a:r>
            <a:r>
              <a:rPr lang="en-US" dirty="0" smtClean="0"/>
              <a:t> </a:t>
            </a:r>
            <a:r>
              <a:rPr lang="en-US" dirty="0" err="1" smtClean="0"/>
              <a:t>খালি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প্রয়োজন</a:t>
            </a:r>
            <a:r>
              <a:rPr lang="en-US" dirty="0" smtClean="0"/>
              <a:t> </a:t>
            </a:r>
            <a:r>
              <a:rPr lang="en-US" dirty="0" err="1" smtClean="0"/>
              <a:t>রিসাইকেল</a:t>
            </a:r>
            <a:r>
              <a:rPr lang="en-US" dirty="0" smtClean="0"/>
              <a:t> </a:t>
            </a:r>
            <a:r>
              <a:rPr lang="en-US" dirty="0" err="1" smtClean="0"/>
              <a:t>বিন</a:t>
            </a:r>
            <a:r>
              <a:rPr lang="en-US" dirty="0" smtClean="0"/>
              <a:t> </a:t>
            </a:r>
            <a:r>
              <a:rPr lang="en-US" dirty="0" err="1" smtClean="0"/>
              <a:t>থেকেও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sz="1200" dirty="0" smtClean="0"/>
              <a:t>।</a:t>
            </a:r>
          </a:p>
          <a:p>
            <a:endParaRPr lang="en-US" dirty="0"/>
          </a:p>
          <a:p>
            <a:r>
              <a:rPr lang="en-US" dirty="0" err="1" smtClean="0"/>
              <a:t>আবার</a:t>
            </a:r>
            <a:r>
              <a:rPr lang="en-US" dirty="0" smtClean="0"/>
              <a:t> </a:t>
            </a:r>
            <a:r>
              <a:rPr lang="en-US" dirty="0" err="1" smtClean="0"/>
              <a:t>রিসাইকেল</a:t>
            </a:r>
            <a:r>
              <a:rPr lang="en-US" dirty="0" smtClean="0"/>
              <a:t> </a:t>
            </a:r>
            <a:r>
              <a:rPr lang="en-US" dirty="0" err="1" smtClean="0"/>
              <a:t>বিন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করলে</a:t>
            </a:r>
            <a:r>
              <a:rPr lang="en-US" dirty="0" smtClean="0"/>
              <a:t> </a:t>
            </a:r>
            <a:r>
              <a:rPr lang="en-US" dirty="0" err="1" smtClean="0"/>
              <a:t>দেখা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 </a:t>
            </a:r>
            <a:r>
              <a:rPr lang="en-US" dirty="0" err="1" smtClean="0"/>
              <a:t>স্পেস</a:t>
            </a:r>
            <a:r>
              <a:rPr lang="en-US" dirty="0" smtClean="0"/>
              <a:t> </a:t>
            </a:r>
            <a:r>
              <a:rPr lang="en-US" dirty="0" err="1" smtClean="0"/>
              <a:t>আসলেই</a:t>
            </a:r>
            <a:r>
              <a:rPr lang="en-US" dirty="0" smtClean="0"/>
              <a:t> </a:t>
            </a:r>
            <a:r>
              <a:rPr lang="en-US" dirty="0" err="1" smtClean="0"/>
              <a:t>খালি</a:t>
            </a:r>
            <a:r>
              <a:rPr lang="en-US" dirty="0" smtClean="0"/>
              <a:t> </a:t>
            </a:r>
            <a:r>
              <a:rPr lang="en-US" dirty="0" err="1" smtClean="0"/>
              <a:t>হয়েছে</a:t>
            </a:r>
            <a:r>
              <a:rPr lang="en-US" dirty="0" smtClean="0"/>
              <a:t>,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আসলে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সম্পূর্ণরুপে</a:t>
            </a:r>
            <a:r>
              <a:rPr lang="en-US" dirty="0" smtClean="0"/>
              <a:t> </a:t>
            </a:r>
            <a:r>
              <a:rPr lang="en-US" dirty="0" err="1" smtClean="0"/>
              <a:t>সরে</a:t>
            </a:r>
            <a:r>
              <a:rPr lang="en-US" dirty="0" smtClean="0"/>
              <a:t> </a:t>
            </a:r>
            <a:r>
              <a:rPr lang="en-US" dirty="0" err="1" smtClean="0"/>
              <a:t>যায়নি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ড্রাইভের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, </a:t>
            </a:r>
            <a:r>
              <a:rPr lang="en-US" dirty="0" err="1" smtClean="0"/>
              <a:t>স্পেসটুকু</a:t>
            </a:r>
            <a:r>
              <a:rPr lang="en-US" dirty="0" smtClean="0"/>
              <a:t> </a:t>
            </a:r>
            <a:r>
              <a:rPr lang="en-US" dirty="0" err="1" smtClean="0"/>
              <a:t>আসলে</a:t>
            </a:r>
            <a:r>
              <a:rPr lang="en-US" dirty="0" smtClean="0"/>
              <a:t> </a:t>
            </a:r>
            <a:r>
              <a:rPr lang="en-US" dirty="0" err="1" smtClean="0"/>
              <a:t>খালি</a:t>
            </a:r>
            <a:r>
              <a:rPr lang="en-US" dirty="0" smtClean="0"/>
              <a:t> </a:t>
            </a:r>
            <a:r>
              <a:rPr lang="en-US" dirty="0" err="1" smtClean="0"/>
              <a:t>হিসেবে</a:t>
            </a:r>
            <a:r>
              <a:rPr lang="en-US" dirty="0" smtClean="0"/>
              <a:t> </a:t>
            </a:r>
            <a:r>
              <a:rPr lang="en-US" dirty="0" err="1" smtClean="0"/>
              <a:t>মার্ক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হয়েছে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তখন</a:t>
            </a:r>
            <a:r>
              <a:rPr lang="en-US" dirty="0" smtClean="0"/>
              <a:t> </a:t>
            </a:r>
            <a:r>
              <a:rPr lang="en-US" dirty="0" err="1" smtClean="0"/>
              <a:t>আসলে</a:t>
            </a:r>
            <a:r>
              <a:rPr lang="en-US" dirty="0" smtClean="0"/>
              <a:t> </a:t>
            </a:r>
            <a:r>
              <a:rPr lang="en-US" dirty="0" err="1" smtClean="0"/>
              <a:t>বুঝানো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</a:t>
            </a:r>
            <a:r>
              <a:rPr lang="en-US" dirty="0" err="1" smtClean="0"/>
              <a:t>যে</a:t>
            </a:r>
            <a:r>
              <a:rPr lang="en-US" dirty="0" smtClean="0"/>
              <a:t> </a:t>
            </a:r>
            <a:r>
              <a:rPr lang="en-US" dirty="0" err="1" smtClean="0"/>
              <a:t>চাইলে</a:t>
            </a:r>
            <a:r>
              <a:rPr lang="en-US" dirty="0" smtClean="0"/>
              <a:t>,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জায়গায়</a:t>
            </a:r>
            <a:r>
              <a:rPr lang="en-US" dirty="0" smtClean="0"/>
              <a:t> </a:t>
            </a:r>
            <a:r>
              <a:rPr lang="en-US" dirty="0" err="1" smtClean="0"/>
              <a:t>নতুন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রাখা</a:t>
            </a:r>
            <a:r>
              <a:rPr lang="en-US" dirty="0" smtClean="0"/>
              <a:t> </a:t>
            </a:r>
            <a:r>
              <a:rPr lang="en-US" dirty="0" err="1" smtClean="0"/>
              <a:t>যাবে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যেখানে</a:t>
            </a:r>
            <a:r>
              <a:rPr lang="en-US" dirty="0" smtClean="0"/>
              <a:t> </a:t>
            </a:r>
            <a:r>
              <a:rPr lang="en-US" dirty="0" err="1" smtClean="0"/>
              <a:t>ছিল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স্পেসটি</a:t>
            </a:r>
            <a:r>
              <a:rPr lang="en-US" dirty="0" smtClean="0"/>
              <a:t> </a:t>
            </a:r>
            <a:r>
              <a:rPr lang="en-US" dirty="0" err="1" smtClean="0"/>
              <a:t>খালি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ডাটার</a:t>
            </a:r>
            <a:r>
              <a:rPr lang="en-US" dirty="0" smtClean="0"/>
              <a:t> </a:t>
            </a:r>
            <a:r>
              <a:rPr lang="en-US" dirty="0" err="1" smtClean="0"/>
              <a:t>অ।স্তিত্ব</a:t>
            </a:r>
            <a:r>
              <a:rPr lang="en-US" dirty="0" smtClean="0"/>
              <a:t> </a:t>
            </a:r>
            <a:r>
              <a:rPr lang="en-US" dirty="0" err="1" smtClean="0"/>
              <a:t>তখনও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শুধুমাত্র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ফাইলের</a:t>
            </a:r>
            <a:r>
              <a:rPr lang="en-US" dirty="0" smtClean="0"/>
              <a:t> </a:t>
            </a:r>
            <a:r>
              <a:rPr lang="en-US" dirty="0" err="1" smtClean="0"/>
              <a:t>পয়েন্টাগুলো</a:t>
            </a:r>
            <a:r>
              <a:rPr lang="en-US" dirty="0" smtClean="0"/>
              <a:t> </a:t>
            </a:r>
            <a:r>
              <a:rPr lang="en-US" dirty="0" err="1" smtClean="0"/>
              <a:t>চলে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পয়েন্টার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কম্পিউটারেরআরেক</a:t>
            </a:r>
            <a:r>
              <a:rPr lang="en-US" dirty="0" smtClean="0"/>
              <a:t> </a:t>
            </a:r>
            <a:r>
              <a:rPr lang="en-US" dirty="0" err="1" smtClean="0"/>
              <a:t>ধরনের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, </a:t>
            </a:r>
            <a:r>
              <a:rPr lang="en-US" dirty="0" err="1" smtClean="0"/>
              <a:t>যেগুলো</a:t>
            </a:r>
            <a:r>
              <a:rPr lang="en-US" dirty="0" smtClean="0"/>
              <a:t> </a:t>
            </a:r>
            <a:r>
              <a:rPr lang="en-US" dirty="0" err="1" smtClean="0"/>
              <a:t>মেমরিতে</a:t>
            </a:r>
            <a:r>
              <a:rPr lang="en-US" dirty="0" smtClean="0"/>
              <a:t> </a:t>
            </a:r>
            <a:r>
              <a:rPr lang="en-US" dirty="0" err="1" smtClean="0"/>
              <a:t>থাকা</a:t>
            </a:r>
            <a:r>
              <a:rPr lang="en-US" dirty="0" smtClean="0"/>
              <a:t> </a:t>
            </a:r>
            <a:r>
              <a:rPr lang="en-US" dirty="0" err="1" smtClean="0"/>
              <a:t>ফাইলগুলোর</a:t>
            </a:r>
            <a:r>
              <a:rPr lang="en-US" dirty="0" smtClean="0"/>
              <a:t> </a:t>
            </a:r>
            <a:r>
              <a:rPr lang="en-US" dirty="0" err="1" smtClean="0"/>
              <a:t>ডিরেক্টরিকে</a:t>
            </a:r>
            <a:r>
              <a:rPr lang="en-US" dirty="0" smtClean="0"/>
              <a:t> </a:t>
            </a:r>
            <a:r>
              <a:rPr lang="en-US" dirty="0" err="1" smtClean="0"/>
              <a:t>পয়েন্ট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নির্দেশ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28181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560540" cy="738666"/>
            <a:chOff x="1598139" y="175036"/>
            <a:chExt cx="8446287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২.২.১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095094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095094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কমন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ডাটা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লস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ফ্যাক্টর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Commone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data loss factors)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682" y="1408670"/>
            <a:ext cx="103549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বিভিন্ন</a:t>
            </a:r>
            <a:r>
              <a:rPr lang="en-US" dirty="0" smtClean="0"/>
              <a:t> </a:t>
            </a:r>
            <a:r>
              <a:rPr lang="en-US" dirty="0" err="1" smtClean="0"/>
              <a:t>কারণে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পুনরুদ্ধারেরও</a:t>
            </a:r>
            <a:r>
              <a:rPr lang="en-US" dirty="0" smtClean="0"/>
              <a:t> </a:t>
            </a:r>
            <a:r>
              <a:rPr lang="en-US" dirty="0" err="1" smtClean="0"/>
              <a:t>আলাদা</a:t>
            </a:r>
            <a:r>
              <a:rPr lang="en-US" dirty="0" smtClean="0"/>
              <a:t> </a:t>
            </a:r>
            <a:r>
              <a:rPr lang="en-US" dirty="0" err="1" smtClean="0"/>
              <a:t>আলাদা</a:t>
            </a:r>
            <a:r>
              <a:rPr lang="en-US" dirty="0" smtClean="0"/>
              <a:t> </a:t>
            </a:r>
            <a:r>
              <a:rPr lang="en-US" dirty="0" err="1" smtClean="0"/>
              <a:t>ব্যবস্থা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নিম্নে</a:t>
            </a:r>
            <a:r>
              <a:rPr lang="en-US" dirty="0" smtClean="0"/>
              <a:t> </a:t>
            </a:r>
            <a:r>
              <a:rPr lang="en-US" dirty="0" err="1" smtClean="0"/>
              <a:t>কিছু</a:t>
            </a:r>
            <a:r>
              <a:rPr lang="en-US" dirty="0" smtClean="0"/>
              <a:t> </a:t>
            </a:r>
            <a:r>
              <a:rPr lang="en-US" dirty="0" err="1" smtClean="0"/>
              <a:t>কমন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ফ্যাক্টর</a:t>
            </a:r>
            <a:r>
              <a:rPr lang="en-US" dirty="0" smtClean="0"/>
              <a:t> </a:t>
            </a:r>
            <a:r>
              <a:rPr lang="en-US" dirty="0" err="1" smtClean="0"/>
              <a:t>আলোচনা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হলোঃ</a:t>
            </a: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2679" y="1935214"/>
            <a:ext cx="102809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১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ডাটা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ডিলিটঃ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আমরা</a:t>
            </a:r>
            <a:r>
              <a:rPr lang="en-US" dirty="0" smtClean="0"/>
              <a:t> </a:t>
            </a:r>
            <a:r>
              <a:rPr lang="en-US" dirty="0" err="1" smtClean="0"/>
              <a:t>জানি</a:t>
            </a:r>
            <a:r>
              <a:rPr lang="en-US" dirty="0" smtClean="0"/>
              <a:t> </a:t>
            </a:r>
            <a:r>
              <a:rPr lang="en-US" dirty="0" err="1" smtClean="0"/>
              <a:t>যে</a:t>
            </a:r>
            <a:r>
              <a:rPr lang="en-US" dirty="0" smtClean="0"/>
              <a:t>, </a:t>
            </a:r>
            <a:r>
              <a:rPr lang="en-US" dirty="0" err="1" smtClean="0"/>
              <a:t>যখন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ড্রাইভ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দেয়া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, </a:t>
            </a:r>
            <a:r>
              <a:rPr lang="en-US" dirty="0" err="1" smtClean="0"/>
              <a:t>তখন</a:t>
            </a:r>
            <a:r>
              <a:rPr lang="en-US" dirty="0" smtClean="0"/>
              <a:t> </a:t>
            </a:r>
            <a:r>
              <a:rPr lang="en-US" dirty="0" err="1" smtClean="0"/>
              <a:t>উক্ত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ড্রাইভে</a:t>
            </a:r>
            <a:r>
              <a:rPr lang="en-US" dirty="0" smtClean="0"/>
              <a:t> </a:t>
            </a:r>
            <a:r>
              <a:rPr lang="en-US" dirty="0" err="1" smtClean="0"/>
              <a:t>ততোক্ষণ</a:t>
            </a:r>
            <a:r>
              <a:rPr lang="en-US" dirty="0" smtClean="0"/>
              <a:t> </a:t>
            </a:r>
            <a:r>
              <a:rPr lang="en-US" dirty="0" err="1" smtClean="0"/>
              <a:t>পর্যন্ত</a:t>
            </a:r>
            <a:r>
              <a:rPr lang="en-US" dirty="0" smtClean="0"/>
              <a:t> </a:t>
            </a:r>
            <a:r>
              <a:rPr lang="en-US" dirty="0" err="1" smtClean="0"/>
              <a:t>থেকেই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যতক্ষণ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 </a:t>
            </a:r>
            <a:r>
              <a:rPr lang="en-US" dirty="0" err="1" smtClean="0"/>
              <a:t>অন্য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এসে</a:t>
            </a:r>
            <a:r>
              <a:rPr lang="en-US" dirty="0" smtClean="0"/>
              <a:t> </a:t>
            </a:r>
            <a:r>
              <a:rPr lang="en-US" dirty="0" err="1" smtClean="0"/>
              <a:t>সেটির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dirty="0" smtClean="0"/>
              <a:t> </a:t>
            </a:r>
            <a:r>
              <a:rPr lang="en-US" dirty="0" err="1" smtClean="0"/>
              <a:t>প্রতিস্থাপিত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অর্থা</a:t>
            </a:r>
            <a:r>
              <a:rPr lang="en-US" dirty="0" smtClean="0"/>
              <a:t>ৎ </a:t>
            </a:r>
            <a:r>
              <a:rPr lang="en-US" dirty="0" err="1" smtClean="0"/>
              <a:t>ভুলবশত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ভালো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সফটওয়্যার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যেতে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endParaRPr lang="en-US" sz="1200" b="1" dirty="0" smtClean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2679" y="3015756"/>
            <a:ext cx="102809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২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ডাটা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করাপশনঃ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যদি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কম্পিউটারে</a:t>
            </a:r>
            <a:r>
              <a:rPr lang="en-US" dirty="0" smtClean="0"/>
              <a:t> </a:t>
            </a:r>
            <a:r>
              <a:rPr lang="en-US" dirty="0" err="1" smtClean="0"/>
              <a:t>বারবার</a:t>
            </a:r>
            <a:r>
              <a:rPr lang="en-US" dirty="0" smtClean="0"/>
              <a:t> </a:t>
            </a:r>
            <a:r>
              <a:rPr lang="en-US" dirty="0" err="1" smtClean="0"/>
              <a:t>মেসেজ</a:t>
            </a:r>
            <a:r>
              <a:rPr lang="en-US" dirty="0" smtClean="0"/>
              <a:t> </a:t>
            </a:r>
            <a:r>
              <a:rPr lang="en-US" dirty="0" err="1" smtClean="0"/>
              <a:t>আসতে</a:t>
            </a:r>
            <a:r>
              <a:rPr lang="en-US" dirty="0" smtClean="0"/>
              <a:t> </a:t>
            </a:r>
            <a:r>
              <a:rPr lang="en-US" dirty="0" err="1" smtClean="0"/>
              <a:t>শুরু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আপনার</a:t>
            </a:r>
            <a:r>
              <a:rPr lang="en-US" dirty="0" smtClean="0"/>
              <a:t> </a:t>
            </a:r>
            <a:r>
              <a:rPr lang="en-US" dirty="0" err="1" smtClean="0"/>
              <a:t>হার্ডড্রাইভ</a:t>
            </a:r>
            <a:r>
              <a:rPr lang="en-US" dirty="0" smtClean="0"/>
              <a:t> </a:t>
            </a:r>
            <a:r>
              <a:rPr lang="en-US" dirty="0" err="1" smtClean="0"/>
              <a:t>করাপ্টেড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গেছে</a:t>
            </a:r>
            <a:r>
              <a:rPr lang="en-US" dirty="0" smtClean="0"/>
              <a:t>”, </a:t>
            </a:r>
            <a:r>
              <a:rPr lang="en-US" dirty="0" err="1" smtClean="0"/>
              <a:t>তাহলে</a:t>
            </a:r>
            <a:r>
              <a:rPr lang="en-US" dirty="0" smtClean="0"/>
              <a:t> </a:t>
            </a:r>
            <a:r>
              <a:rPr lang="en-US" dirty="0" err="1" smtClean="0"/>
              <a:t>যে-কোনো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ব্যবহারকারীর</a:t>
            </a:r>
            <a:r>
              <a:rPr lang="en-US" dirty="0" smtClean="0"/>
              <a:t> </a:t>
            </a:r>
            <a:r>
              <a:rPr lang="en-US" dirty="0" err="1" smtClean="0"/>
              <a:t>কাছে</a:t>
            </a:r>
            <a:r>
              <a:rPr lang="en-US" dirty="0" smtClean="0"/>
              <a:t>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দুঃস্বপ্নের</a:t>
            </a:r>
            <a:r>
              <a:rPr lang="en-US" dirty="0" smtClean="0"/>
              <a:t> </a:t>
            </a:r>
            <a:r>
              <a:rPr lang="en-US" dirty="0" err="1" smtClean="0"/>
              <a:t>ব্যাপার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তবে</a:t>
            </a:r>
            <a:r>
              <a:rPr lang="en-US" dirty="0" smtClean="0"/>
              <a:t> </a:t>
            </a:r>
            <a:r>
              <a:rPr lang="en-US" dirty="0" err="1" smtClean="0"/>
              <a:t>সেক্ষেত্রে</a:t>
            </a:r>
            <a:r>
              <a:rPr lang="en-US" dirty="0" smtClean="0"/>
              <a:t> </a:t>
            </a:r>
            <a:r>
              <a:rPr lang="en-US" dirty="0" err="1" smtClean="0"/>
              <a:t>ডাটাগুলো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পুনরুদ্ধারিত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সুযোগ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প্রথমেই</a:t>
            </a:r>
            <a:r>
              <a:rPr lang="en-US" dirty="0" smtClean="0"/>
              <a:t> </a:t>
            </a:r>
            <a:r>
              <a:rPr lang="en-US" dirty="0" err="1" smtClean="0"/>
              <a:t>হার্ডড্রাইভটি</a:t>
            </a:r>
            <a:r>
              <a:rPr lang="en-US" dirty="0" smtClean="0"/>
              <a:t> </a:t>
            </a:r>
            <a:r>
              <a:rPr lang="en-US" dirty="0" err="1" smtClean="0"/>
              <a:t>অন্য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কম্পিউটারের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লাগিয়ে</a:t>
            </a:r>
            <a:r>
              <a:rPr lang="en-US" dirty="0" smtClean="0"/>
              <a:t> </a:t>
            </a:r>
            <a:r>
              <a:rPr lang="en-US" dirty="0" err="1" smtClean="0"/>
              <a:t>চেক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দেখতে</a:t>
            </a:r>
            <a:r>
              <a:rPr lang="en-US" dirty="0" smtClean="0"/>
              <a:t> </a:t>
            </a:r>
            <a:r>
              <a:rPr lang="en-US" dirty="0" err="1" smtClean="0"/>
              <a:t>হবে</a:t>
            </a:r>
            <a:r>
              <a:rPr lang="en-US" sz="1200" dirty="0" smtClean="0"/>
              <a:t>।</a:t>
            </a:r>
            <a:endParaRPr lang="en-US" sz="1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2679" y="4086674"/>
            <a:ext cx="102809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৩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সিস্টেম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ফরম্যাটঃ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হওয়া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অনেকটাই</a:t>
            </a:r>
            <a:r>
              <a:rPr lang="en-US" dirty="0" smtClean="0"/>
              <a:t> </a:t>
            </a:r>
            <a:r>
              <a:rPr lang="en-US" dirty="0" err="1" smtClean="0"/>
              <a:t>নির্ভর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ডাটার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সিস্টেমের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যেমন</a:t>
            </a:r>
            <a:r>
              <a:rPr lang="en-US" dirty="0" smtClean="0"/>
              <a:t>- </a:t>
            </a:r>
            <a:r>
              <a:rPr lang="en-US" dirty="0" err="1" smtClean="0"/>
              <a:t>এফএটি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সিস্টেমে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বড়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দিলে</a:t>
            </a:r>
            <a:r>
              <a:rPr lang="en-US" dirty="0" smtClean="0"/>
              <a:t> </a:t>
            </a:r>
            <a:r>
              <a:rPr lang="en-US" dirty="0" err="1" smtClean="0"/>
              <a:t>ড্রাইভের</a:t>
            </a:r>
            <a:r>
              <a:rPr lang="en-US" dirty="0" smtClean="0"/>
              <a:t> </a:t>
            </a:r>
            <a:r>
              <a:rPr lang="en-US" dirty="0" err="1" smtClean="0"/>
              <a:t>সেই</a:t>
            </a:r>
            <a:r>
              <a:rPr lang="en-US" dirty="0" smtClean="0"/>
              <a:t> </a:t>
            </a:r>
            <a:r>
              <a:rPr lang="en-US" dirty="0" err="1" smtClean="0"/>
              <a:t>অংশকে</a:t>
            </a:r>
            <a:r>
              <a:rPr lang="en-US" dirty="0" smtClean="0"/>
              <a:t> </a:t>
            </a:r>
            <a:r>
              <a:rPr lang="en-US" dirty="0" err="1" smtClean="0"/>
              <a:t>সম্পূর্ণ</a:t>
            </a:r>
            <a:r>
              <a:rPr lang="en-US" dirty="0" smtClean="0"/>
              <a:t> </a:t>
            </a:r>
            <a:r>
              <a:rPr lang="en-US" dirty="0" err="1" smtClean="0"/>
              <a:t>জিরো</a:t>
            </a:r>
            <a:r>
              <a:rPr lang="en-US" dirty="0" smtClean="0"/>
              <a:t> </a:t>
            </a:r>
            <a:r>
              <a:rPr lang="en-US" dirty="0" err="1" smtClean="0"/>
              <a:t>দ্বারা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দেয়া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ফলে</a:t>
            </a:r>
            <a:r>
              <a:rPr lang="en-US" dirty="0" smtClean="0"/>
              <a:t> </a:t>
            </a:r>
            <a:r>
              <a:rPr lang="en-US" dirty="0" err="1" smtClean="0"/>
              <a:t>আগের</a:t>
            </a:r>
            <a:r>
              <a:rPr lang="en-US" dirty="0" smtClean="0"/>
              <a:t> </a:t>
            </a:r>
            <a:r>
              <a:rPr lang="en-US" dirty="0" err="1" smtClean="0"/>
              <a:t>ফাইলটি</a:t>
            </a:r>
            <a:r>
              <a:rPr lang="en-US" dirty="0" smtClean="0"/>
              <a:t> </a:t>
            </a:r>
            <a:r>
              <a:rPr lang="en-US" dirty="0" err="1" smtClean="0"/>
              <a:t>ফিরে</a:t>
            </a:r>
            <a:r>
              <a:rPr lang="en-US" dirty="0" smtClean="0"/>
              <a:t> </a:t>
            </a:r>
            <a:r>
              <a:rPr lang="en-US" dirty="0" err="1" smtClean="0"/>
              <a:t>পাওয়া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কঠিন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200" dirty="0" smtClean="0"/>
              <a:t>।</a:t>
            </a:r>
            <a:r>
              <a:rPr lang="en-US" dirty="0" smtClean="0"/>
              <a:t> ‍</a:t>
            </a:r>
            <a:r>
              <a:rPr lang="en-US" dirty="0" err="1" smtClean="0"/>
              <a:t>কিন্তু</a:t>
            </a:r>
            <a:r>
              <a:rPr lang="en-US" dirty="0" smtClean="0"/>
              <a:t> </a:t>
            </a:r>
            <a:r>
              <a:rPr lang="en-US" dirty="0" err="1" smtClean="0"/>
              <a:t>এনটিএফএস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সিস্টেমে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সহজ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200" dirty="0" smtClean="0"/>
              <a:t>।</a:t>
            </a:r>
            <a:endParaRPr lang="en-US" sz="1200" b="1" dirty="0" smtClean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679" y="5116423"/>
            <a:ext cx="10280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৪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ফিজিক্যাল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হার্ডড্রাইভঃ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অনেকভাবে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হার্ডড্রাইভ</a:t>
            </a:r>
            <a:r>
              <a:rPr lang="en-US" dirty="0" smtClean="0"/>
              <a:t> </a:t>
            </a:r>
            <a:r>
              <a:rPr lang="en-US" dirty="0" err="1" smtClean="0"/>
              <a:t>ফিজিক্যালি</a:t>
            </a:r>
            <a:r>
              <a:rPr lang="en-US" dirty="0" smtClean="0"/>
              <a:t> </a:t>
            </a:r>
            <a:r>
              <a:rPr lang="en-US" dirty="0" err="1" smtClean="0"/>
              <a:t>ড্যামেজ</a:t>
            </a:r>
            <a:r>
              <a:rPr lang="en-US" dirty="0" smtClean="0"/>
              <a:t> </a:t>
            </a:r>
            <a:r>
              <a:rPr lang="en-US" dirty="0" err="1" smtClean="0"/>
              <a:t>হতে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সময়</a:t>
            </a:r>
            <a:r>
              <a:rPr lang="en-US" dirty="0" smtClean="0"/>
              <a:t> </a:t>
            </a:r>
            <a:r>
              <a:rPr lang="en-US" dirty="0" err="1" smtClean="0"/>
              <a:t>শুধুমাত্র</a:t>
            </a:r>
            <a:r>
              <a:rPr lang="en-US" dirty="0" smtClean="0"/>
              <a:t> </a:t>
            </a:r>
            <a:r>
              <a:rPr lang="en-US" dirty="0" err="1" smtClean="0"/>
              <a:t>ড্রাইভটির</a:t>
            </a:r>
            <a:r>
              <a:rPr lang="en-US" dirty="0" smtClean="0"/>
              <a:t> </a:t>
            </a:r>
            <a:r>
              <a:rPr lang="en-US" dirty="0" err="1" smtClean="0"/>
              <a:t>কন্ট্রোলার</a:t>
            </a:r>
            <a:r>
              <a:rPr lang="en-US" dirty="0" smtClean="0"/>
              <a:t> </a:t>
            </a:r>
            <a:r>
              <a:rPr lang="en-US" dirty="0" err="1" smtClean="0"/>
              <a:t>বোর্ড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endParaRPr lang="en-US" dirty="0"/>
          </a:p>
          <a:p>
            <a:r>
              <a:rPr lang="en-US" dirty="0" err="1" smtClean="0"/>
              <a:t>হেড</a:t>
            </a:r>
            <a:r>
              <a:rPr lang="en-US" dirty="0" smtClean="0"/>
              <a:t> </a:t>
            </a:r>
            <a:r>
              <a:rPr lang="en-US" dirty="0" err="1" smtClean="0"/>
              <a:t>ড্যামেজ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এই</a:t>
            </a:r>
            <a:r>
              <a:rPr lang="en-US" dirty="0" smtClean="0"/>
              <a:t> </a:t>
            </a:r>
            <a:r>
              <a:rPr lang="en-US" dirty="0" err="1" smtClean="0"/>
              <a:t>অবস্থায়</a:t>
            </a:r>
            <a:r>
              <a:rPr lang="en-US" dirty="0" smtClean="0"/>
              <a:t> </a:t>
            </a:r>
            <a:r>
              <a:rPr lang="en-US" dirty="0" err="1" smtClean="0"/>
              <a:t>এগুলোকে</a:t>
            </a:r>
            <a:r>
              <a:rPr lang="en-US" dirty="0" smtClean="0"/>
              <a:t> </a:t>
            </a:r>
            <a:r>
              <a:rPr lang="en-US" dirty="0" err="1" smtClean="0"/>
              <a:t>পরিবর্তন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ড্রাইভটি</a:t>
            </a:r>
            <a:r>
              <a:rPr lang="en-US" dirty="0" smtClean="0"/>
              <a:t> </a:t>
            </a:r>
            <a:r>
              <a:rPr lang="en-US" dirty="0" err="1" smtClean="0"/>
              <a:t>রিপেয়ার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যেতে</a:t>
            </a:r>
            <a:r>
              <a:rPr lang="en-US" dirty="0" smtClean="0"/>
              <a:t> </a:t>
            </a:r>
            <a:r>
              <a:rPr lang="en-US" dirty="0" err="1" smtClean="0"/>
              <a:t>পারে</a:t>
            </a:r>
            <a:r>
              <a:rPr lang="en-US" sz="1200" dirty="0" smtClean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4869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560540" cy="738666"/>
            <a:chOff x="1598139" y="175036"/>
            <a:chExt cx="8446287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২.২.২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095094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095094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ডাটা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রিকভারির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সীমাবদ্ধতা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(Limitations of data recovery)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682" y="1408670"/>
            <a:ext cx="9720648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সবসময়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পুনরুদ্ধারের</a:t>
            </a:r>
            <a:r>
              <a:rPr lang="en-US" dirty="0" smtClean="0"/>
              <a:t> </a:t>
            </a:r>
            <a:r>
              <a:rPr lang="en-US" dirty="0" err="1" smtClean="0"/>
              <a:t>নিশ্চয়তা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ডিলিট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ফরম্যাট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ডাটাকে</a:t>
            </a:r>
            <a:r>
              <a:rPr lang="en-US" dirty="0" smtClean="0"/>
              <a:t> </a:t>
            </a:r>
            <a:r>
              <a:rPr lang="en-US" dirty="0" err="1" smtClean="0"/>
              <a:t>ততক্ষণ</a:t>
            </a:r>
            <a:r>
              <a:rPr lang="en-US" dirty="0" smtClean="0"/>
              <a:t> </a:t>
            </a:r>
            <a:r>
              <a:rPr lang="en-US" dirty="0" err="1" smtClean="0"/>
              <a:t>পর্যন্ত</a:t>
            </a:r>
            <a:r>
              <a:rPr lang="en-US" dirty="0" smtClean="0"/>
              <a:t> </a:t>
            </a:r>
            <a:r>
              <a:rPr lang="en-US" dirty="0" err="1" smtClean="0"/>
              <a:t>পুনরুদ্ধার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, </a:t>
            </a:r>
            <a:r>
              <a:rPr lang="en-US" dirty="0" err="1" smtClean="0"/>
              <a:t>যতক্ষণ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dirty="0" smtClean="0"/>
              <a:t> </a:t>
            </a: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কিন্ত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রিকভারির</a:t>
            </a:r>
            <a:r>
              <a:rPr lang="en-US" dirty="0" smtClean="0"/>
              <a:t> </a:t>
            </a:r>
            <a:r>
              <a:rPr lang="en-US" dirty="0" err="1" smtClean="0"/>
              <a:t>কিছু</a:t>
            </a:r>
            <a:r>
              <a:rPr lang="en-US" dirty="0" smtClean="0"/>
              <a:t> </a:t>
            </a:r>
            <a:r>
              <a:rPr lang="en-US" dirty="0" err="1" smtClean="0"/>
              <a:t>উল্লেখযোগ্য</a:t>
            </a:r>
            <a:r>
              <a:rPr lang="en-US" dirty="0" smtClean="0"/>
              <a:t> </a:t>
            </a:r>
            <a:r>
              <a:rPr lang="en-US" dirty="0" err="1" smtClean="0"/>
              <a:t>সীমাবদ্ধতা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dirty="0" smtClean="0"/>
              <a:t>, </a:t>
            </a:r>
            <a:r>
              <a:rPr lang="en-US" dirty="0" err="1" smtClean="0"/>
              <a:t>যা</a:t>
            </a:r>
            <a:r>
              <a:rPr lang="en-US" dirty="0" smtClean="0"/>
              <a:t> </a:t>
            </a:r>
            <a:r>
              <a:rPr lang="en-US" dirty="0" err="1" smtClean="0"/>
              <a:t>নিম্নে</a:t>
            </a:r>
            <a:r>
              <a:rPr lang="en-US" dirty="0" smtClean="0"/>
              <a:t> </a:t>
            </a:r>
            <a:r>
              <a:rPr lang="en-US" dirty="0" err="1" smtClean="0"/>
              <a:t>উল্লেখ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হলোঃ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১- </a:t>
            </a:r>
            <a:r>
              <a:rPr lang="en-US" dirty="0" err="1" smtClean="0"/>
              <a:t>গুরুতর</a:t>
            </a:r>
            <a:r>
              <a:rPr lang="en-US" dirty="0" smtClean="0"/>
              <a:t> </a:t>
            </a:r>
            <a:r>
              <a:rPr lang="en-US" dirty="0" err="1" smtClean="0"/>
              <a:t>ক্ষতিগ্রস্ত</a:t>
            </a:r>
            <a:r>
              <a:rPr lang="en-US" dirty="0" smtClean="0"/>
              <a:t> </a:t>
            </a:r>
            <a:r>
              <a:rPr lang="en-US" dirty="0" err="1" smtClean="0"/>
              <a:t>স্টোরেজ</a:t>
            </a:r>
            <a:r>
              <a:rPr lang="en-US" dirty="0" smtClean="0"/>
              <a:t> </a:t>
            </a:r>
            <a:r>
              <a:rPr lang="en-US" dirty="0" err="1" smtClean="0"/>
              <a:t>ডিভাইস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অসম্ভব</a:t>
            </a:r>
            <a:r>
              <a:rPr lang="en-US" dirty="0" smtClean="0"/>
              <a:t> </a:t>
            </a:r>
            <a:r>
              <a:rPr lang="en-US" dirty="0" err="1" smtClean="0"/>
              <a:t>হয়ে</a:t>
            </a:r>
            <a:r>
              <a:rPr lang="en-US" dirty="0" smtClean="0"/>
              <a:t> </a:t>
            </a:r>
            <a:r>
              <a:rPr lang="en-US" dirty="0" err="1" smtClean="0"/>
              <a:t>পড়ে</a:t>
            </a:r>
            <a:r>
              <a:rPr lang="en-US" sz="1200" dirty="0" smtClean="0"/>
              <a:t>।</a:t>
            </a:r>
          </a:p>
          <a:p>
            <a:r>
              <a:rPr lang="en-US" dirty="0" smtClean="0"/>
              <a:t>২- </a:t>
            </a:r>
            <a:r>
              <a:rPr lang="en-US" dirty="0" err="1" smtClean="0"/>
              <a:t>রিকভারি</a:t>
            </a:r>
            <a:r>
              <a:rPr lang="en-US" dirty="0" smtClean="0"/>
              <a:t> </a:t>
            </a:r>
            <a:r>
              <a:rPr lang="en-US" dirty="0" err="1" smtClean="0"/>
              <a:t>প্রোগ্রাম</a:t>
            </a:r>
            <a:r>
              <a:rPr lang="en-US" dirty="0" smtClean="0"/>
              <a:t> </a:t>
            </a:r>
            <a:r>
              <a:rPr lang="en-US" dirty="0" err="1" smtClean="0"/>
              <a:t>দ্বারা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স্টোরেজের</a:t>
            </a:r>
            <a:r>
              <a:rPr lang="en-US" dirty="0" smtClean="0"/>
              <a:t> </a:t>
            </a:r>
            <a:r>
              <a:rPr lang="en-US" dirty="0" err="1" smtClean="0"/>
              <a:t>অবস্থান</a:t>
            </a:r>
            <a:r>
              <a:rPr lang="en-US" dirty="0" smtClean="0"/>
              <a:t> </a:t>
            </a:r>
            <a:r>
              <a:rPr lang="en-US" dirty="0" err="1" smtClean="0"/>
              <a:t>চিহ্নিত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</a:p>
          <a:p>
            <a:r>
              <a:rPr lang="en-US" dirty="0" smtClean="0"/>
              <a:t>৩-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ওভাররাইট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প্রায়</a:t>
            </a:r>
            <a:r>
              <a:rPr lang="en-US" dirty="0" smtClean="0"/>
              <a:t> </a:t>
            </a:r>
            <a:r>
              <a:rPr lang="en-US" dirty="0" err="1" smtClean="0"/>
              <a:t>সময়ই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রিকভার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</a:p>
          <a:p>
            <a:r>
              <a:rPr lang="en-US" dirty="0" smtClean="0"/>
              <a:t>৪-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ফোল্ডার</a:t>
            </a:r>
            <a:r>
              <a:rPr lang="en-US" dirty="0" smtClean="0"/>
              <a:t> </a:t>
            </a:r>
            <a:r>
              <a:rPr lang="en-US" dirty="0" err="1" smtClean="0"/>
              <a:t>বেশি</a:t>
            </a:r>
            <a:r>
              <a:rPr lang="en-US" dirty="0" smtClean="0"/>
              <a:t> </a:t>
            </a:r>
            <a:r>
              <a:rPr lang="en-US" dirty="0" err="1" smtClean="0"/>
              <a:t>সংক্রামিত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হেডার</a:t>
            </a:r>
            <a:r>
              <a:rPr lang="en-US" dirty="0" smtClean="0"/>
              <a:t> </a:t>
            </a:r>
            <a:r>
              <a:rPr lang="en-US" dirty="0" err="1" smtClean="0"/>
              <a:t>ফাইলে</a:t>
            </a:r>
            <a:r>
              <a:rPr lang="en-US" dirty="0" smtClean="0"/>
              <a:t> </a:t>
            </a:r>
            <a:r>
              <a:rPr lang="en-US" dirty="0" err="1" smtClean="0"/>
              <a:t>প্রবেশ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 </a:t>
            </a:r>
            <a:r>
              <a:rPr lang="en-US" dirty="0" err="1" smtClean="0"/>
              <a:t>না</a:t>
            </a:r>
            <a:r>
              <a:rPr lang="en-US" sz="1200" dirty="0" smtClean="0"/>
              <a:t>।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2679" y="3756455"/>
            <a:ext cx="1028096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ডাটা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লস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প্রতিহত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করার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উপায়ঃ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লস</a:t>
            </a:r>
            <a:r>
              <a:rPr lang="en-US" dirty="0" smtClean="0"/>
              <a:t> </a:t>
            </a:r>
            <a:r>
              <a:rPr lang="en-US" dirty="0" err="1" smtClean="0"/>
              <a:t>প্রতিহত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সবচেয়ে</a:t>
            </a:r>
            <a:r>
              <a:rPr lang="en-US" dirty="0" smtClean="0"/>
              <a:t> </a:t>
            </a:r>
            <a:r>
              <a:rPr lang="en-US" dirty="0" err="1" smtClean="0"/>
              <a:t>ভালো</a:t>
            </a:r>
            <a:r>
              <a:rPr lang="en-US" dirty="0" smtClean="0"/>
              <a:t> </a:t>
            </a:r>
            <a:r>
              <a:rPr lang="en-US" dirty="0" err="1" smtClean="0"/>
              <a:t>উপায়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ব্যাকআপ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জনপ্রিয়</a:t>
            </a:r>
            <a:r>
              <a:rPr lang="en-US" dirty="0" smtClean="0"/>
              <a:t> </a:t>
            </a:r>
            <a:r>
              <a:rPr lang="en-US" dirty="0" err="1" smtClean="0"/>
              <a:t>তিনটি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ব্যাকআপ</a:t>
            </a:r>
            <a:r>
              <a:rPr lang="en-US" dirty="0" smtClean="0"/>
              <a:t> </a:t>
            </a:r>
            <a:r>
              <a:rPr lang="en-US" dirty="0" err="1" smtClean="0"/>
              <a:t>পদ্ধতি</a:t>
            </a:r>
            <a:r>
              <a:rPr lang="en-US" dirty="0" smtClean="0"/>
              <a:t> </a:t>
            </a:r>
            <a:r>
              <a:rPr lang="en-US" dirty="0" err="1" smtClean="0"/>
              <a:t>হলোঃ</a:t>
            </a:r>
            <a:endParaRPr lang="en-US" dirty="0"/>
          </a:p>
          <a:p>
            <a:r>
              <a:rPr lang="en-US" dirty="0" smtClean="0"/>
              <a:t>     ১- </a:t>
            </a:r>
            <a:r>
              <a:rPr lang="en-US" dirty="0" err="1" smtClean="0"/>
              <a:t>এক্সটার্নাল</a:t>
            </a:r>
            <a:r>
              <a:rPr lang="en-US" dirty="0" smtClean="0"/>
              <a:t> </a:t>
            </a:r>
            <a:r>
              <a:rPr lang="en-US" dirty="0" err="1" smtClean="0"/>
              <a:t>ড্রাইভের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ব্যাকআপ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২- </a:t>
            </a:r>
            <a:r>
              <a:rPr lang="en-US" dirty="0" err="1" smtClean="0"/>
              <a:t>সার্ভারের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ব্যাকআপ</a:t>
            </a:r>
            <a:endParaRPr lang="en-US" dirty="0" smtClean="0"/>
          </a:p>
          <a:p>
            <a:r>
              <a:rPr lang="en-US" dirty="0" smtClean="0"/>
              <a:t>     ৩- </a:t>
            </a:r>
            <a:r>
              <a:rPr lang="en-US" dirty="0" err="1" smtClean="0"/>
              <a:t>ক্লাউড</a:t>
            </a:r>
            <a:r>
              <a:rPr lang="en-US" dirty="0" smtClean="0"/>
              <a:t> </a:t>
            </a:r>
            <a:r>
              <a:rPr lang="en-US" dirty="0" err="1" smtClean="0"/>
              <a:t>স্টোরেজের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ব্যাকআপ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পার্সোনাল</a:t>
            </a:r>
            <a:r>
              <a:rPr lang="en-US" dirty="0" smtClean="0"/>
              <a:t> ও </a:t>
            </a:r>
            <a:r>
              <a:rPr lang="en-US" dirty="0" err="1" smtClean="0"/>
              <a:t>অফিসিয়াল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এক্সটার্নাল</a:t>
            </a:r>
            <a:r>
              <a:rPr lang="en-US" dirty="0" smtClean="0"/>
              <a:t> </a:t>
            </a:r>
            <a:r>
              <a:rPr lang="en-US" dirty="0" err="1" smtClean="0"/>
              <a:t>ড্রাইভ</a:t>
            </a:r>
            <a:r>
              <a:rPr lang="en-US" dirty="0" smtClean="0"/>
              <a:t> </a:t>
            </a:r>
            <a:r>
              <a:rPr lang="en-US" dirty="0" err="1" smtClean="0"/>
              <a:t>ব্যাকআপ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রাখা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আবার</a:t>
            </a:r>
            <a:r>
              <a:rPr lang="en-US" dirty="0" smtClean="0"/>
              <a:t> </a:t>
            </a:r>
            <a:r>
              <a:rPr lang="en-US" dirty="0" err="1" smtClean="0"/>
              <a:t>কোম্পানির</a:t>
            </a:r>
            <a:r>
              <a:rPr lang="en-US" dirty="0" smtClean="0"/>
              <a:t> </a:t>
            </a:r>
            <a:r>
              <a:rPr lang="en-US" dirty="0" err="1" smtClean="0"/>
              <a:t>সার্ভার</a:t>
            </a:r>
            <a:r>
              <a:rPr lang="en-US" dirty="0" smtClean="0"/>
              <a:t> </a:t>
            </a:r>
            <a:r>
              <a:rPr lang="en-US" dirty="0" err="1" smtClean="0"/>
              <a:t>থাকলে</a:t>
            </a:r>
            <a:r>
              <a:rPr lang="en-US" dirty="0" smtClean="0"/>
              <a:t> </a:t>
            </a:r>
            <a:r>
              <a:rPr lang="en-US" dirty="0" err="1" smtClean="0"/>
              <a:t>কর্পোরেট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সেখানেও</a:t>
            </a:r>
            <a:r>
              <a:rPr lang="en-US" dirty="0" smtClean="0"/>
              <a:t> </a:t>
            </a:r>
            <a:r>
              <a:rPr lang="en-US" dirty="0" err="1" smtClean="0"/>
              <a:t>তুলে</a:t>
            </a:r>
            <a:endParaRPr lang="en-US" dirty="0"/>
          </a:p>
          <a:p>
            <a:r>
              <a:rPr lang="en-US" dirty="0" err="1" smtClean="0"/>
              <a:t>রাখা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sz="1200" dirty="0" smtClean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78131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136" y="273890"/>
            <a:ext cx="5560540" cy="738666"/>
            <a:chOff x="1598139" y="175036"/>
            <a:chExt cx="8446287" cy="655755"/>
          </a:xfrm>
        </p:grpSpPr>
        <p:sp>
          <p:nvSpPr>
            <p:cNvPr id="3" name="Rectangle 2"/>
            <p:cNvSpPr/>
            <p:nvPr/>
          </p:nvSpPr>
          <p:spPr>
            <a:xfrm>
              <a:off x="1598139" y="175036"/>
              <a:ext cx="1351193" cy="655754"/>
            </a:xfrm>
            <a:prstGeom prst="rect">
              <a:avLst/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২.২.৩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9332" y="175038"/>
              <a:ext cx="7095094" cy="65575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863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9332" y="175037"/>
              <a:ext cx="7095094" cy="65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err="1" smtClean="0">
                  <a:solidFill>
                    <a:srgbClr val="FFFF00"/>
                  </a:solidFill>
                </a:rPr>
                <a:t>ফরেনসিক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টুল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কিট</a:t>
              </a:r>
              <a:endParaRPr lang="en-US" sz="2100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sz="2100" b="1" dirty="0" smtClean="0">
                  <a:solidFill>
                    <a:srgbClr val="FFFF00"/>
                  </a:solidFill>
                </a:rPr>
                <a:t>(</a:t>
              </a:r>
              <a:r>
                <a:rPr lang="en-US" sz="2100" b="1" dirty="0" err="1" smtClean="0">
                  <a:solidFill>
                    <a:srgbClr val="FFFF00"/>
                  </a:solidFill>
                </a:rPr>
                <a:t>Forencis</a:t>
              </a:r>
              <a:r>
                <a:rPr lang="en-US" sz="2100" b="1" dirty="0" smtClean="0">
                  <a:solidFill>
                    <a:srgbClr val="FFFF00"/>
                  </a:solidFill>
                </a:rPr>
                <a:t> Tool Kit (FTK))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802620" y="1497059"/>
            <a:ext cx="260059" cy="110989"/>
          </a:xfrm>
          <a:prstGeom prst="rightArrow">
            <a:avLst/>
          </a:prstGeom>
          <a:solidFill>
            <a:srgbClr val="00CC66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2682" y="1408670"/>
            <a:ext cx="103549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স্মার্টফোন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ডিজিটাল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ডিভাইস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অপরাধ</a:t>
            </a:r>
            <a:r>
              <a:rPr lang="en-US" dirty="0" smtClean="0"/>
              <a:t> </a:t>
            </a:r>
            <a:r>
              <a:rPr lang="en-US" dirty="0" err="1" smtClean="0"/>
              <a:t>সংগঠিত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</a:t>
            </a:r>
            <a:r>
              <a:rPr lang="en-US" dirty="0" err="1" smtClean="0"/>
              <a:t>স্মার্ট</a:t>
            </a:r>
            <a:r>
              <a:rPr lang="en-US" dirty="0" smtClean="0"/>
              <a:t> </a:t>
            </a:r>
            <a:r>
              <a:rPr lang="en-US" dirty="0" err="1" smtClean="0"/>
              <a:t>ডিভাইস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খুন</a:t>
            </a:r>
            <a:r>
              <a:rPr lang="en-US" dirty="0" smtClean="0"/>
              <a:t> </a:t>
            </a:r>
            <a:r>
              <a:rPr lang="en-US" dirty="0" err="1" smtClean="0"/>
              <a:t>হলে</a:t>
            </a:r>
            <a:r>
              <a:rPr lang="en-US" dirty="0" smtClean="0"/>
              <a:t>  </a:t>
            </a:r>
            <a:r>
              <a:rPr lang="en-US" dirty="0" err="1" smtClean="0"/>
              <a:t>মৃতদেহ</a:t>
            </a:r>
            <a:r>
              <a:rPr lang="en-US" dirty="0" smtClean="0"/>
              <a:t> </a:t>
            </a:r>
            <a:r>
              <a:rPr lang="en-US" dirty="0" err="1" smtClean="0"/>
              <a:t>পরীক্ষা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পাশাপাশি</a:t>
            </a:r>
            <a:r>
              <a:rPr lang="en-US" dirty="0" smtClean="0"/>
              <a:t> </a:t>
            </a:r>
            <a:r>
              <a:rPr lang="en-US" dirty="0" err="1" smtClean="0"/>
              <a:t>তার</a:t>
            </a:r>
            <a:r>
              <a:rPr lang="en-US" dirty="0" smtClean="0"/>
              <a:t> </a:t>
            </a:r>
            <a:r>
              <a:rPr lang="en-US" dirty="0" err="1" smtClean="0"/>
              <a:t>কম্পিউটার</a:t>
            </a:r>
            <a:r>
              <a:rPr lang="en-US" dirty="0" smtClean="0"/>
              <a:t> ও </a:t>
            </a:r>
            <a:r>
              <a:rPr lang="en-US" dirty="0" err="1" smtClean="0"/>
              <a:t>স্মার্টফোনেরও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sz="1200" dirty="0" smtClean="0"/>
              <a:t>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2679" y="2234546"/>
            <a:ext cx="10354965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১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ই-</a:t>
            </a:r>
            <a:r>
              <a:rPr lang="en-US" b="1" dirty="0" err="1" smtClean="0">
                <a:solidFill>
                  <a:srgbClr val="FFFF00"/>
                </a:solidFill>
              </a:rPr>
              <a:t>মেইল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বিশ্লেষণঃ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FTK</a:t>
            </a:r>
            <a:r>
              <a:rPr lang="en-US" dirty="0" smtClean="0"/>
              <a:t> </a:t>
            </a:r>
            <a:r>
              <a:rPr lang="en-US" dirty="0" err="1" smtClean="0"/>
              <a:t>ফরেনসিক</a:t>
            </a:r>
            <a:r>
              <a:rPr lang="en-US" dirty="0" smtClean="0"/>
              <a:t> </a:t>
            </a:r>
            <a:r>
              <a:rPr lang="en-US" dirty="0" err="1" smtClean="0"/>
              <a:t>পেশাদারদের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বিশ্লেষণের</a:t>
            </a:r>
            <a:r>
              <a:rPr lang="en-US" dirty="0" smtClean="0"/>
              <a:t>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ইন্টারফেস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এতে</a:t>
            </a:r>
            <a:r>
              <a:rPr lang="en-US" dirty="0" smtClean="0"/>
              <a:t> </a:t>
            </a:r>
            <a:r>
              <a:rPr lang="en-US" dirty="0" err="1" smtClean="0"/>
              <a:t>নিদিষ্ট</a:t>
            </a:r>
            <a:r>
              <a:rPr lang="en-US" dirty="0" smtClean="0"/>
              <a:t> </a:t>
            </a:r>
            <a:r>
              <a:rPr lang="en-US" dirty="0" err="1" smtClean="0"/>
              <a:t>শব্দগুলোর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ই-</a:t>
            </a:r>
            <a:r>
              <a:rPr lang="en-US" dirty="0" err="1" smtClean="0"/>
              <a:t>মেইল</a:t>
            </a:r>
            <a:r>
              <a:rPr lang="en-US" dirty="0" smtClean="0"/>
              <a:t> </a:t>
            </a:r>
            <a:r>
              <a:rPr lang="en-US" dirty="0" err="1" smtClean="0"/>
              <a:t>বিশ্লেষণ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ক্ষমতা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সোর্স</a:t>
            </a:r>
            <a:r>
              <a:rPr lang="en-US" dirty="0" smtClean="0"/>
              <a:t> </a:t>
            </a:r>
            <a:r>
              <a:rPr lang="en-US" dirty="0" err="1" smtClean="0"/>
              <a:t>আইপি</a:t>
            </a:r>
            <a:r>
              <a:rPr lang="en-US" dirty="0" smtClean="0"/>
              <a:t> </a:t>
            </a:r>
            <a:r>
              <a:rPr lang="en-US" dirty="0" err="1" smtClean="0"/>
              <a:t>অ্যাড্রেসের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শিরোনাম</a:t>
            </a:r>
            <a:r>
              <a:rPr lang="en-US" dirty="0" smtClean="0"/>
              <a:t> </a:t>
            </a:r>
            <a:r>
              <a:rPr lang="en-US" dirty="0" err="1" smtClean="0"/>
              <a:t>বিশ্লেষণ</a:t>
            </a:r>
            <a:r>
              <a:rPr lang="en-US" dirty="0" smtClean="0"/>
              <a:t> </a:t>
            </a:r>
            <a:r>
              <a:rPr lang="en-US" dirty="0" err="1" smtClean="0"/>
              <a:t>ইত্যাদি</a:t>
            </a:r>
            <a:r>
              <a:rPr lang="en-US" dirty="0" smtClean="0"/>
              <a:t> </a:t>
            </a:r>
            <a:r>
              <a:rPr lang="en-US" dirty="0" err="1" smtClean="0"/>
              <a:t>ব্যবস্থা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200" dirty="0" smtClean="0"/>
              <a:t>।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২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ফাইল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ডিক্রিপশনঃ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FTK</a:t>
            </a:r>
            <a:r>
              <a:rPr lang="en-US" dirty="0" smtClean="0"/>
              <a:t> এর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কেন্দ্রীয়</a:t>
            </a:r>
            <a:r>
              <a:rPr lang="en-US" dirty="0" smtClean="0"/>
              <a:t> </a:t>
            </a:r>
            <a:r>
              <a:rPr lang="en-US" dirty="0" err="1" smtClean="0"/>
              <a:t>বৈশিষ্ট্য</a:t>
            </a:r>
            <a:r>
              <a:rPr lang="en-US" dirty="0" smtClean="0"/>
              <a:t> </a:t>
            </a:r>
            <a:r>
              <a:rPr lang="en-US" dirty="0" err="1" smtClean="0"/>
              <a:t>হলো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ডিক্রিপশন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পাসওয়ার্ড</a:t>
            </a:r>
            <a:r>
              <a:rPr lang="en-US" dirty="0" smtClean="0"/>
              <a:t> </a:t>
            </a:r>
            <a:r>
              <a:rPr lang="en-US" dirty="0" err="1" smtClean="0"/>
              <a:t>ক্রাক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সম্পূর্ণ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ডিক্রিপ্ট</a:t>
            </a:r>
            <a:r>
              <a:rPr lang="en-US" dirty="0" smtClean="0"/>
              <a:t> </a:t>
            </a:r>
            <a:r>
              <a:rPr lang="en-US" dirty="0" err="1" smtClean="0"/>
              <a:t>করতে</a:t>
            </a:r>
            <a:r>
              <a:rPr lang="en-US" dirty="0" smtClean="0"/>
              <a:t> </a:t>
            </a:r>
            <a:r>
              <a:rPr lang="en-US" dirty="0" err="1" smtClean="0"/>
              <a:t>চাইলে</a:t>
            </a:r>
            <a:r>
              <a:rPr lang="en-US" dirty="0" smtClean="0"/>
              <a:t>, </a:t>
            </a:r>
            <a:r>
              <a:rPr lang="en-US" sz="1500" dirty="0" smtClean="0"/>
              <a:t>FTK</a:t>
            </a:r>
            <a:r>
              <a:rPr lang="en-US" dirty="0" smtClean="0"/>
              <a:t> এর </a:t>
            </a:r>
            <a:r>
              <a:rPr lang="en-US" dirty="0" err="1" smtClean="0"/>
              <a:t>উত্তর</a:t>
            </a:r>
            <a:r>
              <a:rPr lang="en-US" dirty="0" smtClean="0"/>
              <a:t> </a:t>
            </a:r>
            <a:r>
              <a:rPr lang="en-US" dirty="0" err="1" smtClean="0"/>
              <a:t>প্রদান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থাকে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FF00"/>
                </a:solidFill>
              </a:rPr>
              <a:t>৩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ডাটা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কারভিং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করাঃ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FTK</a:t>
            </a:r>
            <a:r>
              <a:rPr lang="en-US" dirty="0" smtClean="0"/>
              <a:t> এর </a:t>
            </a:r>
            <a:r>
              <a:rPr lang="en-US" dirty="0" err="1" smtClean="0"/>
              <a:t>একটি</a:t>
            </a:r>
            <a:r>
              <a:rPr lang="en-US" dirty="0" smtClean="0"/>
              <a:t> </a:t>
            </a:r>
            <a:r>
              <a:rPr lang="en-US" dirty="0" err="1" smtClean="0"/>
              <a:t>শক্ত</a:t>
            </a:r>
            <a:r>
              <a:rPr lang="en-US" dirty="0" smtClean="0"/>
              <a:t>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কারভিং</a:t>
            </a:r>
            <a:r>
              <a:rPr lang="en-US" dirty="0" smtClean="0"/>
              <a:t> </a:t>
            </a:r>
            <a:r>
              <a:rPr lang="en-US" dirty="0" err="1" smtClean="0"/>
              <a:t>ইঞ্জিন</a:t>
            </a:r>
            <a:r>
              <a:rPr lang="en-US" dirty="0" smtClean="0"/>
              <a:t> </a:t>
            </a:r>
            <a:r>
              <a:rPr lang="en-US" dirty="0" err="1" smtClean="0"/>
              <a:t>ব্যবস্থা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200" dirty="0" smtClean="0"/>
              <a:t>।</a:t>
            </a:r>
            <a:r>
              <a:rPr lang="en-US" dirty="0" smtClean="0"/>
              <a:t> </a:t>
            </a:r>
            <a:r>
              <a:rPr lang="en-US" dirty="0" err="1" smtClean="0"/>
              <a:t>অনুসন্ধানকারীদের</a:t>
            </a:r>
            <a:r>
              <a:rPr lang="en-US" dirty="0" smtClean="0"/>
              <a:t> </a:t>
            </a:r>
            <a:r>
              <a:rPr lang="en-US" dirty="0" err="1" smtClean="0"/>
              <a:t>আকার</a:t>
            </a:r>
            <a:r>
              <a:rPr lang="en-US" dirty="0" smtClean="0"/>
              <a:t>, </a:t>
            </a:r>
            <a:r>
              <a:rPr lang="en-US" dirty="0" err="1" smtClean="0"/>
              <a:t>ডাটা</a:t>
            </a:r>
            <a:r>
              <a:rPr lang="en-US" dirty="0" smtClean="0"/>
              <a:t> </a:t>
            </a:r>
            <a:r>
              <a:rPr lang="en-US" dirty="0" err="1" smtClean="0"/>
              <a:t>টাইপ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পিক্সল</a:t>
            </a:r>
            <a:r>
              <a:rPr lang="en-US" dirty="0" smtClean="0"/>
              <a:t> </a:t>
            </a:r>
            <a:r>
              <a:rPr lang="en-US" dirty="0" err="1" smtClean="0"/>
              <a:t>আকারের</a:t>
            </a:r>
            <a:r>
              <a:rPr lang="en-US" dirty="0" smtClean="0"/>
              <a:t> </a:t>
            </a:r>
            <a:r>
              <a:rPr lang="en-US" dirty="0" err="1" smtClean="0"/>
              <a:t>উপর</a:t>
            </a:r>
            <a:r>
              <a:rPr lang="en-US" dirty="0" smtClean="0"/>
              <a:t> </a:t>
            </a:r>
            <a:r>
              <a:rPr lang="en-US" dirty="0" err="1" smtClean="0"/>
              <a:t>ভিত্তি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dirty="0" smtClean="0"/>
              <a:t> </a:t>
            </a:r>
            <a:r>
              <a:rPr lang="en-US" dirty="0" err="1" smtClean="0"/>
              <a:t>ফাইল</a:t>
            </a:r>
            <a:r>
              <a:rPr lang="en-US" dirty="0" smtClean="0"/>
              <a:t> </a:t>
            </a:r>
            <a:r>
              <a:rPr lang="en-US" dirty="0" err="1" smtClean="0"/>
              <a:t>অনুসন্ধান</a:t>
            </a:r>
            <a:r>
              <a:rPr lang="en-US" dirty="0" smtClean="0"/>
              <a:t> </a:t>
            </a:r>
            <a:r>
              <a:rPr lang="en-US" dirty="0" err="1" smtClean="0"/>
              <a:t>করার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বিকল্প</a:t>
            </a:r>
            <a:r>
              <a:rPr lang="en-US" dirty="0" smtClean="0"/>
              <a:t> </a:t>
            </a:r>
            <a:r>
              <a:rPr lang="en-US" dirty="0" err="1" smtClean="0"/>
              <a:t>ব্যবস্থা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sz="1200" dirty="0" smtClean="0"/>
              <a:t>।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FF00"/>
                </a:solidFill>
              </a:rPr>
              <a:t>৪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ওয়েব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ভিউয়ারঃ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FTK</a:t>
            </a:r>
            <a:r>
              <a:rPr lang="en-US" dirty="0" smtClean="0"/>
              <a:t> </a:t>
            </a:r>
            <a:r>
              <a:rPr lang="en-US" dirty="0" err="1" smtClean="0"/>
              <a:t>ওয়েব</a:t>
            </a:r>
            <a:r>
              <a:rPr lang="en-US" dirty="0" smtClean="0"/>
              <a:t> </a:t>
            </a:r>
            <a:r>
              <a:rPr lang="en-US" dirty="0" err="1" smtClean="0"/>
              <a:t>ভিউয়ার</a:t>
            </a:r>
            <a:r>
              <a:rPr lang="en-US" dirty="0" smtClean="0"/>
              <a:t> </a:t>
            </a:r>
            <a:r>
              <a:rPr lang="en-US" dirty="0" err="1" smtClean="0"/>
              <a:t>টুল</a:t>
            </a:r>
            <a:r>
              <a:rPr lang="en-US" dirty="0" smtClean="0"/>
              <a:t>-এর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রিয়েল</a:t>
            </a:r>
            <a:r>
              <a:rPr lang="en-US" dirty="0" smtClean="0"/>
              <a:t> </a:t>
            </a:r>
            <a:r>
              <a:rPr lang="en-US" dirty="0" err="1" smtClean="0"/>
              <a:t>টাইমে</a:t>
            </a:r>
            <a:r>
              <a:rPr lang="en-US" dirty="0" smtClean="0"/>
              <a:t> </a:t>
            </a:r>
            <a:r>
              <a:rPr lang="en-US" dirty="0" err="1" smtClean="0"/>
              <a:t>কেস</a:t>
            </a:r>
            <a:r>
              <a:rPr lang="en-US" dirty="0" smtClean="0"/>
              <a:t> </a:t>
            </a:r>
            <a:r>
              <a:rPr lang="en-US" dirty="0" err="1" smtClean="0"/>
              <a:t>ফাইলগুলোকে</a:t>
            </a:r>
            <a:r>
              <a:rPr lang="en-US" dirty="0" smtClean="0"/>
              <a:t> </a:t>
            </a:r>
            <a:r>
              <a:rPr lang="en-US" dirty="0" err="1" smtClean="0"/>
              <a:t>অ্যাক্সেস</a:t>
            </a:r>
            <a:r>
              <a:rPr lang="en-US" dirty="0" smtClean="0"/>
              <a:t> </a:t>
            </a:r>
            <a:r>
              <a:rPr lang="en-US" dirty="0" err="1" smtClean="0"/>
              <a:t>প্রদানের</a:t>
            </a:r>
            <a:r>
              <a:rPr lang="en-US" dirty="0" smtClean="0"/>
              <a:t> </a:t>
            </a:r>
            <a:r>
              <a:rPr lang="en-US" dirty="0" err="1" smtClean="0"/>
              <a:t>মাধ্যমে</a:t>
            </a:r>
            <a:r>
              <a:rPr lang="en-US" dirty="0" smtClean="0"/>
              <a:t> </a:t>
            </a:r>
            <a:r>
              <a:rPr lang="en-US" dirty="0" err="1" smtClean="0"/>
              <a:t>কেস</a:t>
            </a:r>
            <a:r>
              <a:rPr lang="en-US" dirty="0" smtClean="0"/>
              <a:t> </a:t>
            </a:r>
            <a:r>
              <a:rPr lang="en-US" dirty="0" err="1" smtClean="0"/>
              <a:t>মূল্যায়ন</a:t>
            </a:r>
            <a:r>
              <a:rPr lang="en-US" dirty="0" smtClean="0"/>
              <a:t> </a:t>
            </a:r>
            <a:r>
              <a:rPr lang="en-US" dirty="0" err="1" smtClean="0"/>
              <a:t>ত্বরান্বিত</a:t>
            </a:r>
            <a:r>
              <a:rPr lang="en-US" dirty="0" smtClean="0"/>
              <a:t> </a:t>
            </a:r>
            <a:r>
              <a:rPr lang="en-US" dirty="0" err="1" smtClean="0"/>
              <a:t>করে</a:t>
            </a:r>
            <a:r>
              <a:rPr lang="en-US" sz="1200" dirty="0" smtClean="0"/>
              <a:t>।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FF00"/>
                </a:solidFill>
              </a:rPr>
              <a:t>৫</a:t>
            </a:r>
            <a:r>
              <a:rPr lang="en-US" sz="1200" b="1" dirty="0" smtClean="0">
                <a:solidFill>
                  <a:srgbClr val="FFFF00"/>
                </a:solidFill>
              </a:rPr>
              <a:t>।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সারবেরাসঃ</a:t>
            </a:r>
            <a:r>
              <a:rPr lang="en-US" dirty="0" smtClean="0"/>
              <a:t> </a:t>
            </a:r>
            <a:r>
              <a:rPr lang="en-US" sz="1500" dirty="0" smtClean="0"/>
              <a:t>FTK</a:t>
            </a:r>
            <a:r>
              <a:rPr lang="en-US" dirty="0" smtClean="0"/>
              <a:t> এর </a:t>
            </a:r>
            <a:r>
              <a:rPr lang="en-US" dirty="0" err="1" smtClean="0"/>
              <a:t>শক্তিশালী</a:t>
            </a:r>
            <a:r>
              <a:rPr lang="en-US" dirty="0" smtClean="0"/>
              <a:t> </a:t>
            </a:r>
            <a:r>
              <a:rPr lang="en-US" dirty="0" err="1" smtClean="0"/>
              <a:t>স্বয়ংক্রিয়</a:t>
            </a:r>
            <a:r>
              <a:rPr lang="en-US" dirty="0" smtClean="0"/>
              <a:t> </a:t>
            </a:r>
            <a:r>
              <a:rPr lang="en-US" dirty="0" err="1" smtClean="0"/>
              <a:t>ম্যালওয়্যার</a:t>
            </a:r>
            <a:r>
              <a:rPr lang="en-US" dirty="0" smtClean="0"/>
              <a:t> </a:t>
            </a:r>
            <a:r>
              <a:rPr lang="en-US" dirty="0" err="1" smtClean="0"/>
              <a:t>শনাক্তকরণ</a:t>
            </a:r>
            <a:r>
              <a:rPr lang="en-US" dirty="0" smtClean="0"/>
              <a:t> </a:t>
            </a:r>
            <a:r>
              <a:rPr lang="en-US" dirty="0" err="1" smtClean="0"/>
              <a:t>বৈশিষ্ট্য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dirty="0" smtClean="0"/>
              <a:t>, </a:t>
            </a:r>
            <a:r>
              <a:rPr lang="en-US" dirty="0" err="1" smtClean="0"/>
              <a:t>যার</a:t>
            </a:r>
            <a:r>
              <a:rPr lang="en-US" dirty="0" smtClean="0"/>
              <a:t> </a:t>
            </a:r>
            <a:r>
              <a:rPr lang="en-US" dirty="0" err="1" smtClean="0"/>
              <a:t>নাম</a:t>
            </a:r>
            <a:r>
              <a:rPr lang="en-US" dirty="0" smtClean="0"/>
              <a:t> </a:t>
            </a:r>
            <a:r>
              <a:rPr lang="en-US" dirty="0" err="1" smtClean="0"/>
              <a:t>সারবেরাস</a:t>
            </a:r>
            <a:r>
              <a:rPr lang="en-US" sz="1200" dirty="0" smtClean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21813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894</TotalTime>
  <Words>2658</Words>
  <Application>Microsoft Office PowerPoint</Application>
  <PresentationFormat>Widescreen</PresentationFormat>
  <Paragraphs>186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Vertical Lexicon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55</cp:revision>
  <dcterms:created xsi:type="dcterms:W3CDTF">2023-03-25T05:58:04Z</dcterms:created>
  <dcterms:modified xsi:type="dcterms:W3CDTF">2023-03-26T09:40:22Z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