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88" r:id="rId7"/>
    <p:sldId id="289" r:id="rId8"/>
    <p:sldId id="290" r:id="rId9"/>
    <p:sldId id="283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TBjWBWJ+0GSrlvXKnMKNA==" hashData="DhO11BOLZx1pWhei2kp8rd2aUyQ4J43nXs8GaQ9oBtQT7HGPdkVSy5E/H3XAkm3hkvG0GyUetqTm8ZLcn5MQiw=="/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6" d="100"/>
          <a:sy n="116" d="100"/>
        </p:scale>
        <p:origin x="336" y="13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9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24-Mar-23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55002" y="436557"/>
            <a:ext cx="1644384" cy="1257324"/>
            <a:chOff x="355002" y="436557"/>
            <a:chExt cx="1644384" cy="1257324"/>
          </a:xfrm>
        </p:grpSpPr>
        <p:grpSp>
          <p:nvGrpSpPr>
            <p:cNvPr id="40" name="Group 39"/>
            <p:cNvGrpSpPr/>
            <p:nvPr/>
          </p:nvGrpSpPr>
          <p:grpSpPr>
            <a:xfrm>
              <a:off x="355002" y="1075664"/>
              <a:ext cx="219787" cy="303656"/>
              <a:chOff x="355002" y="1075664"/>
              <a:chExt cx="219787" cy="303656"/>
            </a:xfrm>
          </p:grpSpPr>
          <p:sp>
            <p:nvSpPr>
              <p:cNvPr id="24" name="Right Triangle 23"/>
              <p:cNvSpPr/>
              <p:nvPr/>
            </p:nvSpPr>
            <p:spPr>
              <a:xfrm rot="16200000">
                <a:off x="322051" y="1108615"/>
                <a:ext cx="283185" cy="217284"/>
              </a:xfrm>
              <a:prstGeom prst="rt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Triangle 24"/>
              <p:cNvSpPr/>
              <p:nvPr/>
            </p:nvSpPr>
            <p:spPr>
              <a:xfrm rot="10800000">
                <a:off x="357953" y="1085687"/>
                <a:ext cx="216836" cy="293633"/>
              </a:xfrm>
              <a:prstGeom prst="rt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782101" y="1081416"/>
              <a:ext cx="217285" cy="298399"/>
              <a:chOff x="1782101" y="1081416"/>
              <a:chExt cx="217285" cy="298399"/>
            </a:xfrm>
          </p:grpSpPr>
          <p:sp>
            <p:nvSpPr>
              <p:cNvPr id="28" name="Right Triangle 27"/>
              <p:cNvSpPr/>
              <p:nvPr/>
            </p:nvSpPr>
            <p:spPr>
              <a:xfrm>
                <a:off x="1782550" y="1081416"/>
                <a:ext cx="216836" cy="293633"/>
              </a:xfrm>
              <a:prstGeom prst="rt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Triangle 28"/>
              <p:cNvSpPr/>
              <p:nvPr/>
            </p:nvSpPr>
            <p:spPr>
              <a:xfrm rot="5400000">
                <a:off x="1749150" y="1129581"/>
                <a:ext cx="283185" cy="217284"/>
              </a:xfrm>
              <a:prstGeom prst="rt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609600" y="436557"/>
              <a:ext cx="1136822" cy="10314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699591" y="1147401"/>
              <a:ext cx="387176" cy="567164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 rot="5400000">
              <a:off x="1269618" y="1147297"/>
              <a:ext cx="378939" cy="56966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608348" y="1245628"/>
              <a:ext cx="568412" cy="378939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10800000">
              <a:off x="1176760" y="1237390"/>
              <a:ext cx="569662" cy="387177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0072" y="1019087"/>
              <a:ext cx="1367481" cy="2800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Semester</a:t>
              </a:r>
              <a:endPara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6617722">
              <a:off x="1220999" y="1356891"/>
              <a:ext cx="340219" cy="33376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9671197">
              <a:off x="791897" y="1359349"/>
              <a:ext cx="340219" cy="333762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74717" y="461958"/>
              <a:ext cx="406588" cy="400050"/>
              <a:chOff x="974717" y="550858"/>
              <a:chExt cx="406588" cy="400050"/>
            </a:xfrm>
          </p:grpSpPr>
          <p:sp>
            <p:nvSpPr>
              <p:cNvPr id="31" name="Flowchart: Connector 30"/>
              <p:cNvSpPr/>
              <p:nvPr/>
            </p:nvSpPr>
            <p:spPr>
              <a:xfrm>
                <a:off x="981351" y="550858"/>
                <a:ext cx="393321" cy="400050"/>
              </a:xfrm>
              <a:prstGeom prst="flowChartConnector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 smtClean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74717" y="587469"/>
                <a:ext cx="4065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7</a:t>
                </a:r>
                <a:r>
                  <a:rPr lang="en-US" sz="1500" b="1" baseline="30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th</a:t>
                </a:r>
                <a:r>
                  <a:rPr 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 </a:t>
                </a:r>
                <a:endParaRPr lang="en-US" sz="1500" b="1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8964629" y="631920"/>
            <a:ext cx="2316215" cy="1280481"/>
            <a:chOff x="9005934" y="670390"/>
            <a:chExt cx="2316215" cy="1280481"/>
          </a:xfrm>
        </p:grpSpPr>
        <p:grpSp>
          <p:nvGrpSpPr>
            <p:cNvPr id="47" name="Group 46"/>
            <p:cNvGrpSpPr/>
            <p:nvPr/>
          </p:nvGrpSpPr>
          <p:grpSpPr>
            <a:xfrm rot="420438">
              <a:off x="9205600" y="670390"/>
              <a:ext cx="2069354" cy="1280481"/>
              <a:chOff x="9205600" y="670390"/>
              <a:chExt cx="2069354" cy="1280481"/>
            </a:xfrm>
          </p:grpSpPr>
          <p:sp>
            <p:nvSpPr>
              <p:cNvPr id="43" name="Parallelogram 42"/>
              <p:cNvSpPr/>
              <p:nvPr/>
            </p:nvSpPr>
            <p:spPr>
              <a:xfrm rot="17390367">
                <a:off x="10040307" y="246288"/>
                <a:ext cx="810545" cy="1658749"/>
              </a:xfrm>
              <a:prstGeom prst="parallelogram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Parallelogram 44"/>
              <p:cNvSpPr/>
              <p:nvPr/>
            </p:nvSpPr>
            <p:spPr>
              <a:xfrm rot="17390367">
                <a:off x="9629702" y="716224"/>
                <a:ext cx="810545" cy="1658749"/>
              </a:xfrm>
              <a:prstGeom prst="parallelogram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Parallelogram 47"/>
            <p:cNvSpPr/>
            <p:nvPr/>
          </p:nvSpPr>
          <p:spPr>
            <a:xfrm rot="15838587">
              <a:off x="10203949" y="740562"/>
              <a:ext cx="649420" cy="1586980"/>
            </a:xfrm>
            <a:prstGeom prst="parallelogram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005934" y="675582"/>
              <a:ext cx="1876179" cy="695252"/>
              <a:chOff x="9009872" y="719106"/>
              <a:chExt cx="1876179" cy="695252"/>
            </a:xfrm>
          </p:grpSpPr>
          <p:sp>
            <p:nvSpPr>
              <p:cNvPr id="46" name="Parallelogram 45"/>
              <p:cNvSpPr/>
              <p:nvPr/>
            </p:nvSpPr>
            <p:spPr>
              <a:xfrm rot="15667935">
                <a:off x="9730717" y="259024"/>
                <a:ext cx="695252" cy="1615416"/>
              </a:xfrm>
              <a:prstGeom prst="parallelogram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ight Triangle 48"/>
              <p:cNvSpPr/>
              <p:nvPr/>
            </p:nvSpPr>
            <p:spPr>
              <a:xfrm rot="15916264">
                <a:off x="9087933" y="916573"/>
                <a:ext cx="506306" cy="382295"/>
              </a:xfrm>
              <a:prstGeom prst="rtTriangle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Triangle 49"/>
              <p:cNvSpPr/>
              <p:nvPr/>
            </p:nvSpPr>
            <p:spPr>
              <a:xfrm rot="13672919">
                <a:off x="9023050" y="908173"/>
                <a:ext cx="353241" cy="379598"/>
              </a:xfrm>
              <a:prstGeom prst="rtTriangle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9217961" y="796144"/>
              <a:ext cx="16500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</a:rPr>
                <a:t>বিষয় কোডঃ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668810" y="1319639"/>
              <a:ext cx="16500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</a:rPr>
                <a:t>66674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493497" y="2254940"/>
            <a:ext cx="3525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E-Commerce &amp; CMS</a:t>
            </a:r>
          </a:p>
          <a:p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ই-কমার্স অ্যান্ড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সিএমএস</a:t>
            </a:r>
            <a:endParaRPr lang="en-US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957752" y="2545566"/>
            <a:ext cx="3866614" cy="4084227"/>
            <a:chOff x="7957752" y="2545566"/>
            <a:chExt cx="3866614" cy="4084227"/>
          </a:xfrm>
        </p:grpSpPr>
        <p:sp>
          <p:nvSpPr>
            <p:cNvPr id="57" name="Hexagon 56"/>
            <p:cNvSpPr/>
            <p:nvPr/>
          </p:nvSpPr>
          <p:spPr>
            <a:xfrm rot="16200000">
              <a:off x="7848945" y="2654373"/>
              <a:ext cx="4084227" cy="386661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8031">
              <a:off x="9546702" y="5045820"/>
              <a:ext cx="2066423" cy="109728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8667">
              <a:off x="9466888" y="3029608"/>
              <a:ext cx="2095849" cy="131877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3890">
              <a:off x="8144847" y="3045354"/>
              <a:ext cx="2071741" cy="103327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9141" y="3561228"/>
              <a:ext cx="1890978" cy="1036219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0119" y="3561227"/>
              <a:ext cx="1843731" cy="1042994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8735">
              <a:off x="8133990" y="5111027"/>
              <a:ext cx="2080296" cy="1033272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9141" y="4587680"/>
              <a:ext cx="1890977" cy="1032202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0119" y="4584749"/>
              <a:ext cx="1843731" cy="1035133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90073" y="5239265"/>
            <a:ext cx="2541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মোঃ আল-আমিন মৃধা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বশির আলম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প্রকৌ. মোঃ শফিকুল ইসলাম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মোঃ আক্তার হোসেন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7855" y="3415303"/>
            <a:ext cx="4155642" cy="1477328"/>
          </a:xfrm>
          <a:prstGeom prst="rect">
            <a:avLst/>
          </a:prstGeom>
          <a:gradFill>
            <a:gsLst>
              <a:gs pos="0">
                <a:schemeClr val="accent3">
                  <a:satMod val="105000"/>
                  <a:tint val="67000"/>
                  <a:alpha val="9000"/>
                  <a:lumMod val="95000"/>
                  <a:lumOff val="5000"/>
                </a:schemeClr>
              </a:gs>
              <a:gs pos="10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Department of Computer</a:t>
            </a:r>
            <a:endParaRPr lang="en-US" sz="45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3" grpId="0"/>
      <p:bldP spid="7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880436" y="757889"/>
            <a:ext cx="8177508" cy="2723200"/>
            <a:chOff x="880436" y="757889"/>
            <a:chExt cx="8177508" cy="2723200"/>
          </a:xfrm>
        </p:grpSpPr>
        <p:sp>
          <p:nvSpPr>
            <p:cNvPr id="4" name="Rectangle 3"/>
            <p:cNvSpPr/>
            <p:nvPr/>
          </p:nvSpPr>
          <p:spPr>
            <a:xfrm>
              <a:off x="3880023" y="1153301"/>
              <a:ext cx="1202725" cy="12042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85902" y="1441624"/>
              <a:ext cx="930875" cy="730576"/>
              <a:chOff x="996779" y="1260388"/>
              <a:chExt cx="1169773" cy="83354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96779" y="1260388"/>
                <a:ext cx="1169773" cy="67550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1511643" y="1944130"/>
                <a:ext cx="172994" cy="14980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20346" y="1441624"/>
              <a:ext cx="930875" cy="730576"/>
              <a:chOff x="996779" y="1260388"/>
              <a:chExt cx="1169773" cy="83354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96779" y="1260388"/>
                <a:ext cx="1169773" cy="67550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511643" y="1944130"/>
                <a:ext cx="172994" cy="14980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36543" y="1878231"/>
              <a:ext cx="378940" cy="29396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63764" y="1878231"/>
              <a:ext cx="370703" cy="29396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36543" y="1878231"/>
              <a:ext cx="131805" cy="146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83678" y="1878231"/>
              <a:ext cx="131805" cy="146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147753" y="2038519"/>
              <a:ext cx="156520" cy="103855"/>
              <a:chOff x="3575221" y="2636108"/>
              <a:chExt cx="156520" cy="103855"/>
            </a:xfrm>
          </p:grpSpPr>
          <p:sp>
            <p:nvSpPr>
              <p:cNvPr id="20" name="Minus 19"/>
              <p:cNvSpPr/>
              <p:nvPr/>
            </p:nvSpPr>
            <p:spPr>
              <a:xfrm>
                <a:off x="3575221" y="2636108"/>
                <a:ext cx="156520" cy="5766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Minus 20"/>
              <p:cNvSpPr/>
              <p:nvPr/>
            </p:nvSpPr>
            <p:spPr>
              <a:xfrm>
                <a:off x="3575221" y="2682298"/>
                <a:ext cx="156520" cy="5766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560021" y="1840549"/>
              <a:ext cx="38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@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90055" y="1548717"/>
              <a:ext cx="716694" cy="808834"/>
              <a:chOff x="5585253" y="1367481"/>
              <a:chExt cx="716694" cy="8088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585253" y="1367481"/>
                <a:ext cx="716694" cy="80883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655468" y="1429903"/>
                <a:ext cx="576265" cy="680367"/>
                <a:chOff x="5657846" y="1429903"/>
                <a:chExt cx="576265" cy="680367"/>
              </a:xfrm>
            </p:grpSpPr>
            <p:sp>
              <p:nvSpPr>
                <p:cNvPr id="28" name="Minus 27"/>
                <p:cNvSpPr/>
                <p:nvPr/>
              </p:nvSpPr>
              <p:spPr>
                <a:xfrm>
                  <a:off x="5657848" y="1747227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Minus 28"/>
                <p:cNvSpPr/>
                <p:nvPr/>
              </p:nvSpPr>
              <p:spPr>
                <a:xfrm>
                  <a:off x="5657847" y="1828973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Minus 29"/>
                <p:cNvSpPr/>
                <p:nvPr/>
              </p:nvSpPr>
              <p:spPr>
                <a:xfrm>
                  <a:off x="5657847" y="1908540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Minus 30"/>
                <p:cNvSpPr/>
                <p:nvPr/>
              </p:nvSpPr>
              <p:spPr>
                <a:xfrm>
                  <a:off x="5657847" y="1987615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Minus 31"/>
                <p:cNvSpPr/>
                <p:nvPr/>
              </p:nvSpPr>
              <p:spPr>
                <a:xfrm>
                  <a:off x="5657847" y="1429903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Minus 32"/>
                <p:cNvSpPr/>
                <p:nvPr/>
              </p:nvSpPr>
              <p:spPr>
                <a:xfrm>
                  <a:off x="5657846" y="1511649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Minus 33"/>
                <p:cNvSpPr/>
                <p:nvPr/>
              </p:nvSpPr>
              <p:spPr>
                <a:xfrm>
                  <a:off x="5657846" y="1591216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Minus 34"/>
                <p:cNvSpPr/>
                <p:nvPr/>
              </p:nvSpPr>
              <p:spPr>
                <a:xfrm>
                  <a:off x="5657846" y="1670291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Minus 35"/>
                <p:cNvSpPr/>
                <p:nvPr/>
              </p:nvSpPr>
              <p:spPr>
                <a:xfrm>
                  <a:off x="5657846" y="2064551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2545493" y="757889"/>
              <a:ext cx="708456" cy="601359"/>
              <a:chOff x="5585253" y="1574955"/>
              <a:chExt cx="716694" cy="60135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585253" y="1574955"/>
                <a:ext cx="716694" cy="60135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655468" y="1670291"/>
                <a:ext cx="576265" cy="439979"/>
                <a:chOff x="5657846" y="1670291"/>
                <a:chExt cx="576265" cy="439979"/>
              </a:xfrm>
            </p:grpSpPr>
            <p:sp>
              <p:nvSpPr>
                <p:cNvPr id="42" name="Minus 41"/>
                <p:cNvSpPr/>
                <p:nvPr/>
              </p:nvSpPr>
              <p:spPr>
                <a:xfrm>
                  <a:off x="5657848" y="1747227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Minus 42"/>
                <p:cNvSpPr/>
                <p:nvPr/>
              </p:nvSpPr>
              <p:spPr>
                <a:xfrm>
                  <a:off x="5657847" y="1828973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Minus 43"/>
                <p:cNvSpPr/>
                <p:nvPr/>
              </p:nvSpPr>
              <p:spPr>
                <a:xfrm>
                  <a:off x="5657847" y="1908540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Minus 44"/>
                <p:cNvSpPr/>
                <p:nvPr/>
              </p:nvSpPr>
              <p:spPr>
                <a:xfrm>
                  <a:off x="5657847" y="1987615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Minus 48"/>
                <p:cNvSpPr/>
                <p:nvPr/>
              </p:nvSpPr>
              <p:spPr>
                <a:xfrm>
                  <a:off x="5657846" y="1670291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Minus 49"/>
                <p:cNvSpPr/>
                <p:nvPr/>
              </p:nvSpPr>
              <p:spPr>
                <a:xfrm>
                  <a:off x="5657846" y="2064551"/>
                  <a:ext cx="576263" cy="4571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Left-Right Arrow 52"/>
            <p:cNvSpPr/>
            <p:nvPr/>
          </p:nvSpPr>
          <p:spPr>
            <a:xfrm>
              <a:off x="2051221" y="1878231"/>
              <a:ext cx="1828802" cy="95951"/>
            </a:xfrm>
            <a:prstGeom prst="left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919419" y="1247485"/>
              <a:ext cx="62607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253949" y="1236315"/>
              <a:ext cx="62607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ight Arrow 56"/>
            <p:cNvSpPr/>
            <p:nvPr/>
          </p:nvSpPr>
          <p:spPr>
            <a:xfrm>
              <a:off x="5206314" y="1236315"/>
              <a:ext cx="177113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5082748" y="2168851"/>
              <a:ext cx="807307" cy="702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606749" y="2168851"/>
              <a:ext cx="62607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880436" y="2341258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ক্রেতার</a:t>
              </a:r>
              <a:r>
                <a:rPr lang="en-US" dirty="0" smtClean="0"/>
                <a:t> </a:t>
              </a:r>
              <a:r>
                <a:rPr lang="en-US" dirty="0" err="1" smtClean="0"/>
                <a:t>অভ্যন্তরীণ</a:t>
              </a:r>
              <a:endParaRPr lang="en-US" dirty="0" smtClean="0"/>
            </a:p>
            <a:p>
              <a:pPr algn="ctr"/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18680" y="1411361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পারচেস</a:t>
              </a:r>
              <a:r>
                <a:rPr lang="en-US" dirty="0" smtClean="0"/>
                <a:t> </a:t>
              </a:r>
              <a:r>
                <a:rPr lang="en-US" dirty="0" err="1" smtClean="0"/>
                <a:t>অর্ডার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45784" y="2426980"/>
              <a:ext cx="87120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Fax, Mail</a:t>
              </a:r>
              <a:endParaRPr lang="en-US" sz="15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74741" y="2421749"/>
              <a:ext cx="7473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Invoice</a:t>
              </a:r>
              <a:endParaRPr lang="en-US" sz="15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95046" y="2245787"/>
              <a:ext cx="1762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সরবরাহকারীর</a:t>
              </a:r>
              <a:endParaRPr lang="en-US" dirty="0"/>
            </a:p>
            <a:p>
              <a:pPr algn="ctr"/>
              <a:r>
                <a:rPr lang="en-US" dirty="0" err="1" smtClean="0"/>
                <a:t>অভ্যন্তরীণ</a:t>
              </a:r>
              <a:r>
                <a:rPr lang="en-US" dirty="0" smtClean="0"/>
                <a:t> </a:t>
              </a:r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1287" y="3157924"/>
              <a:ext cx="1640193" cy="3231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চিত্রঃ</a:t>
              </a:r>
              <a:r>
                <a:rPr lang="en-US" sz="1500" dirty="0" smtClean="0"/>
                <a:t> </a:t>
              </a:r>
              <a:r>
                <a:rPr lang="en-US" sz="1300" dirty="0" err="1" smtClean="0"/>
                <a:t>প্রথাগত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ম্যানুয়াল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প্রসেস</a:t>
              </a:r>
              <a:endParaRPr lang="en-US" sz="15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622061" y="3988103"/>
            <a:ext cx="4205491" cy="2225233"/>
            <a:chOff x="6622061" y="3988103"/>
            <a:chExt cx="4205491" cy="2225233"/>
          </a:xfrm>
        </p:grpSpPr>
        <p:grpSp>
          <p:nvGrpSpPr>
            <p:cNvPr id="68" name="Group 67"/>
            <p:cNvGrpSpPr/>
            <p:nvPr/>
          </p:nvGrpSpPr>
          <p:grpSpPr>
            <a:xfrm>
              <a:off x="6833289" y="4230132"/>
              <a:ext cx="930875" cy="730576"/>
              <a:chOff x="996779" y="1260388"/>
              <a:chExt cx="1169773" cy="83354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96779" y="1260388"/>
                <a:ext cx="1169773" cy="67550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1511643" y="1944130"/>
                <a:ext cx="172994" cy="14980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9642832" y="4230132"/>
              <a:ext cx="930875" cy="730576"/>
              <a:chOff x="996779" y="1260388"/>
              <a:chExt cx="1169773" cy="83354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996779" y="1260388"/>
                <a:ext cx="1169773" cy="67550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>
                <a:off x="1511643" y="1944130"/>
                <a:ext cx="172994" cy="14980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ight Arrow 74"/>
            <p:cNvSpPr/>
            <p:nvPr/>
          </p:nvSpPr>
          <p:spPr>
            <a:xfrm rot="10800000">
              <a:off x="7850882" y="4654378"/>
              <a:ext cx="1705232" cy="494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7850882" y="4324864"/>
              <a:ext cx="1705232" cy="494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22061" y="5102274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ক্রেতার</a:t>
              </a:r>
              <a:r>
                <a:rPr lang="en-US" dirty="0" smtClean="0"/>
                <a:t> </a:t>
              </a:r>
              <a:r>
                <a:rPr lang="en-US" dirty="0" err="1" smtClean="0"/>
                <a:t>অভ্যন্তরীণ</a:t>
              </a:r>
              <a:endParaRPr lang="en-US" dirty="0" smtClean="0"/>
            </a:p>
            <a:p>
              <a:pPr algn="ctr"/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415206" y="5097089"/>
              <a:ext cx="1412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সরবরাহকারীর</a:t>
              </a:r>
              <a:endParaRPr lang="en-US" dirty="0"/>
            </a:p>
            <a:p>
              <a:pPr algn="ctr"/>
              <a:r>
                <a:rPr lang="en-US" dirty="0" err="1" smtClean="0"/>
                <a:t>অভ্যন্তরীণ</a:t>
              </a:r>
              <a:r>
                <a:rPr lang="en-US" dirty="0" smtClean="0"/>
                <a:t> </a:t>
              </a:r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352783" y="4703806"/>
              <a:ext cx="7473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Invoice</a:t>
              </a:r>
              <a:endParaRPr lang="en-US" sz="15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103857" y="3988103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পারচেস</a:t>
              </a:r>
              <a:r>
                <a:rPr lang="en-US" dirty="0" smtClean="0"/>
                <a:t> </a:t>
              </a:r>
              <a:r>
                <a:rPr lang="en-US" dirty="0" err="1" smtClean="0"/>
                <a:t>অর্ডার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15921" y="5890171"/>
              <a:ext cx="1686680" cy="3231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চিত্রঃ</a:t>
              </a:r>
              <a:r>
                <a:rPr lang="en-US" sz="1500" dirty="0" smtClean="0"/>
                <a:t> </a:t>
              </a:r>
              <a:r>
                <a:rPr lang="en-US" sz="1300" dirty="0" err="1" smtClean="0"/>
                <a:t>অটোমেটেড</a:t>
              </a:r>
              <a:r>
                <a:rPr lang="en-US" sz="1500" dirty="0" smtClean="0"/>
                <a:t> </a:t>
              </a:r>
              <a:r>
                <a:rPr lang="en-US" sz="1100" dirty="0" smtClean="0"/>
                <a:t>EDI</a:t>
              </a:r>
              <a:r>
                <a:rPr lang="en-US" sz="1500" dirty="0" smtClean="0"/>
                <a:t> </a:t>
              </a:r>
              <a:r>
                <a:rPr lang="en-US" sz="1300" dirty="0" err="1" smtClean="0"/>
                <a:t>প্রসেস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88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১.৭ ই-</a:t>
            </a:r>
            <a:r>
              <a:rPr lang="en-US" sz="2400" b="1" dirty="0" err="1" smtClean="0">
                <a:solidFill>
                  <a:srgbClr val="00B050"/>
                </a:solidFill>
              </a:rPr>
              <a:t>বাণিজ্যের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প্রসার</a:t>
            </a:r>
            <a:r>
              <a:rPr lang="en-US" sz="2400" b="1" dirty="0" smtClean="0">
                <a:solidFill>
                  <a:srgbClr val="00B050"/>
                </a:solidFill>
              </a:rPr>
              <a:t>/</a:t>
            </a:r>
            <a:r>
              <a:rPr lang="en-US" sz="2400" b="1" dirty="0" err="1" smtClean="0">
                <a:solidFill>
                  <a:srgbClr val="00B050"/>
                </a:solidFill>
              </a:rPr>
              <a:t>সুযোগ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2100" b="1" dirty="0" smtClean="0">
                <a:solidFill>
                  <a:srgbClr val="00B050"/>
                </a:solidFill>
              </a:rPr>
              <a:t>(Scopes of E-commerce)</a:t>
            </a:r>
            <a:endParaRPr lang="en-US" sz="21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957751" y="522898"/>
            <a:ext cx="42342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77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9158" y="1239777"/>
            <a:ext cx="75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ই-</a:t>
            </a:r>
            <a:r>
              <a:rPr lang="en-US" b="1" dirty="0" err="1" smtClean="0">
                <a:solidFill>
                  <a:srgbClr val="FF0000"/>
                </a:solidFill>
              </a:rPr>
              <a:t>কমার্সের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প্রসারঃ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ব্যবসায়ের</a:t>
            </a:r>
            <a:r>
              <a:rPr lang="en-US" dirty="0" smtClean="0"/>
              <a:t> </a:t>
            </a:r>
            <a:r>
              <a:rPr lang="en-US" dirty="0" err="1" smtClean="0"/>
              <a:t>প্রতিটি</a:t>
            </a:r>
            <a:r>
              <a:rPr lang="en-US" dirty="0" smtClean="0"/>
              <a:t> </a:t>
            </a:r>
            <a:r>
              <a:rPr lang="en-US" dirty="0" err="1" smtClean="0"/>
              <a:t>ক্ষেত্রে</a:t>
            </a:r>
            <a:r>
              <a:rPr lang="en-US" dirty="0" smtClean="0"/>
              <a:t> ই-</a:t>
            </a:r>
            <a:r>
              <a:rPr lang="en-US" dirty="0" err="1" smtClean="0"/>
              <a:t>কমার্সের</a:t>
            </a:r>
            <a:r>
              <a:rPr lang="en-US" dirty="0" smtClean="0"/>
              <a:t> </a:t>
            </a:r>
            <a:r>
              <a:rPr lang="en-US" dirty="0" err="1" smtClean="0"/>
              <a:t>উচ্চতর</a:t>
            </a:r>
            <a:r>
              <a:rPr lang="en-US" dirty="0" smtClean="0"/>
              <a:t>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বর্তমানে</a:t>
            </a:r>
            <a:r>
              <a:rPr lang="en-US" dirty="0" smtClean="0"/>
              <a:t>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ভ্রূণের</a:t>
            </a:r>
            <a:r>
              <a:rPr lang="en-US" dirty="0" smtClean="0"/>
              <a:t> </a:t>
            </a:r>
            <a:r>
              <a:rPr lang="en-US" dirty="0" err="1" smtClean="0"/>
              <a:t>পর্যায়ে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ভবিষ্যতে</a:t>
            </a:r>
            <a:r>
              <a:rPr lang="en-US" dirty="0" smtClean="0"/>
              <a:t>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ব্যবসায়িক</a:t>
            </a:r>
            <a:r>
              <a:rPr lang="en-US" dirty="0" smtClean="0"/>
              <a:t> </a:t>
            </a:r>
            <a:r>
              <a:rPr lang="en-US" dirty="0" err="1" smtClean="0"/>
              <a:t>সংস্থাগুলোর</a:t>
            </a:r>
            <a:r>
              <a:rPr lang="en-US" dirty="0" smtClean="0"/>
              <a:t> </a:t>
            </a:r>
            <a:r>
              <a:rPr lang="en-US" dirty="0" err="1" smtClean="0"/>
              <a:t>প্রতিদিনের</a:t>
            </a:r>
            <a:r>
              <a:rPr lang="en-US" dirty="0" smtClean="0"/>
              <a:t> </a:t>
            </a:r>
            <a:r>
              <a:rPr lang="en-US" dirty="0" err="1" smtClean="0"/>
              <a:t>ক্রিয়াকলাপের</a:t>
            </a:r>
            <a:r>
              <a:rPr lang="en-US" dirty="0" smtClean="0"/>
              <a:t> </a:t>
            </a:r>
            <a:r>
              <a:rPr lang="en-US" dirty="0" err="1" smtClean="0"/>
              <a:t>অংশ</a:t>
            </a:r>
            <a:r>
              <a:rPr lang="en-US" dirty="0" smtClean="0"/>
              <a:t> </a:t>
            </a:r>
            <a:r>
              <a:rPr lang="en-US" dirty="0" err="1" smtClean="0"/>
              <a:t>বলে</a:t>
            </a:r>
            <a:r>
              <a:rPr lang="en-US" dirty="0" smtClean="0"/>
              <a:t> </a:t>
            </a:r>
            <a:r>
              <a:rPr lang="en-US" dirty="0" err="1" smtClean="0"/>
              <a:t>বিবেচিত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300" dirty="0" smtClean="0"/>
              <a:t>। </a:t>
            </a:r>
            <a:endParaRPr lang="en-US" sz="1300" b="1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40260" y="1350302"/>
            <a:ext cx="238897" cy="14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92195" y="2284439"/>
            <a:ext cx="5092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১- </a:t>
            </a:r>
            <a:r>
              <a:rPr lang="en-US" dirty="0" err="1" smtClean="0"/>
              <a:t>বিশাল</a:t>
            </a:r>
            <a:r>
              <a:rPr lang="en-US" dirty="0" smtClean="0"/>
              <a:t> </a:t>
            </a:r>
            <a:r>
              <a:rPr lang="en-US" dirty="0" err="1" smtClean="0"/>
              <a:t>বাজারে</a:t>
            </a:r>
            <a:r>
              <a:rPr lang="en-US" dirty="0" smtClean="0"/>
              <a:t> </a:t>
            </a:r>
            <a:r>
              <a:rPr lang="en-US" dirty="0" err="1" smtClean="0"/>
              <a:t>প্রবেশ</a:t>
            </a:r>
            <a:r>
              <a:rPr lang="en-US" dirty="0" smtClean="0"/>
              <a:t> ও </a:t>
            </a:r>
            <a:r>
              <a:rPr lang="en-US" dirty="0" err="1" smtClean="0"/>
              <a:t>গবেষণার</a:t>
            </a:r>
            <a:r>
              <a:rPr lang="en-US" dirty="0" smtClean="0"/>
              <a:t> </a:t>
            </a:r>
            <a:r>
              <a:rPr lang="en-US" dirty="0" err="1" smtClean="0"/>
              <a:t>অবাধ</a:t>
            </a:r>
            <a:r>
              <a:rPr lang="en-US" dirty="0" smtClean="0"/>
              <a:t>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সৃষ্টি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২- </a:t>
            </a:r>
            <a:r>
              <a:rPr lang="en-US" dirty="0" err="1" smtClean="0"/>
              <a:t>অভ্যন্তরীণ</a:t>
            </a:r>
            <a:r>
              <a:rPr lang="en-US" dirty="0" smtClean="0"/>
              <a:t> </a:t>
            </a:r>
            <a:r>
              <a:rPr lang="en-US" dirty="0" err="1" smtClean="0"/>
              <a:t>বাজারের</a:t>
            </a:r>
            <a:r>
              <a:rPr lang="en-US" dirty="0" smtClean="0"/>
              <a:t> </a:t>
            </a:r>
            <a:r>
              <a:rPr lang="en-US" dirty="0" err="1" smtClean="0"/>
              <a:t>দক্ষতা</a:t>
            </a:r>
            <a:r>
              <a:rPr lang="en-US" dirty="0" smtClean="0"/>
              <a:t> </a:t>
            </a:r>
            <a:r>
              <a:rPr lang="en-US" dirty="0" err="1" smtClean="0"/>
              <a:t>উন্নয়ন</a:t>
            </a:r>
            <a:r>
              <a:rPr lang="en-US" dirty="0" smtClean="0"/>
              <a:t> ও </a:t>
            </a:r>
            <a:r>
              <a:rPr lang="en-US" dirty="0" err="1" smtClean="0"/>
              <a:t>বৃদ্ধি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৩- </a:t>
            </a:r>
            <a:r>
              <a:rPr lang="en-US" dirty="0" err="1" smtClean="0"/>
              <a:t>অর্থ</a:t>
            </a:r>
            <a:r>
              <a:rPr lang="en-US" dirty="0" smtClean="0"/>
              <a:t> ও </a:t>
            </a:r>
            <a:r>
              <a:rPr lang="en-US" dirty="0" err="1" smtClean="0"/>
              <a:t>ইনসুরেন্স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৪- </a:t>
            </a:r>
            <a:r>
              <a:rPr lang="en-US" dirty="0" err="1" smtClean="0"/>
              <a:t>পণ্যসেবা</a:t>
            </a:r>
            <a:r>
              <a:rPr lang="en-US" dirty="0" smtClean="0"/>
              <a:t> ও </a:t>
            </a:r>
            <a:r>
              <a:rPr lang="en-US" dirty="0" err="1" smtClean="0"/>
              <a:t>রক্ষণাবেক্ষণ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৫- </a:t>
            </a:r>
            <a:r>
              <a:rPr lang="en-US" dirty="0" err="1" smtClean="0"/>
              <a:t>বণ্টিত</a:t>
            </a:r>
            <a:r>
              <a:rPr lang="en-US" dirty="0" smtClean="0"/>
              <a:t> </a:t>
            </a:r>
            <a:r>
              <a:rPr lang="en-US" dirty="0" err="1" smtClean="0"/>
              <a:t>সহযোগিতামূলক</a:t>
            </a:r>
            <a:r>
              <a:rPr lang="en-US" dirty="0" smtClean="0"/>
              <a:t> </a:t>
            </a:r>
            <a:r>
              <a:rPr lang="en-US" dirty="0" err="1" smtClean="0"/>
              <a:t>কাজ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৬- </a:t>
            </a:r>
            <a:r>
              <a:rPr lang="en-US" dirty="0" err="1" smtClean="0"/>
              <a:t>পাবলিক</a:t>
            </a:r>
            <a:r>
              <a:rPr lang="en-US" dirty="0" smtClean="0"/>
              <a:t> ও </a:t>
            </a:r>
            <a:r>
              <a:rPr lang="en-US" dirty="0" err="1" smtClean="0"/>
              <a:t>প্রাইভেট</a:t>
            </a:r>
            <a:r>
              <a:rPr lang="en-US" dirty="0" smtClean="0"/>
              <a:t> </a:t>
            </a:r>
            <a:r>
              <a:rPr lang="en-US" dirty="0" err="1" smtClean="0"/>
              <a:t>সেবার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৭- </a:t>
            </a:r>
            <a:r>
              <a:rPr lang="en-US" dirty="0" err="1" smtClean="0"/>
              <a:t>পরিবহন</a:t>
            </a:r>
            <a:r>
              <a:rPr lang="en-US" dirty="0" smtClean="0"/>
              <a:t> ও </a:t>
            </a:r>
            <a:r>
              <a:rPr lang="en-US" dirty="0" err="1" smtClean="0"/>
              <a:t>লজিস্টিক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৮- </a:t>
            </a:r>
            <a:r>
              <a:rPr lang="en-US" dirty="0" err="1" smtClean="0"/>
              <a:t>পাবলিক</a:t>
            </a:r>
            <a:r>
              <a:rPr lang="en-US" dirty="0" smtClean="0"/>
              <a:t> </a:t>
            </a:r>
            <a:r>
              <a:rPr lang="en-US" dirty="0" err="1" smtClean="0"/>
              <a:t>প্রকিউরমেন্ট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৯- </a:t>
            </a:r>
            <a:r>
              <a:rPr lang="en-US" dirty="0" err="1" smtClean="0"/>
              <a:t>হিসাব</a:t>
            </a:r>
            <a:r>
              <a:rPr lang="en-US" dirty="0" smtClean="0"/>
              <a:t> ও </a:t>
            </a:r>
            <a:r>
              <a:rPr lang="en-US" dirty="0" err="1" smtClean="0"/>
              <a:t>আর্থিক</a:t>
            </a:r>
            <a:r>
              <a:rPr lang="en-US" dirty="0" smtClean="0"/>
              <a:t> </a:t>
            </a:r>
            <a:r>
              <a:rPr lang="en-US" dirty="0" err="1" smtClean="0"/>
              <a:t>ব্যবস্থাপনা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১০- </a:t>
            </a:r>
            <a:r>
              <a:rPr lang="en-US" dirty="0" err="1" smtClean="0"/>
              <a:t>লিগ্যাল</a:t>
            </a:r>
            <a:r>
              <a:rPr lang="en-US" dirty="0" smtClean="0"/>
              <a:t> </a:t>
            </a:r>
            <a:r>
              <a:rPr lang="en-US" dirty="0" err="1" smtClean="0"/>
              <a:t>অ্যাডভাইস</a:t>
            </a:r>
            <a:r>
              <a:rPr lang="en-US" sz="1300" dirty="0" smtClean="0"/>
              <a:t>।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724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2082"/>
            <a:ext cx="11734800" cy="3416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অনুশীলনী-১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41059" y="522898"/>
            <a:ext cx="49509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74499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44842" y="922195"/>
            <a:ext cx="2611395" cy="369332"/>
            <a:chOff x="486032" y="848054"/>
            <a:chExt cx="2611395" cy="369332"/>
          </a:xfrm>
        </p:grpSpPr>
        <p:grpSp>
          <p:nvGrpSpPr>
            <p:cNvPr id="10" name="Group 9"/>
            <p:cNvGrpSpPr/>
            <p:nvPr/>
          </p:nvGrpSpPr>
          <p:grpSpPr>
            <a:xfrm>
              <a:off x="486032" y="856735"/>
              <a:ext cx="2611395" cy="345989"/>
              <a:chOff x="486032" y="856735"/>
              <a:chExt cx="2215979" cy="3459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86032" y="856735"/>
                <a:ext cx="2550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41033" y="856735"/>
                <a:ext cx="1709276" cy="34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0310" y="856735"/>
                <a:ext cx="2517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86535" y="848054"/>
              <a:ext cx="2014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অতি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সংক্ষিপ্ত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প্রশ্নোত্তরঃ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4161" y="1386012"/>
            <a:ext cx="5329338" cy="1224498"/>
            <a:chOff x="1210962" y="2232454"/>
            <a:chExt cx="4706121" cy="1224498"/>
          </a:xfrm>
        </p:grpSpPr>
        <p:sp>
          <p:nvSpPr>
            <p:cNvPr id="13" name="TextBox 12"/>
            <p:cNvSpPr txBox="1"/>
            <p:nvPr/>
          </p:nvSpPr>
          <p:spPr>
            <a:xfrm>
              <a:off x="1210962" y="2232454"/>
              <a:ext cx="2150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১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39782" y="2625955"/>
              <a:ext cx="3877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Electronic commerce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ব্যবসায়ের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আধুনিক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পদ্ধতি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যেখানে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ইন্টারনেটের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মাধ্যমে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ব্যবসায়িক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লেনদেন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সুবিধা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6009937" y="1386012"/>
            <a:ext cx="25167" cy="4981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44842" y="2791345"/>
            <a:ext cx="5358657" cy="2209383"/>
            <a:chOff x="1210962" y="2232454"/>
            <a:chExt cx="4732011" cy="2209383"/>
          </a:xfrm>
        </p:grpSpPr>
        <p:sp>
          <p:nvSpPr>
            <p:cNvPr id="53" name="TextBox 52"/>
            <p:cNvSpPr txBox="1"/>
            <p:nvPr/>
          </p:nvSpPr>
          <p:spPr>
            <a:xfrm>
              <a:off x="1210962" y="2232454"/>
              <a:ext cx="19763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২</a:t>
              </a:r>
              <a:r>
                <a:rPr lang="en-US" sz="1200" dirty="0" smtClean="0"/>
                <a:t>। </a:t>
              </a:r>
              <a:r>
                <a:rPr lang="en-US" sz="1600" dirty="0" smtClean="0"/>
                <a:t>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-এর </a:t>
              </a:r>
              <a:r>
                <a:rPr lang="en-US" sz="1600" dirty="0" err="1" smtClean="0"/>
                <a:t>সুবিধাগুলো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লেখ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65672" y="2625955"/>
              <a:ext cx="38773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১- 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প্রতিষ্ঠানকে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জাতীয়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আন্তর্জাতিক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বাজারে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প্রবেশে</a:t>
              </a:r>
              <a:endParaRPr lang="en-US" sz="1600" dirty="0"/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সাহায্য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২- </a:t>
              </a:r>
              <a:r>
                <a:rPr lang="en-US" sz="1600" dirty="0" err="1" smtClean="0"/>
                <a:t>দ্রুত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ক্রয়</a:t>
              </a:r>
              <a:r>
                <a:rPr lang="en-US" sz="1600" dirty="0" smtClean="0"/>
                <a:t>/</a:t>
              </a:r>
              <a:r>
                <a:rPr lang="en-US" sz="1600" dirty="0" err="1" smtClean="0"/>
                <a:t>বিক্রয়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পদ্ধতি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সহজে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খুজে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পাওয়া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৩- </a:t>
              </a:r>
              <a:r>
                <a:rPr lang="en-US" sz="1600" dirty="0" err="1" smtClean="0"/>
                <a:t>ব্যবসা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পরিচালনার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খরচ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কমায়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৪- </a:t>
              </a:r>
              <a:r>
                <a:rPr lang="en-US" sz="1600" dirty="0" err="1" smtClean="0"/>
                <a:t>ভৌগোলিক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সীমাবদ্ধতা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অতিক্রম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সহজেই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ক্রেতার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কাছে</a:t>
              </a:r>
              <a:endParaRPr lang="en-US" sz="1600" dirty="0"/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পৌছানো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৫- </a:t>
              </a:r>
              <a:r>
                <a:rPr lang="en-US" sz="1600" dirty="0" err="1" smtClean="0"/>
                <a:t>আর্থিক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লেনদেনের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খরচ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4842" y="5124188"/>
            <a:ext cx="5387974" cy="1289655"/>
            <a:chOff x="1210962" y="2232454"/>
            <a:chExt cx="4757901" cy="1289655"/>
          </a:xfrm>
        </p:grpSpPr>
        <p:sp>
          <p:nvSpPr>
            <p:cNvPr id="58" name="TextBox 57"/>
            <p:cNvSpPr txBox="1"/>
            <p:nvPr/>
          </p:nvSpPr>
          <p:spPr>
            <a:xfrm>
              <a:off x="1210962" y="2232454"/>
              <a:ext cx="1595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৩</a:t>
              </a:r>
              <a:r>
                <a:rPr lang="en-US" sz="1200" dirty="0" smtClean="0"/>
                <a:t>। </a:t>
              </a:r>
              <a:r>
                <a:rPr lang="en-US" sz="1400" dirty="0" smtClean="0"/>
                <a:t>EDI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16939" y="2691112"/>
              <a:ext cx="4451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smtClean="0"/>
                <a:t>          </a:t>
              </a:r>
              <a:r>
                <a:rPr lang="en-US" sz="1400" dirty="0" smtClean="0"/>
                <a:t>EDI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ইলেক্ট্রনিক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ডাটা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ইন্টারচেঞ্জ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ব্যবসায়িক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দলিলসমূহ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অংশীদারদের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মধ্যে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থেকে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ডিজিটাল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উপায়ে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আদান-প্রদানের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মাধ্যমে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ব্যবসা-বাণিজ্য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পরিচালনার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পদ্ধতি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60121" y="1566847"/>
            <a:ext cx="5329021" cy="1224498"/>
            <a:chOff x="1210962" y="2232454"/>
            <a:chExt cx="4705841" cy="1224498"/>
          </a:xfrm>
        </p:grpSpPr>
        <p:sp>
          <p:nvSpPr>
            <p:cNvPr id="62" name="TextBox 61"/>
            <p:cNvSpPr txBox="1"/>
            <p:nvPr/>
          </p:nvSpPr>
          <p:spPr>
            <a:xfrm>
              <a:off x="1210962" y="2232454"/>
              <a:ext cx="2647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৪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সোসাইটি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39502" y="2625955"/>
              <a:ext cx="3877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সোসাইটি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সংস্থা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যা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200" dirty="0"/>
                <a:t> </a:t>
              </a:r>
              <a:r>
                <a:rPr lang="en-US" sz="1600" dirty="0" smtClean="0"/>
                <a:t>এর</a:t>
              </a:r>
              <a:r>
                <a:rPr lang="en-US" sz="1200" dirty="0" smtClean="0"/>
                <a:t> </a:t>
              </a:r>
              <a:r>
                <a:rPr lang="en-US" sz="1600" dirty="0" err="1" smtClean="0"/>
                <a:t>ক্ষেত্রে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সার্বিক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সহযোগিতা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 </a:t>
              </a:r>
              <a:r>
                <a:rPr lang="en-US" sz="1400" dirty="0" smtClean="0"/>
                <a:t>E-commerce-</a:t>
              </a:r>
              <a:r>
                <a:rPr lang="en-US" sz="1200" dirty="0" smtClean="0"/>
                <a:t> </a:t>
              </a:r>
              <a:r>
                <a:rPr lang="en-US" sz="1600" dirty="0" err="1" smtClean="0"/>
                <a:t>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সামাজিকভাবে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প্রভাব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বিস্তার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সহযোগিতা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100" dirty="0" smtClean="0"/>
                <a:t>।</a:t>
              </a:r>
              <a:endParaRPr lang="en-US" sz="11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130802" y="2972180"/>
            <a:ext cx="5329021" cy="1222312"/>
            <a:chOff x="1210962" y="2232454"/>
            <a:chExt cx="4705841" cy="1222312"/>
          </a:xfrm>
        </p:grpSpPr>
        <p:sp>
          <p:nvSpPr>
            <p:cNvPr id="66" name="TextBox 65"/>
            <p:cNvSpPr txBox="1"/>
            <p:nvPr/>
          </p:nvSpPr>
          <p:spPr>
            <a:xfrm>
              <a:off x="1210962" y="2232454"/>
              <a:ext cx="26328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৫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কাস্টমার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39502" y="2623769"/>
              <a:ext cx="3877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কাস্টমারঃ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সব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ব্যক্তি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প্রতিষ্ঠান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অনলাইন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থেকে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ক্রয়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তাদের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কাস্টমার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ভোক্তা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বলে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60121" y="4373142"/>
            <a:ext cx="5329021" cy="1226192"/>
            <a:chOff x="1210962" y="2232454"/>
            <a:chExt cx="4705841" cy="1226192"/>
          </a:xfrm>
        </p:grpSpPr>
        <p:sp>
          <p:nvSpPr>
            <p:cNvPr id="70" name="TextBox 69"/>
            <p:cNvSpPr txBox="1"/>
            <p:nvPr/>
          </p:nvSpPr>
          <p:spPr>
            <a:xfrm>
              <a:off x="1210962" y="2232454"/>
              <a:ext cx="2726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৬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Traditional 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39502" y="2627649"/>
              <a:ext cx="3877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Traditional </a:t>
              </a:r>
              <a:r>
                <a:rPr lang="en-US" sz="1400" dirty="0" smtClean="0"/>
                <a:t>commerce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সাধারণত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ব্যক্তিগত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যোগাযোগের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মাধ্যমে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ফিজিক্যালি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প্রতিষ্ঠানে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উপস্থিত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দেখে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টাকা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প্রদান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ক্রয়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9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4842" y="334966"/>
            <a:ext cx="2222857" cy="369332"/>
            <a:chOff x="486032" y="848054"/>
            <a:chExt cx="2611395" cy="369332"/>
          </a:xfrm>
        </p:grpSpPr>
        <p:grpSp>
          <p:nvGrpSpPr>
            <p:cNvPr id="3" name="Group 2"/>
            <p:cNvGrpSpPr/>
            <p:nvPr/>
          </p:nvGrpSpPr>
          <p:grpSpPr>
            <a:xfrm>
              <a:off x="486032" y="856735"/>
              <a:ext cx="2611395" cy="345989"/>
              <a:chOff x="486032" y="856735"/>
              <a:chExt cx="2215979" cy="34598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86032" y="856735"/>
                <a:ext cx="2550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1033" y="856735"/>
                <a:ext cx="1709276" cy="34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50310" y="856735"/>
                <a:ext cx="2517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86535" y="848054"/>
              <a:ext cx="200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সংক্ষিপ্ত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প্রশ্নোত্তরঃ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4842" y="882672"/>
            <a:ext cx="4568880" cy="751046"/>
            <a:chOff x="444842" y="882672"/>
            <a:chExt cx="4568880" cy="751046"/>
          </a:xfrm>
        </p:grpSpPr>
        <p:sp>
          <p:nvSpPr>
            <p:cNvPr id="9" name="TextBox 8"/>
            <p:cNvSpPr txBox="1"/>
            <p:nvPr/>
          </p:nvSpPr>
          <p:spPr>
            <a:xfrm>
              <a:off x="444842" y="882672"/>
              <a:ext cx="4568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১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প্রথাগত</a:t>
              </a:r>
              <a:r>
                <a:rPr lang="en-US" sz="1600" dirty="0" smtClean="0"/>
                <a:t>/</a:t>
              </a:r>
              <a:r>
                <a:rPr lang="en-US" sz="1600" dirty="0" err="1" smtClean="0"/>
                <a:t>ঐতিহ্যগত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বাণিজ্য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এবং</a:t>
              </a:r>
              <a:r>
                <a:rPr lang="en-US" sz="1600" dirty="0" smtClean="0"/>
                <a:t> ই-</a:t>
              </a:r>
              <a:r>
                <a:rPr lang="en-US" sz="1600" dirty="0" err="1" smtClean="0"/>
                <a:t>বাণিজ্যের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মধ্যে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পার্থক্যগুলো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লেখ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20" y="1276173"/>
              <a:ext cx="62108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51281"/>
              </p:ext>
            </p:extLst>
          </p:nvPr>
        </p:nvGraphicFramePr>
        <p:xfrm>
          <a:off x="762020" y="1688665"/>
          <a:ext cx="6969479" cy="39427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68399"/>
                <a:gridCol w="3501080"/>
              </a:tblGrid>
              <a:tr h="371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ঐতিহ্যগত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বাণিজ্য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400" baseline="0" dirty="0" smtClean="0"/>
                        <a:t>(Traditional commerce)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ইলেক্ট্রনিক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বাণিজ্য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400" baseline="0" dirty="0" smtClean="0"/>
                        <a:t>(E-commerce)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47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১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600" baseline="0" dirty="0" err="1" smtClean="0"/>
                        <a:t>প্রথাগত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বাণিজ্য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ব্যক্তিগত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যোগাযোগের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মাধ্যমে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পণ্য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ও </a:t>
                      </a:r>
                      <a:r>
                        <a:rPr lang="en-US" sz="1600" dirty="0" err="1" smtClean="0"/>
                        <a:t>পরিষেবাদির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বিনিময়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করা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১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ই-</a:t>
                      </a:r>
                      <a:r>
                        <a:rPr lang="en-US" sz="1600" dirty="0" err="1" smtClean="0"/>
                        <a:t>কমার্স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ট্রেডিং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কার্যক্রম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ইন্টারনেটের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মাধ্যমে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স্বয়ংক্রিয়ভাবে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বিবেচিত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7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২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ক্রেতা</a:t>
                      </a:r>
                      <a:r>
                        <a:rPr lang="en-US" sz="1600" baseline="0" dirty="0" smtClean="0"/>
                        <a:t> ও </a:t>
                      </a:r>
                      <a:r>
                        <a:rPr lang="en-US" sz="1600" baseline="0" dirty="0" err="1" smtClean="0"/>
                        <a:t>বিক্রেতার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মিথস্ক্রিয়ার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মাধ্যমে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লেনদেন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২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ক্রেতা</a:t>
                      </a:r>
                      <a:r>
                        <a:rPr lang="en-US" sz="1600" baseline="0" dirty="0" smtClean="0"/>
                        <a:t> ও </a:t>
                      </a:r>
                      <a:r>
                        <a:rPr lang="en-US" sz="1600" baseline="0" dirty="0" err="1" smtClean="0"/>
                        <a:t>বিক্রেতার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কথোপকথন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ডিজিটাল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স্ক্রিনের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মাধ্যমে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হতে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পারে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50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৩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এটি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একটি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নির্দিষ্ট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ভৌগোলিক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এরিয়া-কেন্দ্রিয়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৩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সব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জায়গা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থেকে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সেবা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গ্রহণ</a:t>
                      </a:r>
                      <a:r>
                        <a:rPr lang="en-US" sz="1600" baseline="0" dirty="0" smtClean="0"/>
                        <a:t> ও </a:t>
                      </a:r>
                      <a:r>
                        <a:rPr lang="en-US" sz="1600" baseline="0" dirty="0" err="1" smtClean="0"/>
                        <a:t>দেন-দরবার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95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৪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পণ্য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ডেলিভারি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তাৎক্ষণিক</a:t>
                      </a:r>
                      <a:r>
                        <a:rPr lang="en-US" sz="1600" baseline="0" dirty="0" err="1" smtClean="0"/>
                        <a:t>ভাবে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৪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এটি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পণ্য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ডেলিভারি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ক্ষেত্রে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অনেক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সময়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নিয়ে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3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৫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এটি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লেনদেনের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ক্ষেত্রে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প্রচলিত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নিয়ম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অনুসরণ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করে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৫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এটির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লেনদেন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স্বয়ংক্রিয়ভাবে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হযে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72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৬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পেমেন্ট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প্রক্রিয়া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নগদ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ক্যাশ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ক্রেডিট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কার্ড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চেকের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মাধ্যমে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৬</a:t>
                      </a:r>
                      <a:r>
                        <a:rPr lang="en-US" sz="1200" baseline="0" dirty="0" smtClean="0"/>
                        <a:t>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এটির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লেনদেন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ওয়্যার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ট্রান্সফারের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মাধ্যমে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হয়ে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684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৭</a:t>
                      </a:r>
                      <a:r>
                        <a:rPr lang="en-US" sz="1200" dirty="0" smtClean="0"/>
                        <a:t>।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প্রথাগত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বাণিজ্যের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ক্ষেত্রে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লেনদেনের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সময়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নির্ধারিত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করা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৭</a:t>
                      </a:r>
                      <a:r>
                        <a:rPr lang="en-US" sz="1200" baseline="0" dirty="0" smtClean="0"/>
                        <a:t>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এক্ষেত্রে</a:t>
                      </a:r>
                      <a:r>
                        <a:rPr lang="en-US" sz="1600" baseline="0" dirty="0" smtClean="0"/>
                        <a:t> ২৪/৭ </a:t>
                      </a:r>
                      <a:r>
                        <a:rPr lang="en-US" sz="1600" baseline="0" dirty="0" err="1" smtClean="0"/>
                        <a:t>সময়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ধরে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নিরবচ্ছিন্ন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কাজ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চলতে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থাকে</a:t>
                      </a:r>
                      <a:r>
                        <a:rPr lang="en-US" sz="1200" baseline="0" dirty="0" smtClean="0"/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83103" y="1272232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প্রথাগত</a:t>
            </a:r>
            <a:r>
              <a:rPr lang="en-US" dirty="0"/>
              <a:t>/</a:t>
            </a:r>
            <a:r>
              <a:rPr lang="en-US" dirty="0" err="1"/>
              <a:t>ঐতিহ্যগত</a:t>
            </a:r>
            <a:r>
              <a:rPr lang="en-US" dirty="0"/>
              <a:t> </a:t>
            </a:r>
            <a:r>
              <a:rPr lang="en-US" dirty="0" err="1"/>
              <a:t>বাণিজ্য</a:t>
            </a:r>
            <a:r>
              <a:rPr lang="en-US" dirty="0"/>
              <a:t> </a:t>
            </a:r>
            <a:r>
              <a:rPr lang="en-US" dirty="0" err="1"/>
              <a:t>এবং</a:t>
            </a:r>
            <a:r>
              <a:rPr lang="en-US" dirty="0"/>
              <a:t> ই-</a:t>
            </a:r>
            <a:r>
              <a:rPr lang="en-US" dirty="0" err="1"/>
              <a:t>বাণিজ্যের</a:t>
            </a:r>
            <a:r>
              <a:rPr lang="en-US" dirty="0"/>
              <a:t> </a:t>
            </a:r>
            <a:r>
              <a:rPr lang="en-US" dirty="0" err="1"/>
              <a:t>মধ্যে</a:t>
            </a:r>
            <a:r>
              <a:rPr lang="en-US" dirty="0"/>
              <a:t> </a:t>
            </a:r>
            <a:r>
              <a:rPr lang="en-US" dirty="0" err="1" smtClean="0"/>
              <a:t>পার্থক্যঃ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98305" y="1221226"/>
            <a:ext cx="3879838" cy="3613014"/>
            <a:chOff x="1210962" y="2232454"/>
            <a:chExt cx="3426127" cy="3613014"/>
          </a:xfrm>
        </p:grpSpPr>
        <p:sp>
          <p:nvSpPr>
            <p:cNvPr id="15" name="TextBox 14"/>
            <p:cNvSpPr txBox="1"/>
            <p:nvPr/>
          </p:nvSpPr>
          <p:spPr>
            <a:xfrm>
              <a:off x="1210962" y="2232454"/>
              <a:ext cx="29202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২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E-commerce</a:t>
              </a:r>
              <a:r>
                <a:rPr lang="en-US" sz="1600" dirty="0" smtClean="0"/>
                <a:t>-এর </a:t>
              </a:r>
              <a:r>
                <a:rPr lang="en-US" sz="1600" dirty="0" err="1" smtClean="0"/>
                <a:t>সামাজিক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সুবিধাগুলো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লেখ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39502" y="2625955"/>
              <a:ext cx="2597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ই-</a:t>
              </a:r>
              <a:r>
                <a:rPr lang="en-US" sz="1600" b="1" dirty="0" err="1" smtClean="0"/>
                <a:t>কমার্সের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সামাজিক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সুবিধাঃ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91049" y="3044701"/>
              <a:ext cx="314604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১- </a:t>
              </a:r>
              <a:r>
                <a:rPr lang="en-US" sz="1600" dirty="0" err="1" smtClean="0"/>
                <a:t>গ্রাহকদের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কেনার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ভ্রমণ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</a:t>
              </a:r>
              <a:r>
                <a:rPr lang="en-US" sz="1600" dirty="0" err="1" smtClean="0"/>
                <a:t>হয়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না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এতে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রাস্তায়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ট্রাফিক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কম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বায়ুদূষণ</a:t>
              </a:r>
              <a:endParaRPr lang="en-US" sz="1600" dirty="0"/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২- 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ব্যয়হ্রাস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সহায়তা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তাই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</a:t>
              </a:r>
              <a:r>
                <a:rPr lang="en-US" sz="1600" dirty="0" err="1" smtClean="0"/>
                <a:t>কম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ধনী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লোকদের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বাজার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উন্নুক্ত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থাকে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৩- 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গ্রামীণ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অঞ্চলগুলোতে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পরিষেবা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পণ্যগুলো</a:t>
              </a:r>
              <a:endParaRPr lang="en-US" sz="1600" dirty="0"/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অ্যাক্সেস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সক্ষম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করেছে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অন্যাথায়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তাদের</a:t>
              </a:r>
              <a:endParaRPr lang="en-US" sz="1600" dirty="0"/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কাছে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উপলভ্য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হতো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না</a:t>
              </a:r>
              <a:r>
                <a:rPr lang="en-US" sz="1200" dirty="0" smtClean="0"/>
                <a:t>।</a:t>
              </a:r>
            </a:p>
            <a:p>
              <a:r>
                <a:rPr lang="en-US" sz="1600" dirty="0" smtClean="0"/>
                <a:t>৪- 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সরকারকে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জনসেবা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যেমন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স্বাস্থসেবা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শিক্ষা</a:t>
              </a:r>
              <a:r>
                <a:rPr lang="en-US" sz="1600" dirty="0" smtClean="0"/>
                <a:t>,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</a:t>
              </a:r>
              <a:r>
                <a:rPr lang="en-US" sz="1600" dirty="0" err="1" smtClean="0"/>
                <a:t>সামাজিক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পরিষেবাগুলো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স্বল্পব্যয়ে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উন্নত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পদ্ধতিতে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</a:t>
              </a:r>
              <a:r>
                <a:rPr lang="en-US" sz="1600" dirty="0" err="1" smtClean="0"/>
                <a:t>সরবরাহ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সহায়তা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13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4331" y="593724"/>
            <a:ext cx="6158318" cy="1716940"/>
            <a:chOff x="1210962" y="2232454"/>
            <a:chExt cx="5438159" cy="1716940"/>
          </a:xfrm>
        </p:grpSpPr>
        <p:sp>
          <p:nvSpPr>
            <p:cNvPr id="3" name="TextBox 2"/>
            <p:cNvSpPr txBox="1"/>
            <p:nvPr/>
          </p:nvSpPr>
          <p:spPr>
            <a:xfrm>
              <a:off x="1210962" y="2232454"/>
              <a:ext cx="1635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৩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ই-</a:t>
              </a:r>
              <a:r>
                <a:rPr lang="en-US" sz="1600" dirty="0" err="1" smtClean="0"/>
                <a:t>কমার্স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ব্যাখ্যা</a:t>
              </a:r>
              <a:r>
                <a:rPr lang="en-US" sz="1600" dirty="0" smtClean="0"/>
                <a:t> কর।</a:t>
              </a:r>
              <a:endParaRPr lang="en-US" sz="1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39502" y="2625955"/>
              <a:ext cx="46096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smtClean="0"/>
                <a:t>E-commerce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Electronic commerce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ব্যবসায়ের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আধুনিক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পদ্ধতি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যেখানে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ইন্টানেটের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মাধ্যমে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ব্যবসায়িক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লেনদেন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সুবিধা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আধুনিক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ডাটা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প্রসেসিং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এবং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নেটওয়ার্ক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বিষেশ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ইন্টারনেটের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মাধ্যমে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ব্যক্তি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প্রতিষ্ঠানের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মধ্যে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পণ্য</a:t>
              </a:r>
              <a:r>
                <a:rPr lang="en-US" sz="1600" dirty="0" smtClean="0"/>
                <a:t> ও </a:t>
              </a:r>
              <a:r>
                <a:rPr lang="en-US" sz="1600" dirty="0" err="1" smtClean="0"/>
                <a:t>সেবা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মার্কেটিং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বিক্রয়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ডেলিভারি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ব্যবসা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সংক্রান্ত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লেনদেন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ইত্যাদি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হচ্ছে</a:t>
              </a:r>
              <a:r>
                <a:rPr lang="en-US" sz="1600" dirty="0" smtClean="0"/>
                <a:t> ই-</a:t>
              </a:r>
              <a:r>
                <a:rPr lang="en-US" sz="1600" dirty="0" err="1" smtClean="0"/>
                <a:t>কমার্স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4331" y="2868441"/>
            <a:ext cx="2222857" cy="369332"/>
            <a:chOff x="486032" y="848054"/>
            <a:chExt cx="2611395" cy="369332"/>
          </a:xfrm>
        </p:grpSpPr>
        <p:grpSp>
          <p:nvGrpSpPr>
            <p:cNvPr id="7" name="Group 6"/>
            <p:cNvGrpSpPr/>
            <p:nvPr/>
          </p:nvGrpSpPr>
          <p:grpSpPr>
            <a:xfrm>
              <a:off x="486032" y="856735"/>
              <a:ext cx="2611395" cy="345989"/>
              <a:chOff x="486032" y="856735"/>
              <a:chExt cx="2215979" cy="34598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32" y="856735"/>
                <a:ext cx="2550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41033" y="856735"/>
                <a:ext cx="1709276" cy="34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0310" y="856735"/>
                <a:ext cx="251701" cy="345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86535" y="848054"/>
              <a:ext cx="200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রচনামূলক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প্রশ্নাবলিঃ</a:t>
              </a:r>
              <a:endParaRPr 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4331" y="3341893"/>
            <a:ext cx="350051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১</a:t>
            </a:r>
            <a:r>
              <a:rPr lang="en-US" sz="1200" dirty="0" smtClean="0"/>
              <a:t>।</a:t>
            </a:r>
            <a:r>
              <a:rPr lang="en-US" sz="1600" dirty="0" smtClean="0"/>
              <a:t> </a:t>
            </a:r>
            <a:r>
              <a:rPr lang="en-US" sz="1400" dirty="0" smtClean="0"/>
              <a:t>E-commerce</a:t>
            </a:r>
            <a:r>
              <a:rPr lang="en-US" dirty="0" smtClean="0"/>
              <a:t>-</a:t>
            </a:r>
            <a:r>
              <a:rPr lang="en-US" sz="1600" dirty="0" smtClean="0"/>
              <a:t>এর </a:t>
            </a:r>
            <a:r>
              <a:rPr lang="en-US" sz="1600" dirty="0" err="1" smtClean="0"/>
              <a:t>ফিচারগুলো</a:t>
            </a:r>
            <a:r>
              <a:rPr lang="en-US" sz="1600" dirty="0" smtClean="0"/>
              <a:t> </a:t>
            </a:r>
            <a:r>
              <a:rPr lang="en-US" sz="1600" dirty="0" err="1" smtClean="0"/>
              <a:t>উল্লেখ</a:t>
            </a:r>
            <a:r>
              <a:rPr lang="en-US" sz="1600" dirty="0" smtClean="0"/>
              <a:t> কর।</a:t>
            </a:r>
          </a:p>
          <a:p>
            <a:endParaRPr lang="en-US" dirty="0"/>
          </a:p>
          <a:p>
            <a:r>
              <a:rPr lang="en-US" sz="1600" dirty="0" smtClean="0"/>
              <a:t>২</a:t>
            </a:r>
            <a:r>
              <a:rPr lang="en-US" sz="1200" dirty="0" smtClean="0"/>
              <a:t>।</a:t>
            </a:r>
            <a:r>
              <a:rPr lang="en-US" sz="1600" dirty="0" smtClean="0"/>
              <a:t> </a:t>
            </a:r>
            <a:r>
              <a:rPr lang="en-US" sz="1400" dirty="0" smtClean="0"/>
              <a:t>Electronic Data Interchange (EDI) </a:t>
            </a:r>
            <a:r>
              <a:rPr lang="en-US" sz="1600" dirty="0" err="1" smtClean="0"/>
              <a:t>বর্ণনা</a:t>
            </a:r>
            <a:r>
              <a:rPr lang="en-US" sz="1600" dirty="0" smtClean="0"/>
              <a:t> কর।</a:t>
            </a:r>
          </a:p>
          <a:p>
            <a:endParaRPr lang="en-US" dirty="0"/>
          </a:p>
          <a:p>
            <a:r>
              <a:rPr lang="en-US" sz="1600" dirty="0" smtClean="0"/>
              <a:t>৩</a:t>
            </a:r>
            <a:r>
              <a:rPr lang="en-US" sz="1200" dirty="0" smtClean="0"/>
              <a:t>।</a:t>
            </a:r>
            <a:r>
              <a:rPr lang="en-US" sz="1600" dirty="0" smtClean="0"/>
              <a:t> </a:t>
            </a:r>
            <a:r>
              <a:rPr lang="en-US" sz="1400" dirty="0" smtClean="0"/>
              <a:t>‍Scopes of E-commerce </a:t>
            </a:r>
            <a:r>
              <a:rPr lang="en-US" sz="1600" dirty="0" err="1" smtClean="0"/>
              <a:t>বর্ণনা</a:t>
            </a:r>
            <a:r>
              <a:rPr lang="en-US" sz="1600" dirty="0" smtClean="0"/>
              <a:t> কর।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44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08783" y="712047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525" y="2098382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4203" y="4705746"/>
            <a:ext cx="336606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MD. Jahid Hossain</a:t>
            </a:r>
          </a:p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Department of Computer</a:t>
            </a:r>
            <a:b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Semester: 7</a:t>
            </a:r>
            <a:r>
              <a:rPr lang="en-US" sz="2000" b="1" baseline="300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</a:t>
            </a:r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Roll No: 434575</a:t>
            </a:r>
          </a:p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Session: 2019-2020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6800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24630"/>
            <a:ext cx="11734800" cy="7448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Concept of E-Commerce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ই-কমার্স-এর ধারণা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9704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 smtClean="0">
                <a:latin typeface="+mj-lt"/>
              </a:rPr>
              <a:t>অধ্যায়-১</a:t>
            </a:r>
            <a:endParaRPr lang="en-US" sz="2700" b="1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87500" y="1514475"/>
            <a:ext cx="3771900" cy="939800"/>
            <a:chOff x="1587500" y="1514475"/>
            <a:chExt cx="3771900" cy="9398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87500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ভূমিকা</a:t>
              </a:r>
              <a:endParaRPr lang="en-US" sz="22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1514475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১.০</a:t>
              </a:r>
              <a:endParaRPr lang="en-US" sz="2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63613" y="2649477"/>
            <a:ext cx="3771900" cy="939800"/>
            <a:chOff x="838200" y="3235325"/>
            <a:chExt cx="3771900" cy="9398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71BB375D-5EE6-4428-9817-2C7DB6B943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38200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ই-কমার্সের সংজ্ঞা</a:t>
              </a:r>
              <a:endParaRPr lang="en-US" sz="22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670300" y="323532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১.১</a:t>
              </a:r>
              <a:endParaRPr lang="en-US" sz="2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56372" y="1512522"/>
            <a:ext cx="4314136" cy="939800"/>
            <a:chOff x="6832600" y="1514475"/>
            <a:chExt cx="4314136" cy="9398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302499" y="1597482"/>
              <a:ext cx="384423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ই-বাণিজ্য প্রতিষ্ঠান, ই-বানিজ্য</a:t>
              </a:r>
            </a:p>
            <a:p>
              <a:pPr algn="ctr"/>
              <a:r>
                <a:rPr lang="en-US" sz="2200" dirty="0" smtClean="0"/>
                <a:t>ক্রেতা ও ই-বাণিজ্য সমাজের সুবিধা</a:t>
              </a:r>
              <a:endParaRPr lang="en-US" sz="22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416F1356-9015-4B5C-9C64-3C1D963E5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832600" y="151447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১.৪</a:t>
              </a:r>
              <a:endParaRPr lang="en-US" sz="22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499151" y="2649477"/>
            <a:ext cx="3852590" cy="939800"/>
            <a:chOff x="7490264" y="3235325"/>
            <a:chExt cx="3863536" cy="9398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EB7F2E37-0ACF-4E8A-9C1D-EC5B65BA29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693025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ই-বাণিজ্যের কারিগরি ও</a:t>
              </a:r>
            </a:p>
            <a:p>
              <a:pPr algn="ctr"/>
              <a:r>
                <a:rPr lang="en-US" sz="2200" dirty="0" smtClean="0"/>
                <a:t>অকারিগরি অসুবিধাসমূহ</a:t>
              </a:r>
              <a:endParaRPr lang="en-US" sz="22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88F812F5-70AF-4FBD-80D9-D59B3C456D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১.৫</a:t>
              </a:r>
              <a:endParaRPr lang="en-US" sz="2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68374" y="4001629"/>
            <a:ext cx="3771900" cy="939800"/>
            <a:chOff x="6832600" y="5055576"/>
            <a:chExt cx="3771900" cy="9398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952C5002-7E64-4069-ACA0-6876E54A9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ইলেক্ট্রনিক ডাটা</a:t>
              </a:r>
              <a:endParaRPr lang="en-US" sz="2200" dirty="0"/>
            </a:p>
            <a:p>
              <a:pPr algn="ctr"/>
              <a:r>
                <a:rPr lang="en-US" sz="2200" dirty="0" err="1" smtClean="0"/>
                <a:t>ইন্টারচেজ্ঞ</a:t>
              </a:r>
              <a:r>
                <a:rPr lang="en-US" sz="2200" dirty="0" smtClean="0"/>
                <a:t> বা বিনিময়</a:t>
              </a:r>
              <a:endParaRPr lang="en-US" sz="2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A49C5F3A-6F0D-4A0F-AE6E-92F342C22A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১.৬</a:t>
              </a:r>
              <a:endParaRPr lang="en-US" sz="2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99421" y="5154978"/>
            <a:ext cx="3942720" cy="939800"/>
            <a:chOff x="7490264" y="3235325"/>
            <a:chExt cx="3942720" cy="939800"/>
          </a:xfrm>
        </p:grpSpPr>
        <p:sp>
          <p:nvSpPr>
            <p:cNvPr id="44" name="Rectangle: Rounded Corners 18">
              <a:extLst>
                <a:ext uri="{FF2B5EF4-FFF2-40B4-BE49-F238E27FC236}">
                  <a16:creationId xmlns:a16="http://schemas.microsoft.com/office/drawing/2014/main" xmlns="" id="{EB7F2E37-0ACF-4E8A-9C1D-EC5B65BA29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693025" y="3334727"/>
              <a:ext cx="3739959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ই-বাণিজ্যের প্রসার/সুযোগ</a:t>
              </a:r>
              <a:endParaRPr lang="en-US" sz="22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88F812F5-70AF-4FBD-80D9-D59B3C456D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১.৭</a:t>
              </a:r>
              <a:endParaRPr lang="en-US" sz="2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92195" y="5154978"/>
            <a:ext cx="4145163" cy="939800"/>
            <a:chOff x="464937" y="3235325"/>
            <a:chExt cx="4145163" cy="939800"/>
          </a:xfrm>
        </p:grpSpPr>
        <p:sp>
          <p:nvSpPr>
            <p:cNvPr id="48" name="Rectangle: Rounded Corners 26">
              <a:extLst>
                <a:ext uri="{FF2B5EF4-FFF2-40B4-BE49-F238E27FC236}">
                  <a16:creationId xmlns:a16="http://schemas.microsoft.com/office/drawing/2014/main" xmlns="" id="{71BB375D-5EE6-4428-9817-2C7DB6B943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4937" y="3323553"/>
              <a:ext cx="3767020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প্রথাগত/ঐতিহ্যগত বানিজ্য ও</a:t>
              </a:r>
            </a:p>
            <a:p>
              <a:pPr algn="ctr"/>
              <a:r>
                <a:rPr lang="en-US" sz="2200" dirty="0" smtClean="0"/>
                <a:t>ই-বাণিজ্যের মধ্যে পাথ্যর্ক</a:t>
              </a:r>
              <a:endParaRPr lang="en-US" sz="22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670300" y="323532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১.৩</a:t>
              </a:r>
              <a:endParaRPr lang="en-US" sz="2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1494" y="3983282"/>
            <a:ext cx="3602894" cy="939800"/>
            <a:chOff x="1756506" y="5055576"/>
            <a:chExt cx="3602894" cy="9398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xmlns="" id="{D4D7D4B6-62C2-45AB-89A5-3A41DA021F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756506" y="5162152"/>
              <a:ext cx="321959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ই-</a:t>
              </a:r>
              <a:r>
                <a:rPr lang="en-US" sz="2200" dirty="0" err="1" smtClean="0"/>
                <a:t>কমার্সের</a:t>
              </a:r>
              <a:r>
                <a:rPr lang="en-US" sz="2200" dirty="0" smtClean="0"/>
                <a:t> </a:t>
              </a:r>
              <a:r>
                <a:rPr lang="en-US" sz="2200" dirty="0" err="1" smtClean="0"/>
                <a:t>বৈশিষ্ঠ্যগুলোর</a:t>
              </a:r>
              <a:endParaRPr lang="en-US" sz="2200" dirty="0" smtClean="0"/>
            </a:p>
            <a:p>
              <a:pPr algn="ctr"/>
              <a:r>
                <a:rPr lang="en-US" sz="2200" dirty="0" err="1" smtClean="0"/>
                <a:t>ব্যাখ্যা</a:t>
              </a:r>
              <a:endParaRPr lang="en-US" sz="22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83902602-D4BC-4D44-AC14-BB55A86C5D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5055576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১.২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95503" y="522898"/>
            <a:ext cx="38964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416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১.০ ভূমিকা </a:t>
            </a:r>
            <a:r>
              <a:rPr lang="en-US" sz="2100" b="1" dirty="0" smtClean="0">
                <a:solidFill>
                  <a:srgbClr val="00B050"/>
                </a:solidFill>
              </a:rPr>
              <a:t>(Introduction)</a:t>
            </a:r>
            <a:endParaRPr lang="en-US" sz="2100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64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3297" y="1210963"/>
            <a:ext cx="9885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বর্তমান</a:t>
            </a:r>
            <a:r>
              <a:rPr lang="en-US" dirty="0" smtClean="0"/>
              <a:t> </a:t>
            </a:r>
            <a:r>
              <a:rPr lang="en-US" dirty="0" err="1" smtClean="0"/>
              <a:t>যুগ</a:t>
            </a:r>
            <a:r>
              <a:rPr lang="en-US" dirty="0" smtClean="0"/>
              <a:t> </a:t>
            </a:r>
            <a:r>
              <a:rPr lang="en-US" dirty="0" err="1" smtClean="0"/>
              <a:t>তথ্যপ্রযুক্তির</a:t>
            </a:r>
            <a:r>
              <a:rPr lang="en-US" dirty="0" smtClean="0"/>
              <a:t> </a:t>
            </a:r>
            <a:r>
              <a:rPr lang="en-US" dirty="0" err="1" smtClean="0"/>
              <a:t>যুগ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তথ্যপ্রযুক্তির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যুগে</a:t>
            </a:r>
            <a:r>
              <a:rPr lang="en-US" dirty="0" smtClean="0"/>
              <a:t> </a:t>
            </a:r>
            <a:r>
              <a:rPr lang="en-US" sz="1600" dirty="0" smtClean="0"/>
              <a:t>E-Commerce</a:t>
            </a:r>
            <a:r>
              <a:rPr lang="en-US" dirty="0" smtClean="0"/>
              <a:t> </a:t>
            </a:r>
            <a:r>
              <a:rPr lang="en-US" dirty="0" err="1" smtClean="0"/>
              <a:t>শব্দটি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সুপরিচিত</a:t>
            </a:r>
            <a:r>
              <a:rPr lang="en-US" dirty="0" smtClean="0"/>
              <a:t> </a:t>
            </a:r>
            <a:r>
              <a:rPr lang="en-US" dirty="0" err="1" smtClean="0"/>
              <a:t>শব্দ</a:t>
            </a:r>
            <a:r>
              <a:rPr lang="en-US" sz="1300" dirty="0" smtClean="0"/>
              <a:t>।</a:t>
            </a:r>
            <a:r>
              <a:rPr lang="en-US" dirty="0" smtClean="0"/>
              <a:t> ১৯৭০ </a:t>
            </a:r>
            <a:r>
              <a:rPr lang="en-US" dirty="0" err="1" smtClean="0"/>
              <a:t>সালের</a:t>
            </a:r>
            <a:r>
              <a:rPr lang="en-US" dirty="0" smtClean="0"/>
              <a:t> </a:t>
            </a:r>
            <a:r>
              <a:rPr lang="en-US" dirty="0" err="1" smtClean="0"/>
              <a:t>দিকে</a:t>
            </a:r>
            <a:r>
              <a:rPr lang="en-US" dirty="0" smtClean="0"/>
              <a:t> </a:t>
            </a:r>
            <a:r>
              <a:rPr lang="en-US" sz="1600" dirty="0" smtClean="0"/>
              <a:t>E-Commerce</a:t>
            </a:r>
            <a:r>
              <a:rPr lang="en-US" dirty="0" smtClean="0"/>
              <a:t>-এর </a:t>
            </a:r>
            <a:r>
              <a:rPr lang="en-US" dirty="0" err="1" smtClean="0"/>
              <a:t>প্রাথমিক</a:t>
            </a:r>
            <a:r>
              <a:rPr lang="en-US" dirty="0" smtClean="0"/>
              <a:t> </a:t>
            </a:r>
            <a:r>
              <a:rPr lang="en-US" dirty="0" err="1" smtClean="0"/>
              <a:t>সূচনা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ইলেক্ট্রনিক ডাটা </a:t>
            </a:r>
            <a:r>
              <a:rPr lang="en-US" dirty="0" err="1" smtClean="0"/>
              <a:t>ইন্টারাচেঞ্জ</a:t>
            </a:r>
            <a:r>
              <a:rPr lang="en-US" dirty="0" smtClean="0"/>
              <a:t> </a:t>
            </a:r>
            <a:r>
              <a:rPr lang="en-US" sz="1600" dirty="0" smtClean="0"/>
              <a:t>(EDI) </a:t>
            </a:r>
            <a:r>
              <a:rPr lang="en-US" dirty="0" smtClean="0"/>
              <a:t>ও ইলেক্ট্রনিক </a:t>
            </a:r>
            <a:r>
              <a:rPr lang="en-US" dirty="0" err="1" smtClean="0"/>
              <a:t>ফান্ড</a:t>
            </a:r>
            <a:r>
              <a:rPr lang="en-US" dirty="0" smtClean="0"/>
              <a:t> </a:t>
            </a:r>
            <a:r>
              <a:rPr lang="en-US" dirty="0" err="1" smtClean="0"/>
              <a:t>ট্রান্সফার</a:t>
            </a:r>
            <a:r>
              <a:rPr lang="en-US" dirty="0" smtClean="0"/>
              <a:t> এর </a:t>
            </a:r>
            <a:r>
              <a:rPr lang="en-US" dirty="0" err="1" smtClean="0"/>
              <a:t>মাধ্যমে</a:t>
            </a:r>
            <a:r>
              <a:rPr lang="en-US" sz="1300" dirty="0" smtClean="0"/>
              <a:t>।</a:t>
            </a:r>
          </a:p>
          <a:p>
            <a:endParaRPr lang="en-US" dirty="0"/>
          </a:p>
          <a:p>
            <a:r>
              <a:rPr lang="en-US" dirty="0" smtClean="0"/>
              <a:t>১৯৮১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থমাস</a:t>
            </a:r>
            <a:r>
              <a:rPr lang="en-US" dirty="0" smtClean="0"/>
              <a:t> </a:t>
            </a:r>
            <a:r>
              <a:rPr lang="en-US" dirty="0" err="1" smtClean="0"/>
              <a:t>হলিডে</a:t>
            </a:r>
            <a:r>
              <a:rPr lang="en-US" dirty="0" smtClean="0"/>
              <a:t> </a:t>
            </a:r>
            <a:r>
              <a:rPr lang="en-US" dirty="0" err="1" smtClean="0"/>
              <a:t>ইউকে</a:t>
            </a:r>
            <a:r>
              <a:rPr lang="en-US" dirty="0" smtClean="0"/>
              <a:t> </a:t>
            </a:r>
            <a:r>
              <a:rPr lang="en-US" dirty="0" err="1" smtClean="0"/>
              <a:t>ইনস্টল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প্রথম</a:t>
            </a:r>
            <a:r>
              <a:rPr lang="en-US" dirty="0" smtClean="0"/>
              <a:t> </a:t>
            </a:r>
            <a:r>
              <a:rPr lang="en-US" sz="1600" dirty="0" smtClean="0"/>
              <a:t>B2B</a:t>
            </a:r>
            <a:r>
              <a:rPr lang="en-US" dirty="0" smtClean="0"/>
              <a:t>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শপিং</a:t>
            </a:r>
            <a:r>
              <a:rPr lang="en-US" dirty="0" smtClean="0"/>
              <a:t>-এর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পরিচিত</a:t>
            </a:r>
            <a:r>
              <a:rPr lang="en-US" dirty="0" smtClean="0"/>
              <a:t> </a:t>
            </a:r>
            <a:r>
              <a:rPr lang="en-US" dirty="0" err="1" smtClean="0"/>
              <a:t>করান</a:t>
            </a:r>
            <a:r>
              <a:rPr lang="en-US" sz="1300" dirty="0" smtClean="0"/>
              <a:t>।</a:t>
            </a:r>
            <a:r>
              <a:rPr lang="en-US" dirty="0" smtClean="0"/>
              <a:t> ১৯৮২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মিনিটেল</a:t>
            </a:r>
            <a:r>
              <a:rPr lang="en-US" dirty="0" smtClean="0"/>
              <a:t> </a:t>
            </a:r>
            <a:r>
              <a:rPr lang="en-US" dirty="0" err="1" smtClean="0"/>
              <a:t>নামে</a:t>
            </a:r>
            <a:r>
              <a:rPr lang="en-US" dirty="0" smtClean="0"/>
              <a:t> </a:t>
            </a:r>
            <a:r>
              <a:rPr lang="en-US" dirty="0" err="1" smtClean="0"/>
              <a:t>ফ্রেঞ্চ</a:t>
            </a:r>
            <a:r>
              <a:rPr lang="en-US" dirty="0" smtClean="0"/>
              <a:t> </a:t>
            </a:r>
            <a:r>
              <a:rPr lang="en-US" dirty="0" err="1" smtClean="0"/>
              <a:t>টেলিকম</a:t>
            </a:r>
            <a:r>
              <a:rPr lang="en-US" dirty="0" smtClean="0"/>
              <a:t> </a:t>
            </a:r>
            <a:r>
              <a:rPr lang="en-US" dirty="0" err="1" smtClean="0"/>
              <a:t>কোম্পানি</a:t>
            </a:r>
            <a:r>
              <a:rPr lang="en-US" dirty="0" smtClean="0"/>
              <a:t> </a:t>
            </a:r>
            <a:r>
              <a:rPr lang="en-US" dirty="0" err="1" smtClean="0"/>
              <a:t>প্রথম</a:t>
            </a:r>
            <a:r>
              <a:rPr lang="en-US" dirty="0" smtClean="0"/>
              <a:t> </a:t>
            </a:r>
            <a:r>
              <a:rPr lang="en-US" dirty="0" err="1" smtClean="0"/>
              <a:t>বারের</a:t>
            </a:r>
            <a:r>
              <a:rPr lang="en-US" dirty="0" smtClean="0"/>
              <a:t> </a:t>
            </a:r>
            <a:r>
              <a:rPr lang="en-US" dirty="0" err="1" smtClean="0"/>
              <a:t>মতো</a:t>
            </a:r>
            <a:r>
              <a:rPr lang="en-US" dirty="0" smtClean="0"/>
              <a:t>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অর্ডার</a:t>
            </a:r>
            <a:r>
              <a:rPr lang="en-US" dirty="0" smtClean="0"/>
              <a:t> </a:t>
            </a:r>
            <a:r>
              <a:rPr lang="en-US" dirty="0" err="1" smtClean="0"/>
              <a:t>নেয়</a:t>
            </a:r>
            <a:r>
              <a:rPr lang="en-US" sz="1300" dirty="0" smtClean="0"/>
              <a:t>।</a:t>
            </a:r>
            <a:r>
              <a:rPr lang="en-US" dirty="0" smtClean="0"/>
              <a:t> ১৯৯০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টিম</a:t>
            </a:r>
            <a:r>
              <a:rPr lang="en-US" dirty="0" smtClean="0"/>
              <a:t> </a:t>
            </a:r>
            <a:r>
              <a:rPr lang="en-US" dirty="0" err="1" smtClean="0"/>
              <a:t>বার্নার্স</a:t>
            </a:r>
            <a:r>
              <a:rPr lang="en-US" dirty="0" smtClean="0"/>
              <a:t> </a:t>
            </a:r>
            <a:r>
              <a:rPr lang="en-US" dirty="0" err="1" smtClean="0"/>
              <a:t>লি</a:t>
            </a:r>
            <a:r>
              <a:rPr lang="en-US" dirty="0"/>
              <a:t> </a:t>
            </a:r>
            <a:r>
              <a:rPr lang="en-US" dirty="0" err="1" smtClean="0"/>
              <a:t>প্রথম</a:t>
            </a:r>
            <a:r>
              <a:rPr lang="en-US" dirty="0" smtClean="0"/>
              <a:t> </a:t>
            </a:r>
            <a:r>
              <a:rPr lang="en-US" dirty="0" err="1" smtClean="0"/>
              <a:t>ওয়েব</a:t>
            </a:r>
            <a:r>
              <a:rPr lang="en-US" dirty="0" smtClean="0"/>
              <a:t> </a:t>
            </a:r>
            <a:r>
              <a:rPr lang="en-US" dirty="0" err="1" smtClean="0"/>
              <a:t>ব্রাউজার</a:t>
            </a:r>
            <a:r>
              <a:rPr lang="en-US" dirty="0" smtClean="0"/>
              <a:t> </a:t>
            </a:r>
            <a:r>
              <a:rPr lang="en-US" sz="1600" dirty="0" smtClean="0"/>
              <a:t>www</a:t>
            </a:r>
            <a:r>
              <a:rPr lang="en-US" dirty="0" smtClean="0"/>
              <a:t>-এর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করেন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এয়ার</a:t>
            </a:r>
            <a:r>
              <a:rPr lang="en-US" dirty="0" smtClean="0"/>
              <a:t> </a:t>
            </a:r>
            <a:r>
              <a:rPr lang="en-US" dirty="0" err="1" smtClean="0"/>
              <a:t>লাইন</a:t>
            </a:r>
            <a:r>
              <a:rPr lang="en-US" dirty="0" smtClean="0"/>
              <a:t> </a:t>
            </a:r>
            <a:r>
              <a:rPr lang="en-US" dirty="0" err="1" smtClean="0"/>
              <a:t>কোম্পানিগুলো</a:t>
            </a:r>
            <a:r>
              <a:rPr lang="en-US" dirty="0" smtClean="0"/>
              <a:t> </a:t>
            </a:r>
            <a:r>
              <a:rPr lang="en-US" dirty="0" err="1" smtClean="0"/>
              <a:t>রিজার্ভেশনে</a:t>
            </a:r>
            <a:r>
              <a:rPr lang="en-US" dirty="0" smtClean="0"/>
              <a:t>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টিকেট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চালু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১৯৯২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বুকস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নামে</a:t>
            </a:r>
            <a:r>
              <a:rPr lang="en-US" dirty="0" smtClean="0"/>
              <a:t> </a:t>
            </a:r>
            <a:r>
              <a:rPr lang="en-US" dirty="0" err="1" smtClean="0"/>
              <a:t>প্রথম</a:t>
            </a:r>
            <a:r>
              <a:rPr lang="en-US" dirty="0" smtClean="0"/>
              <a:t> </a:t>
            </a:r>
            <a:r>
              <a:rPr lang="en-US" sz="1600" dirty="0" smtClean="0"/>
              <a:t>E-Commerce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অনলাইনে</a:t>
            </a:r>
            <a:r>
              <a:rPr lang="en-US" dirty="0" smtClean="0"/>
              <a:t> </a:t>
            </a:r>
            <a:r>
              <a:rPr lang="en-US" dirty="0" err="1" smtClean="0"/>
              <a:t>পেমেন্ট</a:t>
            </a:r>
            <a:r>
              <a:rPr lang="en-US" dirty="0" smtClean="0"/>
              <a:t> </a:t>
            </a:r>
            <a:r>
              <a:rPr lang="en-US" dirty="0" err="1" smtClean="0"/>
              <a:t>প্রসেসিং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93238" y="1311447"/>
            <a:ext cx="260059" cy="125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3297" y="4093753"/>
            <a:ext cx="9885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এরপর</a:t>
            </a:r>
            <a:r>
              <a:rPr lang="en-US" dirty="0" smtClean="0"/>
              <a:t> ১৯৯৫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জেফ</a:t>
            </a:r>
            <a:r>
              <a:rPr lang="en-US" dirty="0" smtClean="0"/>
              <a:t> </a:t>
            </a:r>
            <a:r>
              <a:rPr lang="en-US" dirty="0" err="1" smtClean="0"/>
              <a:t>বেজোস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করেন</a:t>
            </a:r>
            <a:r>
              <a:rPr lang="en-US" dirty="0" smtClean="0"/>
              <a:t> ই-কমার্স </a:t>
            </a:r>
            <a:r>
              <a:rPr lang="en-US" dirty="0" err="1" smtClean="0"/>
              <a:t>জায়ান্ট</a:t>
            </a:r>
            <a:r>
              <a:rPr lang="en-US" dirty="0" smtClean="0"/>
              <a:t> </a:t>
            </a:r>
            <a:r>
              <a:rPr lang="en-US" dirty="0" err="1" smtClean="0"/>
              <a:t>অ্যামাজন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sz="1300" dirty="0" smtClean="0"/>
              <a:t>।</a:t>
            </a:r>
            <a:r>
              <a:rPr lang="en-US" dirty="0" smtClean="0"/>
              <a:t> ১৯৯৬ </a:t>
            </a:r>
            <a:r>
              <a:rPr lang="en-US" dirty="0" err="1" smtClean="0"/>
              <a:t>সালে</a:t>
            </a:r>
            <a:r>
              <a:rPr lang="en-US" dirty="0"/>
              <a:t> </a:t>
            </a:r>
            <a:r>
              <a:rPr lang="en-US" dirty="0" err="1" smtClean="0"/>
              <a:t>ভারতে</a:t>
            </a:r>
            <a:r>
              <a:rPr lang="en-US" dirty="0" smtClean="0"/>
              <a:t> </a:t>
            </a:r>
            <a:r>
              <a:rPr lang="en-US" dirty="0" err="1" smtClean="0"/>
              <a:t>ইন্ডিয়া</a:t>
            </a:r>
            <a:r>
              <a:rPr lang="en-US" dirty="0" smtClean="0"/>
              <a:t> </a:t>
            </a:r>
            <a:r>
              <a:rPr lang="en-US" dirty="0" err="1" smtClean="0"/>
              <a:t>মার্ট</a:t>
            </a:r>
            <a:r>
              <a:rPr lang="en-US" dirty="0" smtClean="0"/>
              <a:t> ও ১৯৯৯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চীনে</a:t>
            </a:r>
            <a:r>
              <a:rPr lang="en-US" dirty="0" smtClean="0"/>
              <a:t> </a:t>
            </a:r>
            <a:r>
              <a:rPr lang="en-US" dirty="0" err="1" smtClean="0"/>
              <a:t>আলি</a:t>
            </a:r>
            <a:r>
              <a:rPr lang="en-US" dirty="0" smtClean="0"/>
              <a:t> </a:t>
            </a:r>
            <a:r>
              <a:rPr lang="en-US" dirty="0" err="1" smtClean="0"/>
              <a:t>বাবা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তাদের</a:t>
            </a:r>
            <a:r>
              <a:rPr lang="en-US" dirty="0" smtClean="0"/>
              <a:t> ই-কমার্স </a:t>
            </a:r>
            <a:r>
              <a:rPr lang="en-US" dirty="0" err="1" smtClean="0"/>
              <a:t>বিজনেস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  <a:r>
              <a:rPr lang="en-US" dirty="0" smtClean="0"/>
              <a:t> ১৯৯৯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বাংলাদেশে</a:t>
            </a:r>
            <a:r>
              <a:rPr lang="en-US" dirty="0" smtClean="0"/>
              <a:t> </a:t>
            </a:r>
            <a:r>
              <a:rPr lang="en-US" dirty="0" err="1" smtClean="0"/>
              <a:t>মুন্সি</a:t>
            </a:r>
            <a:r>
              <a:rPr lang="en-US" dirty="0" smtClean="0"/>
              <a:t> </a:t>
            </a:r>
            <a:r>
              <a:rPr lang="en-US" dirty="0" err="1" smtClean="0"/>
              <a:t>জি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নামে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ই-কমার্স </a:t>
            </a:r>
            <a:r>
              <a:rPr lang="en-US" dirty="0" err="1" smtClean="0"/>
              <a:t>সাইট</a:t>
            </a:r>
            <a:r>
              <a:rPr lang="en-US" dirty="0" smtClean="0"/>
              <a:t> </a:t>
            </a:r>
            <a:r>
              <a:rPr lang="en-US" dirty="0" err="1" smtClean="0"/>
              <a:t>চালু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</a:p>
          <a:p>
            <a:endParaRPr lang="en-US" dirty="0" smtClean="0"/>
          </a:p>
          <a:p>
            <a:r>
              <a:rPr lang="en-US" dirty="0" smtClean="0"/>
              <a:t>এর মধ্যে ২০০১ 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আলি</a:t>
            </a:r>
            <a:r>
              <a:rPr lang="en-US" dirty="0" smtClean="0"/>
              <a:t> </a:t>
            </a:r>
            <a:r>
              <a:rPr lang="en-US" dirty="0" err="1" smtClean="0"/>
              <a:t>বাবা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লাভজনক</a:t>
            </a:r>
            <a:r>
              <a:rPr lang="en-US" dirty="0" smtClean="0"/>
              <a:t> </a:t>
            </a:r>
            <a:r>
              <a:rPr lang="en-US" dirty="0" err="1" smtClean="0"/>
              <a:t>প্রতিষ্ঠানে</a:t>
            </a:r>
            <a:r>
              <a:rPr lang="en-US" dirty="0" smtClean="0"/>
              <a:t> </a:t>
            </a:r>
            <a:r>
              <a:rPr lang="en-US" dirty="0" err="1" smtClean="0"/>
              <a:t>পরিণত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২০০৩ </a:t>
            </a:r>
            <a:r>
              <a:rPr lang="en-US" dirty="0" err="1" smtClean="0"/>
              <a:t>সালে</a:t>
            </a:r>
            <a:r>
              <a:rPr lang="en-US" dirty="0" smtClean="0"/>
              <a:t> </a:t>
            </a:r>
            <a:r>
              <a:rPr lang="en-US" dirty="0" err="1" smtClean="0"/>
              <a:t>অ্যামাজন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প্রথম</a:t>
            </a:r>
            <a:r>
              <a:rPr lang="en-US" dirty="0" smtClean="0"/>
              <a:t> </a:t>
            </a:r>
            <a:r>
              <a:rPr lang="en-US" dirty="0" err="1" smtClean="0"/>
              <a:t>লাভের</a:t>
            </a:r>
            <a:r>
              <a:rPr lang="en-US" dirty="0" smtClean="0"/>
              <a:t> </a:t>
            </a:r>
            <a:r>
              <a:rPr lang="en-US" dirty="0" err="1" smtClean="0"/>
              <a:t>মুখ</a:t>
            </a:r>
            <a:r>
              <a:rPr lang="en-US" dirty="0" smtClean="0"/>
              <a:t> </a:t>
            </a:r>
            <a:r>
              <a:rPr lang="en-US" dirty="0" err="1" smtClean="0"/>
              <a:t>দেখে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তারা</a:t>
            </a:r>
            <a:r>
              <a:rPr lang="en-US" dirty="0" smtClean="0"/>
              <a:t> </a:t>
            </a:r>
            <a:r>
              <a:rPr lang="en-US" dirty="0" err="1" smtClean="0"/>
              <a:t>তাদের</a:t>
            </a:r>
            <a:r>
              <a:rPr lang="en-US" dirty="0" smtClean="0"/>
              <a:t> </a:t>
            </a:r>
            <a:r>
              <a:rPr lang="en-US" dirty="0" err="1" smtClean="0"/>
              <a:t>বাংসরিক</a:t>
            </a:r>
            <a:r>
              <a:rPr lang="en-US" dirty="0" smtClean="0"/>
              <a:t> </a:t>
            </a:r>
            <a:r>
              <a:rPr lang="en-US" dirty="0" err="1" smtClean="0"/>
              <a:t>প্রফিট</a:t>
            </a:r>
            <a:r>
              <a:rPr lang="en-US" dirty="0" smtClean="0"/>
              <a:t> </a:t>
            </a:r>
            <a:r>
              <a:rPr lang="en-US" dirty="0" err="1" smtClean="0"/>
              <a:t>ঘোষণা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  <a:p>
            <a:r>
              <a:rPr lang="en-US" dirty="0" err="1" smtClean="0"/>
              <a:t>বর্তমানে</a:t>
            </a:r>
            <a:r>
              <a:rPr lang="en-US" dirty="0" smtClean="0"/>
              <a:t> </a:t>
            </a:r>
            <a:r>
              <a:rPr lang="en-US" dirty="0" err="1" smtClean="0"/>
              <a:t>বিক্রয়</a:t>
            </a:r>
            <a:r>
              <a:rPr lang="en-US" dirty="0" smtClean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, </a:t>
            </a:r>
            <a:r>
              <a:rPr lang="en-US" dirty="0" err="1" smtClean="0"/>
              <a:t>এখানেই</a:t>
            </a:r>
            <a:r>
              <a:rPr lang="en-US" dirty="0"/>
              <a:t> </a:t>
            </a:r>
            <a:r>
              <a:rPr lang="en-US" dirty="0" err="1" smtClean="0"/>
              <a:t>ডট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, </a:t>
            </a:r>
            <a:r>
              <a:rPr lang="en-US" sz="1600" dirty="0" smtClean="0"/>
              <a:t>OLX</a:t>
            </a:r>
            <a:r>
              <a:rPr lang="en-US" dirty="0" smtClean="0"/>
              <a:t> </a:t>
            </a:r>
            <a:r>
              <a:rPr lang="en-US" dirty="0" err="1" smtClean="0"/>
              <a:t>ইত্যাদি</a:t>
            </a:r>
            <a:r>
              <a:rPr lang="en-US" dirty="0" smtClean="0"/>
              <a:t> </a:t>
            </a:r>
            <a:r>
              <a:rPr lang="en-US" dirty="0" err="1" smtClean="0"/>
              <a:t>তাদের</a:t>
            </a:r>
            <a:r>
              <a:rPr lang="en-US" dirty="0" smtClean="0"/>
              <a:t> </a:t>
            </a:r>
            <a:r>
              <a:rPr lang="en-US" dirty="0" err="1" smtClean="0"/>
              <a:t>ব্যবসার</a:t>
            </a:r>
            <a:r>
              <a:rPr lang="en-US" dirty="0" smtClean="0"/>
              <a:t> প্রসার </a:t>
            </a:r>
            <a:r>
              <a:rPr lang="en-US" dirty="0" err="1" smtClean="0"/>
              <a:t>বৃদ্ধি</a:t>
            </a:r>
            <a:r>
              <a:rPr lang="en-US" dirty="0" smtClean="0"/>
              <a:t> </a:t>
            </a:r>
            <a:r>
              <a:rPr lang="en-US" dirty="0" err="1" smtClean="0"/>
              <a:t>করেছে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79" name="Right Arrow 78"/>
          <p:cNvSpPr/>
          <p:nvPr/>
        </p:nvSpPr>
        <p:spPr>
          <a:xfrm>
            <a:off x="893237" y="4197259"/>
            <a:ext cx="260059" cy="125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 animBg="1"/>
      <p:bldP spid="6" grpId="0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১.১ ই-কমার্সের সংজ্ঞা</a:t>
            </a:r>
          </a:p>
          <a:p>
            <a:pPr algn="ctr"/>
            <a:r>
              <a:rPr lang="en-US" sz="2100" b="1" dirty="0" smtClean="0">
                <a:solidFill>
                  <a:srgbClr val="00B050"/>
                </a:solidFill>
              </a:rPr>
              <a:t>(Define E-Commerce)</a:t>
            </a:r>
            <a:endParaRPr lang="en-US" sz="21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964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95503" y="522898"/>
            <a:ext cx="38964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2847" y="1590662"/>
            <a:ext cx="9840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E-Commerce </a:t>
            </a:r>
            <a:r>
              <a:rPr lang="en-US" dirty="0" err="1" smtClean="0"/>
              <a:t>বলতে</a:t>
            </a:r>
            <a:r>
              <a:rPr lang="en-US" dirty="0" smtClean="0"/>
              <a:t> </a:t>
            </a:r>
            <a:r>
              <a:rPr lang="en-US" dirty="0" err="1" smtClean="0"/>
              <a:t>বুঝায়</a:t>
            </a:r>
            <a:r>
              <a:rPr lang="en-US" dirty="0" smtClean="0"/>
              <a:t> Electronic commerce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ব্যবসায়ের</a:t>
            </a:r>
            <a:r>
              <a:rPr lang="en-US" dirty="0" smtClean="0"/>
              <a:t> </a:t>
            </a:r>
            <a:r>
              <a:rPr lang="en-US" dirty="0" err="1" smtClean="0"/>
              <a:t>আধুনিক</a:t>
            </a:r>
            <a:r>
              <a:rPr lang="en-US" dirty="0" smtClean="0"/>
              <a:t> </a:t>
            </a:r>
            <a:r>
              <a:rPr lang="en-US" dirty="0" err="1" smtClean="0"/>
              <a:t>পদ্ধতি</a:t>
            </a:r>
            <a:r>
              <a:rPr lang="en-US" dirty="0" smtClean="0"/>
              <a:t>, </a:t>
            </a:r>
            <a:r>
              <a:rPr lang="en-US" dirty="0" err="1" smtClean="0"/>
              <a:t>যেখানে</a:t>
            </a:r>
            <a:r>
              <a:rPr lang="en-US" dirty="0" smtClean="0"/>
              <a:t> </a:t>
            </a:r>
            <a:r>
              <a:rPr lang="en-US" dirty="0" err="1" smtClean="0"/>
              <a:t>ইন্টারনেটের</a:t>
            </a:r>
            <a:r>
              <a:rPr lang="en-US" dirty="0" smtClean="0"/>
              <a:t> </a:t>
            </a:r>
            <a:r>
              <a:rPr lang="en-US" dirty="0" err="1" smtClean="0"/>
              <a:t>মাধ্যেমে</a:t>
            </a:r>
            <a:r>
              <a:rPr lang="en-US" dirty="0" smtClean="0"/>
              <a:t> </a:t>
            </a:r>
            <a:r>
              <a:rPr lang="en-US" dirty="0" err="1" smtClean="0"/>
              <a:t>ব্যবসায়িক</a:t>
            </a:r>
            <a:r>
              <a:rPr lang="en-US" dirty="0" smtClean="0"/>
              <a:t> </a:t>
            </a:r>
            <a:r>
              <a:rPr lang="en-US" dirty="0" err="1" smtClean="0"/>
              <a:t>লেনদেন</a:t>
            </a:r>
            <a:r>
              <a:rPr lang="en-US" dirty="0" smtClean="0"/>
              <a:t> ও সুবিধা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আধুনিক</a:t>
            </a:r>
            <a:r>
              <a:rPr lang="en-US" dirty="0" smtClean="0"/>
              <a:t> ডাটা </a:t>
            </a:r>
            <a:r>
              <a:rPr lang="en-US" dirty="0" err="1" smtClean="0"/>
              <a:t>প্রসেসিং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নেটওয়ার্ক</a:t>
            </a:r>
            <a:r>
              <a:rPr lang="en-US" dirty="0" smtClean="0"/>
              <a:t> </a:t>
            </a:r>
            <a:r>
              <a:rPr lang="en-US" dirty="0" err="1" smtClean="0"/>
              <a:t>বিশেষ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ইন্টারনেটের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ব্যক্তি</a:t>
            </a:r>
            <a:r>
              <a:rPr lang="en-US" dirty="0" smtClean="0"/>
              <a:t> ও </a:t>
            </a:r>
            <a:r>
              <a:rPr lang="en-US" dirty="0" err="1" smtClean="0"/>
              <a:t>প্রতিষ্ঠানের</a:t>
            </a:r>
            <a:r>
              <a:rPr lang="en-US" dirty="0" smtClean="0"/>
              <a:t> মধ্যে </a:t>
            </a:r>
            <a:r>
              <a:rPr lang="en-US" dirty="0" err="1" smtClean="0"/>
              <a:t>পণ্য</a:t>
            </a:r>
            <a:r>
              <a:rPr lang="en-US" dirty="0" smtClean="0"/>
              <a:t> ও </a:t>
            </a:r>
            <a:r>
              <a:rPr lang="en-US" dirty="0" err="1" smtClean="0"/>
              <a:t>সেবা</a:t>
            </a:r>
            <a:r>
              <a:rPr lang="en-US" dirty="0" smtClean="0"/>
              <a:t> </a:t>
            </a:r>
            <a:r>
              <a:rPr lang="en-US" dirty="0" err="1" smtClean="0"/>
              <a:t>মার্কেটিং</a:t>
            </a:r>
            <a:r>
              <a:rPr lang="en-US" dirty="0" smtClean="0"/>
              <a:t>, </a:t>
            </a:r>
            <a:r>
              <a:rPr lang="en-US" dirty="0" err="1" smtClean="0"/>
              <a:t>বিক্রয়</a:t>
            </a:r>
            <a:r>
              <a:rPr lang="en-US" dirty="0" smtClean="0"/>
              <a:t>, </a:t>
            </a:r>
            <a:r>
              <a:rPr lang="en-US" dirty="0" err="1" smtClean="0"/>
              <a:t>ডেলিভারি</a:t>
            </a:r>
            <a:r>
              <a:rPr lang="en-US" dirty="0" smtClean="0"/>
              <a:t>, </a:t>
            </a:r>
            <a:r>
              <a:rPr lang="en-US" dirty="0" err="1" smtClean="0"/>
              <a:t>ব্যবসা</a:t>
            </a:r>
            <a:r>
              <a:rPr lang="en-US" dirty="0" smtClean="0"/>
              <a:t> </a:t>
            </a:r>
            <a:r>
              <a:rPr lang="en-US" dirty="0" err="1" smtClean="0"/>
              <a:t>সংক্রান্ত</a:t>
            </a:r>
            <a:r>
              <a:rPr lang="en-US" dirty="0" smtClean="0"/>
              <a:t> </a:t>
            </a:r>
            <a:r>
              <a:rPr lang="en-US" dirty="0" err="1" smtClean="0"/>
              <a:t>লেনদেন</a:t>
            </a:r>
            <a:r>
              <a:rPr lang="en-US" dirty="0" smtClean="0"/>
              <a:t> </a:t>
            </a:r>
            <a:r>
              <a:rPr lang="en-US" dirty="0" err="1" smtClean="0"/>
              <a:t>ইত্যাদি</a:t>
            </a:r>
            <a:r>
              <a:rPr lang="en-US" dirty="0" smtClean="0"/>
              <a:t> </a:t>
            </a:r>
            <a:r>
              <a:rPr lang="en-US" dirty="0" err="1" smtClean="0"/>
              <a:t>করাই</a:t>
            </a:r>
            <a:r>
              <a:rPr lang="en-US" dirty="0" smtClean="0"/>
              <a:t> </a:t>
            </a:r>
            <a:r>
              <a:rPr lang="en-US" dirty="0" err="1" smtClean="0"/>
              <a:t>হচ্ছে</a:t>
            </a:r>
            <a:r>
              <a:rPr lang="en-US" dirty="0" smtClean="0"/>
              <a:t> ই-কমার্স</a:t>
            </a:r>
            <a:r>
              <a:rPr lang="en-US" sz="1300" dirty="0" smtClean="0"/>
              <a:t>।</a:t>
            </a:r>
          </a:p>
          <a:p>
            <a:endParaRPr lang="en-US" dirty="0" smtClean="0"/>
          </a:p>
          <a:p>
            <a:r>
              <a:rPr lang="en-US" dirty="0" err="1" smtClean="0"/>
              <a:t>যেমন</a:t>
            </a:r>
            <a:r>
              <a:rPr lang="en-US" dirty="0" smtClean="0"/>
              <a:t>-,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শপিং</a:t>
            </a:r>
            <a:r>
              <a:rPr lang="en-US" dirty="0" smtClean="0"/>
              <a:t>, ইলেক্ট্রনিক </a:t>
            </a:r>
            <a:r>
              <a:rPr lang="en-US" dirty="0" err="1" smtClean="0"/>
              <a:t>পেমেন্ট</a:t>
            </a:r>
            <a:r>
              <a:rPr lang="en-US" dirty="0" smtClean="0"/>
              <a:t>,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নিলাম</a:t>
            </a:r>
            <a:r>
              <a:rPr lang="en-US" dirty="0" smtClean="0"/>
              <a:t>, E-Banking, M-Banking, </a:t>
            </a:r>
            <a:r>
              <a:rPr lang="en-US" dirty="0" err="1" smtClean="0"/>
              <a:t>অনলাইন</a:t>
            </a:r>
            <a:r>
              <a:rPr lang="en-US" dirty="0" smtClean="0"/>
              <a:t> </a:t>
            </a:r>
            <a:r>
              <a:rPr lang="en-US" dirty="0" err="1" smtClean="0"/>
              <a:t>টিকেটিং</a:t>
            </a:r>
            <a:r>
              <a:rPr lang="en-US" dirty="0" smtClean="0"/>
              <a:t>, </a:t>
            </a:r>
            <a:r>
              <a:rPr lang="en-US" dirty="0" err="1" smtClean="0"/>
              <a:t>ইউটিলিটি</a:t>
            </a:r>
            <a:r>
              <a:rPr lang="en-US" dirty="0" smtClean="0"/>
              <a:t> </a:t>
            </a:r>
            <a:r>
              <a:rPr lang="en-US" dirty="0" err="1" smtClean="0"/>
              <a:t>বিল</a:t>
            </a:r>
            <a:r>
              <a:rPr lang="en-US" dirty="0" smtClean="0"/>
              <a:t> </a:t>
            </a:r>
            <a:r>
              <a:rPr lang="en-US" dirty="0" err="1" smtClean="0"/>
              <a:t>পরিশোধ</a:t>
            </a:r>
            <a:r>
              <a:rPr lang="en-US" dirty="0" smtClean="0"/>
              <a:t> </a:t>
            </a:r>
            <a:r>
              <a:rPr lang="en-US" dirty="0" err="1" smtClean="0"/>
              <a:t>ইত্যাদি</a:t>
            </a:r>
            <a:r>
              <a:rPr lang="en-US" dirty="0" smtClean="0"/>
              <a:t> </a:t>
            </a:r>
            <a:r>
              <a:rPr lang="en-US" dirty="0" err="1" smtClean="0"/>
              <a:t>সবকিছুই</a:t>
            </a:r>
            <a:r>
              <a:rPr lang="en-US" dirty="0" smtClean="0"/>
              <a:t> ই-কমার্সের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6" name="Right Arrow 5"/>
          <p:cNvSpPr/>
          <p:nvPr/>
        </p:nvSpPr>
        <p:spPr>
          <a:xfrm>
            <a:off x="922638" y="1655806"/>
            <a:ext cx="260209" cy="14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2847" y="4094205"/>
            <a:ext cx="45336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ই-কমার্সের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     ১- </a:t>
            </a:r>
            <a:r>
              <a:rPr lang="en-US" dirty="0" err="1" smtClean="0"/>
              <a:t>ব্যবসা</a:t>
            </a:r>
            <a:r>
              <a:rPr lang="en-US" dirty="0" smtClean="0"/>
              <a:t> </a:t>
            </a:r>
            <a:r>
              <a:rPr lang="en-US" dirty="0" err="1" smtClean="0"/>
              <a:t>পরিচালনার</a:t>
            </a:r>
            <a:r>
              <a:rPr lang="en-US" dirty="0" smtClean="0"/>
              <a:t> </a:t>
            </a:r>
            <a:r>
              <a:rPr lang="en-US" dirty="0" err="1" smtClean="0"/>
              <a:t>খরচ</a:t>
            </a:r>
            <a:r>
              <a:rPr lang="en-US" dirty="0" smtClean="0"/>
              <a:t> </a:t>
            </a:r>
            <a:r>
              <a:rPr lang="en-US" dirty="0" err="1" smtClean="0"/>
              <a:t>কমায়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২- </a:t>
            </a:r>
            <a:r>
              <a:rPr lang="en-US" dirty="0" err="1" smtClean="0"/>
              <a:t>আর্থিক</a:t>
            </a:r>
            <a:r>
              <a:rPr lang="en-US" dirty="0" smtClean="0"/>
              <a:t> </a:t>
            </a:r>
            <a:r>
              <a:rPr lang="en-US" dirty="0" err="1" smtClean="0"/>
              <a:t>লেনদেনের</a:t>
            </a:r>
            <a:r>
              <a:rPr lang="en-US" dirty="0" smtClean="0"/>
              <a:t> </a:t>
            </a:r>
            <a:r>
              <a:rPr lang="en-US" dirty="0" err="1" smtClean="0"/>
              <a:t>খরচ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৩- ই-কমার্স </a:t>
            </a:r>
            <a:r>
              <a:rPr lang="en-US" dirty="0" err="1" smtClean="0"/>
              <a:t>অতি</a:t>
            </a:r>
            <a:r>
              <a:rPr lang="en-US" dirty="0" smtClean="0"/>
              <a:t> </a:t>
            </a:r>
            <a:r>
              <a:rPr lang="en-US" dirty="0" err="1" smtClean="0"/>
              <a:t>দ্রুত</a:t>
            </a:r>
            <a:r>
              <a:rPr lang="en-US" dirty="0" smtClean="0"/>
              <a:t> </a:t>
            </a:r>
            <a:r>
              <a:rPr lang="en-US" dirty="0" err="1" smtClean="0"/>
              <a:t>ভোক্তার</a:t>
            </a:r>
            <a:r>
              <a:rPr lang="en-US" dirty="0" smtClean="0"/>
              <a:t> </a:t>
            </a:r>
            <a:r>
              <a:rPr lang="en-US" dirty="0" err="1" smtClean="0"/>
              <a:t>কাছে</a:t>
            </a:r>
            <a:r>
              <a:rPr lang="en-US" dirty="0" smtClean="0"/>
              <a:t>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পৌছায়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৪- ক্রেতা ও </a:t>
            </a:r>
            <a:r>
              <a:rPr lang="en-US" dirty="0" err="1" smtClean="0"/>
              <a:t>বিক্রেতার</a:t>
            </a:r>
            <a:r>
              <a:rPr lang="en-US" dirty="0" smtClean="0"/>
              <a:t> মধ্যে </a:t>
            </a:r>
            <a:r>
              <a:rPr lang="en-US" dirty="0" err="1" smtClean="0"/>
              <a:t>সহজে</a:t>
            </a:r>
            <a:r>
              <a:rPr lang="en-US" dirty="0" smtClean="0"/>
              <a:t> </a:t>
            </a:r>
            <a:r>
              <a:rPr lang="en-US" dirty="0" err="1" smtClean="0"/>
              <a:t>সুসম্পর্ক</a:t>
            </a:r>
            <a:r>
              <a:rPr lang="en-US" dirty="0" smtClean="0"/>
              <a:t> </a:t>
            </a:r>
            <a:r>
              <a:rPr lang="en-US" dirty="0" err="1" smtClean="0"/>
              <a:t>তৈরি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৫- </a:t>
            </a:r>
            <a:r>
              <a:rPr lang="en-US" dirty="0" err="1" smtClean="0"/>
              <a:t>দ্রুত</a:t>
            </a:r>
            <a:r>
              <a:rPr lang="en-US" dirty="0" smtClean="0"/>
              <a:t> </a:t>
            </a:r>
            <a:r>
              <a:rPr lang="en-US" dirty="0" err="1" smtClean="0"/>
              <a:t>ক্রয়</a:t>
            </a:r>
            <a:r>
              <a:rPr lang="en-US" dirty="0" smtClean="0"/>
              <a:t>/</a:t>
            </a:r>
            <a:r>
              <a:rPr lang="en-US" dirty="0" err="1" smtClean="0"/>
              <a:t>বিক্রয়</a:t>
            </a:r>
            <a:r>
              <a:rPr lang="en-US" dirty="0" smtClean="0"/>
              <a:t> </a:t>
            </a:r>
            <a:r>
              <a:rPr lang="en-US" dirty="0" err="1" smtClean="0"/>
              <a:t>পদ্ধতি</a:t>
            </a:r>
            <a:r>
              <a:rPr lang="en-US" dirty="0" smtClean="0"/>
              <a:t>, </a:t>
            </a:r>
            <a:r>
              <a:rPr lang="en-US" dirty="0" err="1" smtClean="0"/>
              <a:t>সহজে</a:t>
            </a:r>
            <a:r>
              <a:rPr lang="en-US" dirty="0" smtClean="0"/>
              <a:t>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খুজে</a:t>
            </a:r>
            <a:r>
              <a:rPr lang="en-US" dirty="0" smtClean="0"/>
              <a:t> </a:t>
            </a:r>
            <a:r>
              <a:rPr lang="en-US" dirty="0" err="1" smtClean="0"/>
              <a:t>পাওয়া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6788959" y="4094205"/>
            <a:ext cx="4463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ই-কমার্সের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অসুবিধাসমূহঃ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১- </a:t>
            </a:r>
            <a:r>
              <a:rPr lang="en-US" dirty="0" err="1" smtClean="0"/>
              <a:t>দক্ষ</a:t>
            </a:r>
            <a:r>
              <a:rPr lang="en-US" dirty="0" smtClean="0"/>
              <a:t> </a:t>
            </a:r>
            <a:r>
              <a:rPr lang="en-US" dirty="0" err="1" smtClean="0"/>
              <a:t>লোকবলের</a:t>
            </a:r>
            <a:r>
              <a:rPr lang="en-US" dirty="0" smtClean="0"/>
              <a:t> </a:t>
            </a:r>
            <a:r>
              <a:rPr lang="en-US" dirty="0" err="1" smtClean="0"/>
              <a:t>অভাব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২- </a:t>
            </a:r>
            <a:r>
              <a:rPr lang="en-US" dirty="0" err="1" smtClean="0"/>
              <a:t>উন্নত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</a:t>
            </a:r>
            <a:r>
              <a:rPr lang="en-US" dirty="0" smtClean="0"/>
              <a:t> </a:t>
            </a:r>
            <a:r>
              <a:rPr lang="en-US" dirty="0" err="1" smtClean="0"/>
              <a:t>প্রয়োগে</a:t>
            </a:r>
            <a:r>
              <a:rPr lang="en-US" dirty="0" smtClean="0"/>
              <a:t> </a:t>
            </a:r>
            <a:r>
              <a:rPr lang="en-US" dirty="0" err="1" smtClean="0"/>
              <a:t>ব্যায়বহুল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৩- </a:t>
            </a:r>
            <a:r>
              <a:rPr lang="en-US" dirty="0" err="1" smtClean="0"/>
              <a:t>মাত্রাতিরিক্ত</a:t>
            </a:r>
            <a:r>
              <a:rPr lang="en-US" dirty="0" smtClean="0"/>
              <a:t> </a:t>
            </a:r>
            <a:r>
              <a:rPr lang="en-US" dirty="0" err="1" smtClean="0"/>
              <a:t>অর্ডার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সরবরাহে</a:t>
            </a:r>
            <a:r>
              <a:rPr lang="en-US" dirty="0" smtClean="0"/>
              <a:t> </a:t>
            </a:r>
            <a:r>
              <a:rPr lang="en-US" dirty="0" err="1" smtClean="0"/>
              <a:t>সমস্যা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৪- </a:t>
            </a:r>
            <a:r>
              <a:rPr lang="en-US" dirty="0" err="1" smtClean="0"/>
              <a:t>আর্থিক</a:t>
            </a:r>
            <a:r>
              <a:rPr lang="en-US" dirty="0" smtClean="0"/>
              <a:t> </a:t>
            </a:r>
            <a:r>
              <a:rPr lang="en-US" dirty="0" err="1" smtClean="0"/>
              <a:t>লেনদেনে</a:t>
            </a:r>
            <a:r>
              <a:rPr lang="en-US" dirty="0" smtClean="0"/>
              <a:t> </a:t>
            </a:r>
            <a:r>
              <a:rPr lang="en-US" dirty="0" err="1" smtClean="0"/>
              <a:t>নিরাপত্তার</a:t>
            </a:r>
            <a:r>
              <a:rPr lang="en-US" dirty="0" smtClean="0"/>
              <a:t> </a:t>
            </a:r>
            <a:r>
              <a:rPr lang="en-US" dirty="0" err="1" smtClean="0"/>
              <a:t>অভাব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৫- </a:t>
            </a:r>
            <a:r>
              <a:rPr lang="en-US" dirty="0" err="1" smtClean="0"/>
              <a:t>দূরবর্তী</a:t>
            </a:r>
            <a:r>
              <a:rPr lang="en-US" dirty="0" smtClean="0"/>
              <a:t> </a:t>
            </a:r>
            <a:r>
              <a:rPr lang="en-US" dirty="0" err="1" smtClean="0"/>
              <a:t>স্হানের</a:t>
            </a:r>
            <a:r>
              <a:rPr lang="en-US" dirty="0" smtClean="0"/>
              <a:t> </a:t>
            </a:r>
            <a:r>
              <a:rPr lang="en-US" dirty="0" err="1" smtClean="0"/>
              <a:t>অর্ডার</a:t>
            </a:r>
            <a:r>
              <a:rPr lang="en-US" dirty="0" smtClean="0"/>
              <a:t> </a:t>
            </a:r>
            <a:r>
              <a:rPr lang="en-US" dirty="0" err="1" smtClean="0"/>
              <a:t>ক্ষেত্রবিশেষ</a:t>
            </a:r>
            <a:r>
              <a:rPr lang="en-US" dirty="0" smtClean="0"/>
              <a:t> </a:t>
            </a:r>
            <a:r>
              <a:rPr lang="en-US" dirty="0" err="1" smtClean="0"/>
              <a:t>ব্যায়বহুল</a:t>
            </a:r>
            <a:r>
              <a:rPr lang="en-US" sz="1300" dirty="0" smtClean="0"/>
              <a:t>।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4499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১.২ ই-কমার্সের </a:t>
            </a:r>
            <a:r>
              <a:rPr lang="en-US" sz="2400" b="1" dirty="0" err="1" smtClean="0">
                <a:solidFill>
                  <a:srgbClr val="00B050"/>
                </a:solidFill>
              </a:rPr>
              <a:t>বৈশিষ্ট্যগুলোর</a:t>
            </a:r>
            <a:r>
              <a:rPr lang="en-US" sz="2400" b="1" dirty="0" smtClean="0">
                <a:solidFill>
                  <a:srgbClr val="00B050"/>
                </a:solidFill>
              </a:rPr>
              <a:t> ব্যাখ্যা</a:t>
            </a:r>
          </a:p>
          <a:p>
            <a:pPr algn="ctr"/>
            <a:r>
              <a:rPr lang="en-US" sz="2100" b="1" dirty="0" smtClean="0">
                <a:solidFill>
                  <a:srgbClr val="00B050"/>
                </a:solidFill>
              </a:rPr>
              <a:t>(State the features of E-Commerce)</a:t>
            </a:r>
            <a:endParaRPr lang="en-US" sz="21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916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575589" y="522898"/>
            <a:ext cx="36164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9157" y="1266737"/>
            <a:ext cx="1003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ই-</a:t>
            </a:r>
            <a:r>
              <a:rPr lang="en-US" dirty="0" err="1" smtClean="0"/>
              <a:t>কমার্সের</a:t>
            </a:r>
            <a:r>
              <a:rPr lang="en-US" dirty="0" smtClean="0"/>
              <a:t> </a:t>
            </a:r>
            <a:r>
              <a:rPr lang="en-US" dirty="0" err="1" smtClean="0"/>
              <a:t>আটটি</a:t>
            </a:r>
            <a:r>
              <a:rPr lang="en-US" dirty="0" smtClean="0"/>
              <a:t> </a:t>
            </a:r>
            <a:r>
              <a:rPr lang="en-US" dirty="0" err="1" smtClean="0"/>
              <a:t>স্বতন্ত্র</a:t>
            </a:r>
            <a:r>
              <a:rPr lang="en-US" dirty="0" smtClean="0"/>
              <a:t> </a:t>
            </a:r>
            <a:r>
              <a:rPr lang="en-US" dirty="0" err="1" smtClean="0"/>
              <a:t>বৈশিষ্ট্য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 </a:t>
            </a:r>
            <a:r>
              <a:rPr lang="en-US" dirty="0" err="1" smtClean="0"/>
              <a:t>যা</a:t>
            </a:r>
            <a:r>
              <a:rPr lang="en-US" dirty="0" smtClean="0"/>
              <a:t> </a:t>
            </a:r>
            <a:r>
              <a:rPr lang="en-US" dirty="0" err="1" smtClean="0"/>
              <a:t>প্রধাণত</a:t>
            </a:r>
            <a:r>
              <a:rPr lang="en-US" dirty="0" smtClean="0"/>
              <a:t> </a:t>
            </a:r>
            <a:r>
              <a:rPr lang="en-US" dirty="0" err="1" smtClean="0"/>
              <a:t>ঐতিহ্যবাহী</a:t>
            </a:r>
            <a:r>
              <a:rPr lang="en-US" dirty="0" smtClean="0"/>
              <a:t> </a:t>
            </a:r>
            <a:r>
              <a:rPr lang="en-US" dirty="0" err="1" smtClean="0"/>
              <a:t>ব্যবসায়িক</a:t>
            </a:r>
            <a:r>
              <a:rPr lang="en-US" dirty="0" smtClean="0"/>
              <a:t> </a:t>
            </a:r>
            <a:r>
              <a:rPr lang="en-US" dirty="0" err="1" smtClean="0"/>
              <a:t>চিন্তাকে</a:t>
            </a:r>
            <a:r>
              <a:rPr lang="en-US" dirty="0" smtClean="0"/>
              <a:t> </a:t>
            </a:r>
            <a:r>
              <a:rPr lang="en-US" dirty="0" err="1" smtClean="0"/>
              <a:t>চ্যালেজ্ঞ</a:t>
            </a:r>
            <a:r>
              <a:rPr lang="en-US" dirty="0" smtClean="0"/>
              <a:t> </a:t>
            </a:r>
            <a:r>
              <a:rPr lang="en-US" dirty="0" err="1" smtClean="0"/>
              <a:t>জানায়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কেন</a:t>
            </a:r>
            <a:r>
              <a:rPr lang="en-US" dirty="0" smtClean="0"/>
              <a:t> </a:t>
            </a:r>
            <a:r>
              <a:rPr lang="en-US" dirty="0" err="1" smtClean="0"/>
              <a:t>আমাদের</a:t>
            </a:r>
            <a:r>
              <a:rPr lang="en-US" dirty="0" smtClean="0"/>
              <a:t>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সম্পর্কে</a:t>
            </a:r>
            <a:r>
              <a:rPr lang="en-US" dirty="0"/>
              <a:t> </a:t>
            </a:r>
            <a:r>
              <a:rPr lang="en-US" dirty="0" err="1" smtClean="0"/>
              <a:t>এত</a:t>
            </a:r>
            <a:r>
              <a:rPr lang="en-US" dirty="0" smtClean="0"/>
              <a:t> </a:t>
            </a:r>
            <a:r>
              <a:rPr lang="en-US" dirty="0" err="1" smtClean="0"/>
              <a:t>আগ্রহ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dirty="0" smtClean="0"/>
              <a:t> </a:t>
            </a:r>
            <a:r>
              <a:rPr lang="en-US" dirty="0" err="1" smtClean="0"/>
              <a:t>তা</a:t>
            </a:r>
            <a:r>
              <a:rPr lang="en-US" dirty="0" smtClean="0"/>
              <a:t> </a:t>
            </a:r>
            <a:r>
              <a:rPr lang="en-US" dirty="0" err="1" smtClean="0"/>
              <a:t>ব্যাখ্যা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0260" y="1350302"/>
            <a:ext cx="238897" cy="14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9157" y="2257167"/>
            <a:ext cx="490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সর্বব্যাপিতাঃ</a:t>
            </a:r>
            <a:r>
              <a:rPr lang="en-US" b="1" dirty="0" smtClean="0"/>
              <a:t> </a:t>
            </a:r>
            <a:r>
              <a:rPr lang="en-US" dirty="0" smtClean="0"/>
              <a:t>ই-</a:t>
            </a:r>
            <a:r>
              <a:rPr lang="en-US" dirty="0" err="1" smtClean="0"/>
              <a:t>কমার্সের</a:t>
            </a:r>
            <a:r>
              <a:rPr lang="en-US" dirty="0" smtClean="0"/>
              <a:t> </a:t>
            </a:r>
            <a:r>
              <a:rPr lang="en-US" dirty="0" err="1" smtClean="0"/>
              <a:t>অন্যতম</a:t>
            </a:r>
            <a:r>
              <a:rPr lang="en-US" dirty="0" smtClean="0"/>
              <a:t> </a:t>
            </a:r>
            <a:r>
              <a:rPr lang="en-US" dirty="0" err="1" smtClean="0"/>
              <a:t>প্রধান</a:t>
            </a:r>
            <a:r>
              <a:rPr lang="en-US" dirty="0" smtClean="0"/>
              <a:t> </a:t>
            </a:r>
            <a:r>
              <a:rPr lang="en-US" dirty="0" err="1" smtClean="0"/>
              <a:t>বৈশিষ্ট্য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সর্বক্ষেত্রে</a:t>
            </a:r>
            <a:r>
              <a:rPr lang="en-US" dirty="0" smtClean="0"/>
              <a:t> </a:t>
            </a:r>
            <a:r>
              <a:rPr lang="en-US" dirty="0" err="1" smtClean="0"/>
              <a:t>ব্যাপকতা</a:t>
            </a:r>
            <a:r>
              <a:rPr lang="en-US" sz="1300" dirty="0" smtClean="0"/>
              <a:t>।</a:t>
            </a:r>
            <a:r>
              <a:rPr lang="en-US" dirty="0" smtClean="0"/>
              <a:t> ই-</a:t>
            </a:r>
            <a:r>
              <a:rPr lang="en-US" dirty="0" err="1" smtClean="0"/>
              <a:t>কমার্সের</a:t>
            </a:r>
            <a:r>
              <a:rPr lang="en-US" dirty="0" smtClean="0"/>
              <a:t> </a:t>
            </a:r>
            <a:r>
              <a:rPr lang="en-US" dirty="0" err="1" smtClean="0"/>
              <a:t>ক্ষেত্রে</a:t>
            </a:r>
            <a:r>
              <a:rPr lang="en-US" dirty="0" smtClean="0"/>
              <a:t> </a:t>
            </a:r>
            <a:r>
              <a:rPr lang="en-US" dirty="0" err="1" smtClean="0"/>
              <a:t>আমরা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জায়গায়</a:t>
            </a:r>
            <a:r>
              <a:rPr lang="en-US" dirty="0" smtClean="0"/>
              <a:t> </a:t>
            </a:r>
            <a:r>
              <a:rPr lang="en-US" dirty="0" err="1" smtClean="0"/>
              <a:t>বসে</a:t>
            </a:r>
            <a:r>
              <a:rPr lang="en-US" dirty="0" smtClean="0"/>
              <a:t> </a:t>
            </a:r>
            <a:r>
              <a:rPr lang="en-US" dirty="0" err="1" smtClean="0"/>
              <a:t>মার্কেট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অর্ডার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পারি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9157" y="3351406"/>
            <a:ext cx="490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সব</a:t>
            </a:r>
            <a:r>
              <a:rPr lang="en-US" b="1" dirty="0" smtClean="0"/>
              <a:t> </a:t>
            </a:r>
            <a:r>
              <a:rPr lang="en-US" b="1" dirty="0" err="1" smtClean="0"/>
              <a:t>জায়গায়</a:t>
            </a:r>
            <a:r>
              <a:rPr lang="en-US" b="1" dirty="0" smtClean="0"/>
              <a:t> </a:t>
            </a:r>
            <a:r>
              <a:rPr lang="en-US" b="1" dirty="0" err="1" smtClean="0"/>
              <a:t>প্রবেশযোগ্য</a:t>
            </a:r>
            <a:r>
              <a:rPr lang="en-US" b="1" dirty="0" smtClean="0"/>
              <a:t> </a:t>
            </a:r>
            <a:r>
              <a:rPr lang="en-US" b="1" dirty="0" err="1" smtClean="0"/>
              <a:t>বা</a:t>
            </a:r>
            <a:r>
              <a:rPr lang="en-US" b="1" dirty="0" smtClean="0"/>
              <a:t> </a:t>
            </a:r>
            <a:r>
              <a:rPr lang="en-US" b="1" dirty="0" err="1" smtClean="0"/>
              <a:t>গ্লোবাল</a:t>
            </a:r>
            <a:r>
              <a:rPr lang="en-US" b="1" dirty="0" smtClean="0"/>
              <a:t> </a:t>
            </a:r>
            <a:r>
              <a:rPr lang="en-US" b="1" dirty="0" err="1" smtClean="0"/>
              <a:t>রিচঃ</a:t>
            </a:r>
            <a:r>
              <a:rPr lang="en-US" b="1" dirty="0"/>
              <a:t> </a:t>
            </a:r>
            <a:r>
              <a:rPr lang="en-US" dirty="0" smtClean="0"/>
              <a:t>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</a:t>
            </a:r>
            <a:r>
              <a:rPr lang="en-US" dirty="0" smtClean="0"/>
              <a:t> </a:t>
            </a:r>
            <a:r>
              <a:rPr lang="en-US" dirty="0" err="1" smtClean="0"/>
              <a:t>সাংস্কৃতিক</a:t>
            </a:r>
            <a:r>
              <a:rPr lang="en-US" dirty="0" smtClean="0"/>
              <a:t>, </a:t>
            </a:r>
            <a:r>
              <a:rPr lang="en-US" dirty="0" err="1" smtClean="0"/>
              <a:t>আঞ্চলিক</a:t>
            </a:r>
            <a:r>
              <a:rPr lang="en-US" dirty="0" smtClean="0"/>
              <a:t> ও </a:t>
            </a:r>
            <a:r>
              <a:rPr lang="en-US" dirty="0" err="1" smtClean="0"/>
              <a:t>জাতীয়</a:t>
            </a:r>
            <a:r>
              <a:rPr lang="en-US" dirty="0" smtClean="0"/>
              <a:t> </a:t>
            </a:r>
            <a:r>
              <a:rPr lang="en-US" dirty="0" err="1" smtClean="0"/>
              <a:t>সীমানা</a:t>
            </a:r>
            <a:r>
              <a:rPr lang="en-US" dirty="0" smtClean="0"/>
              <a:t> </a:t>
            </a:r>
            <a:r>
              <a:rPr lang="en-US" dirty="0" err="1" smtClean="0"/>
              <a:t>ছাড়িয়ে</a:t>
            </a:r>
            <a:r>
              <a:rPr lang="en-US" dirty="0" smtClean="0"/>
              <a:t> </a:t>
            </a:r>
            <a:r>
              <a:rPr lang="en-US" dirty="0" err="1" smtClean="0"/>
              <a:t>যাওয়ার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প্রথাগত</a:t>
            </a:r>
            <a:r>
              <a:rPr lang="en-US" dirty="0" smtClean="0"/>
              <a:t> </a:t>
            </a:r>
            <a:r>
              <a:rPr lang="en-US" dirty="0" err="1" smtClean="0"/>
              <a:t>বাণিজ্যর</a:t>
            </a:r>
            <a:r>
              <a:rPr lang="en-US" dirty="0" smtClean="0"/>
              <a:t> </a:t>
            </a:r>
            <a:r>
              <a:rPr lang="en-US" dirty="0" err="1" smtClean="0"/>
              <a:t>চেয়ে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সুবিধা</a:t>
            </a:r>
            <a:r>
              <a:rPr lang="en-US" dirty="0" smtClean="0"/>
              <a:t> </a:t>
            </a:r>
            <a:r>
              <a:rPr lang="en-US" dirty="0" err="1" smtClean="0"/>
              <a:t>দিয়ে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dirty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অনেকাংশে</a:t>
            </a:r>
            <a:r>
              <a:rPr lang="en-US" dirty="0" smtClean="0"/>
              <a:t> </a:t>
            </a:r>
            <a:r>
              <a:rPr lang="en-US" dirty="0" err="1" smtClean="0"/>
              <a:t>স্বল্পব্যায়ী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9157" y="4722644"/>
            <a:ext cx="49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আন্তর্জাতিক</a:t>
            </a:r>
            <a:r>
              <a:rPr lang="en-US" b="1" dirty="0" smtClean="0"/>
              <a:t> </a:t>
            </a:r>
            <a:r>
              <a:rPr lang="en-US" b="1" dirty="0" err="1" smtClean="0"/>
              <a:t>মান</a:t>
            </a:r>
            <a:r>
              <a:rPr lang="en-US" b="1" dirty="0" smtClean="0"/>
              <a:t> </a:t>
            </a:r>
            <a:r>
              <a:rPr lang="en-US" b="1" dirty="0" err="1" smtClean="0"/>
              <a:t>বা</a:t>
            </a:r>
            <a:r>
              <a:rPr lang="en-US" b="1" dirty="0" smtClean="0"/>
              <a:t> </a:t>
            </a:r>
            <a:r>
              <a:rPr lang="en-US" b="1" dirty="0" err="1" smtClean="0"/>
              <a:t>বৈশ্বিক</a:t>
            </a:r>
            <a:r>
              <a:rPr lang="en-US" b="1" dirty="0" smtClean="0"/>
              <a:t> </a:t>
            </a:r>
            <a:r>
              <a:rPr lang="en-US" b="1" dirty="0" err="1" smtClean="0"/>
              <a:t>মানঃ</a:t>
            </a:r>
            <a:r>
              <a:rPr lang="en-US" b="1" dirty="0" smtClean="0"/>
              <a:t> </a:t>
            </a:r>
            <a:r>
              <a:rPr lang="en-US" dirty="0" smtClean="0"/>
              <a:t>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প্রযুক্তির</a:t>
            </a:r>
            <a:r>
              <a:rPr lang="en-US" dirty="0"/>
              <a:t> </a:t>
            </a:r>
            <a:r>
              <a:rPr lang="en-US" dirty="0" err="1" smtClean="0"/>
              <a:t>উল্লেখযোগ্য</a:t>
            </a:r>
            <a:r>
              <a:rPr lang="en-US" dirty="0" smtClean="0"/>
              <a:t> </a:t>
            </a:r>
            <a:r>
              <a:rPr lang="en-US" dirty="0" err="1" smtClean="0"/>
              <a:t>বৈশিষ্ট্য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ইন্টারনেটের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প্রযুক্তিগত</a:t>
            </a:r>
            <a:r>
              <a:rPr lang="en-US" dirty="0" smtClean="0"/>
              <a:t> </a:t>
            </a:r>
            <a:r>
              <a:rPr lang="en-US" dirty="0" err="1" smtClean="0"/>
              <a:t>মান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9157" y="5539884"/>
            <a:ext cx="49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প্রাচুর্যতাঃ</a:t>
            </a:r>
            <a:r>
              <a:rPr lang="en-US" b="1" dirty="0" smtClean="0"/>
              <a:t> </a:t>
            </a:r>
            <a:r>
              <a:rPr lang="en-US" dirty="0" err="1" smtClean="0"/>
              <a:t>ব্যবসার</a:t>
            </a:r>
            <a:r>
              <a:rPr lang="en-US" dirty="0" smtClean="0"/>
              <a:t> </a:t>
            </a:r>
            <a:r>
              <a:rPr lang="en-US" dirty="0" err="1" smtClean="0"/>
              <a:t>গুরুত্বপূর্ণ</a:t>
            </a:r>
            <a:r>
              <a:rPr lang="en-US" dirty="0" smtClean="0"/>
              <a:t> </a:t>
            </a:r>
            <a:r>
              <a:rPr lang="en-US" dirty="0" err="1" smtClean="0"/>
              <a:t>অংশ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বিজ্ঞাপন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সামাজিক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বিজ্ঞাপনের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প্রচুর</a:t>
            </a:r>
            <a:r>
              <a:rPr lang="en-US" dirty="0" smtClean="0"/>
              <a:t> </a:t>
            </a:r>
            <a:r>
              <a:rPr lang="en-US" dirty="0" err="1" smtClean="0"/>
              <a:t>পরিমাণ</a:t>
            </a:r>
            <a:r>
              <a:rPr lang="en-US" dirty="0" smtClean="0"/>
              <a:t> </a:t>
            </a:r>
            <a:r>
              <a:rPr lang="en-US" dirty="0" err="1" smtClean="0"/>
              <a:t>আয়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হচ্ছে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34897" y="2257167"/>
            <a:ext cx="49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পারস্পরিক</a:t>
            </a:r>
            <a:r>
              <a:rPr lang="en-US" b="1" dirty="0"/>
              <a:t> </a:t>
            </a:r>
            <a:r>
              <a:rPr lang="en-US" b="1" dirty="0" err="1"/>
              <a:t>সম্পর্কঃ</a:t>
            </a:r>
            <a:r>
              <a:rPr lang="en-US" b="1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ক্রেতা</a:t>
            </a:r>
            <a:r>
              <a:rPr lang="en-US" dirty="0"/>
              <a:t> ও </a:t>
            </a:r>
            <a:r>
              <a:rPr lang="en-US" dirty="0" err="1"/>
              <a:t>বণিকের</a:t>
            </a:r>
            <a:r>
              <a:rPr lang="en-US" dirty="0"/>
              <a:t> </a:t>
            </a:r>
            <a:r>
              <a:rPr lang="en-US" dirty="0" err="1"/>
              <a:t>মধ্য</a:t>
            </a:r>
            <a:r>
              <a:rPr lang="en-US" dirty="0"/>
              <a:t> </a:t>
            </a:r>
            <a:r>
              <a:rPr lang="en-US" dirty="0" err="1"/>
              <a:t>এক</a:t>
            </a:r>
            <a:r>
              <a:rPr lang="en-US" dirty="0"/>
              <a:t> </a:t>
            </a:r>
            <a:r>
              <a:rPr lang="en-US" dirty="0" err="1"/>
              <a:t>ধরনের</a:t>
            </a:r>
            <a:r>
              <a:rPr lang="en-US" dirty="0"/>
              <a:t> </a:t>
            </a:r>
            <a:r>
              <a:rPr lang="en-US" dirty="0" err="1"/>
              <a:t>মিথস্ক্রিয়া</a:t>
            </a:r>
            <a:r>
              <a:rPr lang="en-US" dirty="0"/>
              <a:t> </a:t>
            </a:r>
            <a:r>
              <a:rPr lang="en-US" dirty="0" err="1"/>
              <a:t>তৈরি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300" dirty="0"/>
              <a:t>।</a:t>
            </a:r>
            <a:endParaRPr lang="en-US" sz="13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34897" y="3247597"/>
            <a:ext cx="49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তথ্যের</a:t>
            </a:r>
            <a:r>
              <a:rPr lang="en-US" b="1" dirty="0"/>
              <a:t> </a:t>
            </a:r>
            <a:r>
              <a:rPr lang="en-US" b="1" dirty="0" err="1"/>
              <a:t>ঘনত্বঃ</a:t>
            </a:r>
            <a:r>
              <a:rPr lang="en-US" b="1" dirty="0"/>
              <a:t> </a:t>
            </a:r>
            <a:r>
              <a:rPr lang="en-US" dirty="0"/>
              <a:t>ই-</a:t>
            </a:r>
            <a:r>
              <a:rPr lang="en-US" dirty="0" err="1"/>
              <a:t>কমার্স</a:t>
            </a:r>
            <a:r>
              <a:rPr lang="en-US" dirty="0"/>
              <a:t> </a:t>
            </a:r>
            <a:r>
              <a:rPr lang="en-US" dirty="0" err="1"/>
              <a:t>প্রযুক্তি</a:t>
            </a:r>
            <a:r>
              <a:rPr lang="en-US" dirty="0"/>
              <a:t> </a:t>
            </a:r>
            <a:r>
              <a:rPr lang="en-US" dirty="0" err="1"/>
              <a:t>তথ্যের</a:t>
            </a:r>
            <a:r>
              <a:rPr lang="en-US" dirty="0"/>
              <a:t> </a:t>
            </a:r>
            <a:r>
              <a:rPr lang="en-US" dirty="0" err="1"/>
              <a:t>ঘনত্বকে</a:t>
            </a:r>
            <a:r>
              <a:rPr lang="en-US" dirty="0"/>
              <a:t> </a:t>
            </a:r>
            <a:r>
              <a:rPr lang="en-US" dirty="0" err="1"/>
              <a:t>ব্যাপকভাবে</a:t>
            </a:r>
            <a:r>
              <a:rPr lang="en-US" dirty="0"/>
              <a:t> </a:t>
            </a:r>
            <a:r>
              <a:rPr lang="en-US" dirty="0" err="1"/>
              <a:t>বৃদ্ধি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4897" y="4064771"/>
            <a:ext cx="49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ব্যক্তিগতভাবে</a:t>
            </a:r>
            <a:r>
              <a:rPr lang="en-US" b="1" dirty="0" smtClean="0"/>
              <a:t> </a:t>
            </a:r>
            <a:r>
              <a:rPr lang="en-US" b="1" dirty="0" err="1" smtClean="0"/>
              <a:t>যত্নশীল</a:t>
            </a:r>
            <a:r>
              <a:rPr lang="en-US" b="1" dirty="0" smtClean="0"/>
              <a:t> </a:t>
            </a:r>
            <a:r>
              <a:rPr lang="en-US" b="1" dirty="0" err="1" smtClean="0"/>
              <a:t>বা</a:t>
            </a:r>
            <a:r>
              <a:rPr lang="en-US" b="1" dirty="0" smtClean="0"/>
              <a:t> </a:t>
            </a:r>
            <a:r>
              <a:rPr lang="en-US" b="1" dirty="0" err="1" smtClean="0"/>
              <a:t>ব্যক্তিকীকরণঃ</a:t>
            </a:r>
            <a:r>
              <a:rPr lang="en-US" b="1" dirty="0" smtClean="0"/>
              <a:t> </a:t>
            </a:r>
            <a:r>
              <a:rPr lang="en-US" dirty="0" smtClean="0"/>
              <a:t>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</a:t>
            </a:r>
            <a:r>
              <a:rPr lang="en-US" dirty="0" smtClean="0"/>
              <a:t> </a:t>
            </a:r>
            <a:r>
              <a:rPr lang="en-US" dirty="0" err="1" smtClean="0"/>
              <a:t>ব্যক্তিগতকরণের</a:t>
            </a:r>
            <a:r>
              <a:rPr lang="en-US" dirty="0" smtClean="0"/>
              <a:t> </a:t>
            </a:r>
            <a:r>
              <a:rPr lang="en-US" dirty="0" err="1" smtClean="0"/>
              <a:t>অনুমতি</a:t>
            </a:r>
            <a:r>
              <a:rPr lang="en-US" dirty="0" smtClean="0"/>
              <a:t> </a:t>
            </a:r>
            <a:r>
              <a:rPr lang="en-US" dirty="0" err="1" smtClean="0"/>
              <a:t>দেয়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34897" y="4985886"/>
            <a:ext cx="490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সামাজিক</a:t>
            </a:r>
            <a:r>
              <a:rPr lang="en-US" b="1" dirty="0" smtClean="0"/>
              <a:t> </a:t>
            </a:r>
            <a:r>
              <a:rPr lang="en-US" b="1" dirty="0" err="1" smtClean="0"/>
              <a:t>প্রযুক্তিঃ</a:t>
            </a:r>
            <a:r>
              <a:rPr lang="en-US" b="1" dirty="0" smtClean="0"/>
              <a:t> </a:t>
            </a:r>
            <a:r>
              <a:rPr lang="en-US" dirty="0" err="1" smtClean="0"/>
              <a:t>পূর্ববর্তী</a:t>
            </a:r>
            <a:r>
              <a:rPr lang="en-US" dirty="0" smtClean="0"/>
              <a:t> </a:t>
            </a:r>
            <a:r>
              <a:rPr lang="en-US" dirty="0" err="1" smtClean="0"/>
              <a:t>সকল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প্রযুক্তির</a:t>
            </a:r>
            <a:r>
              <a:rPr lang="en-US" dirty="0" smtClean="0"/>
              <a:t> </a:t>
            </a:r>
            <a:r>
              <a:rPr lang="en-US" dirty="0" err="1" smtClean="0"/>
              <a:t>চেয়ে</a:t>
            </a:r>
            <a:r>
              <a:rPr lang="en-US" dirty="0" smtClean="0"/>
              <a:t>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প্রযুক্তিগুলো</a:t>
            </a:r>
            <a:r>
              <a:rPr lang="en-US" dirty="0" smtClean="0"/>
              <a:t> </a:t>
            </a:r>
            <a:r>
              <a:rPr lang="en-US" dirty="0" err="1" smtClean="0"/>
              <a:t>বিশ্বব্যাপী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সম্প্রদায়ের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সুবিধা</a:t>
            </a:r>
            <a:r>
              <a:rPr lang="en-US" dirty="0" smtClean="0"/>
              <a:t> ও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তৈরি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ভাগাভাগি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নেয়ার</a:t>
            </a:r>
            <a:r>
              <a:rPr lang="en-US" dirty="0" smtClean="0"/>
              <a:t> </a:t>
            </a:r>
            <a:r>
              <a:rPr lang="en-US" dirty="0" err="1" smtClean="0"/>
              <a:t>পন্থা</a:t>
            </a:r>
            <a:r>
              <a:rPr lang="en-US" dirty="0" smtClean="0"/>
              <a:t> </a:t>
            </a:r>
            <a:r>
              <a:rPr lang="en-US" dirty="0" err="1" smtClean="0"/>
              <a:t>তৈরি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আরও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সামাজিক</a:t>
            </a:r>
            <a:r>
              <a:rPr lang="en-US" dirty="0" smtClean="0"/>
              <a:t> </a:t>
            </a:r>
            <a:r>
              <a:rPr lang="en-US" dirty="0" err="1" smtClean="0"/>
              <a:t>হযে</a:t>
            </a:r>
            <a:r>
              <a:rPr lang="en-US" dirty="0" smtClean="0"/>
              <a:t> </a:t>
            </a:r>
            <a:r>
              <a:rPr lang="en-US" dirty="0" err="1" smtClean="0"/>
              <a:t>উঠেছে</a:t>
            </a:r>
            <a:r>
              <a:rPr lang="en-US" sz="1300" dirty="0" smtClean="0"/>
              <a:t>।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5534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/>
      <p:bldP spid="8" grpId="0"/>
      <p:bldP spid="9" grpId="0"/>
      <p:bldP spid="13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rgbClr val="00B050"/>
                </a:solidFill>
              </a:rPr>
              <a:t>১.৩ </a:t>
            </a:r>
            <a:r>
              <a:rPr lang="en-US" sz="2200" b="1" dirty="0" err="1">
                <a:solidFill>
                  <a:srgbClr val="00B050"/>
                </a:solidFill>
              </a:rPr>
              <a:t>প্রথাগত</a:t>
            </a:r>
            <a:r>
              <a:rPr lang="en-US" sz="2200" b="1" dirty="0">
                <a:solidFill>
                  <a:srgbClr val="00B050"/>
                </a:solidFill>
              </a:rPr>
              <a:t>/</a:t>
            </a:r>
            <a:r>
              <a:rPr lang="en-US" sz="2200" b="1" dirty="0" err="1">
                <a:solidFill>
                  <a:srgbClr val="00B050"/>
                </a:solidFill>
              </a:rPr>
              <a:t>ঐতিহ্যগত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বাণিজ্য</a:t>
            </a:r>
            <a:r>
              <a:rPr lang="en-US" sz="2200" b="1" dirty="0">
                <a:solidFill>
                  <a:srgbClr val="00B050"/>
                </a:solidFill>
              </a:rPr>
              <a:t> ও ই-</a:t>
            </a:r>
            <a:r>
              <a:rPr lang="en-US" sz="2200" b="1" dirty="0" err="1">
                <a:solidFill>
                  <a:srgbClr val="00B050"/>
                </a:solidFill>
              </a:rPr>
              <a:t>বাণিজ্যের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মধ্যে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পার্থক্য</a:t>
            </a:r>
            <a:endParaRPr lang="en-US" sz="2200" b="1" dirty="0">
              <a:solidFill>
                <a:srgbClr val="00B050"/>
              </a:solidFill>
            </a:endParaRPr>
          </a:p>
          <a:p>
            <a:pPr algn="ctr"/>
            <a:r>
              <a:rPr lang="en-US" sz="1900" b="1" dirty="0">
                <a:solidFill>
                  <a:srgbClr val="00B050"/>
                </a:solidFill>
              </a:rPr>
              <a:t>(The difference of traditional commerce VS E-commerce)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ঐতিহ্যগত</a:t>
            </a:r>
            <a:r>
              <a:rPr lang="en-US" b="1" dirty="0"/>
              <a:t> </a:t>
            </a:r>
            <a:r>
              <a:rPr lang="en-US" b="1" dirty="0" err="1"/>
              <a:t>বাণিজ্য</a:t>
            </a:r>
            <a:r>
              <a:rPr lang="en-US" b="1" dirty="0"/>
              <a:t> (Traditional commerce)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ইলেক্ট্রনিক</a:t>
            </a:r>
            <a:r>
              <a:rPr lang="en-US" b="1" dirty="0"/>
              <a:t> </a:t>
            </a:r>
            <a:r>
              <a:rPr lang="en-US" b="1" dirty="0" err="1"/>
              <a:t>বাণিজ্য</a:t>
            </a:r>
            <a:r>
              <a:rPr lang="en-US" b="1" dirty="0"/>
              <a:t> </a:t>
            </a:r>
            <a:r>
              <a:rPr lang="en-US" sz="1500" b="1" dirty="0"/>
              <a:t>(E-commerce)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1230086" y="5099222"/>
            <a:ext cx="9963176" cy="496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43984" cy="30194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ECF613A-FCF5-4CC5-AA46-DABB088D7230}"/>
              </a:ext>
            </a:extLst>
          </p:cNvPr>
          <p:cNvSpPr/>
          <p:nvPr/>
        </p:nvSpPr>
        <p:spPr>
          <a:xfrm>
            <a:off x="1451175" y="2266086"/>
            <a:ext cx="4344093" cy="27699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১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প্রথাগত</a:t>
            </a:r>
            <a:r>
              <a:rPr lang="en-US" dirty="0"/>
              <a:t> </a:t>
            </a:r>
            <a:r>
              <a:rPr lang="en-US" dirty="0" err="1"/>
              <a:t>বাণিজ্য</a:t>
            </a:r>
            <a:r>
              <a:rPr lang="en-US" dirty="0"/>
              <a:t> </a:t>
            </a:r>
            <a:r>
              <a:rPr lang="en-US" dirty="0" err="1"/>
              <a:t>ব্যক্তিগত</a:t>
            </a:r>
            <a:r>
              <a:rPr lang="en-US" dirty="0"/>
              <a:t> </a:t>
            </a:r>
            <a:r>
              <a:rPr lang="en-US" dirty="0" err="1"/>
              <a:t>যোগাযোগের</a:t>
            </a:r>
            <a:r>
              <a:rPr lang="en-US" dirty="0"/>
              <a:t> </a:t>
            </a:r>
            <a:r>
              <a:rPr lang="en-US" dirty="0" err="1"/>
              <a:t>মাধ্যমে</a:t>
            </a:r>
            <a:r>
              <a:rPr lang="en-US" dirty="0"/>
              <a:t> </a:t>
            </a:r>
            <a:r>
              <a:rPr lang="en-US" dirty="0" err="1"/>
              <a:t>পণ্য</a:t>
            </a:r>
            <a:r>
              <a:rPr lang="en-US" dirty="0"/>
              <a:t> </a:t>
            </a:r>
            <a:r>
              <a:rPr lang="en-US" dirty="0" smtClean="0"/>
              <a:t>ও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পরিষেবাদির</a:t>
            </a:r>
            <a:r>
              <a:rPr lang="en-US" dirty="0" smtClean="0"/>
              <a:t> </a:t>
            </a:r>
            <a:r>
              <a:rPr lang="en-US" dirty="0" err="1" smtClean="0"/>
              <a:t>বিনিময়</a:t>
            </a:r>
            <a:r>
              <a:rPr lang="en-US" dirty="0" smtClean="0"/>
              <a:t> </a:t>
            </a:r>
            <a:r>
              <a:rPr lang="en-US" dirty="0" err="1"/>
              <a:t>করা</a:t>
            </a:r>
            <a:r>
              <a:rPr lang="en-US" dirty="0"/>
              <a:t> </a:t>
            </a:r>
            <a:r>
              <a:rPr lang="en-US" dirty="0" err="1"/>
              <a:t>হয়</a:t>
            </a:r>
            <a:r>
              <a:rPr lang="en-US" sz="1300" dirty="0" smtClean="0"/>
              <a:t>।</a:t>
            </a:r>
            <a:endParaRPr lang="en-US" sz="1300" dirty="0"/>
          </a:p>
          <a:p>
            <a:r>
              <a:rPr lang="en-US" dirty="0"/>
              <a:t>২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ক্রেতা</a:t>
            </a:r>
            <a:r>
              <a:rPr lang="en-US" dirty="0"/>
              <a:t> ও </a:t>
            </a:r>
            <a:r>
              <a:rPr lang="en-US" dirty="0" err="1"/>
              <a:t>বিক্রেতার</a:t>
            </a:r>
            <a:r>
              <a:rPr lang="en-US" dirty="0"/>
              <a:t> </a:t>
            </a:r>
            <a:r>
              <a:rPr lang="en-US" dirty="0" err="1"/>
              <a:t>মিথস্ক্রিয়ার</a:t>
            </a:r>
            <a:r>
              <a:rPr lang="en-US" dirty="0"/>
              <a:t> </a:t>
            </a:r>
            <a:r>
              <a:rPr lang="en-US" dirty="0" err="1"/>
              <a:t>মাধ্যমে</a:t>
            </a:r>
            <a:r>
              <a:rPr lang="en-US" dirty="0"/>
              <a:t> </a:t>
            </a:r>
            <a:r>
              <a:rPr lang="en-US" dirty="0" err="1"/>
              <a:t>লেনদেন</a:t>
            </a:r>
            <a:r>
              <a:rPr lang="en-US" dirty="0"/>
              <a:t> </a:t>
            </a:r>
            <a:r>
              <a:rPr lang="en-US" dirty="0" err="1"/>
              <a:t>হয়ে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৩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নির্দিষ্ট</a:t>
            </a:r>
            <a:r>
              <a:rPr lang="en-US" dirty="0"/>
              <a:t> </a:t>
            </a:r>
            <a:r>
              <a:rPr lang="en-US" dirty="0" err="1"/>
              <a:t>ভৌগোলিক</a:t>
            </a:r>
            <a:r>
              <a:rPr lang="en-US" dirty="0"/>
              <a:t> </a:t>
            </a:r>
            <a:r>
              <a:rPr lang="en-US" dirty="0" err="1"/>
              <a:t>এরিয়া-কেন্দ্রিয়</a:t>
            </a:r>
            <a:r>
              <a:rPr lang="en-US" dirty="0"/>
              <a:t> </a:t>
            </a:r>
            <a:r>
              <a:rPr lang="en-US" dirty="0" err="1"/>
              <a:t>হয়ে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৪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পণ্য</a:t>
            </a:r>
            <a:r>
              <a:rPr lang="en-US" dirty="0"/>
              <a:t> </a:t>
            </a:r>
            <a:r>
              <a:rPr lang="en-US" dirty="0" err="1"/>
              <a:t>ডেলিভারি</a:t>
            </a:r>
            <a:r>
              <a:rPr lang="en-US" dirty="0"/>
              <a:t> </a:t>
            </a:r>
            <a:r>
              <a:rPr lang="en-US" dirty="0" err="1"/>
              <a:t>তাৎক্ষণিকভাবে</a:t>
            </a:r>
            <a:r>
              <a:rPr lang="en-US" dirty="0"/>
              <a:t> </a:t>
            </a:r>
            <a:r>
              <a:rPr lang="en-US" dirty="0" err="1"/>
              <a:t>হয়ে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৫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লেনদেনের</a:t>
            </a:r>
            <a:r>
              <a:rPr lang="en-US" dirty="0"/>
              <a:t> </a:t>
            </a:r>
            <a:r>
              <a:rPr lang="en-US" dirty="0" err="1"/>
              <a:t>ক্ষেত্রে</a:t>
            </a:r>
            <a:r>
              <a:rPr lang="en-US" dirty="0"/>
              <a:t> </a:t>
            </a:r>
            <a:r>
              <a:rPr lang="en-US" dirty="0" err="1"/>
              <a:t>প্রচলিত</a:t>
            </a:r>
            <a:r>
              <a:rPr lang="en-US" dirty="0"/>
              <a:t> </a:t>
            </a:r>
            <a:r>
              <a:rPr lang="en-US" dirty="0" err="1"/>
              <a:t>নিয়ম</a:t>
            </a:r>
            <a:r>
              <a:rPr lang="en-US" dirty="0"/>
              <a:t> </a:t>
            </a:r>
            <a:r>
              <a:rPr lang="en-US" dirty="0" err="1"/>
              <a:t>অনুসরণ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300" dirty="0"/>
              <a:t>।</a:t>
            </a:r>
          </a:p>
          <a:p>
            <a:r>
              <a:rPr lang="en-US" dirty="0"/>
              <a:t>৬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পেমেন্ট</a:t>
            </a:r>
            <a:r>
              <a:rPr lang="en-US" dirty="0"/>
              <a:t> </a:t>
            </a:r>
            <a:r>
              <a:rPr lang="en-US" dirty="0" err="1"/>
              <a:t>প্রক্রিয়া</a:t>
            </a:r>
            <a:r>
              <a:rPr lang="en-US" dirty="0"/>
              <a:t> </a:t>
            </a:r>
            <a:r>
              <a:rPr lang="en-US" dirty="0" err="1"/>
              <a:t>নগদ</a:t>
            </a:r>
            <a:r>
              <a:rPr lang="en-US" dirty="0"/>
              <a:t> </a:t>
            </a:r>
            <a:r>
              <a:rPr lang="en-US" dirty="0" err="1"/>
              <a:t>ক্যাশ</a:t>
            </a:r>
            <a:r>
              <a:rPr lang="en-US" dirty="0"/>
              <a:t>, </a:t>
            </a:r>
            <a:r>
              <a:rPr lang="en-US" dirty="0" err="1"/>
              <a:t>ক্রেডিট</a:t>
            </a:r>
            <a:r>
              <a:rPr lang="en-US" dirty="0"/>
              <a:t> </a:t>
            </a:r>
            <a:r>
              <a:rPr lang="en-US" dirty="0" err="1"/>
              <a:t>কার্ড</a:t>
            </a:r>
            <a:r>
              <a:rPr lang="en-US" dirty="0"/>
              <a:t> </a:t>
            </a:r>
            <a:r>
              <a:rPr lang="en-US" dirty="0" err="1"/>
              <a:t>বা</a:t>
            </a:r>
            <a:r>
              <a:rPr lang="en-US" dirty="0"/>
              <a:t> </a:t>
            </a:r>
            <a:r>
              <a:rPr lang="en-US" dirty="0" err="1"/>
              <a:t>চেকের</a:t>
            </a:r>
            <a:r>
              <a:rPr lang="en-US" dirty="0"/>
              <a:t> </a:t>
            </a:r>
            <a:r>
              <a:rPr lang="en-US" dirty="0" err="1" smtClean="0"/>
              <a:t>মাধ্যমে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/>
              <a:t>থাকে</a:t>
            </a:r>
            <a:r>
              <a:rPr lang="en-US" sz="1300" dirty="0"/>
              <a:t>।</a:t>
            </a:r>
          </a:p>
          <a:p>
            <a:r>
              <a:rPr lang="en-US" dirty="0"/>
              <a:t>৭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প্রথাগত</a:t>
            </a:r>
            <a:r>
              <a:rPr lang="en-US" dirty="0"/>
              <a:t> </a:t>
            </a:r>
            <a:r>
              <a:rPr lang="en-US" dirty="0" err="1"/>
              <a:t>বাণিজ্যের</a:t>
            </a:r>
            <a:r>
              <a:rPr lang="en-US" dirty="0"/>
              <a:t> </a:t>
            </a:r>
            <a:r>
              <a:rPr lang="en-US" dirty="0" err="1"/>
              <a:t>ক্ষেত্রে</a:t>
            </a:r>
            <a:r>
              <a:rPr lang="en-US" dirty="0"/>
              <a:t> </a:t>
            </a:r>
            <a:r>
              <a:rPr lang="en-US" dirty="0" err="1"/>
              <a:t>লেনদেনের</a:t>
            </a:r>
            <a:r>
              <a:rPr lang="en-US" dirty="0"/>
              <a:t> </a:t>
            </a:r>
            <a:r>
              <a:rPr lang="en-US" dirty="0" err="1"/>
              <a:t>সময়</a:t>
            </a:r>
            <a:r>
              <a:rPr lang="en-US" dirty="0"/>
              <a:t> </a:t>
            </a:r>
            <a:r>
              <a:rPr lang="en-US" dirty="0" err="1"/>
              <a:t>নির্ধারিত</a:t>
            </a:r>
            <a:r>
              <a:rPr lang="en-US" dirty="0"/>
              <a:t> </a:t>
            </a:r>
            <a:r>
              <a:rPr lang="en-US" dirty="0" err="1" smtClean="0"/>
              <a:t>করা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842CE6B-862D-4B18-B10B-3436A7D24058}"/>
              </a:ext>
            </a:extLst>
          </p:cNvPr>
          <p:cNvSpPr/>
          <p:nvPr/>
        </p:nvSpPr>
        <p:spPr>
          <a:xfrm>
            <a:off x="6526567" y="2266086"/>
            <a:ext cx="4352341" cy="2492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১</a:t>
            </a:r>
            <a:r>
              <a:rPr lang="en-US" sz="1300" dirty="0"/>
              <a:t>।</a:t>
            </a:r>
            <a:r>
              <a:rPr lang="en-US" dirty="0"/>
              <a:t> ই-</a:t>
            </a:r>
            <a:r>
              <a:rPr lang="en-US" dirty="0" err="1"/>
              <a:t>কমার্স</a:t>
            </a:r>
            <a:r>
              <a:rPr lang="en-US" dirty="0"/>
              <a:t> </a:t>
            </a:r>
            <a:r>
              <a:rPr lang="en-US" dirty="0" err="1"/>
              <a:t>ট্রেডিং</a:t>
            </a:r>
            <a:r>
              <a:rPr lang="en-US" dirty="0"/>
              <a:t> </a:t>
            </a:r>
            <a:r>
              <a:rPr lang="en-US" dirty="0" err="1"/>
              <a:t>কার্যক্রম</a:t>
            </a:r>
            <a:r>
              <a:rPr lang="en-US" dirty="0"/>
              <a:t> </a:t>
            </a:r>
            <a:r>
              <a:rPr lang="en-US" dirty="0" err="1"/>
              <a:t>ইন্টারনেটের</a:t>
            </a:r>
            <a:r>
              <a:rPr lang="en-US" dirty="0"/>
              <a:t> </a:t>
            </a:r>
            <a:r>
              <a:rPr lang="en-US" dirty="0" err="1"/>
              <a:t>মাধ্যমে</a:t>
            </a:r>
            <a:r>
              <a:rPr lang="en-US" dirty="0"/>
              <a:t> </a:t>
            </a:r>
            <a:r>
              <a:rPr lang="en-US" dirty="0" err="1" smtClean="0"/>
              <a:t>স্বয়ংক্রিয়ভাবে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বিবেচিত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  <a:endParaRPr lang="en-US" sz="1300" dirty="0"/>
          </a:p>
          <a:p>
            <a:r>
              <a:rPr lang="en-US" dirty="0"/>
              <a:t>২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ক্রেতা</a:t>
            </a:r>
            <a:r>
              <a:rPr lang="en-US" dirty="0"/>
              <a:t> ও </a:t>
            </a:r>
            <a:r>
              <a:rPr lang="en-US" dirty="0" err="1"/>
              <a:t>বিক্রেতার</a:t>
            </a:r>
            <a:r>
              <a:rPr lang="en-US" dirty="0"/>
              <a:t> </a:t>
            </a:r>
            <a:r>
              <a:rPr lang="en-US" dirty="0" err="1"/>
              <a:t>কথোপকথন</a:t>
            </a:r>
            <a:r>
              <a:rPr lang="en-US" dirty="0"/>
              <a:t> </a:t>
            </a:r>
            <a:r>
              <a:rPr lang="en-US" dirty="0" err="1"/>
              <a:t>ডিজিটাল</a:t>
            </a:r>
            <a:r>
              <a:rPr lang="en-US" dirty="0"/>
              <a:t> </a:t>
            </a:r>
            <a:r>
              <a:rPr lang="en-US" dirty="0" err="1"/>
              <a:t>স্ক্রিনের</a:t>
            </a:r>
            <a:r>
              <a:rPr lang="en-US" dirty="0"/>
              <a:t> </a:t>
            </a:r>
            <a:r>
              <a:rPr lang="en-US" dirty="0" err="1"/>
              <a:t>মাধ্যমে</a:t>
            </a:r>
            <a:r>
              <a:rPr lang="en-US" dirty="0"/>
              <a:t> </a:t>
            </a:r>
            <a:r>
              <a:rPr lang="en-US" dirty="0" err="1" smtClean="0"/>
              <a:t>হতে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পারে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৩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সব</a:t>
            </a:r>
            <a:r>
              <a:rPr lang="en-US" dirty="0"/>
              <a:t> </a:t>
            </a:r>
            <a:r>
              <a:rPr lang="en-US" dirty="0" err="1"/>
              <a:t>জায়গা</a:t>
            </a:r>
            <a:r>
              <a:rPr lang="en-US" dirty="0"/>
              <a:t> </a:t>
            </a:r>
            <a:r>
              <a:rPr lang="en-US" dirty="0" err="1"/>
              <a:t>থেকে</a:t>
            </a:r>
            <a:r>
              <a:rPr lang="en-US" dirty="0"/>
              <a:t> </a:t>
            </a:r>
            <a:r>
              <a:rPr lang="en-US" dirty="0" err="1"/>
              <a:t>সেবা</a:t>
            </a:r>
            <a:r>
              <a:rPr lang="en-US" dirty="0"/>
              <a:t> </a:t>
            </a:r>
            <a:r>
              <a:rPr lang="en-US" dirty="0" err="1"/>
              <a:t>গ্রহণ</a:t>
            </a:r>
            <a:r>
              <a:rPr lang="en-US" dirty="0"/>
              <a:t> ও </a:t>
            </a:r>
            <a:r>
              <a:rPr lang="en-US" dirty="0" err="1"/>
              <a:t>দেন-দরবার</a:t>
            </a:r>
            <a:r>
              <a:rPr lang="en-US" dirty="0"/>
              <a:t> </a:t>
            </a:r>
            <a:r>
              <a:rPr lang="en-US" dirty="0" err="1"/>
              <a:t>হয়ে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৪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পণ্য</a:t>
            </a:r>
            <a:r>
              <a:rPr lang="en-US" dirty="0"/>
              <a:t> </a:t>
            </a:r>
            <a:r>
              <a:rPr lang="en-US" dirty="0" err="1"/>
              <a:t>ডেলিভারি</a:t>
            </a:r>
            <a:r>
              <a:rPr lang="en-US" dirty="0"/>
              <a:t> </a:t>
            </a:r>
            <a:r>
              <a:rPr lang="en-US" dirty="0" err="1"/>
              <a:t>ক্ষেত্রে</a:t>
            </a:r>
            <a:r>
              <a:rPr lang="en-US" dirty="0"/>
              <a:t> </a:t>
            </a:r>
            <a:r>
              <a:rPr lang="en-US" dirty="0" err="1"/>
              <a:t>অনেক</a:t>
            </a:r>
            <a:r>
              <a:rPr lang="en-US" dirty="0"/>
              <a:t> </a:t>
            </a:r>
            <a:r>
              <a:rPr lang="en-US" dirty="0" err="1"/>
              <a:t>সময়</a:t>
            </a:r>
            <a:r>
              <a:rPr lang="en-US" dirty="0"/>
              <a:t> </a:t>
            </a:r>
            <a:r>
              <a:rPr lang="en-US" dirty="0" err="1"/>
              <a:t>নিয়ে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৫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এটির</a:t>
            </a:r>
            <a:r>
              <a:rPr lang="en-US" dirty="0"/>
              <a:t> </a:t>
            </a:r>
            <a:r>
              <a:rPr lang="en-US" dirty="0" err="1"/>
              <a:t>লেনদেন</a:t>
            </a:r>
            <a:r>
              <a:rPr lang="en-US" dirty="0"/>
              <a:t> </a:t>
            </a:r>
            <a:r>
              <a:rPr lang="en-US" dirty="0" err="1"/>
              <a:t>স্বয়ংক্রিয়ভাবে</a:t>
            </a:r>
            <a:r>
              <a:rPr lang="en-US" dirty="0"/>
              <a:t> </a:t>
            </a:r>
            <a:r>
              <a:rPr lang="en-US" dirty="0" err="1"/>
              <a:t>হযে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/>
              <a:t>।</a:t>
            </a:r>
          </a:p>
          <a:p>
            <a:r>
              <a:rPr lang="en-US" dirty="0"/>
              <a:t>৬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এটির</a:t>
            </a:r>
            <a:r>
              <a:rPr lang="en-US" dirty="0"/>
              <a:t> </a:t>
            </a:r>
            <a:r>
              <a:rPr lang="en-US" dirty="0" err="1"/>
              <a:t>লেনদেন</a:t>
            </a:r>
            <a:r>
              <a:rPr lang="en-US" dirty="0"/>
              <a:t> </a:t>
            </a:r>
            <a:r>
              <a:rPr lang="en-US" dirty="0" err="1"/>
              <a:t>ওয়্যার</a:t>
            </a:r>
            <a:r>
              <a:rPr lang="en-US" dirty="0"/>
              <a:t> </a:t>
            </a:r>
            <a:r>
              <a:rPr lang="en-US" dirty="0" err="1"/>
              <a:t>ট্রান্সফারের</a:t>
            </a:r>
            <a:r>
              <a:rPr lang="en-US" dirty="0"/>
              <a:t> </a:t>
            </a:r>
            <a:r>
              <a:rPr lang="en-US" dirty="0" err="1"/>
              <a:t>মাধ্যমে</a:t>
            </a:r>
            <a:r>
              <a:rPr lang="en-US" dirty="0"/>
              <a:t> </a:t>
            </a:r>
            <a:r>
              <a:rPr lang="en-US" dirty="0" err="1"/>
              <a:t>হয়ে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/>
              <a:t>।</a:t>
            </a:r>
          </a:p>
          <a:p>
            <a:r>
              <a:rPr lang="en-US" dirty="0"/>
              <a:t>৭</a:t>
            </a:r>
            <a:r>
              <a:rPr lang="en-US" sz="1300" dirty="0"/>
              <a:t>।</a:t>
            </a:r>
            <a:r>
              <a:rPr lang="en-US" dirty="0"/>
              <a:t> </a:t>
            </a:r>
            <a:r>
              <a:rPr lang="en-US" dirty="0" err="1"/>
              <a:t>এক্ষেত্রে</a:t>
            </a:r>
            <a:r>
              <a:rPr lang="en-US" dirty="0"/>
              <a:t> ২৪/৭ </a:t>
            </a:r>
            <a:r>
              <a:rPr lang="en-US" dirty="0" err="1"/>
              <a:t>সময়</a:t>
            </a:r>
            <a:r>
              <a:rPr lang="en-US" dirty="0"/>
              <a:t> </a:t>
            </a:r>
            <a:r>
              <a:rPr lang="en-US" dirty="0" err="1"/>
              <a:t>ধরে</a:t>
            </a:r>
            <a:r>
              <a:rPr lang="en-US" dirty="0"/>
              <a:t> </a:t>
            </a:r>
            <a:r>
              <a:rPr lang="en-US" dirty="0" err="1"/>
              <a:t>নিরবচ্ছিন্ন</a:t>
            </a:r>
            <a:r>
              <a:rPr lang="en-US" dirty="0"/>
              <a:t> </a:t>
            </a:r>
            <a:r>
              <a:rPr lang="en-US" dirty="0" err="1"/>
              <a:t>কাজ</a:t>
            </a:r>
            <a:r>
              <a:rPr lang="en-US" dirty="0"/>
              <a:t> </a:t>
            </a:r>
            <a:r>
              <a:rPr lang="en-US" dirty="0" err="1"/>
              <a:t>চলতে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3610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522941" y="522898"/>
            <a:ext cx="26690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1230086" y="2071200"/>
            <a:ext cx="9963176" cy="496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26" grpId="0" animBg="1"/>
      <p:bldP spid="38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১.৪ ই-</a:t>
            </a:r>
            <a:r>
              <a:rPr lang="en-US" sz="2200" b="1" dirty="0" err="1" smtClean="0">
                <a:solidFill>
                  <a:srgbClr val="00B050"/>
                </a:solidFill>
              </a:rPr>
              <a:t>বাণিজ্য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প্রতিষ্ঠান</a:t>
            </a:r>
            <a:r>
              <a:rPr lang="en-US" sz="2200" b="1" dirty="0">
                <a:solidFill>
                  <a:srgbClr val="00B050"/>
                </a:solidFill>
              </a:rPr>
              <a:t>, </a:t>
            </a:r>
            <a:r>
              <a:rPr lang="en-US" sz="2200" b="1" dirty="0" smtClean="0">
                <a:solidFill>
                  <a:srgbClr val="00B050"/>
                </a:solidFill>
              </a:rPr>
              <a:t>ই-</a:t>
            </a:r>
            <a:r>
              <a:rPr lang="en-US" sz="2200" b="1" dirty="0" err="1" smtClean="0">
                <a:solidFill>
                  <a:srgbClr val="00B050"/>
                </a:solidFill>
              </a:rPr>
              <a:t>বাণিজ্য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ক্রেতা</a:t>
            </a:r>
            <a:r>
              <a:rPr lang="en-US" sz="2200" b="1" dirty="0" smtClean="0">
                <a:solidFill>
                  <a:srgbClr val="00B050"/>
                </a:solidFill>
              </a:rPr>
              <a:t> ও ই-</a:t>
            </a:r>
            <a:r>
              <a:rPr lang="en-US" sz="2200" b="1" dirty="0" err="1" smtClean="0">
                <a:solidFill>
                  <a:srgbClr val="00B050"/>
                </a:solidFill>
              </a:rPr>
              <a:t>বাণিজ্য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সমাজের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সুবিধা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1900" b="1" dirty="0" smtClean="0">
                <a:solidFill>
                  <a:srgbClr val="00B050"/>
                </a:solidFill>
              </a:rPr>
              <a:t>(The advantages of E-commerce organizations,</a:t>
            </a:r>
          </a:p>
          <a:p>
            <a:pPr algn="ctr"/>
            <a:r>
              <a:rPr lang="en-US" sz="1900" b="1" dirty="0" smtClean="0">
                <a:solidFill>
                  <a:srgbClr val="00B050"/>
                </a:solidFill>
              </a:rPr>
              <a:t>E-commerce customers and E-commerce society)</a:t>
            </a:r>
            <a:endParaRPr lang="en-US" sz="1900" b="1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3610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522941" y="522898"/>
            <a:ext cx="26690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3291" y="1425146"/>
            <a:ext cx="5041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সংস্থার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     ১-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কোম্পানি</a:t>
            </a:r>
            <a:r>
              <a:rPr lang="en-US" dirty="0" smtClean="0"/>
              <a:t> </a:t>
            </a:r>
            <a:r>
              <a:rPr lang="en-US" dirty="0" err="1" smtClean="0"/>
              <a:t>ব্র্যান্ড</a:t>
            </a:r>
            <a:r>
              <a:rPr lang="en-US" dirty="0" smtClean="0"/>
              <a:t> </a:t>
            </a:r>
            <a:r>
              <a:rPr lang="en-US" dirty="0" err="1" smtClean="0"/>
              <a:t>ইমেজকে</a:t>
            </a:r>
            <a:r>
              <a:rPr lang="en-US" dirty="0" smtClean="0"/>
              <a:t> </a:t>
            </a:r>
            <a:r>
              <a:rPr lang="en-US" dirty="0" err="1" smtClean="0"/>
              <a:t>বাড়িয়ে</a:t>
            </a:r>
            <a:r>
              <a:rPr lang="en-US" dirty="0" smtClean="0"/>
              <a:t> </a:t>
            </a:r>
            <a:r>
              <a:rPr lang="en-US" dirty="0" err="1" smtClean="0"/>
              <a:t>তোলে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২-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সংস্থাকে</a:t>
            </a:r>
            <a:r>
              <a:rPr lang="en-US" dirty="0" smtClean="0"/>
              <a:t> </a:t>
            </a:r>
            <a:r>
              <a:rPr lang="en-US" dirty="0" err="1" smtClean="0"/>
              <a:t>ভালো</a:t>
            </a:r>
            <a:r>
              <a:rPr lang="en-US" dirty="0" smtClean="0"/>
              <a:t> </a:t>
            </a:r>
            <a:r>
              <a:rPr lang="en-US" dirty="0" err="1" smtClean="0"/>
              <a:t>কাস্টমার</a:t>
            </a:r>
            <a:r>
              <a:rPr lang="en-US" dirty="0" smtClean="0"/>
              <a:t> </a:t>
            </a:r>
            <a:r>
              <a:rPr lang="en-US" dirty="0" err="1" smtClean="0"/>
              <a:t>সার্ভিস</a:t>
            </a:r>
            <a:r>
              <a:rPr lang="en-US" dirty="0" smtClean="0"/>
              <a:t> </a:t>
            </a:r>
            <a:r>
              <a:rPr lang="en-US" dirty="0" err="1" smtClean="0"/>
              <a:t>প্রদানে</a:t>
            </a:r>
            <a:r>
              <a:rPr lang="en-US" dirty="0" smtClean="0"/>
              <a:t> </a:t>
            </a:r>
            <a:r>
              <a:rPr lang="en-US" dirty="0" err="1" smtClean="0"/>
              <a:t>সহায়তা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৩- </a:t>
            </a:r>
            <a:r>
              <a:rPr lang="en-US" dirty="0" err="1" smtClean="0"/>
              <a:t>ব্যবসায়িক</a:t>
            </a:r>
            <a:r>
              <a:rPr lang="en-US" dirty="0" smtClean="0"/>
              <a:t> </a:t>
            </a:r>
            <a:r>
              <a:rPr lang="en-US" dirty="0" err="1" smtClean="0"/>
              <a:t>প্রসেসকে</a:t>
            </a:r>
            <a:r>
              <a:rPr lang="en-US" dirty="0" smtClean="0"/>
              <a:t> </a:t>
            </a:r>
            <a:r>
              <a:rPr lang="en-US" dirty="0" err="1" smtClean="0"/>
              <a:t>সহজ</a:t>
            </a:r>
            <a:r>
              <a:rPr lang="en-US" dirty="0" smtClean="0"/>
              <a:t> </a:t>
            </a:r>
            <a:r>
              <a:rPr lang="en-US" dirty="0" err="1" smtClean="0"/>
              <a:t>দ্রুত</a:t>
            </a:r>
            <a:r>
              <a:rPr lang="en-US" dirty="0" smtClean="0"/>
              <a:t> ও </a:t>
            </a:r>
            <a:r>
              <a:rPr lang="en-US" dirty="0" err="1" smtClean="0"/>
              <a:t>উপযোগি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৪- </a:t>
            </a:r>
            <a:r>
              <a:rPr lang="en-US" dirty="0" err="1" smtClean="0"/>
              <a:t>পেপার</a:t>
            </a:r>
            <a:r>
              <a:rPr lang="en-US" dirty="0" smtClean="0"/>
              <a:t> </a:t>
            </a:r>
            <a:r>
              <a:rPr lang="en-US" dirty="0" err="1" smtClean="0"/>
              <a:t>ওয়ার্ক</a:t>
            </a:r>
            <a:r>
              <a:rPr lang="en-US" dirty="0" smtClean="0"/>
              <a:t> এর </a:t>
            </a:r>
            <a:r>
              <a:rPr lang="en-US" dirty="0" err="1" smtClean="0"/>
              <a:t>কাজ</a:t>
            </a:r>
            <a:r>
              <a:rPr lang="en-US" dirty="0" smtClean="0"/>
              <a:t> </a:t>
            </a:r>
            <a:r>
              <a:rPr lang="en-US" dirty="0" err="1" smtClean="0"/>
              <a:t>কমিয়ে</a:t>
            </a:r>
            <a:r>
              <a:rPr lang="en-US" dirty="0" smtClean="0"/>
              <a:t> </a:t>
            </a:r>
            <a:r>
              <a:rPr lang="en-US" dirty="0" err="1" smtClean="0"/>
              <a:t>ফেলে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৫-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প্রতিষ্ঠানের</a:t>
            </a:r>
            <a:r>
              <a:rPr lang="en-US" dirty="0" smtClean="0"/>
              <a:t> </a:t>
            </a:r>
            <a:r>
              <a:rPr lang="en-US" dirty="0" err="1" smtClean="0"/>
              <a:t>উৎপাদনশীলতা</a:t>
            </a:r>
            <a:r>
              <a:rPr lang="en-US" dirty="0" smtClean="0"/>
              <a:t> </a:t>
            </a:r>
            <a:r>
              <a:rPr lang="en-US" dirty="0" err="1" smtClean="0"/>
              <a:t>বৃদ্ধি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আকর্ষিত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সরবরাহ</a:t>
            </a:r>
            <a:r>
              <a:rPr lang="en-US" dirty="0" smtClean="0"/>
              <a:t> </a:t>
            </a:r>
            <a:r>
              <a:rPr lang="en-US" dirty="0" err="1" smtClean="0"/>
              <a:t>ব্যবস্থাকে</a:t>
            </a:r>
            <a:r>
              <a:rPr lang="en-US" dirty="0" smtClean="0"/>
              <a:t> </a:t>
            </a:r>
            <a:r>
              <a:rPr lang="en-US" dirty="0" err="1" smtClean="0"/>
              <a:t>সমর্থন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13291" y="3846271"/>
            <a:ext cx="5679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ক্রেতার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     ১-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সপ্তাহে</a:t>
            </a:r>
            <a:r>
              <a:rPr lang="en-US" dirty="0" smtClean="0"/>
              <a:t> </a:t>
            </a:r>
            <a:r>
              <a:rPr lang="en-US" dirty="0" err="1" smtClean="0"/>
              <a:t>সাত</a:t>
            </a:r>
            <a:r>
              <a:rPr lang="en-US" dirty="0" smtClean="0"/>
              <a:t> </a:t>
            </a:r>
            <a:r>
              <a:rPr lang="en-US" dirty="0" err="1" smtClean="0"/>
              <a:t>দিন</a:t>
            </a:r>
            <a:r>
              <a:rPr lang="en-US" dirty="0" smtClean="0"/>
              <a:t> </a:t>
            </a:r>
            <a:r>
              <a:rPr lang="en-US" dirty="0" err="1" smtClean="0"/>
              <a:t>চব্বিশ</a:t>
            </a:r>
            <a:r>
              <a:rPr lang="en-US" dirty="0" smtClean="0"/>
              <a:t> </a:t>
            </a:r>
            <a:r>
              <a:rPr lang="en-US" dirty="0" err="1" smtClean="0"/>
              <a:t>ঘন্টা</a:t>
            </a:r>
            <a:r>
              <a:rPr lang="en-US" dirty="0" smtClean="0"/>
              <a:t> </a:t>
            </a:r>
            <a:r>
              <a:rPr lang="en-US" dirty="0" err="1" smtClean="0"/>
              <a:t>ক্রেতাকে</a:t>
            </a:r>
            <a:r>
              <a:rPr lang="en-US" dirty="0" smtClean="0"/>
              <a:t> </a:t>
            </a:r>
            <a:r>
              <a:rPr lang="en-US" dirty="0" err="1" smtClean="0"/>
              <a:t>সুবিধা</a:t>
            </a:r>
            <a:r>
              <a:rPr lang="en-US" dirty="0" smtClean="0"/>
              <a:t> </a:t>
            </a:r>
            <a:r>
              <a:rPr lang="en-US" dirty="0" err="1" smtClean="0"/>
              <a:t>দিয়ে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২-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প্রকারের</a:t>
            </a:r>
            <a:r>
              <a:rPr lang="en-US" dirty="0" smtClean="0"/>
              <a:t> </a:t>
            </a:r>
            <a:r>
              <a:rPr lang="en-US" dirty="0" err="1" smtClean="0"/>
              <a:t>অপশন</a:t>
            </a:r>
            <a:r>
              <a:rPr lang="en-US" dirty="0" smtClean="0"/>
              <a:t> </a:t>
            </a:r>
            <a:r>
              <a:rPr lang="en-US" dirty="0" err="1" smtClean="0"/>
              <a:t>বাছাই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দ্রুত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পন্য</a:t>
            </a:r>
            <a:r>
              <a:rPr lang="en-US" dirty="0" smtClean="0"/>
              <a:t> </a:t>
            </a:r>
            <a:r>
              <a:rPr lang="en-US" dirty="0" err="1" smtClean="0"/>
              <a:t>ডেলিভারি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৩- </a:t>
            </a:r>
            <a:r>
              <a:rPr lang="en-US" dirty="0" err="1" smtClean="0"/>
              <a:t>ভার্চুয়াল</a:t>
            </a:r>
            <a:r>
              <a:rPr lang="en-US" dirty="0" smtClean="0"/>
              <a:t> </a:t>
            </a:r>
            <a:r>
              <a:rPr lang="en-US" dirty="0" err="1" smtClean="0"/>
              <a:t>নিলামের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ক্রেতারা</a:t>
            </a:r>
            <a:r>
              <a:rPr lang="en-US" dirty="0" smtClean="0"/>
              <a:t> </a:t>
            </a:r>
            <a:r>
              <a:rPr lang="en-US" dirty="0" err="1" smtClean="0"/>
              <a:t>উপকৃত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৪-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কাস্টমারকে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জিনিসকে</a:t>
            </a:r>
            <a:r>
              <a:rPr lang="en-US" dirty="0" smtClean="0"/>
              <a:t> </a:t>
            </a:r>
            <a:r>
              <a:rPr lang="en-US" dirty="0" err="1" smtClean="0"/>
              <a:t>তুলনা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সহজলভ্য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মানসম্মত</a:t>
            </a:r>
            <a:r>
              <a:rPr lang="en-US" dirty="0" smtClean="0"/>
              <a:t>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কিনতেসাহায্য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৫-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সংস্থাগুলোর</a:t>
            </a:r>
            <a:r>
              <a:rPr lang="en-US" dirty="0" smtClean="0"/>
              <a:t> </a:t>
            </a:r>
            <a:r>
              <a:rPr lang="en-US" dirty="0" err="1" smtClean="0"/>
              <a:t>মধ্যে</a:t>
            </a:r>
            <a:r>
              <a:rPr lang="en-US" dirty="0" smtClean="0"/>
              <a:t> </a:t>
            </a:r>
            <a:r>
              <a:rPr lang="en-US" dirty="0" err="1" smtClean="0"/>
              <a:t>প্রতিযোগিতা</a:t>
            </a:r>
            <a:r>
              <a:rPr lang="en-US" dirty="0" smtClean="0"/>
              <a:t> </a:t>
            </a:r>
            <a:r>
              <a:rPr lang="en-US" dirty="0" err="1" smtClean="0"/>
              <a:t>বাড়ায়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ফলস্বরূপ</a:t>
            </a:r>
            <a:r>
              <a:rPr lang="en-US" dirty="0" smtClean="0"/>
              <a:t> </a:t>
            </a:r>
            <a:r>
              <a:rPr lang="en-US" dirty="0" err="1" smtClean="0"/>
              <a:t>সংস্থাগুলো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গ্রাহকদের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যথেষ্ট</a:t>
            </a:r>
            <a:r>
              <a:rPr lang="en-US" dirty="0" smtClean="0"/>
              <a:t> </a:t>
            </a:r>
            <a:r>
              <a:rPr lang="en-US" dirty="0" err="1" smtClean="0"/>
              <a:t>ছাড়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8082" y="1425146"/>
            <a:ext cx="5097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সামাজিক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     ১- </a:t>
            </a:r>
            <a:r>
              <a:rPr lang="en-US" dirty="0" err="1" smtClean="0"/>
              <a:t>গ্রাহকদের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কেনার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ভ্রমণ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, </a:t>
            </a:r>
            <a:r>
              <a:rPr lang="en-US" dirty="0" err="1" smtClean="0"/>
              <a:t>এতে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রাস্তায়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ট্রাফিক</a:t>
            </a:r>
            <a:r>
              <a:rPr lang="en-US" dirty="0" smtClean="0"/>
              <a:t> ও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বায়ুদূষণ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২-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পণ্যের</a:t>
            </a:r>
            <a:r>
              <a:rPr lang="en-US" dirty="0" smtClean="0"/>
              <a:t> </a:t>
            </a:r>
            <a:r>
              <a:rPr lang="en-US" dirty="0" err="1" smtClean="0"/>
              <a:t>ব্যয়হ্রাস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সহায়তা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, </a:t>
            </a:r>
            <a:r>
              <a:rPr lang="en-US" dirty="0" err="1" smtClean="0"/>
              <a:t>তাই</a:t>
            </a:r>
            <a:r>
              <a:rPr lang="en-US" dirty="0" smtClean="0"/>
              <a:t> </a:t>
            </a:r>
            <a:r>
              <a:rPr lang="en-US" dirty="0" err="1" smtClean="0"/>
              <a:t>কম</a:t>
            </a:r>
            <a:r>
              <a:rPr lang="en-US" dirty="0" smtClean="0"/>
              <a:t> </a:t>
            </a:r>
            <a:r>
              <a:rPr lang="en-US" dirty="0" err="1" smtClean="0"/>
              <a:t>ধনী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লোকদের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বাজার</a:t>
            </a:r>
            <a:r>
              <a:rPr lang="en-US" dirty="0" smtClean="0"/>
              <a:t> </a:t>
            </a:r>
            <a:r>
              <a:rPr lang="en-US" dirty="0" err="1" smtClean="0"/>
              <a:t>উন্নুক্ত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৩-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গ্রামীণ</a:t>
            </a:r>
            <a:r>
              <a:rPr lang="en-US" dirty="0" smtClean="0"/>
              <a:t> </a:t>
            </a:r>
            <a:r>
              <a:rPr lang="en-US" dirty="0" err="1" smtClean="0"/>
              <a:t>অঞ্চলগুলোতে</a:t>
            </a:r>
            <a:r>
              <a:rPr lang="en-US" dirty="0" smtClean="0"/>
              <a:t> </a:t>
            </a:r>
            <a:r>
              <a:rPr lang="en-US" dirty="0" err="1" smtClean="0"/>
              <a:t>পরিষেবা</a:t>
            </a:r>
            <a:r>
              <a:rPr lang="en-US" dirty="0" smtClean="0"/>
              <a:t> ও </a:t>
            </a:r>
            <a:r>
              <a:rPr lang="en-US" dirty="0" err="1" smtClean="0"/>
              <a:t>পণ্যগুলো</a:t>
            </a:r>
            <a:r>
              <a:rPr lang="en-US" dirty="0" smtClean="0"/>
              <a:t> </a:t>
            </a:r>
            <a:r>
              <a:rPr lang="en-US" dirty="0" err="1" smtClean="0"/>
              <a:t>অ্যাক্সেস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সক্ষম</a:t>
            </a:r>
            <a:r>
              <a:rPr lang="en-US" dirty="0" smtClean="0"/>
              <a:t> </a:t>
            </a:r>
            <a:r>
              <a:rPr lang="en-US" dirty="0" err="1" smtClean="0"/>
              <a:t>করেছে</a:t>
            </a:r>
            <a:r>
              <a:rPr lang="en-US" dirty="0" smtClean="0"/>
              <a:t>, </a:t>
            </a:r>
            <a:r>
              <a:rPr lang="en-US" dirty="0" err="1" smtClean="0"/>
              <a:t>অন্যথায়</a:t>
            </a:r>
            <a:r>
              <a:rPr lang="en-US" dirty="0" smtClean="0"/>
              <a:t> </a:t>
            </a:r>
            <a:r>
              <a:rPr lang="en-US" dirty="0" err="1" smtClean="0"/>
              <a:t>তাদের</a:t>
            </a:r>
            <a:r>
              <a:rPr lang="en-US" dirty="0" smtClean="0"/>
              <a:t> </a:t>
            </a:r>
            <a:r>
              <a:rPr lang="en-US" dirty="0" err="1" smtClean="0"/>
              <a:t>কাছে</a:t>
            </a:r>
            <a:r>
              <a:rPr lang="en-US" dirty="0" smtClean="0"/>
              <a:t> </a:t>
            </a:r>
            <a:r>
              <a:rPr lang="en-US" dirty="0" err="1" smtClean="0"/>
              <a:t>উপলভ্য</a:t>
            </a:r>
            <a:r>
              <a:rPr lang="en-US" dirty="0" smtClean="0"/>
              <a:t> </a:t>
            </a:r>
            <a:r>
              <a:rPr lang="en-US" dirty="0" err="1" smtClean="0"/>
              <a:t>হতো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৪- ই-</a:t>
            </a:r>
            <a:r>
              <a:rPr lang="en-US" dirty="0" err="1" smtClean="0"/>
              <a:t>কমার্স</a:t>
            </a:r>
            <a:r>
              <a:rPr lang="en-US" dirty="0" smtClean="0"/>
              <a:t> </a:t>
            </a:r>
            <a:r>
              <a:rPr lang="en-US" dirty="0" err="1" smtClean="0"/>
              <a:t>সরকারকে</a:t>
            </a:r>
            <a:r>
              <a:rPr lang="en-US" dirty="0" smtClean="0"/>
              <a:t> </a:t>
            </a:r>
            <a:r>
              <a:rPr lang="en-US" dirty="0" err="1" smtClean="0"/>
              <a:t>জনসেবা</a:t>
            </a:r>
            <a:r>
              <a:rPr lang="en-US" dirty="0" smtClean="0"/>
              <a:t> </a:t>
            </a:r>
            <a:r>
              <a:rPr lang="en-US" dirty="0" err="1" smtClean="0"/>
              <a:t>যেমন</a:t>
            </a:r>
            <a:r>
              <a:rPr lang="en-US" dirty="0" smtClean="0"/>
              <a:t>- </a:t>
            </a:r>
            <a:r>
              <a:rPr lang="en-US" dirty="0" err="1" smtClean="0"/>
              <a:t>স্বাস্থ্যসেবা</a:t>
            </a:r>
            <a:r>
              <a:rPr lang="en-US" dirty="0" smtClean="0"/>
              <a:t>, </a:t>
            </a:r>
            <a:r>
              <a:rPr lang="en-US" dirty="0" err="1" smtClean="0"/>
              <a:t>শিক্ষা</a:t>
            </a:r>
            <a:r>
              <a:rPr lang="en-US" dirty="0" smtClean="0"/>
              <a:t>, </a:t>
            </a:r>
            <a:r>
              <a:rPr lang="en-US" dirty="0" err="1" smtClean="0"/>
              <a:t>সামাজিক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পরিষেবাগুলো</a:t>
            </a:r>
            <a:r>
              <a:rPr lang="en-US" dirty="0" smtClean="0"/>
              <a:t> </a:t>
            </a:r>
            <a:r>
              <a:rPr lang="en-US" dirty="0" err="1" smtClean="0"/>
              <a:t>স্বল্পব্যয়ে</a:t>
            </a:r>
            <a:r>
              <a:rPr lang="en-US" dirty="0" smtClean="0"/>
              <a:t> ও </a:t>
            </a:r>
            <a:r>
              <a:rPr lang="en-US" dirty="0" err="1" smtClean="0"/>
              <a:t>উন্নত</a:t>
            </a:r>
            <a:r>
              <a:rPr lang="en-US" dirty="0" smtClean="0"/>
              <a:t> </a:t>
            </a:r>
            <a:r>
              <a:rPr lang="en-US" dirty="0" err="1" smtClean="0"/>
              <a:t>পদ্ধতিতে</a:t>
            </a:r>
            <a:r>
              <a:rPr lang="en-US" dirty="0" smtClean="0"/>
              <a:t> </a:t>
            </a:r>
            <a:r>
              <a:rPr lang="en-US" dirty="0" err="1" smtClean="0"/>
              <a:t>সরবরাহ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সহায়তা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18557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১.৫ ই-</a:t>
            </a:r>
            <a:r>
              <a:rPr lang="en-US" sz="2200" b="1" dirty="0" err="1" smtClean="0">
                <a:solidFill>
                  <a:srgbClr val="00B050"/>
                </a:solidFill>
              </a:rPr>
              <a:t>বাণিজ্যের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কারিগরি</a:t>
            </a:r>
            <a:r>
              <a:rPr lang="en-US" sz="2200" b="1" dirty="0" smtClean="0">
                <a:solidFill>
                  <a:srgbClr val="00B050"/>
                </a:solidFill>
              </a:rPr>
              <a:t> ও </a:t>
            </a:r>
            <a:r>
              <a:rPr lang="en-US" sz="2200" b="1" dirty="0" err="1" smtClean="0">
                <a:solidFill>
                  <a:srgbClr val="00B050"/>
                </a:solidFill>
              </a:rPr>
              <a:t>অকারিগরি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অসুবিধাসমূহ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1900" b="1" dirty="0" smtClean="0">
                <a:solidFill>
                  <a:srgbClr val="00B050"/>
                </a:solidFill>
              </a:rPr>
              <a:t>(The technical and non-technical</a:t>
            </a:r>
          </a:p>
          <a:p>
            <a:pPr algn="ctr"/>
            <a:r>
              <a:rPr lang="en-US" sz="1900" b="1" dirty="0" smtClean="0">
                <a:solidFill>
                  <a:srgbClr val="00B050"/>
                </a:solidFill>
              </a:rPr>
              <a:t>disadvantages of E-commerce)</a:t>
            </a:r>
            <a:endParaRPr lang="en-US" sz="19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116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22724" y="522898"/>
            <a:ext cx="33692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615" y="2133600"/>
            <a:ext cx="509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কারিগরি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অসুবিধাসমূহঃ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     ১- </a:t>
            </a:r>
            <a:r>
              <a:rPr lang="en-US" dirty="0" err="1" smtClean="0"/>
              <a:t>এক্ষেত্রে</a:t>
            </a:r>
            <a:r>
              <a:rPr lang="en-US" dirty="0" smtClean="0"/>
              <a:t> </a:t>
            </a:r>
            <a:r>
              <a:rPr lang="en-US" dirty="0" err="1" smtClean="0"/>
              <a:t>সিস্টেমের</a:t>
            </a:r>
            <a:r>
              <a:rPr lang="en-US" dirty="0" smtClean="0"/>
              <a:t> </a:t>
            </a:r>
            <a:r>
              <a:rPr lang="en-US" dirty="0" err="1" smtClean="0"/>
              <a:t>স্বল্প</a:t>
            </a:r>
            <a:r>
              <a:rPr lang="en-US" dirty="0" smtClean="0"/>
              <a:t> </a:t>
            </a:r>
            <a:r>
              <a:rPr lang="en-US" dirty="0" err="1" smtClean="0"/>
              <a:t>নিরাপত্তা</a:t>
            </a:r>
            <a:r>
              <a:rPr lang="en-US" dirty="0" smtClean="0"/>
              <a:t>, </a:t>
            </a:r>
            <a:r>
              <a:rPr lang="en-US" dirty="0" err="1" smtClean="0"/>
              <a:t>নির্ভরশীলতা</a:t>
            </a:r>
            <a:r>
              <a:rPr lang="en-US" dirty="0" smtClean="0"/>
              <a:t> ও </a:t>
            </a:r>
            <a:r>
              <a:rPr lang="en-US" dirty="0" err="1" smtClean="0"/>
              <a:t>দূর্বল</a:t>
            </a:r>
            <a:r>
              <a:rPr lang="en-US" dirty="0" smtClean="0"/>
              <a:t> </a:t>
            </a:r>
            <a:r>
              <a:rPr lang="en-US" dirty="0" err="1" smtClean="0"/>
              <a:t>প্রয়োগ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২- </a:t>
            </a:r>
            <a:r>
              <a:rPr lang="en-US" dirty="0" err="1" smtClean="0"/>
              <a:t>অপর্যাপ্ত</a:t>
            </a:r>
            <a:r>
              <a:rPr lang="en-US" dirty="0" smtClean="0"/>
              <a:t> </a:t>
            </a:r>
            <a:r>
              <a:rPr lang="en-US" dirty="0" err="1" smtClean="0"/>
              <a:t>ব্যান্ডউডথ</a:t>
            </a:r>
            <a:r>
              <a:rPr lang="en-US" dirty="0" smtClean="0"/>
              <a:t> </a:t>
            </a:r>
            <a:r>
              <a:rPr lang="en-US" dirty="0" err="1" smtClean="0"/>
              <a:t>যোগাযোগের</a:t>
            </a:r>
            <a:r>
              <a:rPr lang="en-US" dirty="0" smtClean="0"/>
              <a:t> </a:t>
            </a:r>
            <a:r>
              <a:rPr lang="en-US" dirty="0" err="1" smtClean="0"/>
              <a:t>ক্ষেত্রে</a:t>
            </a:r>
            <a:r>
              <a:rPr lang="en-US" dirty="0" smtClean="0"/>
              <a:t> </a:t>
            </a:r>
            <a:r>
              <a:rPr lang="en-US" dirty="0" err="1" smtClean="0"/>
              <a:t>অন্যতম</a:t>
            </a:r>
            <a:r>
              <a:rPr lang="en-US" dirty="0" smtClean="0"/>
              <a:t> </a:t>
            </a:r>
            <a:r>
              <a:rPr lang="en-US" dirty="0" err="1" smtClean="0"/>
              <a:t>অন্তরায়</a:t>
            </a:r>
            <a:r>
              <a:rPr lang="en-US" sz="13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৩- </a:t>
            </a:r>
            <a:r>
              <a:rPr lang="en-US" dirty="0" err="1" smtClean="0"/>
              <a:t>স্পেশাল</a:t>
            </a:r>
            <a:r>
              <a:rPr lang="en-US" dirty="0" smtClean="0"/>
              <a:t> web server-এ </a:t>
            </a:r>
            <a:r>
              <a:rPr lang="en-US" dirty="0" err="1" smtClean="0"/>
              <a:t>অন্যান্য</a:t>
            </a:r>
            <a:r>
              <a:rPr lang="en-US" dirty="0" smtClean="0"/>
              <a:t> </a:t>
            </a:r>
            <a:r>
              <a:rPr lang="en-US" dirty="0" err="1" smtClean="0"/>
              <a:t>বিশেষ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দরকার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৪- </a:t>
            </a:r>
            <a:r>
              <a:rPr lang="en-US" dirty="0" err="1" smtClean="0"/>
              <a:t>মাঝে</a:t>
            </a:r>
            <a:r>
              <a:rPr lang="en-US" dirty="0" smtClean="0"/>
              <a:t> </a:t>
            </a:r>
            <a:r>
              <a:rPr lang="en-US" dirty="0" err="1" smtClean="0"/>
              <a:t>মাঝে</a:t>
            </a:r>
            <a:r>
              <a:rPr lang="en-US" dirty="0" smtClean="0"/>
              <a:t> </a:t>
            </a:r>
            <a:r>
              <a:rPr lang="en-US" dirty="0" err="1" smtClean="0"/>
              <a:t>বর্তমান</a:t>
            </a:r>
            <a:r>
              <a:rPr lang="en-US" dirty="0" smtClean="0"/>
              <a:t> </a:t>
            </a:r>
            <a:r>
              <a:rPr lang="en-US" dirty="0" err="1" smtClean="0"/>
              <a:t>ডাটাবেসে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অ্যাপ্লিকেশনের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ই-</a:t>
            </a:r>
            <a:r>
              <a:rPr lang="en-US" dirty="0" err="1" smtClean="0"/>
              <a:t>কমার্স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সফটওয়্যারের</a:t>
            </a:r>
            <a:r>
              <a:rPr lang="en-US" dirty="0" smtClean="0"/>
              <a:t> </a:t>
            </a:r>
            <a:r>
              <a:rPr lang="en-US" dirty="0" err="1" smtClean="0"/>
              <a:t>সংযুক্তিকরণে</a:t>
            </a:r>
            <a:r>
              <a:rPr lang="en-US" dirty="0" smtClean="0"/>
              <a:t> </a:t>
            </a:r>
            <a:r>
              <a:rPr lang="en-US" dirty="0" err="1" smtClean="0"/>
              <a:t>সমস্যা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৫-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উন্নয়ন</a:t>
            </a:r>
            <a:r>
              <a:rPr lang="en-US" dirty="0" smtClean="0"/>
              <a:t> </a:t>
            </a:r>
            <a:r>
              <a:rPr lang="en-US" dirty="0" err="1" smtClean="0"/>
              <a:t>শিল্পগুলো</a:t>
            </a:r>
            <a:r>
              <a:rPr lang="en-US" dirty="0" smtClean="0"/>
              <a:t> </a:t>
            </a:r>
            <a:r>
              <a:rPr lang="en-US" dirty="0" err="1" smtClean="0"/>
              <a:t>পরিবর্তিত</a:t>
            </a:r>
            <a:r>
              <a:rPr lang="en-US" dirty="0" smtClean="0"/>
              <a:t> </a:t>
            </a:r>
            <a:r>
              <a:rPr lang="en-US" dirty="0" err="1" smtClean="0"/>
              <a:t>হচ্ছে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পরিবর্তিত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অবস্থা</a:t>
            </a:r>
            <a:r>
              <a:rPr lang="en-US" dirty="0" smtClean="0"/>
              <a:t> </a:t>
            </a:r>
            <a:r>
              <a:rPr lang="en-US" dirty="0" err="1" smtClean="0"/>
              <a:t>সমস্যার</a:t>
            </a:r>
            <a:r>
              <a:rPr lang="en-US" dirty="0" smtClean="0"/>
              <a:t> </a:t>
            </a:r>
            <a:r>
              <a:rPr lang="en-US" dirty="0" err="1" smtClean="0"/>
              <a:t>সৃষ্টি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300" dirty="0" smtClean="0"/>
              <a:t>।</a:t>
            </a:r>
            <a:endParaRPr 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6730314" y="2133600"/>
            <a:ext cx="4608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অকারিগরি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বা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</a:rPr>
              <a:t>Non-technical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অসুবিধাসমূহঃ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১- </a:t>
            </a:r>
            <a:r>
              <a:rPr lang="en-US" dirty="0" err="1" smtClean="0"/>
              <a:t>প্রারম্ভিক</a:t>
            </a:r>
            <a:r>
              <a:rPr lang="en-US" dirty="0" smtClean="0"/>
              <a:t> </a:t>
            </a:r>
            <a:r>
              <a:rPr lang="en-US" dirty="0" err="1" smtClean="0"/>
              <a:t>খরচ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২- </a:t>
            </a:r>
            <a:r>
              <a:rPr lang="en-US" dirty="0" err="1" smtClean="0"/>
              <a:t>একজন</a:t>
            </a:r>
            <a:r>
              <a:rPr lang="en-US" dirty="0" smtClean="0"/>
              <a:t> </a:t>
            </a:r>
            <a:r>
              <a:rPr lang="en-US" dirty="0" err="1" smtClean="0"/>
              <a:t>ব্যবহারকারী</a:t>
            </a:r>
            <a:r>
              <a:rPr lang="en-US" dirty="0" smtClean="0"/>
              <a:t> </a:t>
            </a:r>
            <a:r>
              <a:rPr lang="en-US" dirty="0" err="1" smtClean="0"/>
              <a:t>অজানা</a:t>
            </a:r>
            <a:r>
              <a:rPr lang="en-US" dirty="0" smtClean="0"/>
              <a:t> </a:t>
            </a:r>
            <a:r>
              <a:rPr lang="en-US" dirty="0" err="1" smtClean="0"/>
              <a:t>বিক্রেতার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dirty="0" smtClean="0"/>
              <a:t> </a:t>
            </a:r>
            <a:r>
              <a:rPr lang="en-US" dirty="0" err="1" smtClean="0"/>
              <a:t>নির্ভর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পণ্য</a:t>
            </a:r>
            <a:r>
              <a:rPr lang="en-US" dirty="0" smtClean="0"/>
              <a:t> </a:t>
            </a:r>
            <a:r>
              <a:rPr lang="en-US" dirty="0" err="1" smtClean="0"/>
              <a:t>ক্রয়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৩- </a:t>
            </a:r>
            <a:r>
              <a:rPr lang="en-US" dirty="0" err="1" smtClean="0"/>
              <a:t>পণ্যসমূহ</a:t>
            </a:r>
            <a:r>
              <a:rPr lang="en-US" dirty="0" smtClean="0"/>
              <a:t> </a:t>
            </a:r>
            <a:r>
              <a:rPr lang="en-US" dirty="0" err="1" smtClean="0"/>
              <a:t>নিজে</a:t>
            </a:r>
            <a:r>
              <a:rPr lang="en-US" dirty="0" smtClean="0"/>
              <a:t> </a:t>
            </a:r>
            <a:r>
              <a:rPr lang="en-US" dirty="0" err="1" smtClean="0"/>
              <a:t>সরাসরি</a:t>
            </a:r>
            <a:r>
              <a:rPr lang="en-US" dirty="0" smtClean="0"/>
              <a:t> </a:t>
            </a:r>
            <a:r>
              <a:rPr lang="en-US" dirty="0" err="1" smtClean="0"/>
              <a:t>দর্শনের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ক্রয়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না</a:t>
            </a:r>
            <a:r>
              <a:rPr lang="en-US" sz="1300" dirty="0" smtClean="0"/>
              <a:t>।</a:t>
            </a:r>
          </a:p>
          <a:p>
            <a:r>
              <a:rPr lang="en-US" dirty="0" smtClean="0"/>
              <a:t>     ৪- </a:t>
            </a:r>
            <a:r>
              <a:rPr lang="en-US" dirty="0" err="1" smtClean="0"/>
              <a:t>এক্ষেত্রে</a:t>
            </a:r>
            <a:r>
              <a:rPr lang="en-US" dirty="0" smtClean="0"/>
              <a:t> </a:t>
            </a:r>
            <a:r>
              <a:rPr lang="en-US" dirty="0" err="1" smtClean="0"/>
              <a:t>অনলাইনে</a:t>
            </a:r>
            <a:r>
              <a:rPr lang="en-US" dirty="0" smtClean="0"/>
              <a:t> </a:t>
            </a:r>
            <a:r>
              <a:rPr lang="en-US" dirty="0" err="1" smtClean="0"/>
              <a:t>গ্যারান্টি</a:t>
            </a:r>
            <a:r>
              <a:rPr lang="en-US" dirty="0" smtClean="0"/>
              <a:t> ও </a:t>
            </a:r>
            <a:r>
              <a:rPr lang="en-US" dirty="0" err="1" smtClean="0"/>
              <a:t>নিরাপত্তা</a:t>
            </a:r>
            <a:r>
              <a:rPr lang="en-US" dirty="0" smtClean="0"/>
              <a:t> </a:t>
            </a:r>
            <a:r>
              <a:rPr lang="en-US" dirty="0" err="1" smtClean="0"/>
              <a:t>দেয়া</a:t>
            </a:r>
            <a:r>
              <a:rPr lang="en-US" dirty="0" smtClean="0"/>
              <a:t> </a:t>
            </a:r>
            <a:r>
              <a:rPr lang="en-US" dirty="0" err="1" smtClean="0"/>
              <a:t>কঠিন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থাকে</a:t>
            </a:r>
            <a:r>
              <a:rPr lang="en-US" sz="13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৫- </a:t>
            </a:r>
            <a:r>
              <a:rPr lang="en-US" dirty="0" err="1" smtClean="0"/>
              <a:t>ইন্টারনেটে</a:t>
            </a:r>
            <a:r>
              <a:rPr lang="en-US" dirty="0" smtClean="0"/>
              <a:t> </a:t>
            </a:r>
            <a:r>
              <a:rPr lang="en-US" dirty="0" err="1" smtClean="0"/>
              <a:t>প্রবেশ</a:t>
            </a:r>
            <a:r>
              <a:rPr lang="en-US" dirty="0" smtClean="0"/>
              <a:t> </a:t>
            </a:r>
            <a:r>
              <a:rPr lang="en-US" dirty="0" err="1" smtClean="0"/>
              <a:t>এখনও</a:t>
            </a:r>
            <a:r>
              <a:rPr lang="en-US" dirty="0" smtClean="0"/>
              <a:t> </a:t>
            </a:r>
            <a:r>
              <a:rPr lang="en-US" dirty="0" err="1" smtClean="0"/>
              <a:t>সহজলভ্য</a:t>
            </a:r>
            <a:r>
              <a:rPr lang="en-US" dirty="0" smtClean="0"/>
              <a:t> </a:t>
            </a:r>
            <a:r>
              <a:rPr lang="en-US" dirty="0" err="1" smtClean="0"/>
              <a:t>হয়নি</a:t>
            </a:r>
            <a:r>
              <a:rPr lang="en-US" dirty="0" smtClean="0"/>
              <a:t> ও </a:t>
            </a:r>
            <a:r>
              <a:rPr lang="en-US" dirty="0" err="1" smtClean="0"/>
              <a:t>দুর্গম</a:t>
            </a:r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এলাকায়</a:t>
            </a:r>
            <a:r>
              <a:rPr lang="en-US" dirty="0" smtClean="0"/>
              <a:t> </a:t>
            </a:r>
            <a:r>
              <a:rPr lang="en-US" dirty="0" err="1" smtClean="0"/>
              <a:t>এখনও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উপযোগী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ওঠেনি</a:t>
            </a:r>
            <a:r>
              <a:rPr lang="en-US" sz="1300" dirty="0" smtClean="0"/>
              <a:t>।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067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434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১.৬ </a:t>
            </a:r>
            <a:r>
              <a:rPr lang="en-US" sz="2400" b="1" dirty="0" err="1" smtClean="0">
                <a:solidFill>
                  <a:srgbClr val="00B050"/>
                </a:solidFill>
              </a:rPr>
              <a:t>ইলেক্ট্রনিক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ডাটা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ইন্টারচেঞ্জ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বা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বিনিময়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2100" b="1" dirty="0" smtClean="0">
                <a:solidFill>
                  <a:srgbClr val="00B050"/>
                </a:solidFill>
              </a:rPr>
              <a:t>(Electronic data interchange (EDI))</a:t>
            </a:r>
            <a:endParaRPr lang="en-US" sz="21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916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575589" y="522898"/>
            <a:ext cx="36164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6909" y="3575016"/>
            <a:ext cx="5092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</a:rPr>
              <a:t>EDI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-এর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কিছু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</a:rPr>
              <a:t>Standard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dirty="0" smtClean="0"/>
              <a:t>     ১- </a:t>
            </a:r>
            <a:r>
              <a:rPr lang="en-US" dirty="0" err="1" smtClean="0"/>
              <a:t>জাতিসংঘ</a:t>
            </a:r>
            <a:r>
              <a:rPr lang="en-US" dirty="0" smtClean="0"/>
              <a:t> </a:t>
            </a:r>
            <a:r>
              <a:rPr lang="en-US" dirty="0" err="1" smtClean="0"/>
              <a:t>সুপারিশকৃত</a:t>
            </a:r>
            <a:r>
              <a:rPr lang="en-US" dirty="0"/>
              <a:t> </a:t>
            </a:r>
            <a:r>
              <a:rPr lang="en-US" dirty="0" err="1" smtClean="0"/>
              <a:t>একমাত্র</a:t>
            </a:r>
            <a:r>
              <a:rPr lang="en-US" dirty="0" smtClean="0"/>
              <a:t> </a:t>
            </a:r>
            <a:r>
              <a:rPr lang="en-US" dirty="0" err="1" smtClean="0"/>
              <a:t>আন্তর্জাতিক</a:t>
            </a:r>
            <a:r>
              <a:rPr lang="en-US" dirty="0" smtClean="0"/>
              <a:t> </a:t>
            </a:r>
            <a:r>
              <a:rPr lang="en-US" dirty="0" err="1" smtClean="0"/>
              <a:t>স্ট্যান্ডার্ড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-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        </a:t>
            </a:r>
            <a:r>
              <a:rPr lang="en-US" sz="1500" dirty="0" smtClean="0"/>
              <a:t>UN/EDI FACT</a:t>
            </a:r>
          </a:p>
          <a:p>
            <a:r>
              <a:rPr lang="en-US" dirty="0" smtClean="0"/>
              <a:t>     ২- </a:t>
            </a:r>
            <a:r>
              <a:rPr lang="en-US" dirty="0" err="1" smtClean="0"/>
              <a:t>যুক্তরাষ্ট্রের</a:t>
            </a:r>
            <a:r>
              <a:rPr lang="en-US" dirty="0" smtClean="0"/>
              <a:t> </a:t>
            </a:r>
            <a:r>
              <a:rPr lang="en-US" dirty="0" err="1" smtClean="0"/>
              <a:t>উদীয়মান</a:t>
            </a:r>
            <a:r>
              <a:rPr lang="en-US" dirty="0" smtClean="0"/>
              <a:t> </a:t>
            </a:r>
            <a:r>
              <a:rPr lang="en-US" dirty="0" err="1" smtClean="0"/>
              <a:t>স্ট্যান্ডার্ড</a:t>
            </a:r>
            <a:r>
              <a:rPr lang="en-US" dirty="0"/>
              <a:t> </a:t>
            </a:r>
            <a:r>
              <a:rPr lang="en-US" sz="1500" dirty="0" smtClean="0"/>
              <a:t>EDI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- </a:t>
            </a:r>
            <a:r>
              <a:rPr lang="en-US" sz="1500" dirty="0" smtClean="0"/>
              <a:t>ANSI ASC X12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     (X12)</a:t>
            </a:r>
          </a:p>
          <a:p>
            <a:r>
              <a:rPr lang="en-US" dirty="0"/>
              <a:t> </a:t>
            </a:r>
            <a:r>
              <a:rPr lang="en-US" dirty="0" smtClean="0"/>
              <a:t>    ৩- </a:t>
            </a:r>
            <a:r>
              <a:rPr lang="en-US" dirty="0" err="1" smtClean="0"/>
              <a:t>যুক্তরাজ্যের</a:t>
            </a:r>
            <a:r>
              <a:rPr lang="en-US" dirty="0" smtClean="0"/>
              <a:t> </a:t>
            </a:r>
            <a:r>
              <a:rPr lang="en-US" dirty="0" err="1" smtClean="0"/>
              <a:t>খচরা</a:t>
            </a:r>
            <a:r>
              <a:rPr lang="en-US" dirty="0" smtClean="0"/>
              <a:t> </a:t>
            </a:r>
            <a:r>
              <a:rPr lang="en-US" dirty="0" err="1" smtClean="0"/>
              <a:t>শিল্পের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sz="1500" dirty="0" smtClean="0"/>
              <a:t>EDI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- </a:t>
            </a:r>
            <a:r>
              <a:rPr lang="en-US" sz="1500" dirty="0" smtClean="0"/>
              <a:t>ERADACOMS</a:t>
            </a:r>
          </a:p>
          <a:p>
            <a:r>
              <a:rPr lang="en-US" dirty="0" smtClean="0"/>
              <a:t>     ৪- </a:t>
            </a:r>
            <a:r>
              <a:rPr lang="en-US" dirty="0" err="1" smtClean="0"/>
              <a:t>ইউরোপীয়</a:t>
            </a:r>
            <a:r>
              <a:rPr lang="en-US" dirty="0" smtClean="0"/>
              <a:t> </a:t>
            </a:r>
            <a:r>
              <a:rPr lang="en-US" dirty="0" err="1" smtClean="0"/>
              <a:t>শিল্পে</a:t>
            </a:r>
            <a:r>
              <a:rPr lang="en-US" dirty="0" smtClean="0"/>
              <a:t> </a:t>
            </a:r>
            <a:r>
              <a:rPr lang="en-US" dirty="0" err="1" smtClean="0"/>
              <a:t>ব্যবহৃত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- </a:t>
            </a:r>
            <a:r>
              <a:rPr lang="en-US" sz="1500" dirty="0" smtClean="0"/>
              <a:t>ODETTE.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396680" y="2988810"/>
            <a:ext cx="5029200" cy="2848363"/>
            <a:chOff x="6297827" y="3145329"/>
            <a:chExt cx="5029200" cy="2848363"/>
          </a:xfrm>
        </p:grpSpPr>
        <p:sp>
          <p:nvSpPr>
            <p:cNvPr id="6" name="Rectangle 5"/>
            <p:cNvSpPr/>
            <p:nvPr/>
          </p:nvSpPr>
          <p:spPr>
            <a:xfrm>
              <a:off x="6297827" y="3145329"/>
              <a:ext cx="1416908" cy="70021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54317" y="3145330"/>
              <a:ext cx="741405" cy="70021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535304" y="3145329"/>
              <a:ext cx="741405" cy="70021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51524" y="3311611"/>
              <a:ext cx="675503" cy="296562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19286" y="4629665"/>
              <a:ext cx="1762898" cy="68374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7714735" y="3478961"/>
              <a:ext cx="539582" cy="823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9020429" y="3459892"/>
              <a:ext cx="514875" cy="1020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0297300" y="3459892"/>
              <a:ext cx="354224" cy="1014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ent Arrow 19"/>
            <p:cNvSpPr/>
            <p:nvPr/>
          </p:nvSpPr>
          <p:spPr>
            <a:xfrm rot="10800000">
              <a:off x="10898658" y="3608173"/>
              <a:ext cx="181233" cy="140043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15351" y="3174500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ক্রেতার</a:t>
              </a:r>
              <a:r>
                <a:rPr lang="en-US" dirty="0" smtClean="0"/>
                <a:t> </a:t>
              </a:r>
              <a:r>
                <a:rPr lang="en-US" dirty="0" err="1" smtClean="0"/>
                <a:t>অভ্যন্তরীণ</a:t>
              </a:r>
              <a:endParaRPr lang="en-US" dirty="0" smtClean="0"/>
            </a:p>
            <a:p>
              <a:pPr algn="ctr"/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0791" y="3183330"/>
              <a:ext cx="72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ক্রয়ের</a:t>
              </a:r>
              <a:endParaRPr lang="en-US" dirty="0" smtClean="0"/>
            </a:p>
            <a:p>
              <a:pPr algn="ctr"/>
              <a:r>
                <a:rPr lang="en-US" dirty="0" err="1" smtClean="0"/>
                <a:t>অর্ডার</a:t>
              </a:r>
              <a:endParaRPr lang="en-US" dirty="0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9662984" y="3245708"/>
              <a:ext cx="222421" cy="214184"/>
            </a:xfrm>
            <a:prstGeom prst="parallelogram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868350" y="316813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94899" y="3502037"/>
              <a:ext cx="822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Fax, Mail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71337" y="3275226"/>
              <a:ext cx="655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চালান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19286" y="4653784"/>
              <a:ext cx="1762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সরবরাহকারীর</a:t>
              </a:r>
              <a:endParaRPr lang="en-US" dirty="0"/>
            </a:p>
            <a:p>
              <a:pPr algn="ctr"/>
              <a:r>
                <a:rPr lang="en-US" dirty="0" err="1" smtClean="0"/>
                <a:t>অভ্যন্তরীণ</a:t>
              </a:r>
              <a:r>
                <a:rPr lang="en-US" dirty="0" smtClean="0"/>
                <a:t> </a:t>
              </a:r>
              <a:r>
                <a:rPr lang="en-US" dirty="0" err="1" smtClean="0"/>
                <a:t>সিস্টেম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4526" y="5670527"/>
              <a:ext cx="1223412" cy="3231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চিত্রঃ</a:t>
              </a:r>
              <a:r>
                <a:rPr lang="en-US" sz="1500" dirty="0" smtClean="0"/>
                <a:t> </a:t>
              </a:r>
              <a:r>
                <a:rPr lang="en-US" sz="1300" dirty="0" smtClean="0"/>
                <a:t>EDI</a:t>
              </a:r>
              <a:r>
                <a:rPr lang="en-US" sz="1500" dirty="0" smtClean="0"/>
                <a:t> </a:t>
              </a:r>
              <a:r>
                <a:rPr lang="en-US" sz="1500" dirty="0" err="1" smtClean="0"/>
                <a:t>সিস্টেম</a:t>
              </a:r>
              <a:endParaRPr lang="en-US" sz="1500" dirty="0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6919784" y="3874716"/>
              <a:ext cx="172994" cy="14980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9914238" y="5338803"/>
              <a:ext cx="172994" cy="14980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79157" y="1498094"/>
            <a:ext cx="11013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EDI: </a:t>
            </a:r>
            <a:r>
              <a:rPr lang="en-US" sz="1500" b="1" dirty="0" smtClean="0"/>
              <a:t>EDI</a:t>
            </a:r>
            <a:r>
              <a:rPr lang="en-US" b="1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ইলেক্ট্রনিক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ইন্টারচেঞ্জ</a:t>
            </a:r>
            <a:r>
              <a:rPr lang="en-US" dirty="0" smtClean="0"/>
              <a:t> </a:t>
            </a:r>
            <a:r>
              <a:rPr lang="en-US" sz="1500" dirty="0" smtClean="0"/>
              <a:t>(Electronic data interchange)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ব্যবসায়িক</a:t>
            </a:r>
            <a:r>
              <a:rPr lang="en-US" dirty="0" smtClean="0"/>
              <a:t> </a:t>
            </a:r>
            <a:r>
              <a:rPr lang="en-US" dirty="0" err="1" smtClean="0"/>
              <a:t>দলিলসমূহ</a:t>
            </a:r>
            <a:r>
              <a:rPr lang="en-US" dirty="0" smtClean="0"/>
              <a:t> </a:t>
            </a:r>
            <a:r>
              <a:rPr lang="en-US" dirty="0" err="1" smtClean="0"/>
              <a:t>অংশীদারদের</a:t>
            </a:r>
            <a:r>
              <a:rPr lang="en-US" dirty="0" smtClean="0"/>
              <a:t> </a:t>
            </a:r>
            <a:r>
              <a:rPr lang="en-US" dirty="0" err="1" smtClean="0"/>
              <a:t>মধ্য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কম্পিউটারে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অন্য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ডিজিটাল</a:t>
            </a:r>
            <a:r>
              <a:rPr lang="en-US" dirty="0" smtClean="0"/>
              <a:t> </a:t>
            </a:r>
            <a:r>
              <a:rPr lang="en-US" dirty="0" err="1" smtClean="0"/>
              <a:t>উপায়ে</a:t>
            </a:r>
            <a:r>
              <a:rPr lang="en-US" dirty="0" smtClean="0"/>
              <a:t> </a:t>
            </a:r>
            <a:r>
              <a:rPr lang="en-US" dirty="0" err="1" smtClean="0"/>
              <a:t>আদান-প্রদানের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ব্যবসা-বাণিজ্য</a:t>
            </a:r>
            <a:r>
              <a:rPr lang="en-US" dirty="0" smtClean="0"/>
              <a:t> </a:t>
            </a:r>
            <a:r>
              <a:rPr lang="en-US" dirty="0" err="1" smtClean="0"/>
              <a:t>পরিচালনার</a:t>
            </a:r>
            <a:r>
              <a:rPr lang="en-US" dirty="0" smtClean="0"/>
              <a:t> </a:t>
            </a:r>
            <a:r>
              <a:rPr lang="en-US" dirty="0" err="1" smtClean="0"/>
              <a:t>পদ্ধতি</a:t>
            </a:r>
            <a:r>
              <a:rPr lang="en-US" sz="1300" dirty="0" smtClean="0"/>
              <a:t>।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840260" y="1578649"/>
            <a:ext cx="238897" cy="14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5" grpId="0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2074</Words>
  <Application>Microsoft Office PowerPoint</Application>
  <PresentationFormat>Widescreen</PresentationFormat>
  <Paragraphs>283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PowerPoint Presentation</vt:lpstr>
      <vt:lpstr>Project analysis slide 2</vt:lpstr>
      <vt:lpstr>Project analysis slide 6</vt:lpstr>
      <vt:lpstr>PowerPoint Presentation</vt:lpstr>
      <vt:lpstr>PowerPoint Presentation</vt:lpstr>
      <vt:lpstr>Project analysis slide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Hossain</dc:creator>
  <cp:lastModifiedBy>Microsoft account</cp:lastModifiedBy>
  <cp:revision>2</cp:revision>
  <dcterms:created xsi:type="dcterms:W3CDTF">2023-03-22T13:40:19Z</dcterms:created>
  <dcterms:modified xsi:type="dcterms:W3CDTF">2023-03-24T16:57:27Z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