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F8182-20B0-4CAE-A374-E351B78293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B5D0F-7F8A-4C9E-B9D9-51878AFC7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D76B7-B368-4870-8DBD-E7ABB4411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1413-240A-4AE7-AC73-089446621507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B13D8-5AB7-4470-A967-BF5DB851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6685C-DC3B-4551-BA6E-1C9B5F0F6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531F-7DEB-4AA3-A966-F72888B42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85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A4D0C-180B-436C-A42D-BF26C1E81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69EFE4-2290-4092-A85E-2984FBC5E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EBEC6-4FE8-4E1D-A588-BD7019B2B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1413-240A-4AE7-AC73-089446621507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78BCC-2454-40D3-BCFC-EB01A8E98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5CBE0-6BC5-411C-8E84-C8EA2431B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531F-7DEB-4AA3-A966-F72888B42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44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1B1E13-EEFC-4CC9-9647-080FB99E67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90D271-06AB-486D-974F-D40E7FB21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027EF-1EDB-47E1-AE20-DFCACD12A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1413-240A-4AE7-AC73-089446621507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9B7F0-DCB1-4596-8754-CA5833B88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84E77-E391-4163-B053-1E7EB8FE9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531F-7DEB-4AA3-A966-F72888B42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58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5765-D590-4050-9BEA-B3BEF49FB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4AEA6-8FC8-45BF-9DDB-5D65B02A6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EE9F3-D087-46C0-911C-6CCC9619F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1413-240A-4AE7-AC73-089446621507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A089F-BBA9-46A5-8371-194BEAA32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814CF-6BC6-466D-BBCA-413321B07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531F-7DEB-4AA3-A966-F72888B42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60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1F9B5-F03B-437B-AC56-787286ED4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3CC02-3CC2-4295-A6F4-62BDC91C3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E88E0-1CF3-4FCE-9AB5-62C894738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1413-240A-4AE7-AC73-089446621507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37ADD-6E8D-41A7-A85A-C45D6DD0D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23C6-1DD6-4143-ADBD-8A1A953D2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531F-7DEB-4AA3-A966-F72888B42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40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07164-9A48-4D53-84B6-8BA6BD7DC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80089-DCF6-4AD8-B572-7FE48CA985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4F3A2-7E8B-48B1-844D-3F5208157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C65ED-39FE-44BA-9D36-1E435CDFB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1413-240A-4AE7-AC73-089446621507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4EA15-86E8-4DBE-8463-8D9FC7F1D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A20AE-898E-4DAC-A47B-45F4B343A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531F-7DEB-4AA3-A966-F72888B42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8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68067-0F0C-4C1D-B612-09FE4BBEC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518E7-3830-4BD2-8CD1-DECFEEC92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904BAD-FBC1-413B-81D0-52A1CBDB6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D2F16C-BFFD-4841-9AD8-FED98C6483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A33882-89FA-4A47-A23D-C181682ED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469994-D96C-4DE1-8F02-56284FBDB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1413-240A-4AE7-AC73-089446621507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AAF41C-C62D-474D-A22C-695FAF329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C8B2E-290F-474C-91D8-5A0804979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531F-7DEB-4AA3-A966-F72888B42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43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1A39D-A4C3-4AD5-9072-C22274FDB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73082F-9803-44E4-8B21-B83EB0F22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1413-240A-4AE7-AC73-089446621507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C26580-024D-45D8-9FB1-076714B64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A18AFD-9E41-4FF1-BADB-76A5B7681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531F-7DEB-4AA3-A966-F72888B42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93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F78355-CFF2-4759-BB6E-93E0EB03B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1413-240A-4AE7-AC73-089446621507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18F26B-ED36-43FD-96A2-F6CE514A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BA900-E6D1-4EE2-A2DA-400691775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531F-7DEB-4AA3-A966-F72888B42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16F87-0946-42E9-BFF2-9D2768989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920AC-A516-4ADF-99C0-2B1BF25DC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A1722-1C16-43E7-8EC5-BE46DE3E1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8EF68-1750-48D9-A780-FBA7002AA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1413-240A-4AE7-AC73-089446621507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1B577-FFBC-4966-A46E-0003E0D28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B16C4-6CA2-4A9D-91EE-3428EEBED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531F-7DEB-4AA3-A966-F72888B42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5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3E14E-4F12-4AB5-9504-00463EC49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7EB91C-E973-4154-A4DC-4759219F53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C20A6-FB5C-47C4-81E5-EA88BEDFD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02869-1B08-45DD-8669-CE87BBB74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1413-240A-4AE7-AC73-089446621507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DFE59-2FDF-4EC5-B2E6-96F7CB7E1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EDF28-87B2-4884-B701-5818C7A55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531F-7DEB-4AA3-A966-F72888B42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01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8D0F51-DA1B-42B2-898B-03C1C31F5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C2DB1-9B5A-4A37-B986-158A4D26D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88F72-17BF-4F5D-9331-D9F29BA3F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E1413-240A-4AE7-AC73-089446621507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C0235-988C-4805-99C1-E54117D10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E36F2-03BE-4854-BC3D-E0A487F4A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E531F-7DEB-4AA3-A966-F72888B42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74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1F6684-45E3-4B19-93F2-3F3171772F6F}"/>
              </a:ext>
            </a:extLst>
          </p:cNvPr>
          <p:cNvSpPr txBox="1"/>
          <p:nvPr/>
        </p:nvSpPr>
        <p:spPr>
          <a:xfrm>
            <a:off x="767130" y="1003176"/>
            <a:ext cx="5122415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en-US" sz="3200" b="1" dirty="0"/>
              <a:t>Single-Factor Experiments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6899A4-F55C-4E4D-97E3-C012516E4333}"/>
              </a:ext>
            </a:extLst>
          </p:cNvPr>
          <p:cNvSpPr txBox="1"/>
          <p:nvPr/>
        </p:nvSpPr>
        <p:spPr>
          <a:xfrm>
            <a:off x="1366619" y="1702211"/>
            <a:ext cx="39234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only a single factor varies</a:t>
            </a:r>
          </a:p>
          <a:p>
            <a:endParaRPr 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764167-CF4F-47D9-8899-6D0110BD39B1}"/>
              </a:ext>
            </a:extLst>
          </p:cNvPr>
          <p:cNvSpPr txBox="1"/>
          <p:nvPr/>
        </p:nvSpPr>
        <p:spPr>
          <a:xfrm>
            <a:off x="767130" y="2746281"/>
            <a:ext cx="496113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Fertilizer trials where several rates of a single fertilizer element are tested.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Insecticide trials where several insecticides are tested. </a:t>
            </a:r>
            <a:endParaRPr 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A48570-0C6E-4F67-BFD0-BC41FCC9A03F}"/>
              </a:ext>
            </a:extLst>
          </p:cNvPr>
          <p:cNvSpPr txBox="1"/>
          <p:nvPr/>
        </p:nvSpPr>
        <p:spPr>
          <a:xfrm>
            <a:off x="6480699" y="1003176"/>
            <a:ext cx="5122415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/>
              <a:t>Two-Factor</a:t>
            </a:r>
            <a:r>
              <a:rPr lang="en-US" sz="3200" dirty="0"/>
              <a:t> </a:t>
            </a:r>
            <a:r>
              <a:rPr lang="en-US" sz="3200" b="1" dirty="0"/>
              <a:t>Experiments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7AB7C6-2E1C-4670-8945-BAB48238B4DD}"/>
              </a:ext>
            </a:extLst>
          </p:cNvPr>
          <p:cNvSpPr txBox="1"/>
          <p:nvPr/>
        </p:nvSpPr>
        <p:spPr>
          <a:xfrm>
            <a:off x="7069585" y="1702211"/>
            <a:ext cx="5122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two variable factors.</a:t>
            </a:r>
            <a:endParaRPr lang="en-US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545A20-07E1-4A9B-B644-BAABB15E4D72}"/>
              </a:ext>
            </a:extLst>
          </p:cNvPr>
          <p:cNvSpPr txBox="1"/>
          <p:nvPr/>
        </p:nvSpPr>
        <p:spPr>
          <a:xfrm>
            <a:off x="6096000" y="2770578"/>
            <a:ext cx="54523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Effect of </a:t>
            </a:r>
            <a:r>
              <a:rPr lang="en-US" sz="2800" b="1" dirty="0"/>
              <a:t>Nitrogen</a:t>
            </a:r>
            <a:r>
              <a:rPr lang="en-US" sz="2800" dirty="0"/>
              <a:t> Levels on the growth of </a:t>
            </a:r>
            <a:r>
              <a:rPr lang="en-US" sz="2800" b="1" dirty="0"/>
              <a:t>different Wheat varieties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To evaluate the effect of </a:t>
            </a:r>
            <a:r>
              <a:rPr lang="en-US" sz="2800" b="1" dirty="0"/>
              <a:t>fertilizer type</a:t>
            </a:r>
            <a:r>
              <a:rPr lang="en-US" sz="2800" dirty="0"/>
              <a:t> and </a:t>
            </a:r>
            <a:r>
              <a:rPr lang="en-US" sz="2800" b="1" dirty="0"/>
              <a:t>irrigation level</a:t>
            </a:r>
            <a:r>
              <a:rPr lang="en-US" sz="2800" dirty="0"/>
              <a:t> on </a:t>
            </a:r>
            <a:r>
              <a:rPr lang="en-US" sz="2800" b="1" dirty="0"/>
              <a:t>wheat yield</a:t>
            </a:r>
          </a:p>
        </p:txBody>
      </p:sp>
    </p:spTree>
    <p:extLst>
      <p:ext uri="{BB962C8B-B14F-4D97-AF65-F5344CB8AC3E}">
        <p14:creationId xmlns:p14="http://schemas.microsoft.com/office/powerpoint/2010/main" val="3316341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BA35C7-8D81-42BF-8E17-2D86F597DB94}"/>
              </a:ext>
            </a:extLst>
          </p:cNvPr>
          <p:cNvSpPr txBox="1"/>
          <p:nvPr/>
        </p:nvSpPr>
        <p:spPr>
          <a:xfrm>
            <a:off x="683581" y="829780"/>
            <a:ext cx="5211191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Completely Randomized </a:t>
            </a: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Design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F00CDD-146E-43A7-8FEF-5426FCD9FF32}"/>
              </a:ext>
            </a:extLst>
          </p:cNvPr>
          <p:cNvSpPr txBox="1"/>
          <p:nvPr/>
        </p:nvSpPr>
        <p:spPr>
          <a:xfrm>
            <a:off x="563058" y="1779055"/>
            <a:ext cx="511620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Treatments are assigned completely at random</a:t>
            </a:r>
          </a:p>
          <a:p>
            <a:r>
              <a:rPr lang="en-US" sz="2800" dirty="0"/>
              <a:t>Appropriate for homogeneous experimental units</a:t>
            </a:r>
            <a:endParaRPr lang="en-US" sz="28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8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AE8F05-1AC1-454D-8B2B-97967054A280}"/>
              </a:ext>
            </a:extLst>
          </p:cNvPr>
          <p:cNvSpPr txBox="1"/>
          <p:nvPr/>
        </p:nvSpPr>
        <p:spPr>
          <a:xfrm>
            <a:off x="6096000" y="829780"/>
            <a:ext cx="5489359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Randomized Complete Block Design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8E8962-4532-4F25-8E78-C1BE4721CEF2}"/>
              </a:ext>
            </a:extLst>
          </p:cNvPr>
          <p:cNvSpPr txBox="1"/>
          <p:nvPr/>
        </p:nvSpPr>
        <p:spPr>
          <a:xfrm>
            <a:off x="6244107" y="1779055"/>
            <a:ext cx="51931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The experimental area has a predictable productivity gradient.</a:t>
            </a:r>
          </a:p>
          <a:p>
            <a:r>
              <a:rPr lang="en-US" sz="2800" dirty="0"/>
              <a:t>Suited for field experiments </a:t>
            </a:r>
            <a:endParaRPr lang="en-US" sz="28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E662B7-F60C-4F88-8035-2390E4FC8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41" y="3955560"/>
            <a:ext cx="4572033" cy="27432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3594ED1-BF90-4A89-AB77-3983850597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9" r="15867" b="4697"/>
          <a:stretch/>
        </p:blipFill>
        <p:spPr>
          <a:xfrm rot="16200000">
            <a:off x="7394537" y="3191145"/>
            <a:ext cx="2892283" cy="4122987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5FE96773-A55A-4B2C-84C9-368C2CE7E648}"/>
              </a:ext>
            </a:extLst>
          </p:cNvPr>
          <p:cNvSpPr/>
          <p:nvPr/>
        </p:nvSpPr>
        <p:spPr>
          <a:xfrm>
            <a:off x="6779185" y="3293806"/>
            <a:ext cx="4122987" cy="52322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</a:t>
            </a:r>
            <a:r>
              <a:rPr lang="en-US" sz="1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roductivity gradient</a:t>
            </a:r>
            <a:endParaRPr lang="en-US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856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1CD2E07-B844-4DCF-9932-42C644480C36}"/>
              </a:ext>
            </a:extLst>
          </p:cNvPr>
          <p:cNvSpPr txBox="1"/>
          <p:nvPr/>
        </p:nvSpPr>
        <p:spPr>
          <a:xfrm>
            <a:off x="4159140" y="944228"/>
            <a:ext cx="53570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</a:t>
            </a:r>
            <a:r>
              <a:rPr lang="en-US" sz="2800" b="1" dirty="0"/>
              <a:t>spread or dispersion</a:t>
            </a:r>
            <a:r>
              <a:rPr lang="en-US" sz="2800" dirty="0"/>
              <a:t> of a set of data points around the mean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543B17-87AC-4103-B03C-52C1E88CDECD}"/>
              </a:ext>
            </a:extLst>
          </p:cNvPr>
          <p:cNvSpPr txBox="1"/>
          <p:nvPr/>
        </p:nvSpPr>
        <p:spPr>
          <a:xfrm>
            <a:off x="1025223" y="1067338"/>
            <a:ext cx="2338674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Variance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68455E6-4D55-4FC0-92C8-BB2AF04ED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23" y="2096211"/>
            <a:ext cx="7505700" cy="370522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F66E3E0-BCA8-4BF6-980E-1ECBCAC4274A}"/>
              </a:ext>
            </a:extLst>
          </p:cNvPr>
          <p:cNvSpPr txBox="1"/>
          <p:nvPr/>
        </p:nvSpPr>
        <p:spPr>
          <a:xfrm>
            <a:off x="8648231" y="3625657"/>
            <a:ext cx="2518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Bessel’s correction</a:t>
            </a:r>
          </a:p>
          <a:p>
            <a:r>
              <a:rPr lang="en-US" b="1" dirty="0"/>
              <a:t>n-1</a:t>
            </a:r>
          </a:p>
        </p:txBody>
      </p:sp>
    </p:spTree>
    <p:extLst>
      <p:ext uri="{BB962C8B-B14F-4D97-AF65-F5344CB8AC3E}">
        <p14:creationId xmlns:p14="http://schemas.microsoft.com/office/powerpoint/2010/main" val="1197129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C917BD8-EE6C-4E03-AA32-8B7DB07164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3" r="691" b="6952"/>
          <a:stretch/>
        </p:blipFill>
        <p:spPr>
          <a:xfrm>
            <a:off x="2109926" y="1004767"/>
            <a:ext cx="7972147" cy="58532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DB771C-3E5C-4E79-BD02-26229CA332A8}"/>
              </a:ext>
            </a:extLst>
          </p:cNvPr>
          <p:cNvSpPr txBox="1"/>
          <p:nvPr/>
        </p:nvSpPr>
        <p:spPr>
          <a:xfrm>
            <a:off x="4847008" y="167579"/>
            <a:ext cx="249798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ANOVA Table</a:t>
            </a:r>
          </a:p>
        </p:txBody>
      </p:sp>
    </p:spTree>
    <p:extLst>
      <p:ext uri="{BB962C8B-B14F-4D97-AF65-F5344CB8AC3E}">
        <p14:creationId xmlns:p14="http://schemas.microsoft.com/office/powerpoint/2010/main" val="1304049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B371F17-54AE-4583-8ADA-3288A3601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872318"/>
              </p:ext>
            </p:extLst>
          </p:nvPr>
        </p:nvGraphicFramePr>
        <p:xfrm>
          <a:off x="596434" y="755045"/>
          <a:ext cx="11184233" cy="223959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81884">
                  <a:extLst>
                    <a:ext uri="{9D8B030D-6E8A-4147-A177-3AD203B41FA5}">
                      <a16:colId xmlns:a16="http://schemas.microsoft.com/office/drawing/2014/main" val="643862682"/>
                    </a:ext>
                  </a:extLst>
                </a:gridCol>
                <a:gridCol w="548073">
                  <a:extLst>
                    <a:ext uri="{9D8B030D-6E8A-4147-A177-3AD203B41FA5}">
                      <a16:colId xmlns:a16="http://schemas.microsoft.com/office/drawing/2014/main" val="2672950709"/>
                    </a:ext>
                  </a:extLst>
                </a:gridCol>
                <a:gridCol w="701118">
                  <a:extLst>
                    <a:ext uri="{9D8B030D-6E8A-4147-A177-3AD203B41FA5}">
                      <a16:colId xmlns:a16="http://schemas.microsoft.com/office/drawing/2014/main" val="2817101033"/>
                    </a:ext>
                  </a:extLst>
                </a:gridCol>
                <a:gridCol w="701118">
                  <a:extLst>
                    <a:ext uri="{9D8B030D-6E8A-4147-A177-3AD203B41FA5}">
                      <a16:colId xmlns:a16="http://schemas.microsoft.com/office/drawing/2014/main" val="4121439145"/>
                    </a:ext>
                  </a:extLst>
                </a:gridCol>
                <a:gridCol w="701118">
                  <a:extLst>
                    <a:ext uri="{9D8B030D-6E8A-4147-A177-3AD203B41FA5}">
                      <a16:colId xmlns:a16="http://schemas.microsoft.com/office/drawing/2014/main" val="4014792895"/>
                    </a:ext>
                  </a:extLst>
                </a:gridCol>
                <a:gridCol w="742785">
                  <a:extLst>
                    <a:ext uri="{9D8B030D-6E8A-4147-A177-3AD203B41FA5}">
                      <a16:colId xmlns:a16="http://schemas.microsoft.com/office/drawing/2014/main" val="492824954"/>
                    </a:ext>
                  </a:extLst>
                </a:gridCol>
                <a:gridCol w="701118">
                  <a:extLst>
                    <a:ext uri="{9D8B030D-6E8A-4147-A177-3AD203B41FA5}">
                      <a16:colId xmlns:a16="http://schemas.microsoft.com/office/drawing/2014/main" val="2941000113"/>
                    </a:ext>
                  </a:extLst>
                </a:gridCol>
                <a:gridCol w="701118">
                  <a:extLst>
                    <a:ext uri="{9D8B030D-6E8A-4147-A177-3AD203B41FA5}">
                      <a16:colId xmlns:a16="http://schemas.microsoft.com/office/drawing/2014/main" val="4061694358"/>
                    </a:ext>
                  </a:extLst>
                </a:gridCol>
                <a:gridCol w="789257">
                  <a:extLst>
                    <a:ext uri="{9D8B030D-6E8A-4147-A177-3AD203B41FA5}">
                      <a16:colId xmlns:a16="http://schemas.microsoft.com/office/drawing/2014/main" val="3973193807"/>
                    </a:ext>
                  </a:extLst>
                </a:gridCol>
                <a:gridCol w="742785">
                  <a:extLst>
                    <a:ext uri="{9D8B030D-6E8A-4147-A177-3AD203B41FA5}">
                      <a16:colId xmlns:a16="http://schemas.microsoft.com/office/drawing/2014/main" val="694892131"/>
                    </a:ext>
                  </a:extLst>
                </a:gridCol>
                <a:gridCol w="696310">
                  <a:extLst>
                    <a:ext uri="{9D8B030D-6E8A-4147-A177-3AD203B41FA5}">
                      <a16:colId xmlns:a16="http://schemas.microsoft.com/office/drawing/2014/main" val="2177257274"/>
                    </a:ext>
                  </a:extLst>
                </a:gridCol>
                <a:gridCol w="742785">
                  <a:extLst>
                    <a:ext uri="{9D8B030D-6E8A-4147-A177-3AD203B41FA5}">
                      <a16:colId xmlns:a16="http://schemas.microsoft.com/office/drawing/2014/main" val="2311967940"/>
                    </a:ext>
                  </a:extLst>
                </a:gridCol>
                <a:gridCol w="742785">
                  <a:extLst>
                    <a:ext uri="{9D8B030D-6E8A-4147-A177-3AD203B41FA5}">
                      <a16:colId xmlns:a16="http://schemas.microsoft.com/office/drawing/2014/main" val="2154142476"/>
                    </a:ext>
                  </a:extLst>
                </a:gridCol>
                <a:gridCol w="789257">
                  <a:extLst>
                    <a:ext uri="{9D8B030D-6E8A-4147-A177-3AD203B41FA5}">
                      <a16:colId xmlns:a16="http://schemas.microsoft.com/office/drawing/2014/main" val="2322323889"/>
                    </a:ext>
                  </a:extLst>
                </a:gridCol>
                <a:gridCol w="702722">
                  <a:extLst>
                    <a:ext uri="{9D8B030D-6E8A-4147-A177-3AD203B41FA5}">
                      <a16:colId xmlns:a16="http://schemas.microsoft.com/office/drawing/2014/main" val="1632753959"/>
                    </a:ext>
                  </a:extLst>
                </a:gridCol>
              </a:tblGrid>
              <a:tr h="4940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Source of variation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df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PH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LH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CPP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CL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CD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RPC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GPR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DM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AD50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SD50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100SW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KWP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ASI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80531549"/>
                  </a:ext>
                </a:extLst>
              </a:tr>
              <a:tr h="49402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Replication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0.006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0.13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0.02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2.10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0.06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0.28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6.1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0.4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0.13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0.18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1.25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449.7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0.02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7956320"/>
                  </a:ext>
                </a:extLst>
              </a:tr>
              <a:tr h="49402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Variety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1.09</a:t>
                      </a:r>
                      <a:r>
                        <a:rPr lang="en-US" sz="10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2.41</a:t>
                      </a:r>
                      <a:r>
                        <a:rPr lang="en-US" sz="10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0.18</a:t>
                      </a:r>
                      <a:r>
                        <a:rPr lang="en-US" sz="10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69.15</a:t>
                      </a:r>
                      <a:r>
                        <a:rPr lang="en-US" sz="10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0.21</a:t>
                      </a:r>
                      <a:r>
                        <a:rPr lang="en-US" sz="10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4.76</a:t>
                      </a:r>
                      <a:r>
                        <a:rPr lang="en-US" sz="10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214.22</a:t>
                      </a:r>
                      <a:r>
                        <a:rPr lang="en-US" sz="10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16.16</a:t>
                      </a:r>
                      <a:r>
                        <a:rPr lang="en-US" sz="1000" baseline="300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7.90</a:t>
                      </a:r>
                      <a:r>
                        <a:rPr lang="en-US" sz="10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17.30</a:t>
                      </a:r>
                      <a:r>
                        <a:rPr lang="en-US" sz="10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32.91</a:t>
                      </a:r>
                      <a:r>
                        <a:rPr lang="en-US" sz="10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4432.7</a:t>
                      </a:r>
                      <a:r>
                        <a:rPr lang="en-US" sz="10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4.00</a:t>
                      </a:r>
                      <a:r>
                        <a:rPr lang="en-US" sz="1000" baseline="30000">
                          <a:effectLst/>
                        </a:rPr>
                        <a:t>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00641048"/>
                  </a:ext>
                </a:extLst>
              </a:tr>
              <a:tr h="49402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Error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0.007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0.04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0.03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2.89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0.02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0.29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16.24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1.80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0.05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0.08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3.49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200.6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0.037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48142888"/>
                  </a:ext>
                </a:extLst>
              </a:tr>
              <a:tr h="263514">
                <a:tc gridSpan="15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81879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90ECF0F-AFE6-4CAC-BD41-23857E82F87A}"/>
              </a:ext>
            </a:extLst>
          </p:cNvPr>
          <p:cNvSpPr txBox="1"/>
          <p:nvPr/>
        </p:nvSpPr>
        <p:spPr>
          <a:xfrm>
            <a:off x="4216893" y="284086"/>
            <a:ext cx="216615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Sample ANOVA table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906331-9CC3-4880-96F3-A7B688F90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44" y="3096262"/>
            <a:ext cx="8051740" cy="19995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567EA8-1674-4EAF-95C4-51B90D779E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879"/>
          <a:stretch/>
        </p:blipFill>
        <p:spPr>
          <a:xfrm>
            <a:off x="2519774" y="5197409"/>
            <a:ext cx="6634279" cy="14697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5728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189</Words>
  <Application>Microsoft Office PowerPoint</Application>
  <PresentationFormat>Widescreen</PresentationFormat>
  <Paragraphs>82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Yousuf Islam</dc:creator>
  <cp:lastModifiedBy>Yousuf Islam</cp:lastModifiedBy>
  <cp:revision>3</cp:revision>
  <dcterms:created xsi:type="dcterms:W3CDTF">2025-02-15T13:56:02Z</dcterms:created>
  <dcterms:modified xsi:type="dcterms:W3CDTF">2025-02-15T15:32:36Z</dcterms:modified>
</cp:coreProperties>
</file>