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3"/>
  </p:notesMasterIdLst>
  <p:sldIdLst>
    <p:sldId id="356" r:id="rId3"/>
    <p:sldId id="350" r:id="rId4"/>
    <p:sldId id="345" r:id="rId5"/>
    <p:sldId id="351" r:id="rId6"/>
    <p:sldId id="349" r:id="rId7"/>
    <p:sldId id="352" r:id="rId8"/>
    <p:sldId id="353" r:id="rId9"/>
    <p:sldId id="354" r:id="rId10"/>
    <p:sldId id="355" r:id="rId11"/>
    <p:sldId id="34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2" autoAdjust="0"/>
    <p:restoredTop sz="93597" autoAdjust="0"/>
  </p:normalViewPr>
  <p:slideViewPr>
    <p:cSldViewPr snapToGrid="0">
      <p:cViewPr varScale="1">
        <p:scale>
          <a:sx n="65" d="100"/>
          <a:sy n="65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B2593A6-1B4F-184C-8B3D-DBE96B43CC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579" y="0"/>
            <a:ext cx="7820167" cy="1787856"/>
          </a:xfrm>
          <a:custGeom>
            <a:avLst/>
            <a:gdLst>
              <a:gd name="connsiteX0" fmla="*/ 0 w 7820167"/>
              <a:gd name="connsiteY0" fmla="*/ 0 h 1787856"/>
              <a:gd name="connsiteX1" fmla="*/ 7287904 w 7820167"/>
              <a:gd name="connsiteY1" fmla="*/ 0 h 1787856"/>
              <a:gd name="connsiteX2" fmla="*/ 7820167 w 7820167"/>
              <a:gd name="connsiteY2" fmla="*/ 1787856 h 1787856"/>
              <a:gd name="connsiteX3" fmla="*/ 313898 w 7820167"/>
              <a:gd name="connsiteY3" fmla="*/ 1050877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0167" h="1787856">
                <a:moveTo>
                  <a:pt x="0" y="0"/>
                </a:moveTo>
                <a:lnTo>
                  <a:pt x="7287904" y="0"/>
                </a:lnTo>
                <a:lnTo>
                  <a:pt x="7820167" y="1787856"/>
                </a:lnTo>
                <a:lnTo>
                  <a:pt x="313898" y="10508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8E1B448-A036-5842-978E-FF6C6DD5A6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4664" y="4237630"/>
            <a:ext cx="7697336" cy="2620370"/>
          </a:xfrm>
          <a:custGeom>
            <a:avLst/>
            <a:gdLst>
              <a:gd name="connsiteX0" fmla="*/ 7697336 w 7697336"/>
              <a:gd name="connsiteY0" fmla="*/ 0 h 2620370"/>
              <a:gd name="connsiteX1" fmla="*/ 7697336 w 7697336"/>
              <a:gd name="connsiteY1" fmla="*/ 2620370 h 2620370"/>
              <a:gd name="connsiteX2" fmla="*/ 0 w 7697336"/>
              <a:gd name="connsiteY2" fmla="*/ 2620370 h 2620370"/>
              <a:gd name="connsiteX3" fmla="*/ 163773 w 7697336"/>
              <a:gd name="connsiteY3" fmla="*/ 955343 h 26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7336" h="2620370">
                <a:moveTo>
                  <a:pt x="7697336" y="0"/>
                </a:moveTo>
                <a:lnTo>
                  <a:pt x="7697336" y="2620370"/>
                </a:lnTo>
                <a:lnTo>
                  <a:pt x="0" y="2620370"/>
                </a:lnTo>
                <a:lnTo>
                  <a:pt x="163773" y="9553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1DB517-1E6E-A042-BCF2-8151D55AF3A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5811499" y="12560299"/>
            <a:chExt cx="12250422" cy="688975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b="100000"/>
            </a:path>
          </a:gradFill>
          <a:effectLst>
            <a:outerShdw blurRad="317500" dist="190500" dir="5400000" algn="t" rotWithShape="0">
              <a:schemeClr val="accent2">
                <a:lumMod val="50000"/>
                <a:alpha val="20000"/>
              </a:schemeClr>
            </a:outerShdw>
          </a:effectLst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C8B5968-8573-E94E-81D0-787E93F87438}"/>
                </a:ext>
              </a:extLst>
            </p:cNvPr>
            <p:cNvSpPr/>
            <p:nvPr/>
          </p:nvSpPr>
          <p:spPr>
            <a:xfrm>
              <a:off x="15811499" y="14681200"/>
              <a:ext cx="12247880" cy="476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404"/>
                  </a:moveTo>
                  <a:lnTo>
                    <a:pt x="21600" y="0"/>
                  </a:lnTo>
                  <a:lnTo>
                    <a:pt x="19719" y="15882"/>
                  </a:lnTo>
                  <a:cubicBezTo>
                    <a:pt x="19674" y="16262"/>
                    <a:pt x="19533" y="16515"/>
                    <a:pt x="19378" y="16498"/>
                  </a:cubicBezTo>
                  <a:lnTo>
                    <a:pt x="2806" y="14369"/>
                  </a:lnTo>
                  <a:cubicBezTo>
                    <a:pt x="2730" y="14358"/>
                    <a:pt x="2659" y="14283"/>
                    <a:pt x="2600" y="14156"/>
                  </a:cubicBezTo>
                  <a:lnTo>
                    <a:pt x="0" y="8318"/>
                  </a:lnTo>
                  <a:lnTo>
                    <a:pt x="0" y="11568"/>
                  </a:lnTo>
                  <a:lnTo>
                    <a:pt x="423" y="12517"/>
                  </a:lnTo>
                  <a:cubicBezTo>
                    <a:pt x="665" y="13058"/>
                    <a:pt x="504" y="14076"/>
                    <a:pt x="184" y="14036"/>
                  </a:cubicBezTo>
                  <a:lnTo>
                    <a:pt x="0" y="14013"/>
                  </a:lnTo>
                  <a:lnTo>
                    <a:pt x="0" y="16463"/>
                  </a:lnTo>
                  <a:lnTo>
                    <a:pt x="2193" y="16745"/>
                  </a:lnTo>
                  <a:cubicBezTo>
                    <a:pt x="2269" y="16757"/>
                    <a:pt x="2341" y="16831"/>
                    <a:pt x="2399" y="16958"/>
                  </a:cubicBezTo>
                  <a:lnTo>
                    <a:pt x="4466" y="21600"/>
                  </a:lnTo>
                  <a:lnTo>
                    <a:pt x="5913" y="21600"/>
                  </a:lnTo>
                  <a:lnTo>
                    <a:pt x="4576" y="18597"/>
                  </a:lnTo>
                  <a:cubicBezTo>
                    <a:pt x="4334" y="18057"/>
                    <a:pt x="4495" y="17038"/>
                    <a:pt x="4815" y="17079"/>
                  </a:cubicBezTo>
                  <a:lnTo>
                    <a:pt x="18924" y="18891"/>
                  </a:lnTo>
                  <a:cubicBezTo>
                    <a:pt x="19143" y="18919"/>
                    <a:pt x="19293" y="19472"/>
                    <a:pt x="19230" y="20007"/>
                  </a:cubicBezTo>
                  <a:lnTo>
                    <a:pt x="19042" y="21594"/>
                  </a:lnTo>
                  <a:lnTo>
                    <a:pt x="20037" y="21594"/>
                  </a:lnTo>
                  <a:lnTo>
                    <a:pt x="20258" y="19719"/>
                  </a:lnTo>
                  <a:cubicBezTo>
                    <a:pt x="20303" y="19339"/>
                    <a:pt x="20444" y="19086"/>
                    <a:pt x="20599" y="19103"/>
                  </a:cubicBezTo>
                  <a:lnTo>
                    <a:pt x="21598" y="19230"/>
                  </a:lnTo>
                  <a:lnTo>
                    <a:pt x="21598" y="16780"/>
                  </a:lnTo>
                  <a:lnTo>
                    <a:pt x="21054" y="16711"/>
                  </a:lnTo>
                  <a:cubicBezTo>
                    <a:pt x="20834" y="16682"/>
                    <a:pt x="20684" y="16130"/>
                    <a:pt x="20747" y="15595"/>
                  </a:cubicBezTo>
                  <a:lnTo>
                    <a:pt x="21600" y="8404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DBC1A13-5BAF-1546-BAEF-0689CE847737}"/>
                </a:ext>
              </a:extLst>
            </p:cNvPr>
            <p:cNvSpPr/>
            <p:nvPr/>
          </p:nvSpPr>
          <p:spPr>
            <a:xfrm>
              <a:off x="25920699" y="12560299"/>
              <a:ext cx="2141222" cy="149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2092"/>
                  </a:lnTo>
                  <a:lnTo>
                    <a:pt x="9506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089245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989F628-B76C-844D-AB00-AADE9CE074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48800" y="1531580"/>
            <a:ext cx="2743199" cy="5322627"/>
          </a:xfrm>
          <a:custGeom>
            <a:avLst/>
            <a:gdLst>
              <a:gd name="connsiteX0" fmla="*/ 1733265 w 2743199"/>
              <a:gd name="connsiteY0" fmla="*/ 0 h 5322627"/>
              <a:gd name="connsiteX1" fmla="*/ 2743199 w 2743199"/>
              <a:gd name="connsiteY1" fmla="*/ 709683 h 5322627"/>
              <a:gd name="connsiteX2" fmla="*/ 2743199 w 2743199"/>
              <a:gd name="connsiteY2" fmla="*/ 5322627 h 5322627"/>
              <a:gd name="connsiteX3" fmla="*/ 0 w 2743199"/>
              <a:gd name="connsiteY3" fmla="*/ 5322627 h 53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199" h="5322627">
                <a:moveTo>
                  <a:pt x="1733265" y="0"/>
                </a:moveTo>
                <a:lnTo>
                  <a:pt x="2743199" y="709683"/>
                </a:lnTo>
                <a:lnTo>
                  <a:pt x="2743199" y="5322627"/>
                </a:lnTo>
                <a:lnTo>
                  <a:pt x="0" y="53226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b">
            <a:noAutofit/>
          </a:bodyPr>
          <a:lstStyle>
            <a:lvl1pPr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65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8674" y="6356350"/>
            <a:ext cx="1902725" cy="365125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47748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850" y="6356350"/>
            <a:ext cx="54414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54130A3-787B-0C4E-8653-9217B48B27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114" y="515203"/>
            <a:ext cx="4653886" cy="5827594"/>
          </a:xfrm>
          <a:custGeom>
            <a:avLst/>
            <a:gdLst>
              <a:gd name="connsiteX0" fmla="*/ 4653886 w 4653886"/>
              <a:gd name="connsiteY0" fmla="*/ 0 h 5827594"/>
              <a:gd name="connsiteX1" fmla="*/ 4653886 w 4653886"/>
              <a:gd name="connsiteY1" fmla="*/ 5827594 h 5827594"/>
              <a:gd name="connsiteX2" fmla="*/ 0 w 4653886"/>
              <a:gd name="connsiteY2" fmla="*/ 5568287 h 5827594"/>
              <a:gd name="connsiteX3" fmla="*/ 655092 w 4653886"/>
              <a:gd name="connsiteY3" fmla="*/ 477672 h 582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886" h="5827594">
                <a:moveTo>
                  <a:pt x="4653886" y="0"/>
                </a:moveTo>
                <a:lnTo>
                  <a:pt x="4653886" y="5827594"/>
                </a:lnTo>
                <a:lnTo>
                  <a:pt x="0" y="5568287"/>
                </a:lnTo>
                <a:lnTo>
                  <a:pt x="655092" y="4776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42699"/>
            <a:ext cx="6442407" cy="192433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5317"/>
            <a:ext cx="6442407" cy="1007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F690853-E8AC-9948-9EAF-011E5C9F0E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901"/>
            <a:ext cx="11546006" cy="3398293"/>
          </a:xfrm>
          <a:custGeom>
            <a:avLst/>
            <a:gdLst>
              <a:gd name="connsiteX0" fmla="*/ 0 w 11546006"/>
              <a:gd name="connsiteY0" fmla="*/ 0 h 3398293"/>
              <a:gd name="connsiteX1" fmla="*/ 11546006 w 11546006"/>
              <a:gd name="connsiteY1" fmla="*/ 0 h 3398293"/>
              <a:gd name="connsiteX2" fmla="*/ 11081982 w 11546006"/>
              <a:gd name="connsiteY2" fmla="*/ 3398293 h 3398293"/>
              <a:gd name="connsiteX3" fmla="*/ 0 w 11546006"/>
              <a:gd name="connsiteY3" fmla="*/ 2715905 h 339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6006" h="3398293">
                <a:moveTo>
                  <a:pt x="0" y="0"/>
                </a:moveTo>
                <a:lnTo>
                  <a:pt x="11546006" y="0"/>
                </a:lnTo>
                <a:lnTo>
                  <a:pt x="11081982" y="3398293"/>
                </a:lnTo>
                <a:lnTo>
                  <a:pt x="0" y="27159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19425"/>
            <a:ext cx="7602466" cy="19923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8262"/>
            <a:ext cx="10515600" cy="9413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08C457D-8CAB-DD40-B341-11A85335FB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31302" y="1"/>
            <a:ext cx="2660699" cy="3220821"/>
          </a:xfrm>
          <a:custGeom>
            <a:avLst/>
            <a:gdLst>
              <a:gd name="connsiteX0" fmla="*/ 313899 w 2660699"/>
              <a:gd name="connsiteY0" fmla="*/ 0 h 3220821"/>
              <a:gd name="connsiteX1" fmla="*/ 2660699 w 2660699"/>
              <a:gd name="connsiteY1" fmla="*/ 0 h 3220821"/>
              <a:gd name="connsiteX2" fmla="*/ 2660699 w 2660699"/>
              <a:gd name="connsiteY2" fmla="*/ 3220821 h 3220821"/>
              <a:gd name="connsiteX3" fmla="*/ 0 w 2660699"/>
              <a:gd name="connsiteY3" fmla="*/ 3002507 h 322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699" h="3220821">
                <a:moveTo>
                  <a:pt x="313899" y="0"/>
                </a:moveTo>
                <a:lnTo>
                  <a:pt x="2660699" y="0"/>
                </a:lnTo>
                <a:lnTo>
                  <a:pt x="2660699" y="3220821"/>
                </a:lnTo>
                <a:lnTo>
                  <a:pt x="0" y="300250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9892383-2B29-F649-886F-BCA90DD49C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6041" y="0"/>
            <a:ext cx="9116705" cy="3098042"/>
          </a:xfrm>
          <a:custGeom>
            <a:avLst/>
            <a:gdLst>
              <a:gd name="connsiteX0" fmla="*/ 0 w 9116705"/>
              <a:gd name="connsiteY0" fmla="*/ 0 h 3098042"/>
              <a:gd name="connsiteX1" fmla="*/ 9116705 w 9116705"/>
              <a:gd name="connsiteY1" fmla="*/ 0 h 3098042"/>
              <a:gd name="connsiteX2" fmla="*/ 8693624 w 9116705"/>
              <a:gd name="connsiteY2" fmla="*/ 3098042 h 3098042"/>
              <a:gd name="connsiteX3" fmla="*/ 668741 w 9116705"/>
              <a:gd name="connsiteY3" fmla="*/ 2538484 h 309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705" h="3098042">
                <a:moveTo>
                  <a:pt x="0" y="0"/>
                </a:moveTo>
                <a:lnTo>
                  <a:pt x="9116705" y="0"/>
                </a:lnTo>
                <a:lnTo>
                  <a:pt x="8693624" y="3098042"/>
                </a:lnTo>
                <a:lnTo>
                  <a:pt x="668741" y="25384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608" y="2762250"/>
            <a:ext cx="5855317" cy="218322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608" y="5148262"/>
            <a:ext cx="5855317" cy="9413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74320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3754484"/>
            <a:ext cx="1701800" cy="29121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4052057"/>
            <a:ext cx="1701800" cy="29121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4349630"/>
            <a:ext cx="1701800" cy="29121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accent1">
                <a:lumMod val="75000"/>
              </a:schemeClr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D94D-F208-43BA-E6FE-A69A048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DDE6A8-0E8A-06C8-E43E-06340C88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0" y="-1"/>
            <a:ext cx="12170020" cy="68580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BD1C-2769-2A33-0ECA-A409A5DF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2D5D-ACF3-35E2-18DE-7FC9FA6F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EAD6-B6AB-C16F-DF4D-244DCAAC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Lorem ipsum dolor sit amet, tollit epicuri est ex, exerci accumsan singulis ei mel.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Placeholder 12" descr="download.jpg"/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t="19652" b="19652"/>
          <a:stretch>
            <a:fillRect/>
          </a:stretch>
        </p:blipFill>
        <p:spPr/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E392FF6-6C13-4B3A-8D4C-FD6691BFD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6362DC6E-091F-0248-8EB2-947613F060EE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8" y="14626"/>
                </a:moveTo>
                <a:cubicBezTo>
                  <a:pt x="21593" y="14630"/>
                  <a:pt x="21591" y="14630"/>
                  <a:pt x="21587" y="14634"/>
                </a:cubicBezTo>
                <a:lnTo>
                  <a:pt x="17103" y="17452"/>
                </a:lnTo>
                <a:cubicBezTo>
                  <a:pt x="16767" y="17663"/>
                  <a:pt x="16424" y="17165"/>
                  <a:pt x="16473" y="16540"/>
                </a:cubicBezTo>
                <a:lnTo>
                  <a:pt x="16865" y="11449"/>
                </a:lnTo>
                <a:cubicBezTo>
                  <a:pt x="16899" y="11011"/>
                  <a:pt x="17118" y="10693"/>
                  <a:pt x="17367" y="10720"/>
                </a:cubicBezTo>
                <a:lnTo>
                  <a:pt x="21600" y="11198"/>
                </a:lnTo>
                <a:lnTo>
                  <a:pt x="21600" y="9502"/>
                </a:lnTo>
                <a:lnTo>
                  <a:pt x="17566" y="9048"/>
                </a:lnTo>
                <a:cubicBezTo>
                  <a:pt x="17291" y="9017"/>
                  <a:pt x="17087" y="8575"/>
                  <a:pt x="17125" y="8089"/>
                </a:cubicBezTo>
                <a:lnTo>
                  <a:pt x="17710" y="498"/>
                </a:lnTo>
                <a:cubicBezTo>
                  <a:pt x="17723" y="322"/>
                  <a:pt x="17705" y="151"/>
                  <a:pt x="17663" y="4"/>
                </a:cubicBezTo>
                <a:lnTo>
                  <a:pt x="16811" y="4"/>
                </a:lnTo>
                <a:cubicBezTo>
                  <a:pt x="16789" y="84"/>
                  <a:pt x="16773" y="175"/>
                  <a:pt x="16764" y="267"/>
                </a:cubicBezTo>
                <a:lnTo>
                  <a:pt x="16160" y="8105"/>
                </a:lnTo>
                <a:cubicBezTo>
                  <a:pt x="16126" y="8543"/>
                  <a:pt x="15907" y="8861"/>
                  <a:pt x="15658" y="8833"/>
                </a:cubicBezTo>
                <a:lnTo>
                  <a:pt x="3055" y="7412"/>
                </a:lnTo>
                <a:cubicBezTo>
                  <a:pt x="2853" y="7388"/>
                  <a:pt x="2681" y="7142"/>
                  <a:pt x="2627" y="6795"/>
                </a:cubicBezTo>
                <a:lnTo>
                  <a:pt x="1559" y="0"/>
                </a:lnTo>
                <a:lnTo>
                  <a:pt x="641" y="0"/>
                </a:lnTo>
                <a:cubicBezTo>
                  <a:pt x="618" y="143"/>
                  <a:pt x="618" y="299"/>
                  <a:pt x="641" y="450"/>
                </a:cubicBezTo>
                <a:lnTo>
                  <a:pt x="1530" y="6115"/>
                </a:lnTo>
                <a:cubicBezTo>
                  <a:pt x="1617" y="6676"/>
                  <a:pt x="1368" y="7225"/>
                  <a:pt x="1041" y="7185"/>
                </a:cubicBezTo>
                <a:lnTo>
                  <a:pt x="0" y="7066"/>
                </a:lnTo>
                <a:lnTo>
                  <a:pt x="0" y="8762"/>
                </a:lnTo>
                <a:lnTo>
                  <a:pt x="1646" y="8949"/>
                </a:lnTo>
                <a:cubicBezTo>
                  <a:pt x="1848" y="8973"/>
                  <a:pt x="2020" y="9220"/>
                  <a:pt x="2074" y="9566"/>
                </a:cubicBezTo>
                <a:lnTo>
                  <a:pt x="3964" y="21600"/>
                </a:lnTo>
                <a:lnTo>
                  <a:pt x="4894" y="21600"/>
                </a:lnTo>
                <a:cubicBezTo>
                  <a:pt x="4910" y="21469"/>
                  <a:pt x="4910" y="21325"/>
                  <a:pt x="4887" y="21186"/>
                </a:cubicBezTo>
                <a:lnTo>
                  <a:pt x="3169" y="10247"/>
                </a:lnTo>
                <a:cubicBezTo>
                  <a:pt x="3082" y="9685"/>
                  <a:pt x="3330" y="9136"/>
                  <a:pt x="3657" y="9176"/>
                </a:cubicBezTo>
                <a:lnTo>
                  <a:pt x="15459" y="10505"/>
                </a:lnTo>
                <a:cubicBezTo>
                  <a:pt x="15734" y="10537"/>
                  <a:pt x="15938" y="10979"/>
                  <a:pt x="15900" y="11465"/>
                </a:cubicBezTo>
                <a:lnTo>
                  <a:pt x="15394" y="18037"/>
                </a:lnTo>
                <a:cubicBezTo>
                  <a:pt x="15369" y="18352"/>
                  <a:pt x="15248" y="18614"/>
                  <a:pt x="15080" y="18722"/>
                </a:cubicBezTo>
                <a:lnTo>
                  <a:pt x="10502" y="21600"/>
                </a:lnTo>
                <a:lnTo>
                  <a:pt x="13358" y="21600"/>
                </a:lnTo>
                <a:lnTo>
                  <a:pt x="14471" y="20899"/>
                </a:lnTo>
                <a:cubicBezTo>
                  <a:pt x="14769" y="20712"/>
                  <a:pt x="15069" y="21079"/>
                  <a:pt x="15103" y="21600"/>
                </a:cubicBezTo>
                <a:lnTo>
                  <a:pt x="16079" y="21600"/>
                </a:lnTo>
                <a:lnTo>
                  <a:pt x="16178" y="20314"/>
                </a:lnTo>
                <a:cubicBezTo>
                  <a:pt x="16202" y="20000"/>
                  <a:pt x="16323" y="19737"/>
                  <a:pt x="16491" y="19629"/>
                </a:cubicBezTo>
                <a:lnTo>
                  <a:pt x="21596" y="16421"/>
                </a:lnTo>
                <a:lnTo>
                  <a:pt x="21596" y="1462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b="100000"/>
            </a:path>
          </a:gradFill>
          <a:ln w="12700">
            <a:miter lim="400000"/>
          </a:ln>
          <a:effectLst>
            <a:outerShdw blurRad="317500" dist="190500" dir="5400000" algn="t" rotWithShape="0">
              <a:schemeClr val="accent2">
                <a:lumMod val="50000"/>
                <a:alpha val="20000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Md. </a:t>
            </a:r>
            <a:r>
              <a:rPr lang="en-US" dirty="0" err="1"/>
              <a:t>Jahid</a:t>
            </a:r>
            <a:r>
              <a:rPr lang="en-US" dirty="0"/>
              <a:t> 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Id: 201002001</a:t>
            </a:r>
          </a:p>
          <a:p>
            <a:pPr marL="0" indent="0" algn="ctr">
              <a:buNone/>
            </a:pPr>
            <a:r>
              <a:rPr lang="en-US" dirty="0" err="1"/>
              <a:t>Fazlay</a:t>
            </a:r>
            <a:r>
              <a:rPr lang="en-US" dirty="0"/>
              <a:t> rabbi</a:t>
            </a:r>
          </a:p>
          <a:p>
            <a:pPr marL="0" indent="0" algn="ctr">
              <a:buNone/>
            </a:pPr>
            <a:r>
              <a:rPr lang="en-US" dirty="0"/>
              <a:t>Id: 201002006</a:t>
            </a:r>
          </a:p>
          <a:p>
            <a:pPr marL="0" indent="0" algn="ctr">
              <a:buNone/>
            </a:pPr>
            <a:r>
              <a:rPr lang="en-US" dirty="0"/>
              <a:t>Md </a:t>
            </a:r>
            <a:r>
              <a:rPr lang="en-US" dirty="0" err="1"/>
              <a:t>Sayem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Id:201002007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What is knowledge Representation?</a:t>
            </a:r>
          </a:p>
          <a:p>
            <a:r>
              <a:rPr lang="en-US" noProof="1"/>
              <a:t>Different Types of Knowledge</a:t>
            </a:r>
          </a:p>
          <a:p>
            <a:r>
              <a:rPr lang="en-US" noProof="1"/>
              <a:t>Cycles of Knowledge Representation</a:t>
            </a:r>
          </a:p>
          <a:p>
            <a:r>
              <a:rPr lang="en-US" noProof="1"/>
              <a:t>What is relation between knowledge and intelligent?</a:t>
            </a:r>
          </a:p>
          <a:p>
            <a:r>
              <a:rPr lang="en-US" noProof="1"/>
              <a:t>Techniques of Knowledge Representation</a:t>
            </a:r>
          </a:p>
          <a:p>
            <a:r>
              <a:rPr lang="en-US" noProof="1"/>
              <a:t>Representation Requirments</a:t>
            </a:r>
          </a:p>
          <a:p>
            <a:r>
              <a:rPr lang="en-US" dirty="0"/>
              <a:t>Approaches to knowledge Representation with example</a:t>
            </a:r>
          </a:p>
          <a:p>
            <a:pPr>
              <a:buNone/>
            </a:pPr>
            <a:endParaRPr lang="en-US" noProof="1"/>
          </a:p>
          <a:p>
            <a:pPr>
              <a:buNone/>
            </a:pP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knowledge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representation of knowledge.</a:t>
            </a:r>
          </a:p>
          <a:p>
            <a:r>
              <a:rPr lang="en-US" dirty="0"/>
              <a:t>It is a study of how the </a:t>
            </a:r>
            <a:r>
              <a:rPr lang="en-US" b="1" dirty="0"/>
              <a:t>beliefs, intentions</a:t>
            </a:r>
            <a:r>
              <a:rPr lang="en-US" dirty="0"/>
              <a:t>, and</a:t>
            </a:r>
            <a:r>
              <a:rPr lang="en-US" b="1" dirty="0"/>
              <a:t> judgments</a:t>
            </a:r>
            <a:r>
              <a:rPr lang="en-US" dirty="0"/>
              <a:t> of an </a:t>
            </a:r>
            <a:r>
              <a:rPr lang="en-US" b="1" dirty="0"/>
              <a:t>intelligent agent</a:t>
            </a:r>
            <a:r>
              <a:rPr lang="en-US" dirty="0"/>
              <a:t> can be expressed suitably for automated reasoning.</a:t>
            </a:r>
          </a:p>
          <a:p>
            <a:r>
              <a:rPr lang="en-GB" dirty="0"/>
              <a:t>R</a:t>
            </a:r>
            <a:r>
              <a:rPr lang="en-GB"/>
              <a:t>epresenting </a:t>
            </a:r>
            <a:r>
              <a:rPr lang="en-GB" dirty="0"/>
              <a:t>information about the world</a:t>
            </a:r>
            <a:endParaRPr lang="en-US" dirty="0"/>
          </a:p>
          <a:p>
            <a:r>
              <a:rPr lang="en-GB" dirty="0"/>
              <a:t>Technical problem of encoding human knowledge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Different Types of Knowledge:</a:t>
            </a:r>
            <a:br>
              <a:rPr lang="en-US" noProof="1"/>
            </a:br>
            <a:endParaRPr lang="en-US" dirty="0"/>
          </a:p>
        </p:txBody>
      </p:sp>
      <p:pic>
        <p:nvPicPr>
          <p:cNvPr id="7" name="Content Placeholder 6" descr="Picture1-3-346x3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866" y="1200942"/>
            <a:ext cx="5810250" cy="50377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Cycles of Knowledge Representation:</a:t>
            </a:r>
            <a:endParaRPr lang="en-US" dirty="0"/>
          </a:p>
        </p:txBody>
      </p:sp>
      <p:pic>
        <p:nvPicPr>
          <p:cNvPr id="7" name="Content Placeholder 6" descr="Picture3-1-484x3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1" y="1521921"/>
            <a:ext cx="6885039" cy="426758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Knowledge &amp; Intelligence</a:t>
            </a:r>
            <a:r>
              <a:rPr lang="en-US" b="0" dirty="0"/>
              <a:t>:</a:t>
            </a:r>
            <a:endParaRPr lang="en-US" dirty="0"/>
          </a:p>
        </p:txBody>
      </p:sp>
      <p:pic>
        <p:nvPicPr>
          <p:cNvPr id="7" name="Content Placeholder 6" descr="Picture4-1-491x3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58" y="1808470"/>
            <a:ext cx="7443364" cy="454788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of Knowledge Representation</a:t>
            </a:r>
            <a:r>
              <a:rPr lang="en-US" b="0" dirty="0"/>
              <a:t>:</a:t>
            </a:r>
            <a:endParaRPr lang="en-US" dirty="0"/>
          </a:p>
        </p:txBody>
      </p:sp>
      <p:pic>
        <p:nvPicPr>
          <p:cNvPr id="7" name="Content Placeholder 6" descr="Picture5-528x28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35" y="1985527"/>
            <a:ext cx="7173220" cy="389908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Requirements: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A good knowledge representation system must have properties such as:</a:t>
            </a:r>
          </a:p>
          <a:p>
            <a:r>
              <a:rPr lang="en-US" b="1" dirty="0"/>
              <a:t>Representational Accuracy</a:t>
            </a:r>
          </a:p>
          <a:p>
            <a:r>
              <a:rPr lang="en-US" b="1" dirty="0"/>
              <a:t>Inferential Adequacy</a:t>
            </a:r>
          </a:p>
          <a:p>
            <a:r>
              <a:rPr lang="en-US" b="1" dirty="0"/>
              <a:t>Inferential Efficiency</a:t>
            </a:r>
          </a:p>
          <a:p>
            <a:r>
              <a:rPr lang="en-US" b="1" dirty="0" err="1"/>
              <a:t>Acquisitional</a:t>
            </a:r>
            <a:r>
              <a:rPr lang="en-US" b="1" dirty="0"/>
              <a:t>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93_T_PGO_BLUE-WEB-16x9">
  <a:themeElements>
    <a:clrScheme name="PGO - Blue Web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3_T_PGO_BLUE-WEB-16x9.pptx" id="{B1F7EA6C-296A-4500-8ADD-EE279636A87B}" vid="{9EC018BC-57A8-4639-A235-8C5ADBA68B90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3_T_PGO_BLUE-WEB-16x9.pptx" id="{B1F7EA6C-296A-4500-8ADD-EE279636A87B}" vid="{C538A563-CE60-4E01-B93D-84D3E33308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0193_T_PGO_BLUE-WEB-16x9</Template>
  <TotalTime>79</TotalTime>
  <Words>214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0193_T_PGO_BLUE-WEB-16x9</vt:lpstr>
      <vt:lpstr>Designed by PresentationGO</vt:lpstr>
      <vt:lpstr>PowerPoint Presentation</vt:lpstr>
      <vt:lpstr>Presented by:</vt:lpstr>
      <vt:lpstr>Contents:</vt:lpstr>
      <vt:lpstr>What is knowledge Representation?</vt:lpstr>
      <vt:lpstr>Different Types of Knowledge: </vt:lpstr>
      <vt:lpstr>Cycles of Knowledge Representation:</vt:lpstr>
      <vt:lpstr>Relation between Knowledge &amp; Intelligence:</vt:lpstr>
      <vt:lpstr>Techniques of Knowledge Representation:</vt:lpstr>
      <vt:lpstr>Representation Requirements: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inAI</dc:title>
  <dc:creator>Windows User</dc:creator>
  <dc:description>© Copyright PresentationGo.com</dc:description>
  <cp:lastModifiedBy>Dell</cp:lastModifiedBy>
  <cp:revision>14</cp:revision>
  <dcterms:created xsi:type="dcterms:W3CDTF">2023-01-01T12:25:40Z</dcterms:created>
  <dcterms:modified xsi:type="dcterms:W3CDTF">2023-01-10T06:45:49Z</dcterms:modified>
  <cp:category>Templates</cp:category>
</cp:coreProperties>
</file>