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60" r:id="rId2"/>
    <p:sldId id="256" r:id="rId3"/>
    <p:sldId id="258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72" r:id="rId12"/>
    <p:sldId id="273" r:id="rId13"/>
    <p:sldId id="274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hin%20Khan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Case 1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Sheet1!$F$4:$H$4</c:f>
              <c:strCache>
                <c:ptCount val="3"/>
                <c:pt idx="0">
                  <c:v>Test Size</c:v>
                </c:pt>
                <c:pt idx="1">
                  <c:v>K value</c:v>
                </c:pt>
                <c:pt idx="2">
                  <c:v>Accuracy</c:v>
                </c:pt>
              </c:strCache>
            </c:strRef>
          </c:cat>
          <c:val>
            <c:numRef>
              <c:f>Sheet1!$F$5:$H$5</c:f>
              <c:numCache>
                <c:formatCode>General</c:formatCode>
                <c:ptCount val="3"/>
                <c:pt idx="0">
                  <c:v>30</c:v>
                </c:pt>
                <c:pt idx="1">
                  <c:v>66</c:v>
                </c:pt>
                <c:pt idx="2">
                  <c:v>99.754000000000005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26-429C-BAA6-0EF8507ACF76}"/>
            </c:ext>
          </c:extLst>
        </c:ser>
        <c:ser>
          <c:idx val="1"/>
          <c:order val="1"/>
          <c:tx>
            <c:v>Case 2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Sheet1!$F$4:$H$4</c:f>
              <c:strCache>
                <c:ptCount val="3"/>
                <c:pt idx="0">
                  <c:v>Test Size</c:v>
                </c:pt>
                <c:pt idx="1">
                  <c:v>K value</c:v>
                </c:pt>
                <c:pt idx="2">
                  <c:v>Accuracy</c:v>
                </c:pt>
              </c:strCache>
            </c:strRef>
          </c:cat>
          <c:val>
            <c:numRef>
              <c:f>Sheet1!$F$6:$H$6</c:f>
              <c:numCache>
                <c:formatCode>General</c:formatCode>
                <c:ptCount val="3"/>
                <c:pt idx="0">
                  <c:v>30</c:v>
                </c:pt>
                <c:pt idx="1">
                  <c:v>76</c:v>
                </c:pt>
                <c:pt idx="2">
                  <c:v>99.795000000000002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26-429C-BAA6-0EF8507ACF76}"/>
            </c:ext>
          </c:extLst>
        </c:ser>
        <c:ser>
          <c:idx val="2"/>
          <c:order val="2"/>
          <c:tx>
            <c:v>Case 3</c:v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Sheet1!$F$4:$H$4</c:f>
              <c:strCache>
                <c:ptCount val="3"/>
                <c:pt idx="0">
                  <c:v>Test Size</c:v>
                </c:pt>
                <c:pt idx="1">
                  <c:v>K value</c:v>
                </c:pt>
                <c:pt idx="2">
                  <c:v>Accuracy</c:v>
                </c:pt>
              </c:strCache>
            </c:strRef>
          </c:cat>
          <c:val>
            <c:numRef>
              <c:f>Sheet1!$F$7:$H$7</c:f>
              <c:numCache>
                <c:formatCode>General</c:formatCode>
                <c:ptCount val="3"/>
                <c:pt idx="0">
                  <c:v>40</c:v>
                </c:pt>
                <c:pt idx="1">
                  <c:v>66</c:v>
                </c:pt>
                <c:pt idx="2">
                  <c:v>99.784999999999997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26-429C-BAA6-0EF8507ACF76}"/>
            </c:ext>
          </c:extLst>
        </c:ser>
        <c:ser>
          <c:idx val="3"/>
          <c:order val="3"/>
          <c:tx>
            <c:v>Case 4</c:v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Sheet1!$F$4:$H$4</c:f>
              <c:strCache>
                <c:ptCount val="3"/>
                <c:pt idx="0">
                  <c:v>Test Size</c:v>
                </c:pt>
                <c:pt idx="1">
                  <c:v>K value</c:v>
                </c:pt>
                <c:pt idx="2">
                  <c:v>Accuracy</c:v>
                </c:pt>
              </c:strCache>
            </c:strRef>
          </c:cat>
          <c:val>
            <c:numRef>
              <c:f>Sheet1!$F$8:$H$8</c:f>
              <c:numCache>
                <c:formatCode>General</c:formatCode>
                <c:ptCount val="3"/>
                <c:pt idx="0">
                  <c:v>40</c:v>
                </c:pt>
                <c:pt idx="1">
                  <c:v>50</c:v>
                </c:pt>
                <c:pt idx="2">
                  <c:v>99.753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26-429C-BAA6-0EF8507ACF76}"/>
            </c:ext>
          </c:extLst>
        </c:ser>
        <c:ser>
          <c:idx val="4"/>
          <c:order val="4"/>
          <c:tx>
            <c:v>Case 5</c:v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Sheet1!$F$4:$H$4</c:f>
              <c:strCache>
                <c:ptCount val="3"/>
                <c:pt idx="0">
                  <c:v>Test Size</c:v>
                </c:pt>
                <c:pt idx="1">
                  <c:v>K value</c:v>
                </c:pt>
                <c:pt idx="2">
                  <c:v>Accuracy</c:v>
                </c:pt>
              </c:strCache>
            </c:strRef>
          </c:cat>
          <c:val>
            <c:numRef>
              <c:f>Sheet1!$F$9:$H$9</c:f>
              <c:numCache>
                <c:formatCode>General</c:formatCode>
                <c:ptCount val="3"/>
                <c:pt idx="0">
                  <c:v>50</c:v>
                </c:pt>
                <c:pt idx="1">
                  <c:v>66</c:v>
                </c:pt>
                <c:pt idx="2">
                  <c:v>99.358999999999995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26-429C-BAA6-0EF8507ACF76}"/>
            </c:ext>
          </c:extLst>
        </c:ser>
        <c:ser>
          <c:idx val="5"/>
          <c:order val="5"/>
          <c:tx>
            <c:v>Case 6</c:v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Sheet1!$F$4:$H$4</c:f>
              <c:strCache>
                <c:ptCount val="3"/>
                <c:pt idx="0">
                  <c:v>Test Size</c:v>
                </c:pt>
                <c:pt idx="1">
                  <c:v>K value</c:v>
                </c:pt>
                <c:pt idx="2">
                  <c:v>Accuracy</c:v>
                </c:pt>
              </c:strCache>
            </c:strRef>
          </c:cat>
          <c:val>
            <c:numRef>
              <c:f>Sheet1!$F$10:$H$10</c:f>
              <c:numCache>
                <c:formatCode>General</c:formatCode>
                <c:ptCount val="3"/>
                <c:pt idx="0">
                  <c:v>30</c:v>
                </c:pt>
                <c:pt idx="1">
                  <c:v>11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26-429C-BAA6-0EF8507ACF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89836447"/>
        <c:axId val="1389838367"/>
      </c:barChart>
      <c:catAx>
        <c:axId val="1389836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838367"/>
        <c:crosses val="autoZero"/>
        <c:auto val="1"/>
        <c:lblAlgn val="ctr"/>
        <c:lblOffset val="100"/>
        <c:noMultiLvlLbl val="0"/>
      </c:catAx>
      <c:valAx>
        <c:axId val="138983836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836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9:30:3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24575,'6'7'0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9:30:53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66140-AF3D-4D58-99BA-2A6AE8E3B79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45A03-5082-49AF-8DB4-2B7E43D3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45A03-5082-49AF-8DB4-2B7E43D31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45A03-5082-49AF-8DB4-2B7E43D31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791C-297F-8E8B-F7B1-3C6A64021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F92A7-CC44-2288-49AC-9B6D7882D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AFE2-7F8B-7B89-C50B-9AA1595F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8AB3-9786-4728-81B5-5BD35B23CCCB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C991-235A-07D8-1FA1-948CBD70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9DBF-6638-680D-C9EF-7152C029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7F39-D18A-1ECF-1CBA-5E7DAF6B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F764C-2D3F-FF42-4629-76C80AF1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8CC70-010D-3B7C-7E29-4265EC1D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4-8D1B-4BAE-AABB-0D9D3FEDE74A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66E2-06DC-4285-B918-0AFEF693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B971-2412-BB04-87AD-E1CF03BB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E43E2-BF66-3A7B-275A-AE81B0EF9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AEADE-F042-4A8E-F5FC-1F2502BD8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32AD-6EC7-8559-9596-F40914EE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5F9-0D18-46BB-9400-947D3A8B69B5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7F35-B0DD-8115-8DFC-27DEB2E6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D291-1BEB-C7CA-B8C3-F56F1BEC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280A-1F18-5ED3-85F9-98192A1F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DCB2-0D2B-CD69-B1E6-B7B8DDB9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8ED6-B909-CA99-E4BE-48E3D0C4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B1F-946E-4161-8166-3D7CB8D2A58B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1530-E004-B25F-5A2D-5830363F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551BD-C931-0DF1-2C74-34E4F6F8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37B5-DA00-354D-D126-371FA60A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CAE4-EB63-598E-2976-BBDAD204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1162-101F-B29F-2BED-BB905E23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DFF7-3242-49DC-BA9B-CBDDAE6E8A32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FDBE6-0778-FDDF-2B5D-B0A6A8E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C370-45EC-FBCA-FE2F-111C91A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2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13D9-DAB5-8B95-BBA7-7A82CB11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73AD-C4EB-6108-4C52-F85F489EE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DF740-B64A-54D0-95F3-7A4AD0C7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73E74-3462-FBC4-FB39-B2BF469E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DE6-7257-4DE3-B779-C2595AEA43A3}" type="datetime3">
              <a:rPr lang="en-US" smtClean="0"/>
              <a:t>11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1522-1232-8331-E3C0-AA7FD00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02F70-D928-74FB-A8C3-098CACE3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C470-E81B-324A-B8DA-EA74BBE6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2B33C-D4A3-8142-9407-E6C9D5AF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CA96-E4AC-5FE7-0B93-747EFB8F6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CDCD4-389C-7AC0-4445-EB0C93EF4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50F9B-CD1A-27E8-958B-4A3FCD2F3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D5E45-04B6-2C7D-1BBF-70DF13C1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941-4887-4CBF-935F-D89154A7EC07}" type="datetime3">
              <a:rPr lang="en-US" smtClean="0"/>
              <a:t>11 April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F57A7-022C-0868-E851-67A962FD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A37AD-B9BF-CEDA-85E2-1A10C745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1364-76C3-0A8A-8616-785F8584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2451A-9EEF-3F09-4B68-2491FCBB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CF3-52E9-40DA-905D-19199F909EC3}" type="datetime3">
              <a:rPr lang="en-US" smtClean="0"/>
              <a:t>11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7F499-F419-56DF-7845-15CB29A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487A1-8B62-2B62-3898-92AAEDCD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BC461-BA5D-D215-E02B-051BB240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A70-D7D7-4458-87B6-37C486E5AAA9}" type="datetime3">
              <a:rPr lang="en-US" smtClean="0"/>
              <a:t>11 April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B0A3-B821-B81F-EA05-DA7D0D44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AD6AC-2BF5-74AD-D3C7-AA47ED5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820E-B988-EDCF-AE50-5367C8DB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6072-2A54-A379-1BC8-48438B90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36A1A-4436-B29C-EC2F-314ECFF02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A101-9AD9-3FCD-D4D9-BCB3CB28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27C8-BB42-4F60-AAC2-916990A35D96}" type="datetime3">
              <a:rPr lang="en-US" smtClean="0"/>
              <a:t>11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10A66-8028-516C-6400-E79EFAB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C1C3-C921-5A36-0808-194F5443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3ABD-F48B-C064-3FEA-A66BF737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97E10-F0EB-6B6C-D681-C2788D344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6C66A-5041-9ECE-E525-BA2F5713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DD985-8603-6137-E8E3-9B318758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7EB-2742-4652-86E4-26B6274179E2}" type="datetime3">
              <a:rPr lang="en-US" smtClean="0"/>
              <a:t>11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9293-D884-C117-BE6C-C61A8049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2F125-31C1-96A8-BC42-7D9B0B31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FC9FC-16D7-0FC6-A708-21EFC706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2D104-966E-C25A-20F2-AF469ECC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A2B2-00A0-FB92-6AEA-09BE0A5AA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6AFD-35FE-4570-9D2C-670A3754150F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6769-DCFB-8F75-0EA4-6F5799BC8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C525-5C84-CCE1-1B5D-67D06EE7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720C0C29-5393-409D-90AC-1DE3209E3A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8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eais.org/ijaa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2A7A1-A9AA-86A6-1598-437C1F7A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0"/>
            <a:ext cx="10719582" cy="697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E32A6-82C9-282B-445D-7D394A460567}"/>
              </a:ext>
            </a:extLst>
          </p:cNvPr>
          <p:cNvSpPr txBox="1"/>
          <p:nvPr/>
        </p:nvSpPr>
        <p:spPr>
          <a:xfrm>
            <a:off x="2915530" y="723756"/>
            <a:ext cx="6098344" cy="72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Code: </a:t>
            </a:r>
            <a:r>
              <a:rPr lang="en-US" sz="1800" dirty="0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114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Title: </a:t>
            </a:r>
            <a:r>
              <a:rPr lang="en-US" sz="2000" dirty="0"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attern </a:t>
            </a:r>
            <a:r>
              <a:rPr lang="en-US" sz="2000" dirty="0"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ecognition </a:t>
            </a:r>
            <a:r>
              <a:rPr lang="en-US" sz="2000" dirty="0"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</a:t>
            </a:r>
            <a:r>
              <a:rPr lang="en-US" sz="1800" dirty="0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0A1A5-2FC7-3A07-72C9-DE44A00AED05}"/>
              </a:ext>
            </a:extLst>
          </p:cNvPr>
          <p:cNvSpPr txBox="1"/>
          <p:nvPr/>
        </p:nvSpPr>
        <p:spPr>
          <a:xfrm>
            <a:off x="3189108" y="4652858"/>
            <a:ext cx="5813779" cy="206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u="sng" dirty="0">
                <a:ln w="6350" cap="flat" cmpd="sng" algn="ctr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Presented</a:t>
            </a:r>
            <a:r>
              <a:rPr lang="en-US" sz="2000" u="sng" dirty="0">
                <a:ln w="6350" cap="flat" cmpd="sng" algn="ctr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Bell MT" panose="02020503060305020303" pitchFamily="18" charset="0"/>
                <a:cs typeface="Calibri" panose="020F0502020204030204" pitchFamily="34" charset="0"/>
              </a:rPr>
              <a:t> To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n w="6350" cap="flat" cmpd="sng" algn="ctr">
                  <a:solidFill>
                    <a:srgbClr val="000000"/>
                  </a:solidFill>
                  <a:prstDash val="solid"/>
                  <a:round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dirty="0" err="1">
                <a:ln w="6350" cap="flat" cmpd="sng" algn="ctr">
                  <a:solidFill>
                    <a:srgbClr val="000000"/>
                  </a:solidFill>
                  <a:prstDash val="solid"/>
                  <a:round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Tarequl</a:t>
            </a:r>
            <a:r>
              <a:rPr lang="en-US" dirty="0">
                <a:ln w="6350" cap="flat" cmpd="sng" algn="ctr">
                  <a:solidFill>
                    <a:srgbClr val="000000"/>
                  </a:solidFill>
                  <a:prstDash val="solid"/>
                  <a:round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pPr algn="ctr">
              <a:lnSpc>
                <a:spcPct val="107000"/>
              </a:lnSpc>
              <a:tabLst>
                <a:tab pos="629270" algn="l"/>
                <a:tab pos="3428914" algn="ctr"/>
              </a:tabLst>
            </a:pPr>
            <a:r>
              <a:rPr lang="en-US" dirty="0">
                <a:effectLst>
                  <a:glow rad="12700">
                    <a:schemeClr val="bg2">
                      <a:lumMod val="90000"/>
                    </a:schemeClr>
                  </a:glow>
                </a:effectLst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>
                  <a:glow rad="12700">
                    <a:schemeClr val="bg2">
                      <a:lumMod val="90000"/>
                    </a:schemeClr>
                  </a:glow>
                </a:effectLst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14C60D3-8AA2-A740-6384-566E15C99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30557"/>
              </p:ext>
            </p:extLst>
          </p:nvPr>
        </p:nvGraphicFramePr>
        <p:xfrm>
          <a:off x="2031999" y="2942395"/>
          <a:ext cx="8128000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9234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02584398"/>
                    </a:ext>
                  </a:extLst>
                </a:gridCol>
              </a:tblGrid>
              <a:tr h="14653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Ifteasam Islam Jahin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0621930105101001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73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Most.Taslima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Akter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Juthi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0621930205101005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83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Faisal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Akber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0621930105101014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001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8FEC2A-1130-C78A-78DF-CA87A2A744B0}"/>
              </a:ext>
            </a:extLst>
          </p:cNvPr>
          <p:cNvSpPr txBox="1"/>
          <p:nvPr/>
        </p:nvSpPr>
        <p:spPr>
          <a:xfrm>
            <a:off x="4784609" y="2542285"/>
            <a:ext cx="2622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8CA3C2-33B0-D8C5-5D95-BAA6474DAF29}"/>
                  </a:ext>
                </a:extLst>
              </p14:cNvPr>
              <p14:cNvContentPartPr/>
              <p14:nvPr/>
            </p14:nvContentPartPr>
            <p14:xfrm>
              <a:off x="8665145" y="3206963"/>
              <a:ext cx="2880" cy="2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8CA3C2-33B0-D8C5-5D95-BAA6474DAF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6505" y="3197963"/>
                <a:ext cx="20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45935F-1DE1-EE5A-EA1E-51CFCF23467F}"/>
                  </a:ext>
                </a:extLst>
              </p14:cNvPr>
              <p14:cNvContentPartPr/>
              <p14:nvPr/>
            </p14:nvContentPartPr>
            <p14:xfrm>
              <a:off x="7624025" y="181412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45935F-1DE1-EE5A-EA1E-51CFCF2346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5385" y="180548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4B369D6-94F7-C073-C740-456B39DD694D}"/>
              </a:ext>
            </a:extLst>
          </p:cNvPr>
          <p:cNvSpPr txBox="1"/>
          <p:nvPr/>
        </p:nvSpPr>
        <p:spPr>
          <a:xfrm>
            <a:off x="3046826" y="2068348"/>
            <a:ext cx="609834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KNN base Mushrooms classification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AE403-5394-FA9F-568A-E1C729310521}"/>
              </a:ext>
            </a:extLst>
          </p:cNvPr>
          <p:cNvSpPr txBox="1"/>
          <p:nvPr/>
        </p:nvSpPr>
        <p:spPr>
          <a:xfrm>
            <a:off x="4668129" y="1663704"/>
            <a:ext cx="2593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</a:p>
        </p:txBody>
      </p:sp>
    </p:spTree>
    <p:extLst>
      <p:ext uri="{BB962C8B-B14F-4D97-AF65-F5344CB8AC3E}">
        <p14:creationId xmlns:p14="http://schemas.microsoft.com/office/powerpoint/2010/main" val="62475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AAA9-AAC7-A8EA-ED28-145F5ED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E61-502F-4253-ABC9-BC6CD4A1848E}" type="datetime3">
              <a:rPr lang="en-US" smtClean="0"/>
              <a:t>12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06DE6-3415-5197-FECD-E41F5AC0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588EEBA-DE0D-131F-897E-25ACA15E6DC9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 after implementation on Python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0A13CB-4CD4-3D05-C9F0-2A3445DFD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/>
          <a:stretch/>
        </p:blipFill>
        <p:spPr bwMode="auto">
          <a:xfrm>
            <a:off x="2846363" y="1437243"/>
            <a:ext cx="6438607" cy="382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F4F8B-43FB-9936-599C-DBD7C9870139}"/>
              </a:ext>
            </a:extLst>
          </p:cNvPr>
          <p:cNvSpPr txBox="1"/>
          <p:nvPr/>
        </p:nvSpPr>
        <p:spPr>
          <a:xfrm>
            <a:off x="3902633" y="5304062"/>
            <a:ext cx="56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Non-toxic and toxic mushroom based on cap Color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51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0454-A0EE-A6D9-AC6C-136159DB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B1F-946E-4161-8166-3D7CB8D2A58B}" type="datetime3">
              <a:rPr lang="en-US" smtClean="0"/>
              <a:t>12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356F4-E700-C955-0357-17E4F5E4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E4C03D4E-CD64-435D-162D-43091377C167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 after implementation on Python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1EFCF-2412-3A67-1110-2AE203E0CAA9}"/>
              </a:ext>
            </a:extLst>
          </p:cNvPr>
          <p:cNvSpPr txBox="1"/>
          <p:nvPr/>
        </p:nvSpPr>
        <p:spPr>
          <a:xfrm>
            <a:off x="647114" y="931639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necessary codes are given below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91074-7B75-D88E-6B37-F2B88624D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" t="-839" r="39829" b="62910"/>
          <a:stretch/>
        </p:blipFill>
        <p:spPr>
          <a:xfrm>
            <a:off x="647115" y="1364565"/>
            <a:ext cx="10024064" cy="1103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AA1A1F-74E1-8862-4062-47705C007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8" b="17140"/>
          <a:stretch/>
        </p:blipFill>
        <p:spPr>
          <a:xfrm>
            <a:off x="534572" y="2531216"/>
            <a:ext cx="10136606" cy="1333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FBB916-D89C-BEDF-E7F4-764F0EB97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27797"/>
            <a:ext cx="9832978" cy="1262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AEEC05-972C-59F2-52B6-AF20639FF96A}"/>
              </a:ext>
            </a:extLst>
          </p:cNvPr>
          <p:cNvSpPr/>
          <p:nvPr/>
        </p:nvSpPr>
        <p:spPr>
          <a:xfrm>
            <a:off x="5050302" y="2011680"/>
            <a:ext cx="1730326" cy="323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0ECEF8-629C-978C-EC04-3A281309817F}"/>
              </a:ext>
            </a:extLst>
          </p:cNvPr>
          <p:cNvSpPr/>
          <p:nvPr/>
        </p:nvSpPr>
        <p:spPr>
          <a:xfrm>
            <a:off x="6396502" y="2863364"/>
            <a:ext cx="2620498" cy="25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439C0F-BCCB-CEBA-E660-7E8FF9BD70BF}"/>
              </a:ext>
            </a:extLst>
          </p:cNvPr>
          <p:cNvSpPr/>
          <p:nvPr/>
        </p:nvSpPr>
        <p:spPr>
          <a:xfrm>
            <a:off x="2307102" y="4786792"/>
            <a:ext cx="1972798" cy="323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CECA-AD13-1CBD-F80A-93AA921D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B1F-946E-4161-8166-3D7CB8D2A58B}" type="datetime3">
              <a:rPr lang="en-US" smtClean="0"/>
              <a:t>12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69F1E-E2E3-E001-676A-6EDE864F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F779C29-BCBD-0E45-8C84-21AEAF67E424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 after implementation on Python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B3C04-2CDE-DC4F-0C46-158A186A9A85}"/>
              </a:ext>
            </a:extLst>
          </p:cNvPr>
          <p:cNvSpPr txBox="1"/>
          <p:nvPr/>
        </p:nvSpPr>
        <p:spPr>
          <a:xfrm>
            <a:off x="647114" y="931639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necessary codes are given below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FE5F9-81F5-EB8A-473B-3B26A265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26" y="1525722"/>
            <a:ext cx="6655842" cy="38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DEBE-55DC-CA3E-FD4C-89DFB186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B1F-946E-4161-8166-3D7CB8D2A58B}" type="datetime3">
              <a:rPr lang="en-US" smtClean="0"/>
              <a:t>12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4F894-2CCF-66D3-0F18-6FA9EBFF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8FD68EA-A53A-1A44-B08A-4398B3A20D8F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 after implementation on Python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EC5314-3D21-F962-974D-255C8CDFA0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815415"/>
              </p:ext>
            </p:extLst>
          </p:nvPr>
        </p:nvGraphicFramePr>
        <p:xfrm>
          <a:off x="2443090" y="1541682"/>
          <a:ext cx="7727851" cy="420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CF5828-B62B-6CDC-A507-C19CB8F63A47}"/>
              </a:ext>
            </a:extLst>
          </p:cNvPr>
          <p:cNvSpPr txBox="1"/>
          <p:nvPr/>
        </p:nvSpPr>
        <p:spPr>
          <a:xfrm>
            <a:off x="4671050" y="5747287"/>
            <a:ext cx="56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Comparison the different type of cases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60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6BE8-BD15-9507-3D0E-CA142BE8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FC65-59EA-43A5-ADF2-733B446A7D91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3198C-90FE-6BF3-2665-C381E791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430586C-EBA6-678E-D1E7-8CC5D0D92F0F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23F8A-A8AE-FB6E-DCD5-31979CC69DE8}"/>
              </a:ext>
            </a:extLst>
          </p:cNvPr>
          <p:cNvSpPr txBox="1"/>
          <p:nvPr/>
        </p:nvSpPr>
        <p:spPr>
          <a:xfrm>
            <a:off x="1153550" y="1365428"/>
            <a:ext cx="9453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 focus to classify by physical characteristic mushroom between toxic and non-toxic. In addition, we comparison the efficiency with K-NN method with mushroom dataset. The mushroom data set consists of 23 feature attributes and 8124 record. All of them divided into two class as toxic and non-toxic. We compare different type of ‘K’ values and testing ratio for getting the highest accuracy rate. The result K-NN show 100% accuracy rate. The reason is this data set are numeric data with discrete values then suitable for K-NN, thus making the classification highly accurate.</a:t>
            </a:r>
          </a:p>
        </p:txBody>
      </p:sp>
    </p:spTree>
    <p:extLst>
      <p:ext uri="{BB962C8B-B14F-4D97-AF65-F5344CB8AC3E}">
        <p14:creationId xmlns:p14="http://schemas.microsoft.com/office/powerpoint/2010/main" val="307440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C7C7-3DDA-EB2C-5C31-73D96F3C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597-10DF-465F-B01C-CBBA9472ABEC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D2E2B-C823-983E-336F-F1394F0F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0EB40D9-398B-2F41-5148-A2C71325BAFD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gradFill flip="none" rotWithShape="1">
            <a:gsLst>
              <a:gs pos="42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AA6F6-2967-C16D-D35B-C7262A7ADC91}"/>
              </a:ext>
            </a:extLst>
          </p:cNvPr>
          <p:cNvSpPr txBox="1"/>
          <p:nvPr/>
        </p:nvSpPr>
        <p:spPr>
          <a:xfrm>
            <a:off x="1113692" y="1364680"/>
            <a:ext cx="101615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Doesn’t work well with a large dataset:</a:t>
            </a:r>
            <a:br>
              <a:rPr lang="en-US" sz="20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KNN is a distance-based algorithm, the cost of calculating distance between a new point and each existing point is very high which in turn degrades the performance of the algorithm.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Doesn’t work well with a high number of dimensions:</a:t>
            </a:r>
            <a:br>
              <a:rPr lang="en-US" sz="20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Again, the same reason as above. In higher dimensional space, the cost to calculate distance becomes expensive and hence impacts the performance.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Sensitive to outliers and missing values:</a:t>
            </a:r>
            <a:br>
              <a:rPr lang="en-US" sz="20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 is sensitive to outliers and missing values and hence we first need to impute the missing values and get rid of the outliers before applying the KNN algorithm.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3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9557-3FED-1F1F-B0EE-3DD7E3B9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919-EDDE-4BCB-B706-CA414C567D84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A940F-9AF4-AEDA-74BA-882E7F7D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1B478C6-D7B1-3256-4834-5147386DEB8B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gradFill flip="none" rotWithShape="1">
            <a:gsLst>
              <a:gs pos="42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6B4A1-8C14-6491-05E6-93D147C0E244}"/>
              </a:ext>
            </a:extLst>
          </p:cNvPr>
          <p:cNvSpPr txBox="1"/>
          <p:nvPr/>
        </p:nvSpPr>
        <p:spPr>
          <a:xfrm>
            <a:off x="1365740" y="1245155"/>
            <a:ext cx="9733669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E. S.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Alkronz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A.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Moghayer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Meimeh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Gazzaz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S. Abu-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nasser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S. S. Abu-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naser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“Prediction of Whether  Mushroom is Edible or Poisonous Using Back-propagation Neural Network .,” </a:t>
            </a:r>
            <a:r>
              <a:rPr lang="en-US" sz="20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 J. Acad. Appl. Res.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3, no. 2, pp. 1–8, 2019, [Online]. Available: 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http://www.ijeais.org/ijaar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0" i="0" dirty="0">
              <a:solidFill>
                <a:srgbClr val="231F2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A. Wibowo, Y.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Rahayu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Riyanto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T.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Hidayatulloh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“Classification algorithm for edible mushroom identification,” </a:t>
            </a:r>
            <a:r>
              <a:rPr lang="en-US" sz="20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 Int. Conf. Inf. </a:t>
            </a:r>
            <a:r>
              <a:rPr lang="en-US" sz="2000" b="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20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Technol. ICOIACT 2018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2018-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Janua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250–253, 2018,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10.1109/ICOIACT.2018.8350746.</a:t>
            </a:r>
          </a:p>
          <a:p>
            <a:endParaRPr lang="en-US" sz="2000" b="0" i="0" dirty="0">
              <a:solidFill>
                <a:srgbClr val="231F2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M.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Husaini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“A Data Mining Based On Ensemble Classifier Classification Approach for Edible Mushroom Identification,” no. July, pp. 1962–1966, 2018.</a:t>
            </a:r>
          </a:p>
          <a:p>
            <a:endParaRPr lang="en-US" sz="2000" b="0" i="0" dirty="0">
              <a:solidFill>
                <a:srgbClr val="231F2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B. Tay, J. K. Hyun, and S. Oh, “A machine learning approach for specification of spinal cord injuries using fractional anisotropy values obtained from diffusion tensor images,” </a:t>
            </a:r>
            <a:r>
              <a:rPr lang="en-US" sz="2000" b="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0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Math. Methods Med.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2014, 2014, </a:t>
            </a:r>
            <a:r>
              <a:rPr lang="en-US" sz="20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10.1155/2014/276589.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4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7040AA3F-6829-D098-C011-1C2342807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2"/>
          <a:stretch/>
        </p:blipFill>
        <p:spPr bwMode="auto">
          <a:xfrm>
            <a:off x="2278967" y="746869"/>
            <a:ext cx="8778220" cy="493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21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26002-D965-1C95-DF5F-A245926EEB47}"/>
              </a:ext>
            </a:extLst>
          </p:cNvPr>
          <p:cNvSpPr/>
          <p:nvPr/>
        </p:nvSpPr>
        <p:spPr>
          <a:xfrm>
            <a:off x="-431409" y="14068"/>
            <a:ext cx="652740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8847D-0EC5-906D-37C3-4A2652322501}"/>
              </a:ext>
            </a:extLst>
          </p:cNvPr>
          <p:cNvSpPr/>
          <p:nvPr/>
        </p:nvSpPr>
        <p:spPr>
          <a:xfrm>
            <a:off x="5767754" y="1"/>
            <a:ext cx="642424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853BF-2BB8-E76E-3DBE-64F83F150DDE}"/>
              </a:ext>
            </a:extLst>
          </p:cNvPr>
          <p:cNvSpPr txBox="1"/>
          <p:nvPr/>
        </p:nvSpPr>
        <p:spPr>
          <a:xfrm>
            <a:off x="991773" y="2390336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Table of Contents</a:t>
            </a:r>
          </a:p>
        </p:txBody>
      </p:sp>
      <p:sp>
        <p:nvSpPr>
          <p:cNvPr id="7" name="Right Arrow 14">
            <a:extLst>
              <a:ext uri="{FF2B5EF4-FFF2-40B4-BE49-F238E27FC236}">
                <a16:creationId xmlns:a16="http://schemas.microsoft.com/office/drawing/2014/main" id="{E6843C31-C3E2-5F3C-EAF5-3B55FEA8F539}"/>
              </a:ext>
            </a:extLst>
          </p:cNvPr>
          <p:cNvSpPr/>
          <p:nvPr/>
        </p:nvSpPr>
        <p:spPr>
          <a:xfrm>
            <a:off x="5272454" y="293450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1094C-19CA-D1E2-9555-AF91B0BA90C6}"/>
              </a:ext>
            </a:extLst>
          </p:cNvPr>
          <p:cNvSpPr txBox="1"/>
          <p:nvPr/>
        </p:nvSpPr>
        <p:spPr>
          <a:xfrm>
            <a:off x="6263054" y="405517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Introduction Of KNN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B3E6820A-5028-71AA-D0A8-FDDDE8462C46}"/>
              </a:ext>
            </a:extLst>
          </p:cNvPr>
          <p:cNvSpPr/>
          <p:nvPr/>
        </p:nvSpPr>
        <p:spPr>
          <a:xfrm>
            <a:off x="5272454" y="1041866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E0AA2FF9-3E55-ED1B-9F68-A9B029243674}"/>
              </a:ext>
            </a:extLst>
          </p:cNvPr>
          <p:cNvSpPr/>
          <p:nvPr/>
        </p:nvSpPr>
        <p:spPr>
          <a:xfrm>
            <a:off x="5272454" y="1868711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9C5068C2-8604-28F5-37C8-B22DF4FF83FB}"/>
              </a:ext>
            </a:extLst>
          </p:cNvPr>
          <p:cNvSpPr/>
          <p:nvPr/>
        </p:nvSpPr>
        <p:spPr>
          <a:xfrm>
            <a:off x="5272454" y="2676026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12" name="Right Arrow 14">
            <a:extLst>
              <a:ext uri="{FF2B5EF4-FFF2-40B4-BE49-F238E27FC236}">
                <a16:creationId xmlns:a16="http://schemas.microsoft.com/office/drawing/2014/main" id="{DD707092-EFBE-09CC-D1AB-13476792B31E}"/>
              </a:ext>
            </a:extLst>
          </p:cNvPr>
          <p:cNvSpPr/>
          <p:nvPr/>
        </p:nvSpPr>
        <p:spPr>
          <a:xfrm>
            <a:off x="5272454" y="3545143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AFDEA761-86A0-C485-EFAC-E97D9C6CEBFA}"/>
              </a:ext>
            </a:extLst>
          </p:cNvPr>
          <p:cNvSpPr/>
          <p:nvPr/>
        </p:nvSpPr>
        <p:spPr>
          <a:xfrm>
            <a:off x="5272454" y="4293559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E0E8B671-8ACD-6E0C-E61C-5660F609B6C2}"/>
              </a:ext>
            </a:extLst>
          </p:cNvPr>
          <p:cNvSpPr/>
          <p:nvPr/>
        </p:nvSpPr>
        <p:spPr>
          <a:xfrm>
            <a:off x="5272454" y="5120404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70BF05D-8A55-1241-9E09-AA191B0D9888}"/>
              </a:ext>
            </a:extLst>
          </p:cNvPr>
          <p:cNvSpPr/>
          <p:nvPr/>
        </p:nvSpPr>
        <p:spPr>
          <a:xfrm>
            <a:off x="5272454" y="5927719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D61D41-368A-FD91-C008-B3C79811885F}"/>
              </a:ext>
            </a:extLst>
          </p:cNvPr>
          <p:cNvSpPr txBox="1"/>
          <p:nvPr/>
        </p:nvSpPr>
        <p:spPr>
          <a:xfrm>
            <a:off x="6263054" y="1153933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Literature review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90BE6-9E98-0BBD-475A-8D5A92ECB861}"/>
              </a:ext>
            </a:extLst>
          </p:cNvPr>
          <p:cNvSpPr txBox="1"/>
          <p:nvPr/>
        </p:nvSpPr>
        <p:spPr>
          <a:xfrm>
            <a:off x="6293533" y="2011002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Objective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956A9-A066-0BF3-B798-61D0F5A3E400}"/>
              </a:ext>
            </a:extLst>
          </p:cNvPr>
          <p:cNvSpPr txBox="1"/>
          <p:nvPr/>
        </p:nvSpPr>
        <p:spPr>
          <a:xfrm>
            <a:off x="6263054" y="2829214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F88A9-9A56-F862-A7FC-C53EFF0D47D1}"/>
              </a:ext>
            </a:extLst>
          </p:cNvPr>
          <p:cNvSpPr txBox="1"/>
          <p:nvPr/>
        </p:nvSpPr>
        <p:spPr>
          <a:xfrm>
            <a:off x="6263054" y="3636916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Result and discussion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9A0296-7884-E011-42AE-5260C32D0E42}"/>
              </a:ext>
            </a:extLst>
          </p:cNvPr>
          <p:cNvSpPr txBox="1"/>
          <p:nvPr/>
        </p:nvSpPr>
        <p:spPr>
          <a:xfrm>
            <a:off x="6263054" y="4427025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Conclusion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58F29-6613-166B-26D8-15B1CBFE38D0}"/>
              </a:ext>
            </a:extLst>
          </p:cNvPr>
          <p:cNvSpPr txBox="1"/>
          <p:nvPr/>
        </p:nvSpPr>
        <p:spPr>
          <a:xfrm>
            <a:off x="6263054" y="5225436"/>
            <a:ext cx="449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+mj-lt"/>
                <a:cs typeface="Times New Roman" pitchFamily="18" charset="0"/>
              </a:rPr>
              <a:t>Limitation</a:t>
            </a:r>
            <a:endParaRPr lang="en-US" sz="24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C22A9-C1D3-E09A-9FF4-2A6C1D89FD71}"/>
              </a:ext>
            </a:extLst>
          </p:cNvPr>
          <p:cNvSpPr txBox="1"/>
          <p:nvPr/>
        </p:nvSpPr>
        <p:spPr>
          <a:xfrm>
            <a:off x="6263054" y="6092617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41717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B9C8-7E57-92BE-BA58-57A752A8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F00-5173-439E-A64B-004869EF250F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4DC1E-BC2D-BEC5-361F-F2A3472D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7B0E9DFB-7577-34E8-212E-1C20954AC6FD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KNN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EFFBE-D9CE-649D-1FD8-5283247650FC}"/>
              </a:ext>
            </a:extLst>
          </p:cNvPr>
          <p:cNvSpPr txBox="1"/>
          <p:nvPr/>
        </p:nvSpPr>
        <p:spPr>
          <a:xfrm>
            <a:off x="956603" y="1899138"/>
            <a:ext cx="102975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abbreviation KNN stands for “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Neighbor”.</a:t>
            </a:r>
          </a:p>
          <a:p>
            <a:pPr algn="just"/>
            <a:endParaRPr lang="en-US" sz="20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is one of the simplest Machine Learning algorithms based on Supervised Learning technique. </a:t>
            </a:r>
          </a:p>
          <a:p>
            <a:pPr algn="just"/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K-NN algorithm assumes the similarity between the new case/data and available cases and put the new case into the category that is most similar to the available categories. </a:t>
            </a:r>
          </a:p>
          <a:p>
            <a:pPr algn="just"/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can be used to solve both classification and regression problem statements.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7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E823-A135-2C07-51F1-6B9EB8DD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C42-176C-4D10-AB50-D12959E12073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8460D-28E9-481E-F748-327063DD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990A81F-71E7-3B11-3546-08747DCE4058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gradFill flip="none" rotWithShape="1">
            <a:gsLst>
              <a:gs pos="42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A817D-FCBC-71BB-762C-9CA16D00FABC}"/>
              </a:ext>
            </a:extLst>
          </p:cNvPr>
          <p:cNvSpPr txBox="1"/>
          <p:nvPr/>
        </p:nvSpPr>
        <p:spPr>
          <a:xfrm>
            <a:off x="1077351" y="1642084"/>
            <a:ext cx="9515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Thirunavukkarasu, et al.,[21] proposed a method to classify plant species using appropriate agent selection method using the Genetic Algorithm and using the K-nearest neighbor technique to classify the type of plants. The sample used for experiment consisted of 340 levels of 30 plant species. The results were performed using the K-nearest neighbor technique along and get 79.50% recall and 79.50% accuracy and precision 73.17%.</a:t>
            </a:r>
          </a:p>
        </p:txBody>
      </p:sp>
    </p:spTree>
    <p:extLst>
      <p:ext uri="{BB962C8B-B14F-4D97-AF65-F5344CB8AC3E}">
        <p14:creationId xmlns:p14="http://schemas.microsoft.com/office/powerpoint/2010/main" val="155972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C94F-C4F6-E639-CCAC-75CC1867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6F7-8E72-4918-AE24-A32C42D1E944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63DA8-973E-0584-0270-B2DFAE18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B64AE44D-ED70-62E7-65E3-E92684D34964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E4531-9466-DA54-AAD0-672AEC28547E}"/>
              </a:ext>
            </a:extLst>
          </p:cNvPr>
          <p:cNvSpPr txBox="1"/>
          <p:nvPr/>
        </p:nvSpPr>
        <p:spPr>
          <a:xfrm>
            <a:off x="1533378" y="1856935"/>
            <a:ext cx="96363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KNN algorithm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classification of a new sample point based on data points that are separated into several individual classes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report will be to produce a predictor that can accurately determine if a mushroom is toxic or not based on its physical features.</a:t>
            </a:r>
          </a:p>
          <a:p>
            <a:endParaRPr lang="en-US" sz="2000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out its  recall, precision and F1 score.</a:t>
            </a:r>
          </a:p>
          <a:p>
            <a:endParaRPr lang="en-US" sz="2000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comparison between different cases of mushroom classification based on their accuracy.</a:t>
            </a:r>
          </a:p>
          <a:p>
            <a:endParaRPr lang="en-US" sz="2000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2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B769-4963-03CC-35CB-2D9404F6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EF7B-BF31-409E-B305-EA74935FA06E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13723-3E59-3259-E968-BE23C954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9D07B037-F342-11C5-C58B-4348131C5C93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solidFill>
            <a:schemeClr val="accent2">
              <a:lumMod val="40000"/>
              <a:lumOff val="60000"/>
              <a:alpha val="62000"/>
            </a:schemeClr>
          </a:solidFill>
          <a:ln>
            <a:gradFill>
              <a:gsLst>
                <a:gs pos="25000">
                  <a:schemeClr val="accent2">
                    <a:lumMod val="40000"/>
                    <a:lumOff val="60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4B3C19-7052-05A0-59BF-C498B062A68D}"/>
                  </a:ext>
                </a:extLst>
              </p:cNvPr>
              <p:cNvSpPr txBox="1"/>
              <p:nvPr/>
            </p:nvSpPr>
            <p:spPr>
              <a:xfrm>
                <a:off x="897985" y="1012954"/>
                <a:ext cx="10820403" cy="4582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endParaRPr lang="en-US" sz="1000" b="0" i="0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K to your chosen number of neighbors.</a:t>
                </a:r>
              </a:p>
              <a:p>
                <a:pPr algn="just"/>
                <a:endParaRPr lang="en-US" sz="1000" b="0" i="0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example in the data:</a:t>
                </a:r>
              </a:p>
              <a:p>
                <a:pPr algn="just"/>
                <a:r>
                  <a:rPr lang="en-US" sz="2000" dirty="0">
                    <a:solidFill>
                      <a:srgbClr val="29292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</a:t>
                </a: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distance between the query example and the current example from the data.	2.Add the distance and the index of the example to an ordered collection.</a:t>
                </a:r>
                <a:endParaRPr lang="en-US" sz="18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+(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000" b="0" i="0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 the ordered collection of distances and indices from smallest to largest (in ascending order) by the distances.</a:t>
                </a:r>
              </a:p>
              <a:p>
                <a:pPr algn="just"/>
                <a:endParaRPr lang="en-US" sz="1000" b="0" i="0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Pick the first K entries from the sorted collection.</a:t>
                </a:r>
              </a:p>
              <a:p>
                <a:pPr algn="just"/>
                <a:endParaRPr lang="en-US" sz="1000" b="0" i="0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Get the labels of the selected K entries.</a:t>
                </a:r>
              </a:p>
              <a:p>
                <a:pPr algn="just"/>
                <a:endParaRPr lang="en-US" sz="1000" b="0" i="0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regression, return the mean of the K labels.</a:t>
                </a:r>
              </a:p>
              <a:p>
                <a:pPr algn="just"/>
                <a:endParaRPr lang="en-US" sz="1000" b="0" i="0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classification, return the mode of the K labels.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4B3C19-7052-05A0-59BF-C498B062A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5" y="1012954"/>
                <a:ext cx="10820403" cy="4582729"/>
              </a:xfrm>
              <a:prstGeom prst="rect">
                <a:avLst/>
              </a:prstGeom>
              <a:blipFill>
                <a:blip r:embed="rId2"/>
                <a:stretch>
                  <a:fillRect l="-507" r="-620"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4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9805-F4E6-B470-89FB-D455B311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76EB-589D-4B4E-AD12-FEB931AB4A29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21DC-FE1B-228A-0560-4AFEA6AC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95087558-B71F-A993-1886-6F6A0457738C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solidFill>
            <a:srgbClr val="92D050">
              <a:alpha val="62000"/>
            </a:srgbClr>
          </a:solidFill>
          <a:ln>
            <a:gradFill>
              <a:gsLst>
                <a:gs pos="25000">
                  <a:schemeClr val="accent2">
                    <a:lumMod val="40000"/>
                    <a:lumOff val="60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</a:t>
            </a:r>
          </a:p>
          <a:p>
            <a:endParaRPr lang="en-US" dirty="0"/>
          </a:p>
        </p:txBody>
      </p:sp>
      <p:pic>
        <p:nvPicPr>
          <p:cNvPr id="1026" name="Picture 2" descr="K Nearest Neighbour (KNN) Classifier">
            <a:extLst>
              <a:ext uri="{FF2B5EF4-FFF2-40B4-BE49-F238E27FC236}">
                <a16:creationId xmlns:a16="http://schemas.microsoft.com/office/drawing/2014/main" id="{39EE6E8A-6710-8392-0F1D-1325CFE8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6" y="1682055"/>
            <a:ext cx="5444197" cy="31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 Nearest Neighbour (KNN) Classifer Step 1">
            <a:extLst>
              <a:ext uri="{FF2B5EF4-FFF2-40B4-BE49-F238E27FC236}">
                <a16:creationId xmlns:a16="http://schemas.microsoft.com/office/drawing/2014/main" id="{7B8241AF-C98F-15FB-F21E-CA20935C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88" y="1682055"/>
            <a:ext cx="5444197" cy="31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279AE-8EBE-304B-A231-7F2A3D1CC613}"/>
              </a:ext>
            </a:extLst>
          </p:cNvPr>
          <p:cNvSpPr txBox="1"/>
          <p:nvPr/>
        </p:nvSpPr>
        <p:spPr>
          <a:xfrm>
            <a:off x="2480605" y="4783015"/>
            <a:ext cx="336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1FA66-B941-F0C1-99C8-57A4DA487397}"/>
              </a:ext>
            </a:extLst>
          </p:cNvPr>
          <p:cNvSpPr txBox="1"/>
          <p:nvPr/>
        </p:nvSpPr>
        <p:spPr>
          <a:xfrm>
            <a:off x="8610600" y="4842393"/>
            <a:ext cx="336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Step:2</a:t>
            </a:r>
          </a:p>
        </p:txBody>
      </p:sp>
    </p:spTree>
    <p:extLst>
      <p:ext uri="{BB962C8B-B14F-4D97-AF65-F5344CB8AC3E}">
        <p14:creationId xmlns:p14="http://schemas.microsoft.com/office/powerpoint/2010/main" val="323980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BCAF-B015-30D0-7AA4-0D508500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9A55-904A-412E-87C8-A45C2D20FF9B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0D099-B4F4-D672-6E58-1D079F8A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37E3CB01-567B-BF0C-5D58-E109FEB1C16F}"/>
              </a:ext>
            </a:extLst>
          </p:cNvPr>
          <p:cNvSpPr/>
          <p:nvPr/>
        </p:nvSpPr>
        <p:spPr>
          <a:xfrm>
            <a:off x="2846363" y="136525"/>
            <a:ext cx="6696222" cy="731520"/>
          </a:xfrm>
          <a:prstGeom prst="snip2DiagRect">
            <a:avLst/>
          </a:prstGeom>
          <a:solidFill>
            <a:srgbClr val="92D050">
              <a:alpha val="62000"/>
            </a:srgbClr>
          </a:solidFill>
          <a:ln>
            <a:gradFill>
              <a:gsLst>
                <a:gs pos="25000">
                  <a:schemeClr val="accent2">
                    <a:lumMod val="40000"/>
                    <a:lumOff val="60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</a:t>
            </a:r>
          </a:p>
          <a:p>
            <a:endParaRPr lang="en-US" dirty="0"/>
          </a:p>
        </p:txBody>
      </p:sp>
      <p:pic>
        <p:nvPicPr>
          <p:cNvPr id="2050" name="Picture 2" descr="K Nearest Neighbour (KNN) Classifer Step 2">
            <a:extLst>
              <a:ext uri="{FF2B5EF4-FFF2-40B4-BE49-F238E27FC236}">
                <a16:creationId xmlns:a16="http://schemas.microsoft.com/office/drawing/2014/main" id="{2316BC6A-1028-71D9-C57E-C68E2266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1622181"/>
            <a:ext cx="5395742" cy="317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 Nearest Neighbour (KNN) Classifer Step 3">
            <a:extLst>
              <a:ext uri="{FF2B5EF4-FFF2-40B4-BE49-F238E27FC236}">
                <a16:creationId xmlns:a16="http://schemas.microsoft.com/office/drawing/2014/main" id="{CACC695D-3071-7170-DD59-5864A3DAB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27" y="1622182"/>
            <a:ext cx="5395740" cy="317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995013-E991-5154-A1A0-3AC5D4FDCC3E}"/>
              </a:ext>
            </a:extLst>
          </p:cNvPr>
          <p:cNvSpPr txBox="1"/>
          <p:nvPr/>
        </p:nvSpPr>
        <p:spPr>
          <a:xfrm>
            <a:off x="2480605" y="4783015"/>
            <a:ext cx="336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D6CB0-3E9A-9C96-9085-326E5376F84F}"/>
              </a:ext>
            </a:extLst>
          </p:cNvPr>
          <p:cNvSpPr txBox="1"/>
          <p:nvPr/>
        </p:nvSpPr>
        <p:spPr>
          <a:xfrm>
            <a:off x="8610600" y="4797083"/>
            <a:ext cx="336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Step:4</a:t>
            </a:r>
          </a:p>
        </p:txBody>
      </p:sp>
    </p:spTree>
    <p:extLst>
      <p:ext uri="{BB962C8B-B14F-4D97-AF65-F5344CB8AC3E}">
        <p14:creationId xmlns:p14="http://schemas.microsoft.com/office/powerpoint/2010/main" val="255814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B830-7370-FE38-DFDA-D0F3741A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B1F-946E-4161-8166-3D7CB8D2A58B}" type="datetime3">
              <a:rPr lang="en-US" smtClean="0"/>
              <a:t>11 April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080DA-C149-A823-9018-130A60E4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0C29-5393-409D-90AC-1DE3209E3AE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1555A-8D68-207A-EA9F-4AB20E71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093547"/>
            <a:ext cx="7660843" cy="2020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C46B4F-E66C-51CE-0E15-47AE70538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957" y="1001228"/>
            <a:ext cx="1950353" cy="1985494"/>
          </a:xfrm>
          <a:prstGeom prst="rect">
            <a:avLst/>
          </a:prstGeom>
        </p:spPr>
      </p:pic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0C090E0B-6127-519B-6149-77AA496128BA}"/>
              </a:ext>
            </a:extLst>
          </p:cNvPr>
          <p:cNvSpPr/>
          <p:nvPr/>
        </p:nvSpPr>
        <p:spPr>
          <a:xfrm>
            <a:off x="2774350" y="98879"/>
            <a:ext cx="6696222" cy="731520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 after implementation on Python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29E5DF-A3C3-DFF8-79ED-6E72E5717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35" y="3363533"/>
            <a:ext cx="4917643" cy="293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91E6D0-89B4-6BC8-5BDE-ADE9A5EAF0CB}"/>
              </a:ext>
            </a:extLst>
          </p:cNvPr>
          <p:cNvSpPr txBox="1"/>
          <p:nvPr/>
        </p:nvSpPr>
        <p:spPr>
          <a:xfrm>
            <a:off x="4638256" y="2937207"/>
            <a:ext cx="454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Table of Mushrooms Dataset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983EC-EADD-0410-0962-B959D270FC54}"/>
              </a:ext>
            </a:extLst>
          </p:cNvPr>
          <p:cNvSpPr txBox="1"/>
          <p:nvPr/>
        </p:nvSpPr>
        <p:spPr>
          <a:xfrm>
            <a:off x="4066756" y="6251983"/>
            <a:ext cx="454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Mushroom with cap color classification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6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1034</Words>
  <Application>Microsoft Office PowerPoint</Application>
  <PresentationFormat>Widescreen</PresentationFormat>
  <Paragraphs>131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Algerian</vt:lpstr>
      <vt:lpstr>Arial</vt:lpstr>
      <vt:lpstr>Arial Black</vt:lpstr>
      <vt:lpstr>Arial Rounded MT Bold</vt:lpstr>
      <vt:lpstr>Bell MT</vt:lpstr>
      <vt:lpstr>Calibri</vt:lpstr>
      <vt:lpstr>Calibri Light</vt:lpstr>
      <vt:lpstr>Cambria Math</vt:lpstr>
      <vt:lpstr>Poor Richard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Jahin Khan</dc:creator>
  <cp:lastModifiedBy>Jahin Khan</cp:lastModifiedBy>
  <cp:revision>99</cp:revision>
  <dcterms:created xsi:type="dcterms:W3CDTF">2023-04-09T20:45:00Z</dcterms:created>
  <dcterms:modified xsi:type="dcterms:W3CDTF">2023-04-11T20:10:34Z</dcterms:modified>
</cp:coreProperties>
</file>