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12" r:id="rId3"/>
    <p:sldId id="313" r:id="rId4"/>
    <p:sldId id="314" r:id="rId5"/>
    <p:sldId id="315" r:id="rId6"/>
    <p:sldId id="310" r:id="rId7"/>
    <p:sldId id="311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256414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PharmaPlus</a:t>
            </a:r>
            <a:br>
              <a:rPr lang="en" dirty="0"/>
            </a:br>
            <a:r>
              <a:rPr lang="en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Segunda Entrega del Proyecto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7392E1-189B-5B3B-6968-29F972B6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17" y="2248615"/>
            <a:ext cx="2323814" cy="27232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A85C-352F-B729-3ADE-213B3C60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6300300" cy="857400"/>
          </a:xfrm>
        </p:spPr>
        <p:txBody>
          <a:bodyPr/>
          <a:lstStyle/>
          <a:p>
            <a:r>
              <a:rPr lang="es-MX" sz="3600" dirty="0"/>
              <a:t>Caso de uso #1-SEARCH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81AF3-A7B5-2EC1-DF05-897284F9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57400"/>
            <a:ext cx="4929300" cy="18627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Descripción</a:t>
            </a:r>
            <a:r>
              <a:rPr lang="es-MX" sz="1800" dirty="0"/>
              <a:t>: 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Búsqueda de precio de un medicamento</a:t>
            </a:r>
            <a:br>
              <a:rPr lang="es-MX" sz="1800" b="0" dirty="0">
                <a:effectLst/>
              </a:rPr>
            </a:b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Actores</a:t>
            </a:r>
            <a:endParaRPr lang="es-MX" sz="18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Usuario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Pharma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Plus</a:t>
            </a:r>
            <a:br>
              <a:rPr lang="es-MX" sz="1800" b="0" dirty="0">
                <a:effectLst/>
              </a:rPr>
            </a:b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Precondición: 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 </a:t>
            </a: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webapp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está corriendo y se encuentra situada en la página principal</a:t>
            </a:r>
            <a:br>
              <a:rPr lang="es-MX" sz="1800" b="0" dirty="0">
                <a:effectLst/>
              </a:rPr>
            </a:b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Flujo básico</a:t>
            </a:r>
            <a:endParaRPr lang="es-MX" sz="18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da </a:t>
            </a: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click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en la barra de búsqueda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escribe el nombre del medicamento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Pharma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Plus actualiza la lista de productos en la pantalla con cada nueva letra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termina de escribir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da </a:t>
            </a: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click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 producto de su interés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Pharma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Plus despliega la lista de farmacias que ofrecen el medicamentos ordenadas por precio, de menor a mayor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A18F3-D8AC-8989-2832-BC6A63793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42D1D6-627C-3F8A-459E-483C1E5B9567}"/>
              </a:ext>
            </a:extLst>
          </p:cNvPr>
          <p:cNvSpPr txBox="1"/>
          <p:nvPr/>
        </p:nvSpPr>
        <p:spPr>
          <a:xfrm>
            <a:off x="5386500" y="976136"/>
            <a:ext cx="36427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Extensiones</a:t>
            </a:r>
            <a:endParaRPr lang="es-MX" sz="18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ve en la página principal el medicamento que necesitaba. Salta al paso 5.</a:t>
            </a:r>
          </a:p>
        </p:txBody>
      </p:sp>
    </p:spTree>
    <p:extLst>
      <p:ext uri="{BB962C8B-B14F-4D97-AF65-F5344CB8AC3E}">
        <p14:creationId xmlns:p14="http://schemas.microsoft.com/office/powerpoint/2010/main" val="44743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A85C-352F-B729-3ADE-213B3C60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7723"/>
            <a:ext cx="6300300" cy="857400"/>
          </a:xfrm>
        </p:spPr>
        <p:txBody>
          <a:bodyPr/>
          <a:lstStyle/>
          <a:p>
            <a:r>
              <a:rPr lang="es-MX" sz="3600" dirty="0"/>
              <a:t>Caso de uso#2-SEARCH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81AF3-A7B5-2EC1-DF05-897284F9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49677"/>
            <a:ext cx="5097213" cy="18627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Descripción: 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Búsqueda de precio de un medicamento histórico</a:t>
            </a:r>
            <a:br>
              <a:rPr lang="es-MX" sz="1800" b="0" dirty="0">
                <a:effectLst/>
              </a:rPr>
            </a:b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Actores:</a:t>
            </a:r>
            <a:endParaRPr lang="es-MX" sz="18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Usuario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Pharma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Plus</a:t>
            </a:r>
            <a:br>
              <a:rPr lang="es-MX" sz="1800" b="0" dirty="0">
                <a:effectLst/>
              </a:rPr>
            </a:b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Precondición: 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 </a:t>
            </a: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webapp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está corriendo y se encuentra situada en la página principal.</a:t>
            </a:r>
            <a:br>
              <a:rPr lang="es-MX" sz="1800" b="0" dirty="0">
                <a:effectLst/>
              </a:rPr>
            </a:b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Flujo básico:</a:t>
            </a:r>
            <a:endParaRPr lang="es-MX" sz="18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da </a:t>
            </a: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click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en la barra de búsqueda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escribe el nombre del medicamento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Pharma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Plus actualiza la lista de productos en la pantalla con cada nueva letra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termina de escribir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da </a:t>
            </a: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click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 producto de su interés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Pharma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Plus despliega la lista de farmacias que ofrecen el medicamentos ordenadas por precio, de menor a mayor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desliza hacia abajo la lista de farmacias para encontrar el registro histórico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A18F3-D8AC-8989-2832-BC6A63793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42D1D6-627C-3F8A-459E-483C1E5B9567}"/>
              </a:ext>
            </a:extLst>
          </p:cNvPr>
          <p:cNvSpPr txBox="1"/>
          <p:nvPr/>
        </p:nvSpPr>
        <p:spPr>
          <a:xfrm>
            <a:off x="5386500" y="428700"/>
            <a:ext cx="3642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b="0" dirty="0"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0750B9-CE00-79DB-A11D-A5F45ABF4A65}"/>
              </a:ext>
            </a:extLst>
          </p:cNvPr>
          <p:cNvSpPr txBox="1"/>
          <p:nvPr/>
        </p:nvSpPr>
        <p:spPr>
          <a:xfrm>
            <a:off x="5781124" y="749677"/>
            <a:ext cx="34384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Extensiones</a:t>
            </a:r>
            <a:endParaRPr lang="es-MX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usuario ve en la página principal el medicamento que necesitaba. Salta al paso 5.</a:t>
            </a:r>
          </a:p>
        </p:txBody>
      </p:sp>
    </p:spTree>
    <p:extLst>
      <p:ext uri="{BB962C8B-B14F-4D97-AF65-F5344CB8AC3E}">
        <p14:creationId xmlns:p14="http://schemas.microsoft.com/office/powerpoint/2010/main" val="77712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A85C-352F-B729-3ADE-213B3C60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6300300" cy="857400"/>
          </a:xfrm>
        </p:spPr>
        <p:txBody>
          <a:bodyPr/>
          <a:lstStyle/>
          <a:p>
            <a:r>
              <a:rPr lang="es-MX" sz="3600" dirty="0"/>
              <a:t>Métodos de Inspección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81AF3-A7B5-2EC1-DF05-897284F9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857400"/>
            <a:ext cx="5176345" cy="404378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Escenario principal: 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Ana decidió usar el sitio web (plataforma)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Pharma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Plus, usando el buscador incluido y sin crear una cuenta, Ana buscó el medicamento que necesitaba, que este caso era insulina, y rápidamente encontró todas las farmacias cercanas que lo vendían. Ana filtró todos los resultados de menor precio a mayor y vio que una farmacia una distancia de 2.5 km de su casa vendía ese mismo medicamento a un precio mucho menor. Ana se sintió segura al ver que el precio actual ha sido el precio más bajo en mucho tiempo.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MX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Recorrido Cognitivo: Método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Keystroke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Level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con las consideraciones siguientes:</a:t>
            </a:r>
          </a:p>
          <a:p>
            <a:pPr lvl="1"/>
            <a:r>
              <a:rPr lang="es-MX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K – </a:t>
            </a:r>
            <a:r>
              <a:rPr lang="es-MX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Keystroke</a:t>
            </a:r>
            <a:r>
              <a:rPr lang="es-MX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: 280 ms o 40 </a:t>
            </a:r>
            <a:r>
              <a:rPr lang="es-MX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wpm</a:t>
            </a:r>
            <a:r>
              <a:rPr lang="es-MX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al tomar en cuenta un usuario promedio.</a:t>
            </a:r>
          </a:p>
          <a:p>
            <a:pPr lvl="1"/>
            <a:r>
              <a:rPr lang="es-MX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P – Apuntar el ratón a un elemento de la pantalla: 1100 ms.</a:t>
            </a:r>
          </a:p>
          <a:p>
            <a:pPr lvl="1"/>
            <a:r>
              <a:rPr lang="es-MX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B – Presionar o soltar el botón del ratón: 100 ms.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MX" sz="1800" dirty="0">
              <a:effectLst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A18F3-D8AC-8989-2832-BC6A63793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BE5BF68F-E2BD-7246-E840-C63613C10462}"/>
              </a:ext>
            </a:extLst>
          </p:cNvPr>
          <p:cNvSpPr txBox="1">
            <a:spLocks/>
          </p:cNvSpPr>
          <p:nvPr/>
        </p:nvSpPr>
        <p:spPr>
          <a:xfrm>
            <a:off x="5505423" y="242316"/>
            <a:ext cx="3638577" cy="229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1"/>
            <a:r>
              <a:rPr lang="es-MX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H – Llevar las manos al teclado o ratón: 400 ms.</a:t>
            </a:r>
          </a:p>
          <a:p>
            <a:pPr lvl="1"/>
            <a:r>
              <a:rPr lang="es-MX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M – Acto mental rutinario para pensamiento o percepción: 1100 ms al tomar en cuenta un usuario promedio.</a:t>
            </a:r>
          </a:p>
          <a:p>
            <a:pPr lvl="1"/>
            <a:r>
              <a:rPr lang="es-MX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W(t) – Tiempo de espera para respuesta del sistema: 800 ms al tomar un promedio de la interacción del sistema y respuestas de búsqueda.</a:t>
            </a:r>
          </a:p>
          <a:p>
            <a:pPr>
              <a:spcBef>
                <a:spcPts val="0"/>
              </a:spcBef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59674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A85C-352F-B729-3ADE-213B3C60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5" y="0"/>
            <a:ext cx="9394466" cy="857400"/>
          </a:xfrm>
        </p:spPr>
        <p:txBody>
          <a:bodyPr/>
          <a:lstStyle/>
          <a:p>
            <a:r>
              <a:rPr lang="es-MX" sz="3600" dirty="0"/>
              <a:t>Medición de las pruebas de usabilidad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81AF3-A7B5-2EC1-DF05-897284F9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57400"/>
            <a:ext cx="4878126" cy="4043784"/>
          </a:xfrm>
        </p:spPr>
        <p:txBody>
          <a:bodyPr/>
          <a:lstStyle/>
          <a:p>
            <a:pPr marL="889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Los objetivos del plan de pruebas son:</a:t>
            </a:r>
          </a:p>
          <a:p>
            <a:pPr>
              <a:spcBef>
                <a:spcPts val="0"/>
              </a:spcBef>
            </a:pP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Determinar el tiempo de respuesta tras cada búsqueda realizada</a:t>
            </a:r>
          </a:p>
          <a:p>
            <a:pPr>
              <a:spcBef>
                <a:spcPts val="0"/>
              </a:spcBef>
            </a:pP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Determinar el tiempo de disponibilidad de servicio</a:t>
            </a:r>
          </a:p>
          <a:p>
            <a:pPr marL="88900" indent="0">
              <a:spcBef>
                <a:spcPts val="0"/>
              </a:spcBef>
              <a:buNone/>
            </a:pPr>
            <a:endParaRPr lang="es-MX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Se considerarán aceptables los resultados si el tiempo de respuesta es menor a 1 segundo y la disponibilidad del servicio es superior al 80%. Y se considerarán satisfactorios los resultados si el tiempo de respuesta es menor a 800 ms y la disponibilidad del servicio es del 99%.</a:t>
            </a:r>
          </a:p>
          <a:p>
            <a:pPr marL="88900" indent="0">
              <a:spcBef>
                <a:spcPts val="0"/>
              </a:spcBef>
              <a:buNone/>
            </a:pPr>
            <a:endParaRPr lang="es-MX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8900" indent="0">
              <a:spcBef>
                <a:spcPts val="0"/>
              </a:spcBef>
              <a:buNone/>
            </a:pP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La metodología para determinar el tiempo de respuesta de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Pharma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Plus será utilizando la aplicación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JMeter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para determinar el tiempo promedio de respuesta al realizar mil peticiones en un minuto. Y de forma análoga, la disponibilidad de servicio será el cociente entre las peticiones que regresan con estatus 400 y el total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de peticiones solicitadas, que en este caso serán mil en un minuto.</a:t>
            </a:r>
          </a:p>
          <a:p>
            <a:pPr marL="88900" indent="0">
              <a:spcBef>
                <a:spcPts val="0"/>
              </a:spcBef>
              <a:buNone/>
            </a:pPr>
            <a:endParaRPr lang="es-MX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46100" lvl="1" indent="0">
              <a:buNone/>
            </a:pPr>
            <a:endParaRPr lang="es-MX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MX" sz="1800" dirty="0">
              <a:effectLst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A18F3-D8AC-8989-2832-BC6A63793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62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D42D1-1EBF-5AEE-5DFB-1E2B774A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9157"/>
            <a:ext cx="6300300" cy="857400"/>
          </a:xfrm>
        </p:spPr>
        <p:txBody>
          <a:bodyPr/>
          <a:lstStyle/>
          <a:p>
            <a:r>
              <a:rPr lang="es-MX" dirty="0"/>
              <a:t>Prototipo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C62979-C91F-85ED-67F2-308A9E089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11A4DD-F6A8-73FB-A456-01458669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795" y="226514"/>
            <a:ext cx="2951139" cy="20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FED65F4-996B-C4EA-0E18-9AFB807B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4368"/>
            <a:ext cx="3890526" cy="25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7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2F4AB4-2D6B-1FD2-0FB2-7039A119B6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1599A5-A56F-0C75-288B-0E109ADD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145" y="105799"/>
            <a:ext cx="3612258" cy="2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D3778B2-0191-A43A-0F1E-737269B6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2" y="816160"/>
            <a:ext cx="4615634" cy="335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46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 idx="4294967295"/>
          </p:nvPr>
        </p:nvSpPr>
        <p:spPr>
          <a:xfrm>
            <a:off x="558453" y="707730"/>
            <a:ext cx="4863900" cy="18926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¡Gracias por su atención!</a:t>
            </a:r>
            <a:endParaRPr sz="580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4294967295"/>
          </p:nvPr>
        </p:nvSpPr>
        <p:spPr>
          <a:xfrm>
            <a:off x="558453" y="2643110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/>
              <a:t>¿Alguna pregunta?</a:t>
            </a:r>
            <a:endParaRPr sz="5400" b="1"/>
          </a:p>
        </p:txBody>
      </p:sp>
      <p:sp>
        <p:nvSpPr>
          <p:cNvPr id="327" name="Google Shape;3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23A6E6-0084-4A78-783E-ADE08EC7F611}"/>
              </a:ext>
            </a:extLst>
          </p:cNvPr>
          <p:cNvSpPr/>
          <p:nvPr/>
        </p:nvSpPr>
        <p:spPr>
          <a:xfrm>
            <a:off x="5247861" y="1654037"/>
            <a:ext cx="3781422" cy="348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4BD36A-712F-76FF-4494-CDAC4C23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16" y="630850"/>
            <a:ext cx="2715004" cy="3591426"/>
          </a:xfrm>
          <a:prstGeom prst="rect">
            <a:avLst/>
          </a:prstGeom>
        </p:spPr>
      </p:pic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0DE8D5F8-BADB-19A4-6C42-B1E08157E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675" y="921224"/>
            <a:ext cx="2114286" cy="2114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651</Words>
  <Application>Microsoft Office PowerPoint</Application>
  <PresentationFormat>Presentación en pantalla (16:9)</PresentationFormat>
  <Paragraphs>58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Muli</vt:lpstr>
      <vt:lpstr>Arial</vt:lpstr>
      <vt:lpstr>Poppins</vt:lpstr>
      <vt:lpstr>Times New Roman</vt:lpstr>
      <vt:lpstr>Gower template</vt:lpstr>
      <vt:lpstr>PharmaPlus Segunda Entrega del Proyecto</vt:lpstr>
      <vt:lpstr>Caso de uso #1-SEARCH</vt:lpstr>
      <vt:lpstr>Caso de uso#2-SEARCH</vt:lpstr>
      <vt:lpstr>Métodos de Inspección</vt:lpstr>
      <vt:lpstr>Medición de las pruebas de usabilidad</vt:lpstr>
      <vt:lpstr>Prototipo</vt:lpstr>
      <vt:lpstr>Presentación de PowerPoint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PharmaPlus Primera Entrega del Proyecto</dc:title>
  <dc:creator>Jahir Gomez</dc:creator>
  <cp:lastModifiedBy>EDWIN ALONSO ANDRADE AC</cp:lastModifiedBy>
  <cp:revision>7</cp:revision>
  <dcterms:modified xsi:type="dcterms:W3CDTF">2023-05-02T19:49:36Z</dcterms:modified>
</cp:coreProperties>
</file>