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772" r:id="rId2"/>
  </p:sldMasterIdLst>
  <p:sldIdLst>
    <p:sldId id="256" r:id="rId3"/>
    <p:sldId id="265" r:id="rId4"/>
    <p:sldId id="257" r:id="rId5"/>
    <p:sldId id="258" r:id="rId6"/>
    <p:sldId id="259" r:id="rId7"/>
    <p:sldId id="260" r:id="rId8"/>
    <p:sldId id="261" r:id="rId9"/>
    <p:sldId id="262" r:id="rId10"/>
    <p:sldId id="263" r:id="rId11"/>
    <p:sldId id="264"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46932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605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28537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305499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179740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225878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715948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771034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041977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705174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67670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45390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04E684-10F4-4CC3-A0B9-F03AA7BE37CF}"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70634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04E684-10F4-4CC3-A0B9-F03AA7BE37CF}"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622505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003839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805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584592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8515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567827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785948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01361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64121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6921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96585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80061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30378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62922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5/4/2020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70383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5/4/2020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266453327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59" r:id="rId7"/>
    <p:sldLayoutId id="2147483760" r:id="rId8"/>
    <p:sldLayoutId id="2147483761" r:id="rId9"/>
    <p:sldLayoutId id="2147483762" r:id="rId10"/>
    <p:sldLayoutId id="2147483763" r:id="rId11"/>
    <p:sldLayoutId id="2147483765"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04E684-10F4-4CC3-A0B9-F03AA7BE37CF}" type="datetimeFigureOut">
              <a:rPr lang="en-US" smtClean="0"/>
              <a:t>5/4/2020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59031521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31C8A-FA1D-42C5-B217-1DF678E158A1}"/>
              </a:ext>
            </a:extLst>
          </p:cNvPr>
          <p:cNvSpPr>
            <a:spLocks noGrp="1"/>
          </p:cNvSpPr>
          <p:nvPr>
            <p:ph type="ctrTitle"/>
          </p:nvPr>
        </p:nvSpPr>
        <p:spPr/>
        <p:txBody>
          <a:bodyPr/>
          <a:lstStyle/>
          <a:p>
            <a:r>
              <a:rPr lang="es-ES" dirty="0"/>
              <a:t>Regulación de Software en México</a:t>
            </a:r>
            <a:endParaRPr lang="es-MX" dirty="0"/>
          </a:p>
        </p:txBody>
      </p:sp>
      <p:sp>
        <p:nvSpPr>
          <p:cNvPr id="3" name="Subtítulo 2">
            <a:extLst>
              <a:ext uri="{FF2B5EF4-FFF2-40B4-BE49-F238E27FC236}">
                <a16:creationId xmlns:a16="http://schemas.microsoft.com/office/drawing/2014/main" id="{971A6001-B4D8-47AB-ADD7-02A6803FE038}"/>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911295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45E71-4506-4CAB-931D-FD7C305E939C}"/>
              </a:ext>
            </a:extLst>
          </p:cNvPr>
          <p:cNvSpPr>
            <a:spLocks noGrp="1"/>
          </p:cNvSpPr>
          <p:nvPr>
            <p:ph type="title"/>
          </p:nvPr>
        </p:nvSpPr>
        <p:spPr/>
        <p:txBody>
          <a:bodyPr/>
          <a:lstStyle/>
          <a:p>
            <a:r>
              <a:rPr lang="es-ES" dirty="0"/>
              <a:t>Ley federal de la propiedad industrial </a:t>
            </a:r>
            <a:endParaRPr lang="es-MX" dirty="0"/>
          </a:p>
        </p:txBody>
      </p:sp>
      <p:sp>
        <p:nvSpPr>
          <p:cNvPr id="3" name="Marcador de contenido 2">
            <a:extLst>
              <a:ext uri="{FF2B5EF4-FFF2-40B4-BE49-F238E27FC236}">
                <a16:creationId xmlns:a16="http://schemas.microsoft.com/office/drawing/2014/main" id="{BA444850-96B1-4470-A4D9-D7ACE62539FD}"/>
              </a:ext>
            </a:extLst>
          </p:cNvPr>
          <p:cNvSpPr>
            <a:spLocks noGrp="1"/>
          </p:cNvSpPr>
          <p:nvPr>
            <p:ph idx="1"/>
          </p:nvPr>
        </p:nvSpPr>
        <p:spPr/>
        <p:txBody>
          <a:bodyPr>
            <a:normAutofit/>
          </a:bodyPr>
          <a:lstStyle/>
          <a:p>
            <a:pPr algn="just"/>
            <a:r>
              <a:rPr lang="es-ES" sz="3200" dirty="0"/>
              <a:t>La Ley de la Propiedad Industrial regula el otorgamiento de patentes en el país a las invenciones de productos o de procesos. En ella se menciona que los programas de cómputo no son considerados invenciones, por lo que en México no existen tales patentes.</a:t>
            </a:r>
            <a:endParaRPr lang="es-MX" sz="3200" dirty="0"/>
          </a:p>
        </p:txBody>
      </p:sp>
    </p:spTree>
    <p:extLst>
      <p:ext uri="{BB962C8B-B14F-4D97-AF65-F5344CB8AC3E}">
        <p14:creationId xmlns:p14="http://schemas.microsoft.com/office/powerpoint/2010/main" val="372295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8EDE9-EA28-4A7C-A7AC-F0560441BDAD}"/>
              </a:ext>
            </a:extLst>
          </p:cNvPr>
          <p:cNvSpPr>
            <a:spLocks noGrp="1"/>
          </p:cNvSpPr>
          <p:nvPr>
            <p:ph type="title"/>
          </p:nvPr>
        </p:nvSpPr>
        <p:spPr/>
        <p:txBody>
          <a:bodyPr/>
          <a:lstStyle/>
          <a:p>
            <a:r>
              <a:rPr lang="es-MX" dirty="0"/>
              <a:t>Código penal federal </a:t>
            </a:r>
          </a:p>
        </p:txBody>
      </p:sp>
      <p:sp>
        <p:nvSpPr>
          <p:cNvPr id="3" name="Marcador de contenido 2">
            <a:extLst>
              <a:ext uri="{FF2B5EF4-FFF2-40B4-BE49-F238E27FC236}">
                <a16:creationId xmlns:a16="http://schemas.microsoft.com/office/drawing/2014/main" id="{8C3BC196-A5C7-40C5-81AA-4CF3D2F0A609}"/>
              </a:ext>
            </a:extLst>
          </p:cNvPr>
          <p:cNvSpPr>
            <a:spLocks noGrp="1"/>
          </p:cNvSpPr>
          <p:nvPr>
            <p:ph idx="1"/>
          </p:nvPr>
        </p:nvSpPr>
        <p:spPr/>
        <p:txBody>
          <a:bodyPr>
            <a:normAutofit lnSpcReduction="10000"/>
          </a:bodyPr>
          <a:lstStyle/>
          <a:p>
            <a:pPr algn="just"/>
            <a:r>
              <a:rPr lang="es-ES" sz="2000" dirty="0"/>
              <a:t>Al que sin autorización modifique, destruya o provoque pérdida de información contenida en sistemas o equipos de informática protegidos por algún mecanismo de seguridad.</a:t>
            </a:r>
          </a:p>
          <a:p>
            <a:pPr algn="just"/>
            <a:r>
              <a:rPr lang="es-ES" sz="2000" dirty="0"/>
              <a:t>Al que sin autorización conozca o copie información contenida en sistemas o equipos de informática del Estado, protegidos por algún mecanismo de seguridad. </a:t>
            </a:r>
          </a:p>
          <a:p>
            <a:pPr algn="just"/>
            <a:r>
              <a:rPr lang="es-ES" sz="2000" dirty="0"/>
              <a:t>Al que estando autorizado para acceder a sistemas y equipos de informática del Estado, indebidamente modifique, destruya o provoque pérdida de información que contengan.</a:t>
            </a:r>
          </a:p>
          <a:p>
            <a:pPr algn="just"/>
            <a:r>
              <a:rPr lang="es-ES" sz="2000" dirty="0"/>
              <a:t>Al que estando autorizado para acceder a sistemas y equipos de informática del estado, indebidamente copie información que contengan. </a:t>
            </a:r>
            <a:endParaRPr lang="es-MX" sz="2000" dirty="0"/>
          </a:p>
        </p:txBody>
      </p:sp>
    </p:spTree>
    <p:extLst>
      <p:ext uri="{BB962C8B-B14F-4D97-AF65-F5344CB8AC3E}">
        <p14:creationId xmlns:p14="http://schemas.microsoft.com/office/powerpoint/2010/main" val="49849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F05E3-2883-4F74-9E51-7137D9F6208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88A4C01-17A6-4DA7-BC6D-03DB44A64200}"/>
              </a:ext>
            </a:extLst>
          </p:cNvPr>
          <p:cNvSpPr>
            <a:spLocks noGrp="1"/>
          </p:cNvSpPr>
          <p:nvPr>
            <p:ph idx="1"/>
          </p:nvPr>
        </p:nvSpPr>
        <p:spPr/>
        <p:txBody>
          <a:bodyPr>
            <a:normAutofit/>
          </a:bodyPr>
          <a:lstStyle/>
          <a:p>
            <a:pPr algn="just"/>
            <a:r>
              <a:rPr lang="es-ES" sz="2000" dirty="0"/>
              <a:t>Al que sin autorización modifique, destruya o provoque pérdida de información contenida en sistemas o equipos de informática de las instituciones que integran el sistema financiero, protegidos por algún mecanismo de seguridad.</a:t>
            </a:r>
          </a:p>
          <a:p>
            <a:pPr algn="just"/>
            <a:r>
              <a:rPr lang="es-ES" sz="2000" dirty="0"/>
              <a:t>Al que estando autorizado para acceder a sistemas y equipos de informática de las instituciones que integran el sistema financiero, indebidamente modifique, destruya o provoque pérdida de información que contengan.</a:t>
            </a:r>
          </a:p>
          <a:p>
            <a:pPr algn="just"/>
            <a:r>
              <a:rPr lang="es-ES" sz="2000" dirty="0"/>
              <a:t> Las penas previstas en este artículo se incrementarán en una mitad cuando las conductas sean cometidas por funcionarios o empleados de las instituciones que integran el sistema financiero</a:t>
            </a:r>
            <a:endParaRPr lang="es-MX" sz="2000" dirty="0"/>
          </a:p>
        </p:txBody>
      </p:sp>
    </p:spTree>
    <p:extLst>
      <p:ext uri="{BB962C8B-B14F-4D97-AF65-F5344CB8AC3E}">
        <p14:creationId xmlns:p14="http://schemas.microsoft.com/office/powerpoint/2010/main" val="14682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BB1D2-737D-42B7-BEFF-6EBBC4841D3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2748753-EBDF-45AA-AEA6-58694C48E18D}"/>
              </a:ext>
            </a:extLst>
          </p:cNvPr>
          <p:cNvSpPr>
            <a:spLocks noGrp="1"/>
          </p:cNvSpPr>
          <p:nvPr>
            <p:ph idx="1"/>
          </p:nvPr>
        </p:nvSpPr>
        <p:spPr/>
        <p:txBody>
          <a:bodyPr>
            <a:normAutofit fontScale="92500"/>
          </a:bodyPr>
          <a:lstStyle/>
          <a:p>
            <a:pPr algn="just"/>
            <a:r>
              <a:rPr lang="es-ES" sz="3200" dirty="0"/>
              <a:t>Los programas de software solamente se pueden proteger mediante el Registro Público del Derecho de Autor; en él se registran programas, documentación y bases de datos. Las responsabilidades del Registro son las de orientar a autores, y procurar resolver controversias según la Ley Federal de Derecho de Autor y su reglamento.</a:t>
            </a:r>
            <a:endParaRPr lang="es-MX" sz="3200" dirty="0"/>
          </a:p>
        </p:txBody>
      </p:sp>
    </p:spTree>
    <p:extLst>
      <p:ext uri="{BB962C8B-B14F-4D97-AF65-F5344CB8AC3E}">
        <p14:creationId xmlns:p14="http://schemas.microsoft.com/office/powerpoint/2010/main" val="96996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217F0-7184-4946-B833-BEF4BB88B8A4}"/>
              </a:ext>
            </a:extLst>
          </p:cNvPr>
          <p:cNvSpPr>
            <a:spLocks noGrp="1"/>
          </p:cNvSpPr>
          <p:nvPr>
            <p:ph type="title"/>
          </p:nvPr>
        </p:nvSpPr>
        <p:spPr/>
        <p:txBody>
          <a:bodyPr/>
          <a:lstStyle/>
          <a:p>
            <a:r>
              <a:rPr lang="es-ES" dirty="0"/>
              <a:t>¿Qué es la regulación?</a:t>
            </a:r>
            <a:endParaRPr lang="es-MX" dirty="0"/>
          </a:p>
        </p:txBody>
      </p:sp>
      <p:sp>
        <p:nvSpPr>
          <p:cNvPr id="3" name="Marcador de contenido 2">
            <a:extLst>
              <a:ext uri="{FF2B5EF4-FFF2-40B4-BE49-F238E27FC236}">
                <a16:creationId xmlns:a16="http://schemas.microsoft.com/office/drawing/2014/main" id="{B09F89C9-2E9E-4EDC-8D69-56D25C70A76D}"/>
              </a:ext>
            </a:extLst>
          </p:cNvPr>
          <p:cNvSpPr>
            <a:spLocks noGrp="1"/>
          </p:cNvSpPr>
          <p:nvPr>
            <p:ph idx="1"/>
          </p:nvPr>
        </p:nvSpPr>
        <p:spPr/>
        <p:txBody>
          <a:bodyPr>
            <a:normAutofit/>
          </a:bodyPr>
          <a:lstStyle/>
          <a:p>
            <a:pPr algn="just"/>
            <a:r>
              <a:rPr lang="es-ES" sz="3200" dirty="0"/>
              <a:t>Son las reglas que emite el Estado y, a través de ellas, se protegen aspectos sociales, económicos, políticos y técnicos que son de interés público.</a:t>
            </a:r>
          </a:p>
          <a:p>
            <a:pPr algn="just"/>
            <a:r>
              <a:rPr lang="es-ES" sz="3200" dirty="0"/>
              <a:t>En este caso son aquellas reglas impuestas sobre los programas, la documentación y las bases de datos.</a:t>
            </a:r>
          </a:p>
          <a:p>
            <a:endParaRPr lang="es-MX" dirty="0"/>
          </a:p>
        </p:txBody>
      </p:sp>
    </p:spTree>
    <p:extLst>
      <p:ext uri="{BB962C8B-B14F-4D97-AF65-F5344CB8AC3E}">
        <p14:creationId xmlns:p14="http://schemas.microsoft.com/office/powerpoint/2010/main" val="113889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1A9B5-AAFB-4AD8-ABFC-13F3863D3102}"/>
              </a:ext>
            </a:extLst>
          </p:cNvPr>
          <p:cNvSpPr>
            <a:spLocks noGrp="1"/>
          </p:cNvSpPr>
          <p:nvPr>
            <p:ph type="title"/>
          </p:nvPr>
        </p:nvSpPr>
        <p:spPr/>
        <p:txBody>
          <a:bodyPr/>
          <a:lstStyle/>
          <a:p>
            <a:r>
              <a:rPr lang="es-ES" dirty="0"/>
              <a:t> Ley federal del derecho de autor (LFDA) </a:t>
            </a:r>
            <a:endParaRPr lang="es-MX" dirty="0"/>
          </a:p>
        </p:txBody>
      </p:sp>
      <p:sp>
        <p:nvSpPr>
          <p:cNvPr id="3" name="Marcador de contenido 2">
            <a:extLst>
              <a:ext uri="{FF2B5EF4-FFF2-40B4-BE49-F238E27FC236}">
                <a16:creationId xmlns:a16="http://schemas.microsoft.com/office/drawing/2014/main" id="{6581B608-119D-4D93-ACAD-2BC0E6BCACB6}"/>
              </a:ext>
            </a:extLst>
          </p:cNvPr>
          <p:cNvSpPr>
            <a:spLocks noGrp="1"/>
          </p:cNvSpPr>
          <p:nvPr>
            <p:ph idx="1"/>
          </p:nvPr>
        </p:nvSpPr>
        <p:spPr/>
        <p:txBody>
          <a:bodyPr>
            <a:normAutofit/>
          </a:bodyPr>
          <a:lstStyle/>
          <a:p>
            <a:pPr algn="just"/>
            <a:r>
              <a:rPr lang="es-ES" sz="3200" dirty="0"/>
              <a:t>Es la protección de las obras originales susceptibles a ser reproducidas o divulgadas por cualquier medio o forma. </a:t>
            </a:r>
          </a:p>
          <a:p>
            <a:pPr algn="just"/>
            <a:r>
              <a:rPr lang="es-ES" sz="3200" dirty="0"/>
              <a:t>Las obras protegidas por esta ley deben de tener la leyenda “Derechos Reservados” o “D.R.” o ©.</a:t>
            </a:r>
            <a:endParaRPr lang="es-MX" sz="3200" dirty="0"/>
          </a:p>
        </p:txBody>
      </p:sp>
    </p:spTree>
    <p:extLst>
      <p:ext uri="{BB962C8B-B14F-4D97-AF65-F5344CB8AC3E}">
        <p14:creationId xmlns:p14="http://schemas.microsoft.com/office/powerpoint/2010/main" val="1932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D52C2-999F-4614-93EF-0D4E7C81533A}"/>
              </a:ext>
            </a:extLst>
          </p:cNvPr>
          <p:cNvSpPr>
            <a:spLocks noGrp="1"/>
          </p:cNvSpPr>
          <p:nvPr>
            <p:ph type="title"/>
          </p:nvPr>
        </p:nvSpPr>
        <p:spPr/>
        <p:txBody>
          <a:bodyPr/>
          <a:lstStyle/>
          <a:p>
            <a:r>
              <a:rPr lang="es-ES" dirty="0"/>
              <a:t>Derechos morales del autor:</a:t>
            </a:r>
            <a:endParaRPr lang="es-MX" dirty="0"/>
          </a:p>
        </p:txBody>
      </p:sp>
      <p:sp>
        <p:nvSpPr>
          <p:cNvPr id="3" name="Marcador de contenido 2">
            <a:extLst>
              <a:ext uri="{FF2B5EF4-FFF2-40B4-BE49-F238E27FC236}">
                <a16:creationId xmlns:a16="http://schemas.microsoft.com/office/drawing/2014/main" id="{1691E375-DF18-4A70-9F57-E4AF9577C541}"/>
              </a:ext>
            </a:extLst>
          </p:cNvPr>
          <p:cNvSpPr>
            <a:spLocks noGrp="1"/>
          </p:cNvSpPr>
          <p:nvPr>
            <p:ph idx="1"/>
          </p:nvPr>
        </p:nvSpPr>
        <p:spPr/>
        <p:txBody>
          <a:bodyPr>
            <a:normAutofit/>
          </a:bodyPr>
          <a:lstStyle/>
          <a:p>
            <a:pPr algn="just"/>
            <a:r>
              <a:rPr lang="es-ES" sz="2800" dirty="0"/>
              <a:t>El autor es el único originario y titular de su obra, no puede renunciar a los derechos morales de ella.</a:t>
            </a:r>
          </a:p>
          <a:p>
            <a:pPr algn="just"/>
            <a:r>
              <a:rPr lang="es-ES" sz="2800" dirty="0"/>
              <a:t>El autor no puede trasmitir, vender o ceder los derechos morales de su obra.</a:t>
            </a:r>
          </a:p>
          <a:p>
            <a:pPr algn="just"/>
            <a:r>
              <a:rPr lang="es-ES" sz="2800" dirty="0"/>
              <a:t>El autor posee estos derechos sobre su obra sin fecha de caducidad.</a:t>
            </a:r>
            <a:endParaRPr lang="es-MX" sz="2800" dirty="0"/>
          </a:p>
        </p:txBody>
      </p:sp>
    </p:spTree>
    <p:extLst>
      <p:ext uri="{BB962C8B-B14F-4D97-AF65-F5344CB8AC3E}">
        <p14:creationId xmlns:p14="http://schemas.microsoft.com/office/powerpoint/2010/main" val="229676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3162E-59B5-4F48-B578-BE6BC88F0C31}"/>
              </a:ext>
            </a:extLst>
          </p:cNvPr>
          <p:cNvSpPr>
            <a:spLocks noGrp="1"/>
          </p:cNvSpPr>
          <p:nvPr>
            <p:ph type="title"/>
          </p:nvPr>
        </p:nvSpPr>
        <p:spPr/>
        <p:txBody>
          <a:bodyPr/>
          <a:lstStyle/>
          <a:p>
            <a:r>
              <a:rPr lang="es-ES" dirty="0"/>
              <a:t>Con relación a los programas de cómputo y las bases de datos: </a:t>
            </a:r>
            <a:endParaRPr lang="es-MX" dirty="0"/>
          </a:p>
        </p:txBody>
      </p:sp>
      <p:sp>
        <p:nvSpPr>
          <p:cNvPr id="3" name="Marcador de contenido 2">
            <a:extLst>
              <a:ext uri="{FF2B5EF4-FFF2-40B4-BE49-F238E27FC236}">
                <a16:creationId xmlns:a16="http://schemas.microsoft.com/office/drawing/2014/main" id="{DC02C044-936D-4752-B643-914FF402F791}"/>
              </a:ext>
            </a:extLst>
          </p:cNvPr>
          <p:cNvSpPr>
            <a:spLocks noGrp="1"/>
          </p:cNvSpPr>
          <p:nvPr>
            <p:ph idx="1"/>
          </p:nvPr>
        </p:nvSpPr>
        <p:spPr/>
        <p:txBody>
          <a:bodyPr>
            <a:normAutofit/>
          </a:bodyPr>
          <a:lstStyle/>
          <a:p>
            <a:pPr algn="just"/>
            <a:r>
              <a:rPr lang="es-ES" sz="3200" dirty="0"/>
              <a:t>Los programas de computación se protegen de el mismo modo que las obras literarias, se protege el código fuente o el código objeto. Se exceptúan aquellos programas de cómputo que tengan por objeto causar efectos nocivos a otros programas o equipos. </a:t>
            </a:r>
          </a:p>
          <a:p>
            <a:endParaRPr lang="es-MX" sz="2400" dirty="0"/>
          </a:p>
        </p:txBody>
      </p:sp>
    </p:spTree>
    <p:extLst>
      <p:ext uri="{BB962C8B-B14F-4D97-AF65-F5344CB8AC3E}">
        <p14:creationId xmlns:p14="http://schemas.microsoft.com/office/powerpoint/2010/main" val="412659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F11E9-1F90-485D-9297-9EDD4A0A3CAC}"/>
              </a:ext>
            </a:extLst>
          </p:cNvPr>
          <p:cNvSpPr>
            <a:spLocks noGrp="1"/>
          </p:cNvSpPr>
          <p:nvPr>
            <p:ph type="title"/>
          </p:nvPr>
        </p:nvSpPr>
        <p:spPr/>
        <p:txBody>
          <a:bodyPr/>
          <a:lstStyle/>
          <a:p>
            <a:r>
              <a:rPr lang="es-ES" dirty="0"/>
              <a:t>Derechos patrimoniales:</a:t>
            </a:r>
            <a:endParaRPr lang="es-MX" dirty="0"/>
          </a:p>
        </p:txBody>
      </p:sp>
      <p:sp>
        <p:nvSpPr>
          <p:cNvPr id="3" name="Marcador de contenido 2">
            <a:extLst>
              <a:ext uri="{FF2B5EF4-FFF2-40B4-BE49-F238E27FC236}">
                <a16:creationId xmlns:a16="http://schemas.microsoft.com/office/drawing/2014/main" id="{C17BB077-AEDE-408C-9EDD-95D87E2AE20E}"/>
              </a:ext>
            </a:extLst>
          </p:cNvPr>
          <p:cNvSpPr>
            <a:spLocks noGrp="1"/>
          </p:cNvSpPr>
          <p:nvPr>
            <p:ph idx="1"/>
          </p:nvPr>
        </p:nvSpPr>
        <p:spPr/>
        <p:txBody>
          <a:bodyPr>
            <a:normAutofit lnSpcReduction="10000"/>
          </a:bodyPr>
          <a:lstStyle/>
          <a:p>
            <a:pPr algn="just"/>
            <a:r>
              <a:rPr lang="es-ES" sz="2800" dirty="0"/>
              <a:t>Aunque se hayan creado por varios empleados estos derechos recaen en el patrón, esto se puede ver en las industrias donde aun así la obra se hizo en el tiempo libre del empleado, dependiendo del contrato laboral estos derechos pueden o no caer en el patrón. </a:t>
            </a:r>
          </a:p>
          <a:p>
            <a:pPr algn="just"/>
            <a:r>
              <a:rPr lang="es-ES" sz="2800" dirty="0"/>
              <a:t>En el caso de un desarrollador de software independiente se le considera el autor por el simple hecho de haberlo hecho.</a:t>
            </a:r>
            <a:endParaRPr lang="es-MX" sz="2800" dirty="0"/>
          </a:p>
        </p:txBody>
      </p:sp>
    </p:spTree>
    <p:extLst>
      <p:ext uri="{BB962C8B-B14F-4D97-AF65-F5344CB8AC3E}">
        <p14:creationId xmlns:p14="http://schemas.microsoft.com/office/powerpoint/2010/main" val="344044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F6DF9-5FD1-4EE9-9857-891134A82954}"/>
              </a:ext>
            </a:extLst>
          </p:cNvPr>
          <p:cNvSpPr>
            <a:spLocks noGrp="1"/>
          </p:cNvSpPr>
          <p:nvPr>
            <p:ph type="title"/>
          </p:nvPr>
        </p:nvSpPr>
        <p:spPr>
          <a:xfrm>
            <a:off x="677334" y="609599"/>
            <a:ext cx="8596668" cy="1550989"/>
          </a:xfrm>
        </p:spPr>
        <p:txBody>
          <a:bodyPr>
            <a:normAutofit fontScale="90000"/>
          </a:bodyPr>
          <a:lstStyle/>
          <a:p>
            <a:r>
              <a:rPr lang="es-ES" dirty="0"/>
              <a:t>Para la venta o la licencia de uso de un programa de cómputo, base de datos y su documentación se puede: </a:t>
            </a:r>
            <a:endParaRPr lang="es-MX" dirty="0"/>
          </a:p>
        </p:txBody>
      </p:sp>
      <p:sp>
        <p:nvSpPr>
          <p:cNvPr id="3" name="Marcador de contenido 2">
            <a:extLst>
              <a:ext uri="{FF2B5EF4-FFF2-40B4-BE49-F238E27FC236}">
                <a16:creationId xmlns:a16="http://schemas.microsoft.com/office/drawing/2014/main" id="{D4F62297-8BD0-4407-BA45-AEEF589D29FF}"/>
              </a:ext>
            </a:extLst>
          </p:cNvPr>
          <p:cNvSpPr>
            <a:spLocks noGrp="1"/>
          </p:cNvSpPr>
          <p:nvPr>
            <p:ph idx="1"/>
          </p:nvPr>
        </p:nvSpPr>
        <p:spPr/>
        <p:txBody>
          <a:bodyPr>
            <a:normAutofit lnSpcReduction="10000"/>
          </a:bodyPr>
          <a:lstStyle/>
          <a:p>
            <a:pPr algn="just"/>
            <a:r>
              <a:rPr lang="es-ES" sz="2800" dirty="0"/>
              <a:t>Transmitir el derecho patrimonial sobre el mismo a otra persona o una empresa, mediante un contrato de cesión de derechos y a cambio de recibir una retribución económica negociada en donde se pierde la titularidad de ser el autor.</a:t>
            </a:r>
          </a:p>
          <a:p>
            <a:pPr algn="just"/>
            <a:r>
              <a:rPr lang="es-ES" sz="2800" dirty="0"/>
              <a:t>Licenciar el uso de tu programa a otros, redactando una licencia o usando una ya existente en donde no se pierde la titularidad de ser autor.</a:t>
            </a:r>
            <a:endParaRPr lang="es-MX" sz="2800" dirty="0"/>
          </a:p>
        </p:txBody>
      </p:sp>
    </p:spTree>
    <p:extLst>
      <p:ext uri="{BB962C8B-B14F-4D97-AF65-F5344CB8AC3E}">
        <p14:creationId xmlns:p14="http://schemas.microsoft.com/office/powerpoint/2010/main" val="282087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85B20-18FC-497E-B2AC-2A6BCEBD0CC2}"/>
              </a:ext>
            </a:extLst>
          </p:cNvPr>
          <p:cNvSpPr>
            <a:spLocks noGrp="1"/>
          </p:cNvSpPr>
          <p:nvPr>
            <p:ph type="title"/>
          </p:nvPr>
        </p:nvSpPr>
        <p:spPr/>
        <p:txBody>
          <a:bodyPr/>
          <a:lstStyle/>
          <a:p>
            <a:r>
              <a:rPr lang="es-ES" dirty="0"/>
              <a:t>Tipos de licencia de uso:</a:t>
            </a:r>
            <a:endParaRPr lang="es-MX" dirty="0"/>
          </a:p>
        </p:txBody>
      </p:sp>
      <p:sp>
        <p:nvSpPr>
          <p:cNvPr id="3" name="Marcador de contenido 2">
            <a:extLst>
              <a:ext uri="{FF2B5EF4-FFF2-40B4-BE49-F238E27FC236}">
                <a16:creationId xmlns:a16="http://schemas.microsoft.com/office/drawing/2014/main" id="{574342A7-3DDE-4EB0-B759-24070F321AB7}"/>
              </a:ext>
            </a:extLst>
          </p:cNvPr>
          <p:cNvSpPr>
            <a:spLocks noGrp="1"/>
          </p:cNvSpPr>
          <p:nvPr>
            <p:ph idx="1"/>
          </p:nvPr>
        </p:nvSpPr>
        <p:spPr/>
        <p:txBody>
          <a:bodyPr>
            <a:normAutofit/>
          </a:bodyPr>
          <a:lstStyle/>
          <a:p>
            <a:pPr algn="just"/>
            <a:r>
              <a:rPr lang="es-ES" sz="2800" dirty="0"/>
              <a:t>Licencia propietaria. Uso en una computadora por el pago de un precio.</a:t>
            </a:r>
          </a:p>
          <a:p>
            <a:pPr algn="just"/>
            <a:r>
              <a:rPr lang="es-ES" sz="2800" dirty="0"/>
              <a:t>Shareware. Uso limitado en tiempo o capacidades, después pagar un precio.</a:t>
            </a:r>
          </a:p>
          <a:p>
            <a:pPr algn="just"/>
            <a:r>
              <a:rPr lang="es-ES" sz="2800" dirty="0"/>
              <a:t>Freeware. Usar y copiar ilimitado, precio es cero.</a:t>
            </a:r>
          </a:p>
          <a:p>
            <a:pPr algn="just"/>
            <a:r>
              <a:rPr lang="es-ES" sz="2800" dirty="0"/>
              <a:t>Software libre. Usar, copiar, estudiar, modificar, redistribuir. El código fuente está incluido.</a:t>
            </a:r>
            <a:endParaRPr lang="es-MX" sz="2800" dirty="0"/>
          </a:p>
        </p:txBody>
      </p:sp>
    </p:spTree>
    <p:extLst>
      <p:ext uri="{BB962C8B-B14F-4D97-AF65-F5344CB8AC3E}">
        <p14:creationId xmlns:p14="http://schemas.microsoft.com/office/powerpoint/2010/main" val="3188027393"/>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244129"/>
      </a:dk2>
      <a:lt2>
        <a:srgbClr val="E5E8E2"/>
      </a:lt2>
      <a:accent1>
        <a:srgbClr val="8D3CD4"/>
      </a:accent1>
      <a:accent2>
        <a:srgbClr val="6557CF"/>
      </a:accent2>
      <a:accent3>
        <a:srgbClr val="3C69D4"/>
      </a:accent3>
      <a:accent4>
        <a:srgbClr val="2A97C2"/>
      </a:accent4>
      <a:accent5>
        <a:srgbClr val="33B5A4"/>
      </a:accent5>
      <a:accent6>
        <a:srgbClr val="28BB6B"/>
      </a:accent6>
      <a:hlink>
        <a:srgbClr val="319194"/>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39</TotalTime>
  <Words>763</Words>
  <Application>Microsoft Office PowerPoint</Application>
  <PresentationFormat>Panorámica</PresentationFormat>
  <Paragraphs>35</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12</vt:i4>
      </vt:variant>
    </vt:vector>
  </HeadingPairs>
  <TitlesOfParts>
    <vt:vector size="19" baseType="lpstr">
      <vt:lpstr>Arial</vt:lpstr>
      <vt:lpstr>Century Gothic</vt:lpstr>
      <vt:lpstr>Elephant</vt:lpstr>
      <vt:lpstr>Trebuchet MS</vt:lpstr>
      <vt:lpstr>Wingdings 3</vt:lpstr>
      <vt:lpstr>BrushVTI</vt:lpstr>
      <vt:lpstr>Faceta</vt:lpstr>
      <vt:lpstr>Regulación de Software en México</vt:lpstr>
      <vt:lpstr>Presentación de PowerPoint</vt:lpstr>
      <vt:lpstr>¿Qué es la regulación?</vt:lpstr>
      <vt:lpstr> Ley federal del derecho de autor (LFDA) </vt:lpstr>
      <vt:lpstr>Derechos morales del autor:</vt:lpstr>
      <vt:lpstr>Con relación a los programas de cómputo y las bases de datos: </vt:lpstr>
      <vt:lpstr>Derechos patrimoniales:</vt:lpstr>
      <vt:lpstr>Para la venta o la licencia de uso de un programa de cómputo, base de datos y su documentación se puede: </vt:lpstr>
      <vt:lpstr>Tipos de licencia de uso:</vt:lpstr>
      <vt:lpstr>Ley federal de la propiedad industrial </vt:lpstr>
      <vt:lpstr>Código penal federal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Regulación de Software en México</dc:title>
  <dc:creator>jahir pere</dc:creator>
  <cp:lastModifiedBy>jahir pere</cp:lastModifiedBy>
  <cp:revision>5</cp:revision>
  <dcterms:created xsi:type="dcterms:W3CDTF">2020-04-22T15:22:19Z</dcterms:created>
  <dcterms:modified xsi:type="dcterms:W3CDTF">2020-05-04T15:47:58Z</dcterms:modified>
</cp:coreProperties>
</file>