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0" r:id="rId3"/>
    <p:sldId id="261" r:id="rId4"/>
    <p:sldId id="259" r:id="rId5"/>
    <p:sldId id="262" r:id="rId6"/>
    <p:sldId id="273" r:id="rId7"/>
    <p:sldId id="291" r:id="rId8"/>
    <p:sldId id="287" r:id="rId9"/>
    <p:sldId id="275" r:id="rId10"/>
    <p:sldId id="298" r:id="rId11"/>
    <p:sldId id="297" r:id="rId12"/>
    <p:sldId id="284" r:id="rId13"/>
    <p:sldId id="296" r:id="rId14"/>
    <p:sldId id="295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B400"/>
    <a:srgbClr val="CED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2838BEF-8BB2-4498-84A7-C5851F593DF1}" styleName="Средний стиль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68" autoAdjust="0"/>
    <p:restoredTop sz="86385" autoAdjust="0"/>
  </p:normalViewPr>
  <p:slideViewPr>
    <p:cSldViewPr>
      <p:cViewPr varScale="1">
        <p:scale>
          <a:sx n="98" d="100"/>
          <a:sy n="98" d="100"/>
        </p:scale>
        <p:origin x="238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201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A7AD2F-33F6-4B83-BBBA-ABFE9C7F750F}" type="datetimeFigureOut">
              <a:rPr lang="ru-RU" smtClean="0"/>
              <a:pPr/>
              <a:t>05.05.2023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EE6BA-D9C5-42F4-A820-6548A11ED2D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92004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A2C7A8-C48C-482B-BF2E-3FCF5501A484}" type="datetimeFigureOut">
              <a:rPr lang="ru-RU" smtClean="0"/>
              <a:pPr/>
              <a:t>05.05.2023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5A8E6A-3B34-45D6-A9EC-2424CE6609D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4976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A8E6A-3B34-45D6-A9EC-2424CE6609DF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5457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A8E6A-3B34-45D6-A9EC-2424CE6609DF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3974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A8E6A-3B34-45D6-A9EC-2424CE6609DF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5903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9025-7360-4A94-A966-BD3D2E2AEDC9}" type="datetime1">
              <a:rPr lang="ru-RU" smtClean="0"/>
              <a:t>05.05.2023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3B9273A8-A0AD-4948-B1E4-0117309431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86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10F0-DB1B-422B-B041-C2C27B461684}" type="datetime1">
              <a:rPr lang="ru-RU" smtClean="0"/>
              <a:t>05.05.2023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3B9273A8-A0AD-4948-B1E4-0117309431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46719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10F0-DB1B-422B-B041-C2C27B461684}" type="datetime1">
              <a:rPr lang="ru-RU" smtClean="0"/>
              <a:t>05.05.2023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3B9273A8-A0AD-4948-B1E4-0117309431F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02789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10F0-DB1B-422B-B041-C2C27B461684}" type="datetime1">
              <a:rPr lang="ru-RU" smtClean="0"/>
              <a:t>05.05.2023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B9273A8-A0AD-4948-B1E4-0117309431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54273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10F0-DB1B-422B-B041-C2C27B461684}" type="datetime1">
              <a:rPr lang="ru-RU" smtClean="0"/>
              <a:t>05.05.2023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B9273A8-A0AD-4948-B1E4-0117309431F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032046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10F0-DB1B-422B-B041-C2C27B461684}" type="datetime1">
              <a:rPr lang="ru-RU" smtClean="0"/>
              <a:t>05.05.2023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B9273A8-A0AD-4948-B1E4-0117309431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155917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3CC23-9640-44AA-86F0-DA476433851B}" type="datetime1">
              <a:rPr lang="ru-RU" smtClean="0"/>
              <a:t>05.05.2023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273A8-A0AD-4948-B1E4-0117309431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65745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9D154-5959-4ADF-B4D7-3D6DA66E9FD0}" type="datetime1">
              <a:rPr lang="ru-RU" smtClean="0"/>
              <a:t>05.05.2023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273A8-A0AD-4948-B1E4-0117309431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137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F9986-AC1D-47FD-A873-28EB8CBAD30A}" type="datetime1">
              <a:rPr lang="ru-RU" smtClean="0"/>
              <a:t>05.05.2023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273A8-A0AD-4948-B1E4-0117309431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3263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81B84-A58D-4DB3-B885-5B017AC1BD2D}" type="datetime1">
              <a:rPr lang="ru-RU" smtClean="0"/>
              <a:t>05.05.2023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3B9273A8-A0AD-4948-B1E4-0117309431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4331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5B425-75A8-4BCA-B055-C0534C4D4D5A}" type="datetime1">
              <a:rPr lang="ru-RU" smtClean="0"/>
              <a:t>05.05.2023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3B9273A8-A0AD-4948-B1E4-0117309431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6482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45339-C03C-456F-A5EA-731FA5E1FB0D}" type="datetime1">
              <a:rPr lang="ru-RU" smtClean="0"/>
              <a:t>05.05.2023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3B9273A8-A0AD-4948-B1E4-0117309431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7675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7EDC-0570-4EED-B8AF-5EF0E0DE75CA}" type="datetime1">
              <a:rPr lang="ru-RU" smtClean="0"/>
              <a:t>05.05.2023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273A8-A0AD-4948-B1E4-0117309431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6701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035F9-52E9-41C1-A08C-F106B75867D9}" type="datetime1">
              <a:rPr lang="ru-RU" smtClean="0"/>
              <a:t>05.05.2023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273A8-A0AD-4948-B1E4-0117309431F6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8" name="Picture 2" descr="priority - 2030">
            <a:extLst>
              <a:ext uri="{FF2B5EF4-FFF2-40B4-BE49-F238E27FC236}">
                <a16:creationId xmlns:a16="http://schemas.microsoft.com/office/drawing/2014/main" id="{BC22B8C1-D0E0-471B-9D71-F69B0934274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225" y="6253468"/>
            <a:ext cx="1363095" cy="545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ED1C32-CCF6-407D-9174-ED449931B1B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432" y="6212500"/>
            <a:ext cx="1371658" cy="61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2679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0ECE-669A-44AB-89B9-06175984784E}" type="datetime1">
              <a:rPr lang="ru-RU" smtClean="0"/>
              <a:t>05.05.2023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273A8-A0AD-4948-B1E4-0117309431F6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1" name="Picture 2" descr="priority - 2030">
            <a:extLst>
              <a:ext uri="{FF2B5EF4-FFF2-40B4-BE49-F238E27FC236}">
                <a16:creationId xmlns:a16="http://schemas.microsoft.com/office/drawing/2014/main" id="{C953E15E-0F22-477F-8742-2FCA8A1730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225" y="6253468"/>
            <a:ext cx="1363095" cy="545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9ADA8D0F-A049-4BA5-8966-297E9F0E7B4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432" y="6212500"/>
            <a:ext cx="1371658" cy="61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6070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B9806-D791-4EC7-9837-C21083AFD95A}" type="datetime1">
              <a:rPr lang="ru-RU" smtClean="0"/>
              <a:t>05.05.2023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B9273A8-A0AD-4948-B1E4-0117309431F6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1" name="Picture 2" descr="priority - 2030">
            <a:extLst>
              <a:ext uri="{FF2B5EF4-FFF2-40B4-BE49-F238E27FC236}">
                <a16:creationId xmlns:a16="http://schemas.microsoft.com/office/drawing/2014/main" id="{A0A669AA-E433-456A-90E5-F14C15654B1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225" y="6253468"/>
            <a:ext cx="1363095" cy="545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A634814B-E71D-40E2-A4BB-CC94C4EFEC6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432" y="6212500"/>
            <a:ext cx="1371658" cy="61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8672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610F0-DB1B-422B-B041-C2C27B461684}" type="datetime1">
              <a:rPr lang="ru-RU" smtClean="0"/>
              <a:t>05.05.2023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B9273A8-A0AD-4948-B1E4-0117309431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25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l.e.gonchar@yandex.ru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wmf"/><Relationship Id="rId7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9.png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4.w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3.wmf"/><Relationship Id="rId4" Type="http://schemas.openxmlformats.org/officeDocument/2006/relationships/image" Target="../media/image10.png"/><Relationship Id="rId9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image" Target="../media/image15.wmf"/><Relationship Id="rId7" Type="http://schemas.openxmlformats.org/officeDocument/2006/relationships/image" Target="../media/image17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9.wmf"/><Relationship Id="rId5" Type="http://schemas.openxmlformats.org/officeDocument/2006/relationships/image" Target="../media/image16.w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18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oleObject" Target="../embeddings/oleObject18.bin"/><Relationship Id="rId3" Type="http://schemas.openxmlformats.org/officeDocument/2006/relationships/image" Target="../media/image20.wmf"/><Relationship Id="rId7" Type="http://schemas.openxmlformats.org/officeDocument/2006/relationships/image" Target="../media/image22.wmf"/><Relationship Id="rId12" Type="http://schemas.openxmlformats.org/officeDocument/2006/relationships/image" Target="../media/image25.wmf"/><Relationship Id="rId2" Type="http://schemas.openxmlformats.org/officeDocument/2006/relationships/oleObject" Target="../embeddings/oleObject13.bin"/><Relationship Id="rId16" Type="http://schemas.openxmlformats.org/officeDocument/2006/relationships/image" Target="../media/image27.wmf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5.bin"/><Relationship Id="rId11" Type="http://schemas.openxmlformats.org/officeDocument/2006/relationships/oleObject" Target="../embeddings/oleObject17.bin"/><Relationship Id="rId5" Type="http://schemas.openxmlformats.org/officeDocument/2006/relationships/image" Target="../media/image21.wmf"/><Relationship Id="rId15" Type="http://schemas.openxmlformats.org/officeDocument/2006/relationships/oleObject" Target="../embeddings/oleObject19.bin"/><Relationship Id="rId10" Type="http://schemas.openxmlformats.org/officeDocument/2006/relationships/image" Target="../media/image24.png"/><Relationship Id="rId4" Type="http://schemas.openxmlformats.org/officeDocument/2006/relationships/oleObject" Target="../embeddings/oleObject14.bin"/><Relationship Id="rId9" Type="http://schemas.openxmlformats.org/officeDocument/2006/relationships/image" Target="../media/image23.wmf"/><Relationship Id="rId14" Type="http://schemas.openxmlformats.org/officeDocument/2006/relationships/image" Target="../media/image26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wmf"/><Relationship Id="rId4" Type="http://schemas.openxmlformats.org/officeDocument/2006/relationships/oleObject" Target="../embeddings/oleObject20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5536" y="1340768"/>
            <a:ext cx="7772400" cy="3123778"/>
          </a:xfrm>
        </p:spPr>
        <p:txBody>
          <a:bodyPr>
            <a:noAutofit/>
          </a:bodyPr>
          <a:lstStyle/>
          <a:p>
            <a:br>
              <a:rPr lang="ru-RU" sz="4400"/>
            </a:br>
            <a:r>
              <a:rPr lang="en-CA" b="1"/>
              <a:t>The superexchange interaction in overdoped manganites</a:t>
            </a:r>
            <a:endParaRPr lang="ru-RU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19672" y="4464546"/>
            <a:ext cx="5832648" cy="2107654"/>
          </a:xfrm>
        </p:spPr>
        <p:txBody>
          <a:bodyPr>
            <a:normAutofit/>
          </a:bodyPr>
          <a:lstStyle/>
          <a:p>
            <a:r>
              <a:rPr lang="ru-RU" sz="3400" dirty="0"/>
              <a:t>L.</a:t>
            </a:r>
            <a:r>
              <a:rPr lang="en-US" sz="3400" dirty="0"/>
              <a:t>E.</a:t>
            </a:r>
            <a:r>
              <a:rPr lang="ru-RU" sz="3400" dirty="0"/>
              <a:t> Gonchar</a:t>
            </a:r>
            <a:endParaRPr lang="en-US" sz="3400" dirty="0"/>
          </a:p>
          <a:p>
            <a:r>
              <a:rPr lang="en-GB" i="1" dirty="0"/>
              <a:t>Ural State University of Railway Transport </a:t>
            </a:r>
          </a:p>
          <a:p>
            <a:r>
              <a:rPr lang="en-GB" i="1" dirty="0"/>
              <a:t>Ural Federal University named after First President of Russia B.N. Yeltsin, </a:t>
            </a:r>
            <a:endParaRPr lang="ru-RU" i="1" dirty="0"/>
          </a:p>
          <a:p>
            <a:r>
              <a:rPr lang="ru-RU" dirty="0" err="1"/>
              <a:t>Yekaterinburg</a:t>
            </a:r>
            <a:r>
              <a:rPr lang="ru-RU" dirty="0"/>
              <a:t>, Russia</a:t>
            </a:r>
            <a:endParaRPr lang="ru-RU" sz="2000" dirty="0"/>
          </a:p>
        </p:txBody>
      </p:sp>
      <p:pic>
        <p:nvPicPr>
          <p:cNvPr id="20482" name="Picture 2" descr="priority - 2030">
            <a:extLst>
              <a:ext uri="{FF2B5EF4-FFF2-40B4-BE49-F238E27FC236}">
                <a16:creationId xmlns:a16="http://schemas.microsoft.com/office/drawing/2014/main" id="{5DEE00D6-E6ED-4F7B-8E64-2CF300ADA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5369" y="5548058"/>
            <a:ext cx="1363095" cy="545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8" name="Picture 8">
            <a:extLst>
              <a:ext uri="{FF2B5EF4-FFF2-40B4-BE49-F238E27FC236}">
                <a16:creationId xmlns:a16="http://schemas.microsoft.com/office/drawing/2014/main" id="{9356BCDE-96A7-4075-9804-5F608CB5C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107" y="4671296"/>
            <a:ext cx="1371658" cy="61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4924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09BBAF-472E-0C53-FFA1-B678D2FD2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680" y="329900"/>
            <a:ext cx="6589199" cy="1280890"/>
          </a:xfrm>
        </p:spPr>
        <p:txBody>
          <a:bodyPr/>
          <a:lstStyle/>
          <a:p>
            <a:r>
              <a:rPr lang="en-US" dirty="0"/>
              <a:t>Magnetic structure: comments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C9700D3-D1D5-F326-AE2A-D64472C526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5576" y="1412776"/>
                <a:ext cx="8388423" cy="5184576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000" dirty="0"/>
                  <a:t>The main differences between </a:t>
                </a:r>
                <a:r>
                  <a:rPr lang="en-US" sz="2000" i="1" dirty="0"/>
                  <a:t>1</a:t>
                </a:r>
                <a:r>
                  <a:rPr lang="en-US" sz="2000" dirty="0"/>
                  <a:t> and </a:t>
                </a:r>
                <a:r>
                  <a:rPr lang="en-US" sz="2000" i="1" dirty="0"/>
                  <a:t>2</a:t>
                </a:r>
                <a:r>
                  <a:rPr lang="en-US" sz="2000" dirty="0"/>
                  <a:t> magnetic structures are:</a:t>
                </a:r>
              </a:p>
              <a:p>
                <a:pPr marL="914400" lvl="1" indent="-457200"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en-US" sz="1900" dirty="0"/>
                  <a:t>the propagation wave vector of magnetic structure in </a:t>
                </a:r>
                <a:r>
                  <a:rPr lang="en-US" sz="1900" i="1" dirty="0"/>
                  <a:t>c</a:t>
                </a:r>
                <a:r>
                  <a:rPr lang="en-US" sz="1900" dirty="0"/>
                  <a:t> direction</a:t>
                </a:r>
              </a:p>
              <a:p>
                <a:pPr lvl="2">
                  <a:spcBef>
                    <a:spcPts val="600"/>
                  </a:spcBef>
                </a:pPr>
                <a:r>
                  <a:rPr lang="en-US" sz="1700" b="1" dirty="0"/>
                  <a:t>k</a:t>
                </a:r>
                <a:r>
                  <a:rPr lang="en-US" sz="1700" b="1" i="1" baseline="-25000" dirty="0"/>
                  <a:t>c</a:t>
                </a:r>
                <a:r>
                  <a:rPr lang="en-US" sz="1700" dirty="0"/>
                  <a:t>=0		 </a:t>
                </a:r>
                <a:r>
                  <a:rPr lang="en-US" sz="1700" dirty="0">
                    <a:sym typeface="Symbol" panose="05050102010706020507" pitchFamily="18" charset="2"/>
                  </a:rPr>
                  <a:t>for </a:t>
                </a:r>
                <a:r>
                  <a:rPr lang="en-US" sz="1700" i="1" dirty="0">
                    <a:sym typeface="Symbol" panose="05050102010706020507" pitchFamily="18" charset="2"/>
                  </a:rPr>
                  <a:t>1</a:t>
                </a:r>
                <a:r>
                  <a:rPr lang="en-US" sz="1700" dirty="0">
                    <a:sym typeface="Symbol" panose="05050102010706020507" pitchFamily="18" charset="2"/>
                  </a:rPr>
                  <a:t> structure;</a:t>
                </a:r>
              </a:p>
              <a:p>
                <a:pPr lvl="2">
                  <a:spcBef>
                    <a:spcPts val="600"/>
                  </a:spcBef>
                </a:pPr>
                <a:r>
                  <a:rPr lang="en-US" sz="1700" b="1" dirty="0"/>
                  <a:t>k</a:t>
                </a:r>
                <a:r>
                  <a:rPr lang="en-US" sz="1700" b="1" i="1" baseline="-25000" dirty="0"/>
                  <a:t>c</a:t>
                </a:r>
                <a:r>
                  <a:rPr lang="en-US" sz="1700" dirty="0"/>
                  <a:t>={0, 0, ½}	 </a:t>
                </a:r>
                <a:r>
                  <a:rPr lang="en-US" sz="1700" dirty="0">
                    <a:sym typeface="Symbol" panose="05050102010706020507" pitchFamily="18" charset="2"/>
                  </a:rPr>
                  <a:t>for </a:t>
                </a:r>
                <a:r>
                  <a:rPr lang="en-US" sz="1700" i="1" dirty="0">
                    <a:sym typeface="Symbol" panose="05050102010706020507" pitchFamily="18" charset="2"/>
                  </a:rPr>
                  <a:t>2</a:t>
                </a:r>
                <a:r>
                  <a:rPr lang="en-US" sz="1700" dirty="0">
                    <a:sym typeface="Symbol" panose="05050102010706020507" pitchFamily="18" charset="2"/>
                  </a:rPr>
                  <a:t> structure;</a:t>
                </a:r>
                <a:endParaRPr lang="en-US" sz="1700" dirty="0"/>
              </a:p>
              <a:p>
                <a:pPr marL="914400" lvl="1" indent="-457200"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en-US" sz="1900" dirty="0"/>
                  <a:t>the AFM frustrated bonds (Mn</a:t>
                </a:r>
                <a:r>
                  <a:rPr lang="en-US" sz="1900" baseline="30000" dirty="0"/>
                  <a:t>3+</a:t>
                </a:r>
                <a:r>
                  <a:rPr lang="en-US" sz="19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𝑆</m:t>
                        </m:r>
                      </m:e>
                      <m:sub>
                        <m:r>
                          <a:rPr lang="en-US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900" dirty="0"/>
                  <a:t>=2, Mn</a:t>
                </a:r>
                <a:r>
                  <a:rPr lang="en-US" sz="1900" baseline="30000" dirty="0"/>
                  <a:t>4+</a:t>
                </a:r>
                <a:r>
                  <a:rPr lang="en-US" sz="19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𝑆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box>
                      <m:boxPr>
                        <m:ctrlPr>
                          <a:rPr lang="en-US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1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fPr>
                          <m:num>
                            <m:r>
                              <a:rPr lang="en-US" sz="1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3</m:t>
                            </m:r>
                          </m:num>
                          <m:den>
                            <m:r>
                              <a:rPr lang="en-US" sz="1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sz="1900" dirty="0"/>
                  <a:t>)</a:t>
                </a:r>
              </a:p>
              <a:p>
                <a:pPr lvl="2">
                  <a:spcBef>
                    <a:spcPts val="600"/>
                  </a:spcBef>
                </a:pPr>
                <a:r>
                  <a:rPr lang="en-US" sz="1700" dirty="0"/>
                  <a:t>Mn</a:t>
                </a:r>
                <a:r>
                  <a:rPr lang="en-US" sz="1700" baseline="30000" dirty="0"/>
                  <a:t>3+</a:t>
                </a:r>
                <a:r>
                  <a:rPr lang="en-US" sz="1700" dirty="0">
                    <a:sym typeface="Symbol" panose="05050102010706020507" pitchFamily="18" charset="2"/>
                  </a:rPr>
                  <a:t> Mn</a:t>
                </a:r>
                <a:r>
                  <a:rPr lang="en-US" sz="1700" baseline="30000" dirty="0">
                    <a:sym typeface="Symbol" panose="05050102010706020507" pitchFamily="18" charset="2"/>
                  </a:rPr>
                  <a:t>4+</a:t>
                </a:r>
                <a:r>
                  <a:rPr lang="en-US" sz="1700" dirty="0">
                    <a:sym typeface="Symbol" panose="05050102010706020507" pitchFamily="18" charset="2"/>
                  </a:rPr>
                  <a:t> 	for </a:t>
                </a:r>
                <a:r>
                  <a:rPr lang="en-US" sz="1700" i="1" dirty="0">
                    <a:sym typeface="Symbol" panose="05050102010706020507" pitchFamily="18" charset="2"/>
                  </a:rPr>
                  <a:t>1</a:t>
                </a:r>
                <a:r>
                  <a:rPr lang="en-US" sz="1700" dirty="0">
                    <a:sym typeface="Symbol" panose="05050102010706020507" pitchFamily="18" charset="2"/>
                  </a:rPr>
                  <a:t> structure </a:t>
                </a:r>
                <a:r>
                  <a:rPr lang="en-US" sz="3500" dirty="0">
                    <a:sym typeface="Symbol" panose="05050102010706020507" pitchFamily="18" charset="2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  <m:sSup>
                          <m:sSupPr>
                            <m:ctrlPr>
                              <a:rPr lang="en-US" sz="220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𝐽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𝑎𝑐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,1</m:t>
                            </m:r>
                          </m:sup>
                        </m:sSup>
                        <m: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∙</m:t>
                        </m:r>
                        <m:sSub>
                          <m:sSubPr>
                            <m:ctrlPr>
                              <a:rPr lang="en-US" sz="2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𝐽</m:t>
                            </m:r>
                          </m:e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𝑎𝑐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,3</m:t>
                            </m:r>
                          </m:sup>
                        </m:sSup>
                        <m: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∙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&lt;1</m:t>
                    </m:r>
                  </m:oMath>
                </a14:m>
                <a:r>
                  <a:rPr lang="en-US" sz="3500" dirty="0">
                    <a:sym typeface="Symbol" panose="05050102010706020507" pitchFamily="18" charset="2"/>
                  </a:rPr>
                  <a:t>)</a:t>
                </a:r>
                <a:r>
                  <a:rPr lang="en-US" sz="1700" i="1" dirty="0">
                    <a:sym typeface="Symbol" panose="05050102010706020507" pitchFamily="18" charset="2"/>
                  </a:rPr>
                  <a:t>;</a:t>
                </a:r>
              </a:p>
              <a:p>
                <a:pPr lvl="2">
                  <a:spcBef>
                    <a:spcPts val="600"/>
                  </a:spcBef>
                </a:pPr>
                <a:r>
                  <a:rPr lang="en-US" sz="1700" dirty="0"/>
                  <a:t>Mn</a:t>
                </a:r>
                <a:r>
                  <a:rPr lang="en-US" sz="1700" baseline="30000" dirty="0"/>
                  <a:t>4+</a:t>
                </a:r>
                <a:r>
                  <a:rPr lang="en-US" sz="1700" dirty="0">
                    <a:sym typeface="Symbol" panose="05050102010706020507" pitchFamily="18" charset="2"/>
                  </a:rPr>
                  <a:t> Mn</a:t>
                </a:r>
                <a:r>
                  <a:rPr lang="en-US" sz="1700" baseline="30000" dirty="0">
                    <a:sym typeface="Symbol" panose="05050102010706020507" pitchFamily="18" charset="2"/>
                  </a:rPr>
                  <a:t>4+</a:t>
                </a:r>
                <a:r>
                  <a:rPr lang="en-US" sz="1700" dirty="0">
                    <a:sym typeface="Symbol" panose="05050102010706020507" pitchFamily="18" charset="2"/>
                  </a:rPr>
                  <a:t> 	for </a:t>
                </a:r>
                <a:r>
                  <a:rPr lang="en-US" sz="1700" i="1" dirty="0">
                    <a:sym typeface="Symbol" panose="05050102010706020507" pitchFamily="18" charset="2"/>
                  </a:rPr>
                  <a:t>2</a:t>
                </a:r>
                <a:r>
                  <a:rPr lang="en-US" sz="1700" dirty="0">
                    <a:sym typeface="Symbol" panose="05050102010706020507" pitchFamily="18" charset="2"/>
                  </a:rPr>
                  <a:t> structure </a:t>
                </a:r>
                <a:r>
                  <a:rPr lang="en-US" sz="3500" dirty="0">
                    <a:sym typeface="Symbol" panose="05050102010706020507" pitchFamily="18" charset="2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𝐽</m:t>
                            </m:r>
                          </m:e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𝑎𝑐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,1</m:t>
                            </m:r>
                          </m:sup>
                        </m:sSup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∙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𝐽</m:t>
                            </m:r>
                          </m:e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𝑎𝑐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,3</m:t>
                            </m:r>
                          </m:sup>
                        </m:sSup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∙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&gt;</m:t>
                    </m:r>
                    <m:r>
                      <a:rPr lang="en-US" sz="22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1</m:t>
                    </m:r>
                  </m:oMath>
                </a14:m>
                <a:r>
                  <a:rPr lang="en-US" sz="3500" dirty="0">
                    <a:sym typeface="Symbol" panose="05050102010706020507" pitchFamily="18" charset="2"/>
                  </a:rPr>
                  <a:t>)</a:t>
                </a:r>
                <a:r>
                  <a:rPr lang="en-US" sz="1700" dirty="0">
                    <a:sym typeface="Symbol" panose="05050102010706020507" pitchFamily="18" charset="2"/>
                  </a:rPr>
                  <a:t>;</a:t>
                </a:r>
                <a:endParaRPr lang="en-US" sz="1700" dirty="0"/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The regions of </a:t>
                </a:r>
                <a:r>
                  <a:rPr lang="en-US" sz="2000" dirty="0">
                    <a:sym typeface="Symbol" panose="05050102010706020507" pitchFamily="18" charset="2"/>
                  </a:rPr>
                  <a:t> are (approximately, due to </a:t>
                </a:r>
                <a:r>
                  <a:rPr lang="en-US" sz="2000" i="1" dirty="0">
                    <a:sym typeface="Symbol" panose="05050102010706020507" pitchFamily="18" charset="2"/>
                  </a:rPr>
                  <a:t>orbital part</a:t>
                </a:r>
                <a:r>
                  <a:rPr lang="en-US" sz="2000" dirty="0">
                    <a:sym typeface="Symbol" panose="05050102010706020507" pitchFamily="18" charset="2"/>
                  </a:rPr>
                  <a:t> only):</a:t>
                </a:r>
              </a:p>
              <a:p>
                <a:pPr marL="914400" lvl="1" indent="-457200"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en-US" sz="1900" dirty="0">
                    <a:sym typeface="Symbol" panose="05050102010706020507" pitchFamily="18" charset="2"/>
                  </a:rPr>
                  <a:t>0/3, 5/32			for </a:t>
                </a:r>
                <a:r>
                  <a:rPr lang="en-US" sz="1900" i="1" dirty="0">
                    <a:sym typeface="Symbol" panose="05050102010706020507" pitchFamily="18" charset="2"/>
                  </a:rPr>
                  <a:t>1</a:t>
                </a:r>
                <a:r>
                  <a:rPr lang="en-US" sz="1900" dirty="0">
                    <a:sym typeface="Symbol" panose="05050102010706020507" pitchFamily="18" charset="2"/>
                  </a:rPr>
                  <a:t> structure;</a:t>
                </a:r>
              </a:p>
              <a:p>
                <a:pPr marL="914400" lvl="1" indent="-457200"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en-US" sz="1900" dirty="0">
                    <a:sym typeface="Symbol" panose="05050102010706020507" pitchFamily="18" charset="2"/>
                  </a:rPr>
                  <a:t>/30.69, 1.315/3 	for </a:t>
                </a:r>
                <a:r>
                  <a:rPr lang="en-US" sz="1900" i="1" dirty="0">
                    <a:sym typeface="Symbol" panose="05050102010706020507" pitchFamily="18" charset="2"/>
                  </a:rPr>
                  <a:t>2</a:t>
                </a:r>
                <a:r>
                  <a:rPr lang="en-US" sz="1900" dirty="0">
                    <a:sym typeface="Symbol" panose="05050102010706020507" pitchFamily="18" charset="2"/>
                  </a:rPr>
                  <a:t> structure;</a:t>
                </a:r>
              </a:p>
              <a:p>
                <a:pPr marL="914400" lvl="1" indent="-457200"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en-US" sz="1900" dirty="0">
                    <a:sym typeface="Symbol" panose="05050102010706020507" pitchFamily="18" charset="2"/>
                  </a:rPr>
                  <a:t>0.691.31				for </a:t>
                </a:r>
                <a:r>
                  <a:rPr lang="en-US" sz="1900" i="1" dirty="0">
                    <a:sym typeface="Symbol" panose="05050102010706020507" pitchFamily="18" charset="2"/>
                  </a:rPr>
                  <a:t>G</a:t>
                </a:r>
                <a:r>
                  <a:rPr lang="en-US" sz="1900" dirty="0">
                    <a:sym typeface="Symbol" panose="05050102010706020507" pitchFamily="18" charset="2"/>
                  </a:rPr>
                  <a:t> structure</a:t>
                </a:r>
                <a:r>
                  <a:rPr lang="en-US" sz="1800" dirty="0">
                    <a:sym typeface="Symbol" panose="05050102010706020507" pitchFamily="18" charset="2"/>
                  </a:rPr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There are lots of non-collinear structures in </a:t>
                </a:r>
                <a:r>
                  <a:rPr lang="en-US" sz="2000" i="1" dirty="0"/>
                  <a:t>2</a:t>
                </a:r>
                <a:r>
                  <a:rPr lang="en-US" sz="2000" dirty="0"/>
                  <a:t> orbital-mixing-angles region, a choice could be made using single-ion anisotropy with tilting account.</a:t>
                </a:r>
              </a:p>
              <a:p>
                <a:pPr>
                  <a:spcBef>
                    <a:spcPts val="600"/>
                  </a:spcBef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C9700D3-D1D5-F326-AE2A-D64472C526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576" y="1412776"/>
                <a:ext cx="8388423" cy="5184576"/>
              </a:xfrm>
              <a:blipFill>
                <a:blip r:embed="rId2"/>
                <a:stretch>
                  <a:fillRect l="-581" t="-1176" r="-4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30D991A-53A7-9C02-05D0-DE4E4BE11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273A8-A0AD-4948-B1E4-0117309431F6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1300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901" r="1"/>
          <a:stretch/>
        </p:blipFill>
        <p:spPr>
          <a:xfrm>
            <a:off x="4932042" y="1300574"/>
            <a:ext cx="3171405" cy="26642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32" y="580772"/>
            <a:ext cx="7940290" cy="990102"/>
          </a:xfrm>
        </p:spPr>
        <p:txBody>
          <a:bodyPr>
            <a:normAutofit/>
          </a:bodyPr>
          <a:lstStyle/>
          <a:p>
            <a:r>
              <a:rPr lang="en-US" sz="3400" dirty="0"/>
              <a:t>Magnetic structure:</a:t>
            </a:r>
            <a:r>
              <a:rPr lang="en-US" altLang="ru-RU" sz="3400" dirty="0"/>
              <a:t> L</a:t>
            </a:r>
            <a:r>
              <a:rPr lang="en-US" altLang="ru-RU" sz="3400" cap="none" dirty="0"/>
              <a:t>a</a:t>
            </a:r>
            <a:r>
              <a:rPr lang="en-US" altLang="ru-RU" sz="3400" baseline="-25000" dirty="0"/>
              <a:t>1/3</a:t>
            </a:r>
            <a:r>
              <a:rPr lang="en-US" altLang="ru-RU" sz="3400" dirty="0"/>
              <a:t>C</a:t>
            </a:r>
            <a:r>
              <a:rPr lang="en-US" altLang="ru-RU" sz="3400" cap="none" dirty="0"/>
              <a:t>a</a:t>
            </a:r>
            <a:r>
              <a:rPr lang="en-US" altLang="ru-RU" sz="3400" baseline="-25000" dirty="0"/>
              <a:t>2/3</a:t>
            </a:r>
            <a:r>
              <a:rPr lang="en-US" altLang="ru-RU" sz="3400" dirty="0"/>
              <a:t>M</a:t>
            </a:r>
            <a:r>
              <a:rPr lang="en-US" altLang="ru-RU" sz="3400" cap="none" dirty="0"/>
              <a:t>n</a:t>
            </a:r>
            <a:r>
              <a:rPr lang="en-US" altLang="ru-RU" sz="3400" dirty="0"/>
              <a:t>O</a:t>
            </a:r>
            <a:r>
              <a:rPr lang="en-US" altLang="ru-RU" sz="3400" baseline="-25000" dirty="0"/>
              <a:t>3</a:t>
            </a:r>
            <a:endParaRPr lang="ru-RU" sz="3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BE4ADD9-08CE-4F2C-B336-97860A9C2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273A8-A0AD-4948-B1E4-0117309431F6}" type="slidenum">
              <a:rPr lang="ru-RU" smtClean="0"/>
              <a:pPr/>
              <a:t>11</a:t>
            </a:fld>
            <a:endParaRPr lang="ru-RU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3744416" cy="335888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66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0D6CC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71600" y="4403264"/>
            <a:ext cx="75608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Comparing with experiments</a:t>
            </a:r>
            <a:br>
              <a:rPr lang="ru-RU" sz="2400" dirty="0"/>
            </a:br>
            <a:r>
              <a:rPr lang="ru-RU" dirty="0"/>
              <a:t>(</a:t>
            </a:r>
            <a:r>
              <a:rPr lang="en-US" dirty="0" err="1"/>
              <a:t>Radaelli</a:t>
            </a:r>
            <a:r>
              <a:rPr lang="en-US" dirty="0"/>
              <a:t>, PRB59 14440</a:t>
            </a:r>
            <a:r>
              <a:rPr lang="ru-RU" dirty="0"/>
              <a:t>,</a:t>
            </a:r>
            <a:r>
              <a:rPr lang="en-US" dirty="0"/>
              <a:t> </a:t>
            </a:r>
            <a:r>
              <a:rPr lang="en-US" dirty="0" err="1"/>
              <a:t>Fernández-Díaz</a:t>
            </a:r>
            <a:r>
              <a:rPr lang="ru-RU" dirty="0"/>
              <a:t>, </a:t>
            </a:r>
            <a:r>
              <a:rPr lang="en-US" dirty="0"/>
              <a:t>PRB59 </a:t>
            </a:r>
            <a:r>
              <a:rPr lang="ru-RU" dirty="0"/>
              <a:t>1277</a:t>
            </a:r>
            <a:r>
              <a:rPr lang="en-US" dirty="0"/>
              <a:t>(1999)</a:t>
            </a:r>
            <a:r>
              <a:rPr lang="ru-RU" dirty="0"/>
              <a:t>)</a:t>
            </a:r>
            <a:r>
              <a:rPr lang="en-US" sz="2400" dirty="0"/>
              <a:t> </a:t>
            </a:r>
            <a:r>
              <a:rPr lang="ru-RU" sz="2400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Wave vector of 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Magnetic trimers</a:t>
            </a:r>
            <a:r>
              <a:rPr lang="ru-RU" sz="2400" dirty="0"/>
              <a:t>,</a:t>
            </a:r>
            <a:r>
              <a:rPr lang="en-US" sz="2400" dirty="0"/>
              <a:t> angle between trimers</a:t>
            </a:r>
            <a:r>
              <a:rPr lang="ru-RU" sz="2400" dirty="0"/>
              <a:t> 80</a:t>
            </a:r>
            <a:r>
              <a:rPr lang="ru-RU" sz="2400" baseline="30000" dirty="0"/>
              <a:t>0 </a:t>
            </a:r>
            <a:br>
              <a:rPr lang="ru-RU" sz="2400" baseline="30000" dirty="0"/>
            </a:br>
            <a:r>
              <a:rPr lang="ru-RU" sz="2400" dirty="0"/>
              <a:t>(56</a:t>
            </a:r>
            <a:r>
              <a:rPr lang="ru-RU" sz="2400" baseline="30000" dirty="0"/>
              <a:t>о </a:t>
            </a:r>
            <a:r>
              <a:rPr lang="ru-RU" sz="2400" dirty="0"/>
              <a:t>–</a:t>
            </a:r>
            <a:r>
              <a:rPr lang="en-US" sz="2400" dirty="0" err="1"/>
              <a:t>Radaelli</a:t>
            </a:r>
            <a:r>
              <a:rPr lang="ru-RU" sz="2400" dirty="0"/>
              <a:t>, 80</a:t>
            </a:r>
            <a:r>
              <a:rPr lang="ru-RU" sz="2400" baseline="30000" dirty="0"/>
              <a:t>о</a:t>
            </a:r>
            <a:r>
              <a:rPr lang="ru-RU" sz="2400" dirty="0"/>
              <a:t>-</a:t>
            </a:r>
            <a:r>
              <a:rPr lang="en-US" sz="2400" dirty="0"/>
              <a:t> </a:t>
            </a:r>
            <a:r>
              <a:rPr lang="en-US" sz="2400" dirty="0" err="1"/>
              <a:t>Fernández-Díaz</a:t>
            </a:r>
            <a:r>
              <a:rPr lang="ru-RU" sz="2400" dirty="0"/>
              <a:t>) 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52936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608" y="1268760"/>
            <a:ext cx="7643192" cy="5184576"/>
          </a:xfrm>
        </p:spPr>
        <p:txBody>
          <a:bodyPr>
            <a:normAutofit/>
          </a:bodyPr>
          <a:lstStyle/>
          <a:p>
            <a:r>
              <a:rPr lang="en-US" sz="2400" dirty="0"/>
              <a:t>Model describes various magnetic structures of JT insulating </a:t>
            </a:r>
            <a:r>
              <a:rPr lang="en-US" sz="2400" dirty="0" err="1"/>
              <a:t>manganites</a:t>
            </a:r>
            <a:endParaRPr lang="en-US" sz="2400" dirty="0"/>
          </a:p>
          <a:p>
            <a:r>
              <a:rPr lang="en-US" sz="2400" dirty="0"/>
              <a:t>Magnetic subsystem is dependent upon orbital one</a:t>
            </a:r>
            <a:endParaRPr lang="ru-RU" sz="2400" dirty="0"/>
          </a:p>
          <a:p>
            <a:r>
              <a:rPr lang="en-US" sz="2400" dirty="0"/>
              <a:t>Orbital dependence afford to describe both general ordering and non-collinear components of magnetic structure</a:t>
            </a:r>
          </a:p>
          <a:p>
            <a:r>
              <a:rPr lang="en-US" sz="2400" dirty="0"/>
              <a:t>The main feature of magnetic structure: FM trimers with Mn</a:t>
            </a:r>
            <a:r>
              <a:rPr lang="en-US" sz="2400" baseline="30000" dirty="0"/>
              <a:t>4+</a:t>
            </a:r>
            <a:r>
              <a:rPr lang="en-US" sz="2400" dirty="0"/>
              <a:t> - Mn</a:t>
            </a:r>
            <a:r>
              <a:rPr lang="en-US" sz="2400" baseline="30000" dirty="0"/>
              <a:t>4+</a:t>
            </a:r>
            <a:r>
              <a:rPr lang="en-US" sz="2400" dirty="0"/>
              <a:t> planar bond frustration</a:t>
            </a:r>
          </a:p>
          <a:p>
            <a:r>
              <a:rPr lang="en-US" sz="2400" dirty="0"/>
              <a:t>NO </a:t>
            </a:r>
            <a:r>
              <a:rPr lang="en-US" sz="2400" i="1" dirty="0"/>
              <a:t>C</a:t>
            </a:r>
            <a:r>
              <a:rPr lang="en-US" sz="2400" dirty="0"/>
              <a:t>-structure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3340077-DD8E-484A-A4F8-71895B419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273A8-A0AD-4948-B1E4-0117309431F6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9879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16E23F-1B85-4976-AD49-32FBD1E770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Thank you for attention!</a:t>
            </a:r>
            <a:endParaRPr lang="ru-RU" sz="4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F0AC4F1-FEB5-10FB-7BB8-964CA05229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Liudmila</a:t>
            </a:r>
            <a:r>
              <a:rPr lang="en-US" dirty="0"/>
              <a:t> E. Gonchar, Yekaterinburg, Russia</a:t>
            </a:r>
          </a:p>
          <a:p>
            <a:r>
              <a:rPr lang="en-US" dirty="0">
                <a:hlinkClick r:id="rId2"/>
              </a:rPr>
              <a:t>l.e.gonchar@yandex.ru</a:t>
            </a:r>
            <a:endParaRPr lang="en-US" dirty="0"/>
          </a:p>
          <a:p>
            <a:r>
              <a:rPr lang="en-US" dirty="0"/>
              <a:t>https://www.researchgate.net/profile/L-Gonchar-2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16CEF01-982F-404E-9BE7-4DB1BB3EF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273A8-A0AD-4948-B1E4-0117309431F6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4304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4F5CE1-99C9-4D28-86CC-50F959CD8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is published in…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42F605-8B91-48B4-B260-8A422F420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3649" y="1412776"/>
            <a:ext cx="7130752" cy="4498446"/>
          </a:xfrm>
        </p:spPr>
        <p:txBody>
          <a:bodyPr>
            <a:normAutofit/>
          </a:bodyPr>
          <a:lstStyle/>
          <a:p>
            <a:r>
              <a:rPr lang="en-US" sz="2400" dirty="0" err="1"/>
              <a:t>J.Magn.Magn.Mater</a:t>
            </a:r>
            <a:r>
              <a:rPr lang="en-US" sz="2400" dirty="0"/>
              <a:t>. </a:t>
            </a:r>
            <a:r>
              <a:rPr lang="en-US" sz="2400" b="1" dirty="0"/>
              <a:t>465</a:t>
            </a:r>
            <a:r>
              <a:rPr lang="en-US" sz="2400" dirty="0"/>
              <a:t>, 661 (2018)</a:t>
            </a:r>
          </a:p>
          <a:p>
            <a:r>
              <a:rPr lang="en-US" sz="2400" dirty="0"/>
              <a:t>Physics of the Solid State </a:t>
            </a:r>
            <a:r>
              <a:rPr lang="en-US" sz="2400" b="1" dirty="0"/>
              <a:t>61</a:t>
            </a:r>
            <a:r>
              <a:rPr lang="en-US" sz="2400" dirty="0"/>
              <a:t>, 728 (2019)</a:t>
            </a:r>
          </a:p>
          <a:p>
            <a:r>
              <a:rPr lang="en-US" sz="2400" dirty="0" err="1"/>
              <a:t>J.Magn.Magn.Mater</a:t>
            </a:r>
            <a:r>
              <a:rPr lang="en-US" sz="2400" dirty="0"/>
              <a:t>. </a:t>
            </a:r>
            <a:r>
              <a:rPr lang="en-US" sz="2400" b="1" dirty="0"/>
              <a:t>513</a:t>
            </a:r>
            <a:r>
              <a:rPr lang="en-US" sz="2400" dirty="0"/>
              <a:t>, 167248 (2020)</a:t>
            </a:r>
          </a:p>
          <a:p>
            <a:r>
              <a:rPr lang="en-US" sz="2400" dirty="0"/>
              <a:t>Low </a:t>
            </a:r>
            <a:r>
              <a:rPr lang="en-US" sz="2400" dirty="0" err="1"/>
              <a:t>Temp.Phys</a:t>
            </a:r>
            <a:r>
              <a:rPr lang="en-US" sz="2400" dirty="0"/>
              <a:t>. </a:t>
            </a:r>
            <a:r>
              <a:rPr lang="en-US" sz="2400" b="1" dirty="0"/>
              <a:t>48</a:t>
            </a:r>
            <a:r>
              <a:rPr lang="en-US" sz="2400" dirty="0"/>
              <a:t>, 37 (2022)</a:t>
            </a:r>
          </a:p>
          <a:p>
            <a:r>
              <a:rPr lang="en-US" sz="2400" dirty="0"/>
              <a:t>Phys. Met. Met. </a:t>
            </a:r>
            <a:r>
              <a:rPr lang="en-US" sz="2400" b="1" dirty="0"/>
              <a:t>123</a:t>
            </a:r>
            <a:r>
              <a:rPr lang="en-US" sz="2400" dirty="0"/>
              <a:t>, 268 (2022)</a:t>
            </a:r>
          </a:p>
          <a:p>
            <a:r>
              <a:rPr lang="en-US" sz="2400" dirty="0"/>
              <a:t>Appl </a:t>
            </a:r>
            <a:r>
              <a:rPr lang="en-US" sz="2400" dirty="0" err="1"/>
              <a:t>Magn</a:t>
            </a:r>
            <a:r>
              <a:rPr lang="en-US" sz="2400" dirty="0"/>
              <a:t>. </a:t>
            </a:r>
            <a:r>
              <a:rPr lang="en-US" sz="2400" dirty="0" err="1"/>
              <a:t>Reson</a:t>
            </a:r>
            <a:r>
              <a:rPr lang="en-US" sz="2400" dirty="0"/>
              <a:t>. </a:t>
            </a:r>
            <a:r>
              <a:rPr lang="en-US" sz="2400" b="1" dirty="0"/>
              <a:t>54</a:t>
            </a:r>
            <a:r>
              <a:rPr lang="en-US" sz="2400" dirty="0"/>
              <a:t>, 503–511 (2023)</a:t>
            </a:r>
            <a:endParaRPr lang="ru-RU" sz="2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593DD47-6220-40D9-8D4D-B253BDA95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273A8-A0AD-4948-B1E4-0117309431F6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408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>
          <a:xfrm>
            <a:off x="1475656" y="460375"/>
            <a:ext cx="7327032" cy="808385"/>
          </a:xfrm>
        </p:spPr>
        <p:txBody>
          <a:bodyPr>
            <a:normAutofit fontScale="90000"/>
          </a:bodyPr>
          <a:lstStyle/>
          <a:p>
            <a:r>
              <a:rPr lang="en-US" altLang="ru-RU" dirty="0"/>
              <a:t>Model of the JT magnetic crystal</a:t>
            </a:r>
            <a:endParaRPr lang="ru-RU" altLang="ru-RU" dirty="0"/>
          </a:p>
        </p:txBody>
      </p:sp>
      <p:sp>
        <p:nvSpPr>
          <p:cNvPr id="15362" name="Номер слайда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2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2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2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2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  <a:cs typeface="Arial" charset="0"/>
              </a:defRPr>
            </a:lvl9pPr>
          </a:lstStyle>
          <a:p>
            <a:pPr eaLnBrk="1" hangingPunct="1"/>
            <a:fld id="{AC6DDBBA-5909-45EC-8B53-8F304138B351}" type="slidenum">
              <a:rPr lang="ru-RU" altLang="ru-RU" smtClean="0">
                <a:solidFill>
                  <a:srgbClr val="FFFFFF"/>
                </a:solidFill>
              </a:rPr>
              <a:pPr eaLnBrk="1" hangingPunct="1"/>
              <a:t>2</a:t>
            </a:fld>
            <a:endParaRPr lang="ru-RU" altLang="ru-RU">
              <a:solidFill>
                <a:srgbClr val="FFFFFF"/>
              </a:solidFill>
            </a:endParaRPr>
          </a:p>
        </p:txBody>
      </p:sp>
      <p:sp>
        <p:nvSpPr>
          <p:cNvPr id="15364" name="AutoShape 7"/>
          <p:cNvSpPr>
            <a:spLocks noChangeArrowheads="1"/>
          </p:cNvSpPr>
          <p:nvPr/>
        </p:nvSpPr>
        <p:spPr bwMode="auto">
          <a:xfrm>
            <a:off x="982663" y="1436688"/>
            <a:ext cx="5692775" cy="1462087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tx2"/>
            </a:extrusion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2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2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2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2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ru-RU" sz="2800" dirty="0">
                <a:solidFill>
                  <a:schemeClr val="bg2"/>
                </a:solidFill>
              </a:rPr>
              <a:t>Crystalline structure, </a:t>
            </a:r>
          </a:p>
          <a:p>
            <a:pPr algn="ctr" eaLnBrk="1" hangingPunct="1"/>
            <a:r>
              <a:rPr lang="en-US" altLang="ru-RU" sz="2800" dirty="0">
                <a:solidFill>
                  <a:schemeClr val="bg2"/>
                </a:solidFill>
              </a:rPr>
              <a:t>charge ordering</a:t>
            </a:r>
            <a:br>
              <a:rPr lang="en-US" altLang="ru-RU" sz="2800" dirty="0">
                <a:solidFill>
                  <a:schemeClr val="bg2"/>
                </a:solidFill>
              </a:rPr>
            </a:br>
            <a:r>
              <a:rPr lang="en-US" altLang="ru-RU" sz="2400" dirty="0">
                <a:solidFill>
                  <a:schemeClr val="bg2"/>
                </a:solidFill>
              </a:rPr>
              <a:t>(experimental data from papers)</a:t>
            </a:r>
            <a:endParaRPr lang="ru-RU" altLang="ru-RU" sz="2400" dirty="0">
              <a:solidFill>
                <a:schemeClr val="bg2"/>
              </a:solidFill>
            </a:endParaRPr>
          </a:p>
        </p:txBody>
      </p:sp>
      <p:sp>
        <p:nvSpPr>
          <p:cNvPr id="15365" name="AutoShape 8"/>
          <p:cNvSpPr>
            <a:spLocks noChangeArrowheads="1"/>
          </p:cNvSpPr>
          <p:nvPr/>
        </p:nvSpPr>
        <p:spPr bwMode="auto">
          <a:xfrm>
            <a:off x="960438" y="3789040"/>
            <a:ext cx="2857500" cy="1417638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CC"/>
            </a:extrusion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2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2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2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2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ru-RU" sz="2800" dirty="0"/>
              <a:t>Orbital ordering</a:t>
            </a:r>
            <a:endParaRPr lang="ru-RU" altLang="ru-RU" sz="2800" dirty="0"/>
          </a:p>
        </p:txBody>
      </p:sp>
      <p:sp>
        <p:nvSpPr>
          <p:cNvPr id="15366" name="AutoShape 10"/>
          <p:cNvSpPr>
            <a:spLocks noChangeArrowheads="1"/>
          </p:cNvSpPr>
          <p:nvPr/>
        </p:nvSpPr>
        <p:spPr bwMode="auto">
          <a:xfrm>
            <a:off x="1828800" y="2879725"/>
            <a:ext cx="549275" cy="845999"/>
          </a:xfrm>
          <a:prstGeom prst="downArrow">
            <a:avLst>
              <a:gd name="adj1" fmla="val 50000"/>
              <a:gd name="adj2" fmla="val 5932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2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2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2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2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  <a:cs typeface="Arial" charset="0"/>
              </a:defRPr>
            </a:lvl9pPr>
          </a:lstStyle>
          <a:p>
            <a:pPr algn="ctr" eaLnBrk="1" hangingPunct="1"/>
            <a:endParaRPr lang="ru-RU" altLang="ru-RU"/>
          </a:p>
        </p:txBody>
      </p:sp>
      <p:sp>
        <p:nvSpPr>
          <p:cNvPr id="15367" name="Text Box 11"/>
          <p:cNvSpPr txBox="1">
            <a:spLocks noChangeArrowheads="1"/>
          </p:cNvSpPr>
          <p:nvPr/>
        </p:nvSpPr>
        <p:spPr bwMode="auto">
          <a:xfrm>
            <a:off x="249238" y="3017838"/>
            <a:ext cx="253682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2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2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2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2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000" dirty="0"/>
              <a:t>Linear </a:t>
            </a:r>
            <a:r>
              <a:rPr lang="en-US" altLang="ru-RU" sz="2000" dirty="0" err="1"/>
              <a:t>vibronic</a:t>
            </a:r>
            <a:r>
              <a:rPr lang="en-US" altLang="ru-RU" sz="2000" dirty="0"/>
              <a:t> interaction</a:t>
            </a:r>
            <a:endParaRPr lang="ru-RU" altLang="ru-RU" sz="2000" dirty="0"/>
          </a:p>
        </p:txBody>
      </p:sp>
      <p:sp>
        <p:nvSpPr>
          <p:cNvPr id="15368" name="AutoShape 12"/>
          <p:cNvSpPr>
            <a:spLocks noChangeArrowheads="1"/>
          </p:cNvSpPr>
          <p:nvPr/>
        </p:nvSpPr>
        <p:spPr bwMode="auto">
          <a:xfrm>
            <a:off x="2319338" y="5157192"/>
            <a:ext cx="5143500" cy="936625"/>
          </a:xfrm>
          <a:prstGeom prst="curvedUpArrow">
            <a:avLst>
              <a:gd name="adj1" fmla="val 46449"/>
              <a:gd name="adj2" fmla="val 175602"/>
              <a:gd name="adj3" fmla="val 3338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2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2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2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2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  <a:cs typeface="Arial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5369" name="Text Box 13"/>
          <p:cNvSpPr txBox="1">
            <a:spLocks noChangeArrowheads="1"/>
          </p:cNvSpPr>
          <p:nvPr/>
        </p:nvSpPr>
        <p:spPr bwMode="auto">
          <a:xfrm>
            <a:off x="3517900" y="5005625"/>
            <a:ext cx="276542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2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2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2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2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000" dirty="0" err="1"/>
              <a:t>Orbitally</a:t>
            </a:r>
            <a:r>
              <a:rPr lang="en-US" altLang="ru-RU" sz="2000" dirty="0"/>
              <a:t>-dependent </a:t>
            </a:r>
            <a:r>
              <a:rPr lang="en-US" altLang="ru-RU" sz="2000" dirty="0" err="1"/>
              <a:t>superexchange</a:t>
            </a:r>
            <a:r>
              <a:rPr lang="en-US" altLang="ru-RU" sz="2000" dirty="0"/>
              <a:t> interaction &amp; SIA</a:t>
            </a:r>
            <a:endParaRPr lang="ru-RU" altLang="ru-RU" sz="2000" dirty="0"/>
          </a:p>
        </p:txBody>
      </p:sp>
      <p:sp>
        <p:nvSpPr>
          <p:cNvPr id="15370" name="AutoShape 14"/>
          <p:cNvSpPr>
            <a:spLocks noChangeArrowheads="1"/>
          </p:cNvSpPr>
          <p:nvPr/>
        </p:nvSpPr>
        <p:spPr bwMode="auto">
          <a:xfrm flipH="1">
            <a:off x="2708274" y="3175248"/>
            <a:ext cx="3725863" cy="550476"/>
          </a:xfrm>
          <a:prstGeom prst="curvedDownArrow">
            <a:avLst>
              <a:gd name="adj1" fmla="val 50908"/>
              <a:gd name="adj2" fmla="val 220836"/>
              <a:gd name="adj3" fmla="val 43287"/>
            </a:avLst>
          </a:prstGeom>
          <a:solidFill>
            <a:schemeClr val="accent1">
              <a:alpha val="15000"/>
            </a:schemeClr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2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2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2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2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  <a:cs typeface="Arial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5371" name="Text Box 15"/>
          <p:cNvSpPr txBox="1">
            <a:spLocks noChangeArrowheads="1"/>
          </p:cNvSpPr>
          <p:nvPr/>
        </p:nvSpPr>
        <p:spPr bwMode="auto">
          <a:xfrm>
            <a:off x="3517900" y="2852936"/>
            <a:ext cx="26749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2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2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2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2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0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Tuning of model</a:t>
            </a:r>
            <a:r>
              <a:rPr lang="en-US" altLang="ru-RU" sz="2000" baseline="300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endParaRPr lang="ru-RU" altLang="ru-RU" sz="2000" baseline="30000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72" name="AutoShape 9"/>
          <p:cNvSpPr>
            <a:spLocks noChangeArrowheads="1"/>
          </p:cNvSpPr>
          <p:nvPr/>
        </p:nvSpPr>
        <p:spPr bwMode="auto">
          <a:xfrm>
            <a:off x="5235575" y="3789040"/>
            <a:ext cx="3108325" cy="132715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CC99"/>
            </a:extrusion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2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2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2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2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ru-RU" sz="2800" dirty="0"/>
              <a:t>Magnetic structure</a:t>
            </a:r>
            <a:endParaRPr lang="ru-RU" altLang="ru-RU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BAB9E7-056F-D507-4D68-875E2677019E}"/>
              </a:ext>
            </a:extLst>
          </p:cNvPr>
          <p:cNvSpPr txBox="1"/>
          <p:nvPr/>
        </p:nvSpPr>
        <p:spPr>
          <a:xfrm>
            <a:off x="1187624" y="6165304"/>
            <a:ext cx="7615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aseline="30000" dirty="0">
                <a:solidFill>
                  <a:schemeClr val="bg1">
                    <a:lumMod val="65000"/>
                  </a:schemeClr>
                </a:solidFill>
              </a:rPr>
              <a:t>*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If necessary, the non-linear and non-local parts could be added to the model. These part are not used in current investigation,</a:t>
            </a:r>
            <a:endParaRPr lang="ru-RU" sz="1600" baseline="30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79512" y="1196752"/>
            <a:ext cx="59766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Mn</a:t>
            </a:r>
            <a:r>
              <a:rPr lang="en-US" sz="2400" baseline="30000" dirty="0"/>
              <a:t>3+</a:t>
            </a:r>
            <a:r>
              <a:rPr lang="en-US" sz="2400" dirty="0"/>
              <a:t> </a:t>
            </a:r>
            <a:r>
              <a:rPr lang="en-US" sz="2400" dirty="0">
                <a:sym typeface="Symbol"/>
              </a:rPr>
              <a:t>d</a:t>
            </a:r>
            <a:r>
              <a:rPr lang="en-US" sz="2400" baseline="30000" dirty="0">
                <a:sym typeface="Symbol"/>
              </a:rPr>
              <a:t>4</a:t>
            </a:r>
            <a:r>
              <a:rPr lang="en-US" sz="2400" dirty="0">
                <a:sym typeface="Symbol"/>
              </a:rPr>
              <a:t>, </a:t>
            </a:r>
            <a:br>
              <a:rPr lang="ru-RU" sz="2400" dirty="0">
                <a:sym typeface="Symbol"/>
              </a:rPr>
            </a:br>
            <a:r>
              <a:rPr lang="en-US" sz="2000" dirty="0">
                <a:sym typeface="Symbol"/>
              </a:rPr>
              <a:t>in the crystal field of octahedron      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E, 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</a:br>
            <a:r>
              <a:rPr lang="en-US" sz="2000" dirty="0" err="1">
                <a:sym typeface="Symbol"/>
              </a:rPr>
              <a:t>eigenfunctions</a:t>
            </a:r>
            <a:r>
              <a:rPr lang="ru-RU" sz="2400" dirty="0">
                <a:sym typeface="Symbol"/>
              </a:rPr>
              <a:t>: </a:t>
            </a:r>
            <a:r>
              <a:rPr lang="en-US" sz="2400" dirty="0">
                <a:sym typeface="Symbol"/>
              </a:rPr>
              <a:t>|~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z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-x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-y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</a:t>
            </a:r>
            <a:r>
              <a:rPr lang="en-US" sz="2400" dirty="0">
                <a:sym typeface="Symbol"/>
              </a:rPr>
              <a:t>, |~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x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-y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611032"/>
            <a:ext cx="6768752" cy="592361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ru-RU" dirty="0"/>
              <a:t>Orbital subsystem model</a:t>
            </a:r>
            <a:endParaRPr lang="ru-RU" altLang="ru-RU" sz="3600" dirty="0"/>
          </a:p>
        </p:txBody>
      </p:sp>
      <p:sp>
        <p:nvSpPr>
          <p:cNvPr id="16386" name="Номер слайда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2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2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2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2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  <a:cs typeface="Arial" charset="0"/>
              </a:defRPr>
            </a:lvl9pPr>
          </a:lstStyle>
          <a:p>
            <a:pPr eaLnBrk="1" hangingPunct="1"/>
            <a:fld id="{42B9D97E-512F-4041-AA69-6409E7D3096C}" type="slidenum">
              <a:rPr lang="ru-RU" altLang="ru-RU" smtClean="0">
                <a:solidFill>
                  <a:srgbClr val="FFFFFF"/>
                </a:solidFill>
              </a:rPr>
              <a:pPr eaLnBrk="1" hangingPunct="1"/>
              <a:t>3</a:t>
            </a:fld>
            <a:endParaRPr lang="ru-RU" altLang="ru-RU">
              <a:solidFill>
                <a:srgbClr val="FFFFFF"/>
              </a:solidFill>
            </a:endParaRP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78142" y="2470274"/>
            <a:ext cx="3438525" cy="720725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glow rad="25400">
              <a:schemeClr val="accent1">
                <a:alpha val="72000"/>
              </a:schemeClr>
            </a:glow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 prst="angle"/>
          </a:sp3d>
        </p:spPr>
        <p:txBody>
          <a:bodyPr>
            <a:normAutofit fontScale="77500" lnSpcReduction="20000"/>
          </a:bodyPr>
          <a:lstStyle/>
          <a:p>
            <a:pPr algn="ctr" eaLnBrk="1" hangingPunct="1">
              <a:buFont typeface="Wingdings" pitchFamily="2" charset="2"/>
              <a:buNone/>
            </a:pPr>
            <a:r>
              <a:rPr lang="ru-RU" altLang="ru-RU" sz="4000" i="1" dirty="0">
                <a:latin typeface="Times New Roman" pitchFamily="18" charset="0"/>
              </a:rPr>
              <a:t>H</a:t>
            </a:r>
            <a:r>
              <a:rPr lang="en-US" altLang="ru-RU" sz="4000" i="1" baseline="-25000" dirty="0">
                <a:latin typeface="Times New Roman" pitchFamily="18" charset="0"/>
              </a:rPr>
              <a:t>JT</a:t>
            </a:r>
            <a:r>
              <a:rPr lang="en-US" altLang="ru-RU" sz="4000" dirty="0">
                <a:latin typeface="Times New Roman" pitchFamily="18" charset="0"/>
              </a:rPr>
              <a:t>=</a:t>
            </a:r>
            <a:r>
              <a:rPr lang="en-US" altLang="ru-RU" sz="4000" i="1" dirty="0" err="1">
                <a:latin typeface="Times New Roman" pitchFamily="18" charset="0"/>
              </a:rPr>
              <a:t>V</a:t>
            </a:r>
            <a:r>
              <a:rPr lang="en-US" altLang="ru-RU" sz="4000" i="1" baseline="-25000" dirty="0" err="1">
                <a:latin typeface="Times New Roman" pitchFamily="18" charset="0"/>
              </a:rPr>
              <a:t>e</a:t>
            </a:r>
            <a:r>
              <a:rPr lang="en-US" altLang="ru-RU" sz="4000" dirty="0">
                <a:latin typeface="Times New Roman" pitchFamily="18" charset="0"/>
              </a:rPr>
              <a:t>(</a:t>
            </a:r>
            <a:r>
              <a:rPr lang="en-US" altLang="ru-RU" sz="4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Q</a:t>
            </a:r>
            <a:r>
              <a:rPr lang="en-US" altLang="ru-RU" sz="40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ru-RU" altLang="ru-RU" sz="4000" i="1" dirty="0">
                <a:latin typeface="Times New Roman" pitchFamily="18" charset="0"/>
              </a:rPr>
              <a:t>X</a:t>
            </a:r>
            <a:r>
              <a:rPr lang="ru-RU" altLang="ru-RU" sz="4000" baseline="-25000" dirty="0">
                <a:latin typeface="Times New Roman" pitchFamily="18" charset="0"/>
                <a:sym typeface="Symbol" pitchFamily="18" charset="2"/>
              </a:rPr>
              <a:t></a:t>
            </a:r>
            <a:r>
              <a:rPr lang="en-US" altLang="ru-RU" sz="4000" dirty="0">
                <a:latin typeface="Times New Roman" pitchFamily="18" charset="0"/>
              </a:rPr>
              <a:t>+</a:t>
            </a:r>
            <a:r>
              <a:rPr lang="en-US" altLang="ru-RU" sz="4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Q</a:t>
            </a:r>
            <a:r>
              <a:rPr lang="en-US" altLang="ru-RU" sz="40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ru-RU" altLang="ru-RU" sz="4000" i="1" dirty="0">
                <a:latin typeface="Times New Roman" pitchFamily="18" charset="0"/>
              </a:rPr>
              <a:t>X</a:t>
            </a:r>
            <a:r>
              <a:rPr lang="ru-RU" altLang="ru-RU" sz="4000" baseline="-25000" dirty="0">
                <a:latin typeface="Times New Roman" pitchFamily="18" charset="0"/>
                <a:sym typeface="Symbol" pitchFamily="18" charset="2"/>
              </a:rPr>
              <a:t></a:t>
            </a:r>
            <a:r>
              <a:rPr lang="en-US" altLang="ru-RU" sz="4000" dirty="0">
                <a:latin typeface="Times New Roman" pitchFamily="18" charset="0"/>
                <a:sym typeface="Symbol" pitchFamily="18" charset="2"/>
              </a:rPr>
              <a:t>)</a:t>
            </a:r>
            <a:r>
              <a:rPr lang="ru-RU" altLang="ru-RU" sz="4000" dirty="0">
                <a:latin typeface="Times New Roman" pitchFamily="18" charset="0"/>
              </a:rPr>
              <a:t> </a:t>
            </a:r>
            <a:endParaRPr lang="en-US" altLang="ru-RU" sz="4000" dirty="0">
              <a:latin typeface="Times New Roman" pitchFamily="18" charset="0"/>
            </a:endParaRPr>
          </a:p>
          <a:p>
            <a:pPr algn="ctr" eaLnBrk="1" hangingPunct="1">
              <a:buFont typeface="Wingdings" pitchFamily="2" charset="2"/>
              <a:buNone/>
            </a:pPr>
            <a:endParaRPr lang="en-US" altLang="ru-RU" sz="4000" dirty="0">
              <a:latin typeface="Times New Roman" pitchFamily="18" charset="0"/>
            </a:endParaRPr>
          </a:p>
          <a:p>
            <a:pPr algn="ctr" eaLnBrk="1" hangingPunct="1">
              <a:buFont typeface="Wingdings" pitchFamily="2" charset="2"/>
              <a:buNone/>
            </a:pPr>
            <a:endParaRPr lang="en-US" altLang="ru-RU" sz="4000" dirty="0">
              <a:latin typeface="Times New Roman" pitchFamily="18" charset="0"/>
            </a:endParaRPr>
          </a:p>
          <a:p>
            <a:pPr algn="ctr" eaLnBrk="1" hangingPunct="1">
              <a:buFont typeface="Wingdings" pitchFamily="2" charset="2"/>
              <a:buNone/>
            </a:pPr>
            <a:endParaRPr lang="ru-RU" altLang="ru-RU" sz="4000" dirty="0">
              <a:latin typeface="Times New Roman" pitchFamily="18" charset="0"/>
            </a:endParaRPr>
          </a:p>
        </p:txBody>
      </p:sp>
      <p:graphicFrame>
        <p:nvGraphicFramePr>
          <p:cNvPr id="1638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2250965"/>
              </p:ext>
            </p:extLst>
          </p:nvPr>
        </p:nvGraphicFramePr>
        <p:xfrm>
          <a:off x="395536" y="3264192"/>
          <a:ext cx="4606367" cy="1036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2032000" imgH="457200" progId="">
                  <p:embed/>
                </p:oleObj>
              </mc:Choice>
              <mc:Fallback>
                <p:oleObj name="Формула" r:id="rId2" imgW="2032000" imgH="457200" progId="">
                  <p:embed/>
                  <p:pic>
                    <p:nvPicPr>
                      <p:cNvPr id="0" name="Picture 8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3264192"/>
                        <a:ext cx="4606367" cy="10367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Rectangle 9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2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2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2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2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  <a:cs typeface="Arial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6392" name="Rectangle 11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2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2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2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2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  <a:cs typeface="Arial" charset="0"/>
              </a:defRPr>
            </a:lvl9pPr>
          </a:lstStyle>
          <a:p>
            <a:pPr eaLnBrk="1" hangingPunct="1"/>
            <a:endParaRPr lang="ru-RU" altLang="ru-RU"/>
          </a:p>
        </p:txBody>
      </p:sp>
      <p:graphicFrame>
        <p:nvGraphicFramePr>
          <p:cNvPr id="1639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1706414"/>
              </p:ext>
            </p:extLst>
          </p:nvPr>
        </p:nvGraphicFramePr>
        <p:xfrm>
          <a:off x="4852988" y="4325938"/>
          <a:ext cx="3763962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66600" imgH="774360" progId="Equation.DSMT4">
                  <p:embed/>
                </p:oleObj>
              </mc:Choice>
              <mc:Fallback>
                <p:oleObj name="Equation" r:id="rId4" imgW="1866600" imgH="774360" progId="Equation.DSMT4">
                  <p:embed/>
                  <p:pic>
                    <p:nvPicPr>
                      <p:cNvPr id="0" name="Picture 8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2988" y="4325938"/>
                        <a:ext cx="3763962" cy="1562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Прямая соединительная линия 2"/>
          <p:cNvCxnSpPr/>
          <p:nvPr/>
        </p:nvCxnSpPr>
        <p:spPr>
          <a:xfrm>
            <a:off x="6156176" y="1988840"/>
            <a:ext cx="93610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98" name="Группа 16397"/>
          <p:cNvGrpSpPr/>
          <p:nvPr/>
        </p:nvGrpSpPr>
        <p:grpSpPr>
          <a:xfrm>
            <a:off x="6420705" y="1268760"/>
            <a:ext cx="2308003" cy="1774652"/>
            <a:chOff x="6420705" y="1268760"/>
            <a:chExt cx="2308003" cy="1774652"/>
          </a:xfrm>
        </p:grpSpPr>
        <p:cxnSp>
          <p:nvCxnSpPr>
            <p:cNvPr id="5" name="Соединительная линия уступом 4"/>
            <p:cNvCxnSpPr/>
            <p:nvPr/>
          </p:nvCxnSpPr>
          <p:spPr>
            <a:xfrm flipV="1">
              <a:off x="7092280" y="1484784"/>
              <a:ext cx="1080120" cy="504056"/>
            </a:xfrm>
            <a:prstGeom prst="bentConnector3">
              <a:avLst>
                <a:gd name="adj1" fmla="val 319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Соединительная линия уступом 17"/>
            <p:cNvCxnSpPr/>
            <p:nvPr/>
          </p:nvCxnSpPr>
          <p:spPr>
            <a:xfrm flipV="1">
              <a:off x="7092280" y="1340768"/>
              <a:ext cx="1068375" cy="648072"/>
            </a:xfrm>
            <a:prstGeom prst="bentConnector3">
              <a:avLst>
                <a:gd name="adj1" fmla="val 3682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Соединительная линия уступом 20"/>
            <p:cNvCxnSpPr/>
            <p:nvPr/>
          </p:nvCxnSpPr>
          <p:spPr>
            <a:xfrm>
              <a:off x="7092280" y="1988840"/>
              <a:ext cx="1068375" cy="252028"/>
            </a:xfrm>
            <a:prstGeom prst="bentConnector3">
              <a:avLst>
                <a:gd name="adj1" fmla="val 3682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Соединительная линия уступом 23"/>
            <p:cNvCxnSpPr/>
            <p:nvPr/>
          </p:nvCxnSpPr>
          <p:spPr>
            <a:xfrm flipH="1" flipV="1">
              <a:off x="7092280" y="1988840"/>
              <a:ext cx="1080120" cy="504056"/>
            </a:xfrm>
            <a:prstGeom prst="bentConnector3">
              <a:avLst>
                <a:gd name="adj1" fmla="val 96811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Соединительная линия уступом 27"/>
            <p:cNvCxnSpPr/>
            <p:nvPr/>
          </p:nvCxnSpPr>
          <p:spPr>
            <a:xfrm>
              <a:off x="7092280" y="1988840"/>
              <a:ext cx="1068375" cy="368776"/>
            </a:xfrm>
            <a:prstGeom prst="bentConnector3">
              <a:avLst>
                <a:gd name="adj1" fmla="val 2675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420705" y="2085038"/>
              <a:ext cx="385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baseline="30000" dirty="0"/>
                <a:t>4</a:t>
              </a:r>
              <a:endParaRPr lang="ru-RU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380312" y="2581747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aseline="30000" dirty="0"/>
                <a:t>5</a:t>
              </a:r>
              <a:r>
                <a:rPr lang="en-US" sz="2400" dirty="0"/>
                <a:t>E</a:t>
              </a:r>
              <a:endParaRPr lang="ru-RU" sz="2400" baseline="30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316416" y="2285608"/>
              <a:ext cx="412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  <a:r>
                <a:rPr lang="en-US" baseline="-25000" dirty="0"/>
                <a:t>2g</a:t>
              </a:r>
              <a:endParaRPr lang="ru-RU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316416" y="1268760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</a:t>
              </a:r>
              <a:r>
                <a:rPr lang="en-US" baseline="-25000" dirty="0" err="1"/>
                <a:t>g</a:t>
              </a:r>
              <a:endParaRPr lang="ru-RU" dirty="0"/>
            </a:p>
          </p:txBody>
        </p:sp>
        <p:cxnSp>
          <p:nvCxnSpPr>
            <p:cNvPr id="26" name="Прямая со стрелкой 25"/>
            <p:cNvCxnSpPr/>
            <p:nvPr/>
          </p:nvCxnSpPr>
          <p:spPr>
            <a:xfrm flipV="1">
              <a:off x="7884368" y="1340768"/>
              <a:ext cx="0" cy="288032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 стрелкой 38"/>
            <p:cNvCxnSpPr/>
            <p:nvPr/>
          </p:nvCxnSpPr>
          <p:spPr>
            <a:xfrm flipV="1">
              <a:off x="7532712" y="2348880"/>
              <a:ext cx="0" cy="288032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39"/>
            <p:cNvCxnSpPr/>
            <p:nvPr/>
          </p:nvCxnSpPr>
          <p:spPr>
            <a:xfrm flipV="1">
              <a:off x="7668344" y="2204864"/>
              <a:ext cx="0" cy="288032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 стрелкой 40"/>
            <p:cNvCxnSpPr/>
            <p:nvPr/>
          </p:nvCxnSpPr>
          <p:spPr>
            <a:xfrm flipV="1">
              <a:off x="7812360" y="2060848"/>
              <a:ext cx="0" cy="288032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179512" y="4680503"/>
            <a:ext cx="4229919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ym typeface="Symbol"/>
              </a:rPr>
              <a:t></a:t>
            </a:r>
            <a:r>
              <a:rPr lang="ru-RU" sz="2000" dirty="0">
                <a:sym typeface="Symbol"/>
              </a:rPr>
              <a:t></a:t>
            </a:r>
            <a:r>
              <a:rPr lang="en-US" sz="2000" dirty="0">
                <a:sym typeface="Symbol"/>
              </a:rPr>
              <a:t>angle parameter characterizing the orbital state of Mn</a:t>
            </a:r>
            <a:r>
              <a:rPr lang="en-US" sz="2000" baseline="30000" dirty="0">
                <a:sym typeface="Symbol"/>
              </a:rPr>
              <a:t>3+</a:t>
            </a:r>
            <a:r>
              <a:rPr lang="en-US" sz="2000" dirty="0">
                <a:sym typeface="Symbol"/>
              </a:rPr>
              <a:t> - the main in the work</a:t>
            </a:r>
            <a:endParaRPr lang="ru-RU" sz="2000" dirty="0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1547A253-0E49-69A1-7E27-529C8AB5BF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7013467"/>
              </p:ext>
            </p:extLst>
          </p:nvPr>
        </p:nvGraphicFramePr>
        <p:xfrm>
          <a:off x="4734657" y="6042699"/>
          <a:ext cx="4142180" cy="710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263900" imgH="546100" progId="Equation.DSMT4">
                  <p:embed/>
                </p:oleObj>
              </mc:Choice>
              <mc:Fallback>
                <p:oleObj name="Equation" r:id="rId6" imgW="3263900" imgH="546100" progId="Equation.DSMT4">
                  <p:embed/>
                  <p:pic>
                    <p:nvPicPr>
                      <p:cNvPr id="0" name="Object 10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4657" y="6042699"/>
                        <a:ext cx="4142180" cy="7104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5AF3F9A-5132-CAC7-172A-6D844F2B5F57}"/>
              </a:ext>
            </a:extLst>
          </p:cNvPr>
          <p:cNvSpPr txBox="1"/>
          <p:nvPr/>
        </p:nvSpPr>
        <p:spPr>
          <a:xfrm>
            <a:off x="4036896" y="2483421"/>
            <a:ext cx="23757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en-US" sz="2400" i="1" baseline="-25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–1,29 эВ/Å</a:t>
            </a:r>
            <a:r>
              <a:rPr lang="en-US" sz="24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*</a:t>
            </a:r>
            <a:endParaRPr lang="ru-RU" sz="2400" baseline="30000" dirty="0"/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FF8F30C5-E5A7-966E-8C02-729D5A657B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404996"/>
              </p:ext>
            </p:extLst>
          </p:nvPr>
        </p:nvGraphicFramePr>
        <p:xfrm>
          <a:off x="239577" y="6246968"/>
          <a:ext cx="4343700" cy="260696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72477">
                  <a:extLst>
                    <a:ext uri="{9D8B030D-6E8A-4147-A177-3AD203B41FA5}">
                      <a16:colId xmlns:a16="http://schemas.microsoft.com/office/drawing/2014/main" val="404542136"/>
                    </a:ext>
                  </a:extLst>
                </a:gridCol>
                <a:gridCol w="4171223">
                  <a:extLst>
                    <a:ext uri="{9D8B030D-6E8A-4147-A177-3AD203B41FA5}">
                      <a16:colId xmlns:a16="http://schemas.microsoft.com/office/drawing/2014/main" val="2026138315"/>
                    </a:ext>
                  </a:extLst>
                </a:gridCol>
              </a:tblGrid>
              <a:tr h="26069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effectLst/>
                        </a:rPr>
                        <a:t>*</a:t>
                      </a:r>
                      <a:r>
                        <a:rPr lang="ru-RU" sz="1200" dirty="0">
                          <a:effectLst/>
                        </a:rPr>
                        <a:t> 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200" dirty="0">
                          <a:effectLst/>
                        </a:rPr>
                        <a:t>A.E. Nikiforov, S.E. Popov Appl. Phys. A 74, S1743  (2002)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296232815"/>
                  </a:ext>
                </a:extLst>
              </a:tr>
            </a:tbl>
          </a:graphicData>
        </a:graphic>
      </p:graphicFrame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631A0B93-63C5-0F1D-AD65-4A9038451AAC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352743" y="2920805"/>
            <a:ext cx="906007" cy="1235464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B03B7FE0-EC39-2E53-8688-B925A13D80D7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546346" y="2786024"/>
            <a:ext cx="871945" cy="161072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EECEF70-5274-94CC-B852-F641DEFE957C}"/>
              </a:ext>
            </a:extLst>
          </p:cNvPr>
          <p:cNvSpPr txBox="1"/>
          <p:nvPr/>
        </p:nvSpPr>
        <p:spPr>
          <a:xfrm flipH="1">
            <a:off x="8044561" y="2851391"/>
            <a:ext cx="5397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ru-RU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Q</a:t>
            </a:r>
            <a:r>
              <a:rPr lang="en-US" altLang="ru-RU" sz="18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endParaRPr lang="ru-RU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B437553-6277-602F-A55D-A53F49015F4E}"/>
              </a:ext>
            </a:extLst>
          </p:cNvPr>
          <p:cNvSpPr txBox="1"/>
          <p:nvPr/>
        </p:nvSpPr>
        <p:spPr>
          <a:xfrm>
            <a:off x="6830962" y="2850301"/>
            <a:ext cx="505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ru-RU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Q</a:t>
            </a:r>
            <a:r>
              <a:rPr lang="en-US" altLang="ru-RU" sz="18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ru-RU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6CCC95FF-B4D5-BB7F-7193-7F37734CB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904" y="4017617"/>
            <a:ext cx="2965345" cy="19148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ACAB58B-D536-BE26-5EA5-B8FE88976F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833" y="3864817"/>
            <a:ext cx="3456384" cy="21531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2323" y="187921"/>
            <a:ext cx="7560839" cy="1280890"/>
          </a:xfrm>
        </p:spPr>
        <p:txBody>
          <a:bodyPr>
            <a:normAutofit/>
          </a:bodyPr>
          <a:lstStyle/>
          <a:p>
            <a:r>
              <a:rPr lang="en-US" dirty="0"/>
              <a:t>Symmetrized </a:t>
            </a:r>
            <a:r>
              <a:rPr lang="en-US" i="1" dirty="0" err="1"/>
              <a:t>e</a:t>
            </a:r>
            <a:r>
              <a:rPr lang="en-US" i="1" baseline="-25000" dirty="0" err="1"/>
              <a:t>g</a:t>
            </a:r>
            <a:r>
              <a:rPr lang="en-US" i="1" dirty="0"/>
              <a:t>-</a:t>
            </a:r>
            <a:r>
              <a:rPr lang="en-US" dirty="0"/>
              <a:t>distortions and orbital structures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F548DE-9995-4663-AA01-94C083D52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273A8-A0AD-4948-B1E4-0117309431F6}" type="slidenum">
              <a:rPr lang="ru-RU" smtClean="0"/>
              <a:pPr/>
              <a:t>4</a:t>
            </a:fld>
            <a:endParaRPr lang="ru-RU"/>
          </a:p>
        </p:txBody>
      </p:sp>
      <p:pic>
        <p:nvPicPr>
          <p:cNvPr id="3146" name="Рисунок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0" r="5096"/>
          <a:stretch>
            <a:fillRect/>
          </a:stretch>
        </p:blipFill>
        <p:spPr bwMode="auto">
          <a:xfrm>
            <a:off x="604107" y="1790991"/>
            <a:ext cx="2434949" cy="172712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49" name="Прямоугольник 3148"/>
          <p:cNvSpPr/>
          <p:nvPr/>
        </p:nvSpPr>
        <p:spPr>
          <a:xfrm>
            <a:off x="323528" y="1527294"/>
            <a:ext cx="34563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</a:t>
            </a:r>
            <a:r>
              <a:rPr lang="en-US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1/3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</a:t>
            </a:r>
            <a:r>
              <a:rPr lang="en-US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2/3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MnO</a:t>
            </a:r>
            <a:r>
              <a:rPr lang="en-US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Pnma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3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70411" y="1340679"/>
            <a:ext cx="2760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Mn</a:t>
            </a:r>
            <a:r>
              <a:rPr lang="en-US" sz="2400" baseline="30000" dirty="0"/>
              <a:t>3+</a:t>
            </a:r>
            <a:r>
              <a:rPr lang="en-US" sz="2400" dirty="0">
                <a:sym typeface="Symbol"/>
              </a:rPr>
              <a:t>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E</a:t>
            </a:r>
            <a:r>
              <a:rPr lang="en-US" sz="2400" dirty="0"/>
              <a:t> </a:t>
            </a:r>
            <a:endParaRPr lang="en-US" sz="2400" dirty="0">
              <a:sym typeface="Symbol"/>
            </a:endParaRP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0984836"/>
              </p:ext>
            </p:extLst>
          </p:nvPr>
        </p:nvGraphicFramePr>
        <p:xfrm>
          <a:off x="5958968" y="1293681"/>
          <a:ext cx="2781796" cy="589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835080" imgH="812520" progId="">
                  <p:embed/>
                </p:oleObj>
              </mc:Choice>
              <mc:Fallback>
                <p:oleObj name="Equation" r:id="rId5" imgW="3835080" imgH="812520" progId="">
                  <p:embed/>
                  <p:pic>
                    <p:nvPicPr>
                      <p:cNvPr id="0" name="Picture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8968" y="1293681"/>
                        <a:ext cx="2781796" cy="5895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7514146" y="2303417"/>
            <a:ext cx="1226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Mn</a:t>
            </a:r>
            <a:r>
              <a:rPr lang="en-US" baseline="30000" dirty="0"/>
              <a:t>4+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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A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F4A792-7544-4319-86B6-6148E165C07F}"/>
              </a:ext>
            </a:extLst>
          </p:cNvPr>
          <p:cNvSpPr txBox="1"/>
          <p:nvPr/>
        </p:nvSpPr>
        <p:spPr>
          <a:xfrm>
            <a:off x="5958968" y="1855508"/>
            <a:ext cx="2888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effectLst/>
                <a:latin typeface="Symbol" panose="05050102010706020507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>
                <a:effectLst/>
                <a:latin typeface="Symbol" panose="05050102010706020507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effectLst/>
                <a:latin typeface="Symbol" panose="05050102010706020507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=Q</a:t>
            </a:r>
            <a:r>
              <a:rPr lang="en-US" sz="2000" baseline="-25000" dirty="0">
                <a:effectLst/>
                <a:latin typeface="Symbol" panose="05050102010706020507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2000" dirty="0">
                <a:effectLst/>
                <a:latin typeface="Symbol" panose="05050102010706020507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»2p-Q</a:t>
            </a:r>
            <a:r>
              <a:rPr lang="en-US" sz="2000" baseline="-25000" dirty="0">
                <a:effectLst/>
                <a:latin typeface="Symbol" panose="05050102010706020507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effectLst/>
                <a:latin typeface="Symbol" panose="05050102010706020507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=2p-Q</a:t>
            </a:r>
            <a:r>
              <a:rPr lang="en-US" sz="2000" baseline="-25000" dirty="0">
                <a:effectLst/>
                <a:latin typeface="Symbol" panose="05050102010706020507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000" dirty="0">
                <a:effectLst/>
                <a:latin typeface="Symbol" panose="05050102010706020507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=Q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37FF76-C485-42FA-88EF-DD6BF14CFC40}"/>
              </a:ext>
            </a:extLst>
          </p:cNvPr>
          <p:cNvSpPr txBox="1"/>
          <p:nvPr/>
        </p:nvSpPr>
        <p:spPr>
          <a:xfrm>
            <a:off x="311887" y="1805327"/>
            <a:ext cx="39604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structure from </a:t>
            </a:r>
            <a:r>
              <a:rPr lang="en-US" sz="1100" dirty="0" err="1"/>
              <a:t>Radaelli</a:t>
            </a:r>
            <a:r>
              <a:rPr lang="en-US" sz="1100" dirty="0"/>
              <a:t> P.G. et al. PRB 59,14440 (1999)</a:t>
            </a:r>
            <a:endParaRPr lang="ru-RU" sz="110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FCF0DF5-B6CD-1828-49A7-804CD2CC4062}"/>
              </a:ext>
            </a:extLst>
          </p:cNvPr>
          <p:cNvSpPr/>
          <p:nvPr/>
        </p:nvSpPr>
        <p:spPr>
          <a:xfrm>
            <a:off x="311887" y="3588840"/>
            <a:ext cx="34563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</a:t>
            </a:r>
            <a:r>
              <a:rPr lang="en-US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1/4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</a:t>
            </a:r>
            <a:r>
              <a:rPr lang="en-US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3/4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MnO</a:t>
            </a:r>
            <a:r>
              <a:rPr lang="en-US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P2</a:t>
            </a:r>
            <a:r>
              <a:rPr lang="en-US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/m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1C356AA-67D8-1180-0584-A4A9C50112E9}"/>
              </a:ext>
            </a:extLst>
          </p:cNvPr>
          <p:cNvSpPr/>
          <p:nvPr/>
        </p:nvSpPr>
        <p:spPr>
          <a:xfrm>
            <a:off x="5314826" y="3388350"/>
            <a:ext cx="34563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</a:t>
            </a:r>
            <a:r>
              <a:rPr lang="en-US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1/5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</a:t>
            </a:r>
            <a:r>
              <a:rPr lang="en-US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4/5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MnO</a:t>
            </a:r>
            <a:r>
              <a:rPr lang="en-US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Pnma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5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74287E-D26C-C046-F090-6D5353E945C5}"/>
              </a:ext>
            </a:extLst>
          </p:cNvPr>
          <p:cNvSpPr txBox="1"/>
          <p:nvPr/>
        </p:nvSpPr>
        <p:spPr>
          <a:xfrm>
            <a:off x="4886805" y="3707617"/>
            <a:ext cx="39604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structure from S. </a:t>
            </a:r>
            <a:r>
              <a:rPr lang="en-US" sz="1100" dirty="0" err="1"/>
              <a:t>Grenier</a:t>
            </a:r>
            <a:r>
              <a:rPr lang="en-US" sz="1100" dirty="0"/>
              <a:t> et al. PRB 75 085101 (2007)</a:t>
            </a:r>
            <a:endParaRPr lang="ru-RU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ED4286-A5B8-672F-9E45-3F5529AEA9C0}"/>
              </a:ext>
            </a:extLst>
          </p:cNvPr>
          <p:cNvSpPr txBox="1"/>
          <p:nvPr/>
        </p:nvSpPr>
        <p:spPr>
          <a:xfrm>
            <a:off x="284473" y="3877529"/>
            <a:ext cx="39604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structure from </a:t>
            </a:r>
            <a:r>
              <a:rPr lang="fr-FR" sz="1100" dirty="0"/>
              <a:t>M. Pissas et al. PRB 72, 064426 (2005)</a:t>
            </a:r>
            <a:endParaRPr lang="ru-RU" sz="1100" dirty="0"/>
          </a:p>
        </p:txBody>
      </p:sp>
      <p:sp>
        <p:nvSpPr>
          <p:cNvPr id="17" name="Rectangle 226">
            <a:extLst>
              <a:ext uri="{FF2B5EF4-FFF2-40B4-BE49-F238E27FC236}">
                <a16:creationId xmlns:a16="http://schemas.microsoft.com/office/drawing/2014/main" id="{2ED0D94C-FA69-5DC5-74E5-445152862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6267" y="5923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2" name="Объект 21">
            <a:extLst>
              <a:ext uri="{FF2B5EF4-FFF2-40B4-BE49-F238E27FC236}">
                <a16:creationId xmlns:a16="http://schemas.microsoft.com/office/drawing/2014/main" id="{D40A080B-0371-BF84-F5D7-3404CD4CEE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7912163"/>
              </p:ext>
            </p:extLst>
          </p:nvPr>
        </p:nvGraphicFramePr>
        <p:xfrm>
          <a:off x="3089204" y="2106894"/>
          <a:ext cx="4052887" cy="150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009600" imgH="1117440" progId="Equation.DSMT4">
                  <p:embed/>
                </p:oleObj>
              </mc:Choice>
              <mc:Fallback>
                <p:oleObj name="Equation" r:id="rId7" imgW="3009600" imgH="1117440" progId="Equation.DSMT4">
                  <p:embed/>
                  <p:pic>
                    <p:nvPicPr>
                      <p:cNvPr id="0" name="Object 2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9204" y="2106894"/>
                        <a:ext cx="4052887" cy="15065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>
            <a:extLst>
              <a:ext uri="{FF2B5EF4-FFF2-40B4-BE49-F238E27FC236}">
                <a16:creationId xmlns:a16="http://schemas.microsoft.com/office/drawing/2014/main" id="{3C971A6E-8556-B938-9B19-8591A88088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3795820"/>
              </p:ext>
            </p:extLst>
          </p:nvPr>
        </p:nvGraphicFramePr>
        <p:xfrm>
          <a:off x="4408209" y="5495925"/>
          <a:ext cx="2439988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463480" imgH="1409400" progId="Equation.DSMT4">
                  <p:embed/>
                </p:oleObj>
              </mc:Choice>
              <mc:Fallback>
                <p:oleObj name="Equation" r:id="rId9" imgW="2463480" imgH="1409400" progId="Equation.DSMT4">
                  <p:embed/>
                  <p:pic>
                    <p:nvPicPr>
                      <p:cNvPr id="0" name="Object 2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8209" y="5495925"/>
                        <a:ext cx="2439988" cy="13620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Объект 13">
            <a:extLst>
              <a:ext uri="{FF2B5EF4-FFF2-40B4-BE49-F238E27FC236}">
                <a16:creationId xmlns:a16="http://schemas.microsoft.com/office/drawing/2014/main" id="{BD60F993-4570-2CCD-92F1-CD373A1348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5286586"/>
              </p:ext>
            </p:extLst>
          </p:nvPr>
        </p:nvGraphicFramePr>
        <p:xfrm>
          <a:off x="548783" y="5640462"/>
          <a:ext cx="2619375" cy="12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450880" imgH="1168200" progId="Equation.DSMT4">
                  <p:embed/>
                </p:oleObj>
              </mc:Choice>
              <mc:Fallback>
                <p:oleObj name="Equation" r:id="rId11" imgW="2450880" imgH="1168200" progId="Equation.DSMT4">
                  <p:embed/>
                  <p:pic>
                    <p:nvPicPr>
                      <p:cNvPr id="0" name="Object 2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783" y="5640462"/>
                        <a:ext cx="2619375" cy="12175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Полилиния: фигура 12">
            <a:extLst>
              <a:ext uri="{FF2B5EF4-FFF2-40B4-BE49-F238E27FC236}">
                <a16:creationId xmlns:a16="http://schemas.microsoft.com/office/drawing/2014/main" id="{F7670563-2E27-E64C-66F4-D1C902C37C30}"/>
              </a:ext>
            </a:extLst>
          </p:cNvPr>
          <p:cNvSpPr/>
          <p:nvPr/>
        </p:nvSpPr>
        <p:spPr>
          <a:xfrm>
            <a:off x="4178307" y="1459149"/>
            <a:ext cx="4673863" cy="1259932"/>
          </a:xfrm>
          <a:custGeom>
            <a:avLst/>
            <a:gdLst>
              <a:gd name="connsiteX0" fmla="*/ 131046 w 4673863"/>
              <a:gd name="connsiteY0" fmla="*/ 0 h 1259932"/>
              <a:gd name="connsiteX1" fmla="*/ 131046 w 4673863"/>
              <a:gd name="connsiteY1" fmla="*/ 350196 h 1259932"/>
              <a:gd name="connsiteX2" fmla="*/ 1492919 w 4673863"/>
              <a:gd name="connsiteY2" fmla="*/ 359923 h 1259932"/>
              <a:gd name="connsiteX3" fmla="*/ 1745838 w 4673863"/>
              <a:gd name="connsiteY3" fmla="*/ 846306 h 1259932"/>
              <a:gd name="connsiteX4" fmla="*/ 3136893 w 4673863"/>
              <a:gd name="connsiteY4" fmla="*/ 826851 h 1259932"/>
              <a:gd name="connsiteX5" fmla="*/ 3234170 w 4673863"/>
              <a:gd name="connsiteY5" fmla="*/ 1235413 h 1259932"/>
              <a:gd name="connsiteX6" fmla="*/ 4673863 w 4673863"/>
              <a:gd name="connsiteY6" fmla="*/ 1215957 h 1259932"/>
              <a:gd name="connsiteX7" fmla="*/ 4673863 w 4673863"/>
              <a:gd name="connsiteY7" fmla="*/ 1215957 h 1259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73863" h="1259932">
                <a:moveTo>
                  <a:pt x="131046" y="0"/>
                </a:moveTo>
                <a:cubicBezTo>
                  <a:pt x="17556" y="145104"/>
                  <a:pt x="-95933" y="290209"/>
                  <a:pt x="131046" y="350196"/>
                </a:cubicBezTo>
                <a:cubicBezTo>
                  <a:pt x="358025" y="410183"/>
                  <a:pt x="1223787" y="277238"/>
                  <a:pt x="1492919" y="359923"/>
                </a:cubicBezTo>
                <a:cubicBezTo>
                  <a:pt x="1762051" y="442608"/>
                  <a:pt x="1471842" y="768485"/>
                  <a:pt x="1745838" y="846306"/>
                </a:cubicBezTo>
                <a:cubicBezTo>
                  <a:pt x="2019834" y="924127"/>
                  <a:pt x="2888838" y="762000"/>
                  <a:pt x="3136893" y="826851"/>
                </a:cubicBezTo>
                <a:cubicBezTo>
                  <a:pt x="3384948" y="891702"/>
                  <a:pt x="2978008" y="1170562"/>
                  <a:pt x="3234170" y="1235413"/>
                </a:cubicBezTo>
                <a:cubicBezTo>
                  <a:pt x="3490332" y="1300264"/>
                  <a:pt x="4673863" y="1215957"/>
                  <a:pt x="4673863" y="1215957"/>
                </a:cubicBezTo>
                <a:lnTo>
                  <a:pt x="4673863" y="121595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1903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3"/>
          <p:cNvSpPr>
            <a:spLocks noGrp="1" noChangeArrowheads="1"/>
          </p:cNvSpPr>
          <p:nvPr>
            <p:ph type="title"/>
          </p:nvPr>
        </p:nvSpPr>
        <p:spPr>
          <a:xfrm>
            <a:off x="1430767" y="568387"/>
            <a:ext cx="7464936" cy="880393"/>
          </a:xfrm>
        </p:spPr>
        <p:txBody>
          <a:bodyPr/>
          <a:lstStyle/>
          <a:p>
            <a:pPr eaLnBrk="1" hangingPunct="1"/>
            <a:r>
              <a:rPr lang="en-US" altLang="ru-RU" dirty="0"/>
              <a:t>Magnetic subsystem model</a:t>
            </a:r>
            <a:endParaRPr lang="ru-RU" altLang="ru-RU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982BF07-34F5-4324-AC19-5EAC32443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273A8-A0AD-4948-B1E4-0117309431F6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19464" name="Rectangle 17"/>
          <p:cNvSpPr>
            <a:spLocks noChangeArrowheads="1"/>
          </p:cNvSpPr>
          <p:nvPr/>
        </p:nvSpPr>
        <p:spPr bwMode="auto">
          <a:xfrm>
            <a:off x="0" y="3302000"/>
            <a:ext cx="2270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2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2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2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2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  <a:cs typeface="Arial" charset="0"/>
              </a:defRPr>
            </a:lvl9pPr>
          </a:lstStyle>
          <a:p>
            <a:pPr eaLnBrk="1" hangingPunct="1"/>
            <a:r>
              <a:rPr lang="en-US" altLang="ru-RU" sz="1200">
                <a:latin typeface="Arial" charset="0"/>
                <a:cs typeface="Times New Roman" pitchFamily="18" charset="0"/>
              </a:rPr>
              <a:t> </a:t>
            </a:r>
            <a:endParaRPr lang="en-US" altLang="ru-RU">
              <a:latin typeface="Arial" charset="0"/>
            </a:endParaRPr>
          </a:p>
        </p:txBody>
      </p:sp>
      <p:graphicFrame>
        <p:nvGraphicFramePr>
          <p:cNvPr id="6" name="Объект 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658015891"/>
              </p:ext>
            </p:extLst>
          </p:nvPr>
        </p:nvGraphicFramePr>
        <p:xfrm>
          <a:off x="3344616" y="4473116"/>
          <a:ext cx="2130238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06609" imgH="188877" progId="">
                  <p:embed/>
                </p:oleObj>
              </mc:Choice>
              <mc:Fallback>
                <p:oleObj name="Equation" r:id="rId2" imgW="906609" imgH="188877" progId="">
                  <p:embed/>
                  <p:pic>
                    <p:nvPicPr>
                      <p:cNvPr id="0" name="Picture 93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4616" y="4473116"/>
                        <a:ext cx="2130238" cy="5040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820004"/>
              </p:ext>
            </p:extLst>
          </p:nvPr>
        </p:nvGraphicFramePr>
        <p:xfrm>
          <a:off x="839532" y="1628800"/>
          <a:ext cx="7464936" cy="1028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832440" imgH="939600" progId="">
                  <p:embed/>
                </p:oleObj>
              </mc:Choice>
              <mc:Fallback>
                <p:oleObj name="Equation" r:id="rId4" imgW="6832440" imgH="939600" progId="">
                  <p:embed/>
                  <p:pic>
                    <p:nvPicPr>
                      <p:cNvPr id="0" name="Picture 9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532" y="1628800"/>
                        <a:ext cx="7464936" cy="10281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2518415"/>
              </p:ext>
            </p:extLst>
          </p:nvPr>
        </p:nvGraphicFramePr>
        <p:xfrm>
          <a:off x="1047539" y="3811805"/>
          <a:ext cx="5054400" cy="761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054400" imgH="761760" progId="">
                  <p:embed/>
                </p:oleObj>
              </mc:Choice>
              <mc:Fallback>
                <p:oleObj name="Equation" r:id="rId6" imgW="5054400" imgH="761760" progId="">
                  <p:embed/>
                  <p:pic>
                    <p:nvPicPr>
                      <p:cNvPr id="0" name="Picture 9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539" y="3811805"/>
                        <a:ext cx="5054400" cy="7617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5477345"/>
              </p:ext>
            </p:extLst>
          </p:nvPr>
        </p:nvGraphicFramePr>
        <p:xfrm>
          <a:off x="971600" y="4545124"/>
          <a:ext cx="2070463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74272" imgH="163926" progId="">
                  <p:embed/>
                </p:oleObj>
              </mc:Choice>
              <mc:Fallback>
                <p:oleObj name="Equation" r:id="rId8" imgW="874272" imgH="163926" progId="">
                  <p:embed/>
                  <p:pic>
                    <p:nvPicPr>
                      <p:cNvPr id="0" name="Picture 9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4545124"/>
                        <a:ext cx="2070463" cy="4320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27012" y="5085184"/>
            <a:ext cx="8737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transformation of the reference frame from local axes of octahedron to general system</a:t>
            </a:r>
            <a:endParaRPr lang="ru-RU" dirty="0"/>
          </a:p>
        </p:txBody>
      </p:sp>
      <p:sp>
        <p:nvSpPr>
          <p:cNvPr id="12" name="Rectangle 3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35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1130">
            <a:extLst>
              <a:ext uri="{FF2B5EF4-FFF2-40B4-BE49-F238E27FC236}">
                <a16:creationId xmlns:a16="http://schemas.microsoft.com/office/drawing/2014/main" id="{FB5D28CB-9B34-437B-9D24-E6D1FC5CACF7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499211" y="2834099"/>
            <a:ext cx="11435167" cy="5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99DFEAFD-8925-4CF6-B5F5-6106455861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8190309"/>
              </p:ext>
            </p:extLst>
          </p:nvPr>
        </p:nvGraphicFramePr>
        <p:xfrm>
          <a:off x="1096206" y="2629407"/>
          <a:ext cx="5338037" cy="115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892300" imgH="419100" progId="Equation.DSMT4">
                  <p:embed/>
                </p:oleObj>
              </mc:Choice>
              <mc:Fallback>
                <p:oleObj name="Equation" r:id="rId10" imgW="1892300" imgH="419100" progId="Equation.DSMT4">
                  <p:embed/>
                  <p:pic>
                    <p:nvPicPr>
                      <p:cNvPr id="0" name="Object 1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6206" y="2629407"/>
                        <a:ext cx="5338037" cy="11570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3"/>
          <p:cNvSpPr>
            <a:spLocks noGrp="1" noChangeArrowheads="1"/>
          </p:cNvSpPr>
          <p:nvPr>
            <p:ph type="title"/>
          </p:nvPr>
        </p:nvSpPr>
        <p:spPr>
          <a:xfrm>
            <a:off x="1382998" y="463865"/>
            <a:ext cx="7149442" cy="880393"/>
          </a:xfrm>
        </p:spPr>
        <p:txBody>
          <a:bodyPr>
            <a:normAutofit fontScale="90000"/>
          </a:bodyPr>
          <a:lstStyle/>
          <a:p>
            <a:pPr algn="l" eaLnBrk="1" hangingPunct="1">
              <a:lnSpc>
                <a:spcPct val="90000"/>
              </a:lnSpc>
            </a:pPr>
            <a:r>
              <a:rPr lang="en-US" altLang="ru-RU" dirty="0" err="1"/>
              <a:t>Orbitally</a:t>
            </a:r>
            <a:r>
              <a:rPr lang="en-US" altLang="ru-RU" dirty="0"/>
              <a:t>-dependent exchange interaction</a:t>
            </a:r>
            <a:endParaRPr lang="ru-RU" altLang="ru-RU" dirty="0"/>
          </a:p>
        </p:txBody>
      </p:sp>
      <p:sp>
        <p:nvSpPr>
          <p:cNvPr id="19458" name="Номер слайда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2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2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2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2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  <a:cs typeface="Arial" charset="0"/>
              </a:defRPr>
            </a:lvl9pPr>
          </a:lstStyle>
          <a:p>
            <a:pPr eaLnBrk="1" hangingPunct="1"/>
            <a:fld id="{28A86190-3E08-4BAA-ADF9-9F3F2215D753}" type="slidenum">
              <a:rPr lang="ru-RU" altLang="ru-RU" smtClean="0">
                <a:solidFill>
                  <a:srgbClr val="FFFFFF"/>
                </a:solidFill>
              </a:rPr>
              <a:pPr eaLnBrk="1" hangingPunct="1"/>
              <a:t>6</a:t>
            </a:fld>
            <a:endParaRPr lang="ru-RU" altLang="ru-RU" dirty="0">
              <a:solidFill>
                <a:srgbClr val="FFFFFF"/>
              </a:solidFill>
            </a:endParaRPr>
          </a:p>
        </p:txBody>
      </p:sp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454025" y="1818233"/>
            <a:ext cx="4117975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itchFamily="32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2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2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2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  <a:cs typeface="Arial" charset="0"/>
              </a:defRPr>
            </a:lvl9pPr>
          </a:lstStyle>
          <a:p>
            <a:pPr eaLnBrk="1" hangingPunct="1">
              <a:buFontTx/>
              <a:buAutoNum type="arabicParenR"/>
            </a:pPr>
            <a:r>
              <a:rPr lang="ru-RU" altLang="ru-RU" sz="2400" dirty="0" err="1">
                <a:solidFill>
                  <a:srgbClr val="B22D04"/>
                </a:solidFill>
                <a:latin typeface="Arial" charset="0"/>
                <a:cs typeface="Times New Roman" pitchFamily="18" charset="0"/>
              </a:rPr>
              <a:t>Mn</a:t>
            </a:r>
            <a:r>
              <a:rPr lang="en-US" altLang="ru-RU" sz="2400" baseline="30000" dirty="0">
                <a:solidFill>
                  <a:srgbClr val="B22D04"/>
                </a:solidFill>
                <a:latin typeface="Arial" charset="0"/>
                <a:cs typeface="Times New Roman" pitchFamily="18" charset="0"/>
              </a:rPr>
              <a:t>3+</a:t>
            </a:r>
            <a:r>
              <a:rPr lang="en-US" altLang="ru-RU" sz="2400" dirty="0">
                <a:solidFill>
                  <a:srgbClr val="B22D04"/>
                </a:solidFill>
                <a:latin typeface="Arial" charset="0"/>
                <a:cs typeface="Times New Roman" pitchFamily="18" charset="0"/>
              </a:rPr>
              <a:t> – </a:t>
            </a:r>
            <a:r>
              <a:rPr lang="ru-RU" altLang="ru-RU" sz="2400" dirty="0" err="1">
                <a:solidFill>
                  <a:srgbClr val="B22D04"/>
                </a:solidFill>
                <a:latin typeface="Arial" charset="0"/>
                <a:cs typeface="Times New Roman" pitchFamily="18" charset="0"/>
              </a:rPr>
              <a:t>Mn</a:t>
            </a:r>
            <a:r>
              <a:rPr lang="en-US" altLang="ru-RU" sz="2400" baseline="30000" dirty="0">
                <a:solidFill>
                  <a:srgbClr val="B22D04"/>
                </a:solidFill>
                <a:latin typeface="Arial" charset="0"/>
                <a:cs typeface="Times New Roman" pitchFamily="18" charset="0"/>
              </a:rPr>
              <a:t>3+ </a:t>
            </a:r>
            <a:r>
              <a:rPr lang="en-US" altLang="ru-RU" sz="2400" dirty="0">
                <a:solidFill>
                  <a:srgbClr val="B22D04"/>
                </a:solidFill>
                <a:latin typeface="Arial" charset="0"/>
                <a:cs typeface="Times New Roman" pitchFamily="18" charset="0"/>
              </a:rPr>
              <a:t>(</a:t>
            </a:r>
            <a:r>
              <a:rPr lang="ru-RU" altLang="ru-RU" sz="2400" i="1" dirty="0">
                <a:solidFill>
                  <a:srgbClr val="B22D04"/>
                </a:solidFill>
                <a:latin typeface="Arial" charset="0"/>
                <a:cs typeface="Times New Roman" pitchFamily="18" charset="0"/>
              </a:rPr>
              <a:t>x</a:t>
            </a:r>
            <a:r>
              <a:rPr lang="en-US" altLang="ru-RU" sz="2400" dirty="0">
                <a:solidFill>
                  <a:srgbClr val="B22D04"/>
                </a:solidFill>
                <a:latin typeface="Arial" charset="0"/>
                <a:cs typeface="Times New Roman" pitchFamily="18" charset="0"/>
              </a:rPr>
              <a:t>, </a:t>
            </a:r>
            <a:r>
              <a:rPr lang="ru-RU" altLang="ru-RU" sz="2400" i="1" dirty="0">
                <a:solidFill>
                  <a:srgbClr val="B22D04"/>
                </a:solidFill>
                <a:latin typeface="Arial" charset="0"/>
                <a:cs typeface="Times New Roman" pitchFamily="18" charset="0"/>
              </a:rPr>
              <a:t>y</a:t>
            </a:r>
            <a:r>
              <a:rPr lang="en-US" altLang="ru-RU" sz="2400" dirty="0">
                <a:solidFill>
                  <a:srgbClr val="B22D04"/>
                </a:solidFill>
                <a:latin typeface="Arial" charset="0"/>
                <a:cs typeface="Times New Roman" pitchFamily="18" charset="0"/>
              </a:rPr>
              <a:t>, </a:t>
            </a:r>
            <a:r>
              <a:rPr lang="ru-RU" altLang="ru-RU" sz="2400" i="1" dirty="0">
                <a:solidFill>
                  <a:srgbClr val="B22D04"/>
                </a:solidFill>
                <a:latin typeface="Arial" charset="0"/>
                <a:cs typeface="Times New Roman" pitchFamily="18" charset="0"/>
              </a:rPr>
              <a:t>z)</a:t>
            </a:r>
          </a:p>
          <a:p>
            <a:pPr eaLnBrk="1" hangingPunct="1">
              <a:buFontTx/>
              <a:buAutoNum type="arabicParenR"/>
            </a:pPr>
            <a:endParaRPr lang="ru-RU" altLang="ru-RU" sz="2400" i="1" dirty="0">
              <a:solidFill>
                <a:srgbClr val="B22D04"/>
              </a:solidFill>
              <a:latin typeface="Arial" charset="0"/>
              <a:cs typeface="Times New Roman" pitchFamily="18" charset="0"/>
            </a:endParaRPr>
          </a:p>
          <a:p>
            <a:pPr eaLnBrk="1" hangingPunct="1">
              <a:buFontTx/>
              <a:buAutoNum type="arabicParenR"/>
            </a:pPr>
            <a:endParaRPr lang="ru-RU" altLang="ru-RU" sz="2400" i="1" dirty="0">
              <a:latin typeface="Arial" charset="0"/>
              <a:cs typeface="Times New Roman" pitchFamily="18" charset="0"/>
            </a:endParaRPr>
          </a:p>
          <a:p>
            <a:pPr eaLnBrk="1" hangingPunct="1">
              <a:buFontTx/>
              <a:buAutoNum type="arabicParenR"/>
            </a:pPr>
            <a:endParaRPr lang="ru-RU" altLang="ru-RU" sz="2400" i="1" dirty="0">
              <a:latin typeface="Arial" charset="0"/>
              <a:cs typeface="Times New Roman" pitchFamily="18" charset="0"/>
            </a:endParaRPr>
          </a:p>
          <a:p>
            <a:pPr eaLnBrk="1" hangingPunct="1">
              <a:buFontTx/>
              <a:buAutoNum type="arabicParenR"/>
            </a:pPr>
            <a:endParaRPr lang="en-US" altLang="ru-RU" sz="2400" dirty="0">
              <a:latin typeface="Arial" charset="0"/>
              <a:cs typeface="Times New Roman" pitchFamily="18" charset="0"/>
            </a:endParaRPr>
          </a:p>
          <a:p>
            <a:pPr eaLnBrk="1" hangingPunct="1">
              <a:buFontTx/>
              <a:buAutoNum type="arabicParenR"/>
            </a:pPr>
            <a:r>
              <a:rPr lang="ru-RU" altLang="ru-RU" sz="2400" dirty="0" err="1">
                <a:solidFill>
                  <a:srgbClr val="C00000"/>
                </a:solidFill>
                <a:latin typeface="Arial" charset="0"/>
              </a:rPr>
              <a:t>Mn</a:t>
            </a:r>
            <a:r>
              <a:rPr lang="en-US" altLang="ru-RU" sz="2400" baseline="30000" dirty="0">
                <a:solidFill>
                  <a:srgbClr val="C00000"/>
                </a:solidFill>
                <a:latin typeface="Arial" charset="0"/>
              </a:rPr>
              <a:t>3+</a:t>
            </a:r>
            <a:r>
              <a:rPr lang="en-US" altLang="ru-RU" sz="2400" dirty="0">
                <a:solidFill>
                  <a:srgbClr val="C00000"/>
                </a:solidFill>
                <a:latin typeface="Arial" charset="0"/>
              </a:rPr>
              <a:t> – </a:t>
            </a:r>
            <a:r>
              <a:rPr lang="ru-RU" altLang="ru-RU" sz="2400" dirty="0" err="1">
                <a:solidFill>
                  <a:srgbClr val="C00000"/>
                </a:solidFill>
                <a:latin typeface="Arial" charset="0"/>
              </a:rPr>
              <a:t>Mn</a:t>
            </a:r>
            <a:r>
              <a:rPr lang="en-US" altLang="ru-RU" sz="2400" baseline="30000" dirty="0">
                <a:solidFill>
                  <a:srgbClr val="C00000"/>
                </a:solidFill>
                <a:latin typeface="Arial" charset="0"/>
              </a:rPr>
              <a:t>4+</a:t>
            </a:r>
            <a:r>
              <a:rPr lang="en-US" altLang="ru-RU" sz="2400" dirty="0">
                <a:solidFill>
                  <a:srgbClr val="C00000"/>
                </a:solidFill>
                <a:latin typeface="Arial" charset="0"/>
              </a:rPr>
              <a:t> (</a:t>
            </a:r>
            <a:r>
              <a:rPr lang="ru-RU" altLang="ru-RU" sz="2400" i="1" dirty="0">
                <a:solidFill>
                  <a:srgbClr val="C00000"/>
                </a:solidFill>
                <a:latin typeface="Arial" charset="0"/>
              </a:rPr>
              <a:t>x</a:t>
            </a:r>
            <a:r>
              <a:rPr lang="en-US" altLang="ru-RU" sz="2400" dirty="0">
                <a:solidFill>
                  <a:srgbClr val="C00000"/>
                </a:solidFill>
                <a:latin typeface="Arial" charset="0"/>
              </a:rPr>
              <a:t>, </a:t>
            </a:r>
            <a:r>
              <a:rPr lang="ru-RU" altLang="ru-RU" sz="2400" i="1" dirty="0">
                <a:solidFill>
                  <a:srgbClr val="C00000"/>
                </a:solidFill>
                <a:latin typeface="Arial" charset="0"/>
              </a:rPr>
              <a:t>y</a:t>
            </a:r>
            <a:r>
              <a:rPr lang="en-US" altLang="ru-RU" sz="2400" dirty="0">
                <a:solidFill>
                  <a:srgbClr val="C00000"/>
                </a:solidFill>
                <a:latin typeface="Arial" charset="0"/>
              </a:rPr>
              <a:t>, </a:t>
            </a:r>
            <a:r>
              <a:rPr lang="ru-RU" altLang="ru-RU" sz="2400" i="1" dirty="0">
                <a:solidFill>
                  <a:srgbClr val="C00000"/>
                </a:solidFill>
                <a:latin typeface="Arial" charset="0"/>
              </a:rPr>
              <a:t>z)</a:t>
            </a:r>
          </a:p>
          <a:p>
            <a:pPr eaLnBrk="1" hangingPunct="1">
              <a:buFontTx/>
              <a:buAutoNum type="arabicParenR"/>
            </a:pPr>
            <a:endParaRPr lang="ru-RU" altLang="ru-RU" sz="2400" i="1" dirty="0">
              <a:solidFill>
                <a:schemeClr val="folHlink"/>
              </a:solidFill>
              <a:latin typeface="Arial" charset="0"/>
            </a:endParaRPr>
          </a:p>
          <a:p>
            <a:pPr eaLnBrk="1" hangingPunct="1">
              <a:buFontTx/>
              <a:buAutoNum type="arabicParenR"/>
            </a:pPr>
            <a:endParaRPr lang="ru-RU" altLang="ru-RU" sz="2400" i="1" dirty="0">
              <a:latin typeface="Arial" charset="0"/>
            </a:endParaRPr>
          </a:p>
          <a:p>
            <a:pPr eaLnBrk="1" hangingPunct="1">
              <a:buFontTx/>
              <a:buAutoNum type="arabicParenR"/>
            </a:pPr>
            <a:endParaRPr lang="ru-RU" altLang="ru-RU" sz="2400" i="1" dirty="0">
              <a:latin typeface="Arial" charset="0"/>
            </a:endParaRPr>
          </a:p>
          <a:p>
            <a:pPr eaLnBrk="1" hangingPunct="1">
              <a:buFontTx/>
              <a:buAutoNum type="arabicParenR"/>
            </a:pPr>
            <a:endParaRPr lang="ru-RU" altLang="ru-RU" sz="2400" dirty="0">
              <a:solidFill>
                <a:schemeClr val="tx2"/>
              </a:solidFill>
              <a:latin typeface="Arial" charset="0"/>
            </a:endParaRPr>
          </a:p>
          <a:p>
            <a:pPr eaLnBrk="1" hangingPunct="1">
              <a:buFontTx/>
              <a:buAutoNum type="arabicParenR"/>
            </a:pPr>
            <a:r>
              <a:rPr lang="ru-RU" altLang="ru-RU" sz="2400" dirty="0" err="1">
                <a:solidFill>
                  <a:srgbClr val="C00000"/>
                </a:solidFill>
                <a:latin typeface="Arial" charset="0"/>
              </a:rPr>
              <a:t>Mn</a:t>
            </a:r>
            <a:r>
              <a:rPr lang="en-US" altLang="ru-RU" sz="2400" baseline="30000" dirty="0">
                <a:solidFill>
                  <a:srgbClr val="C00000"/>
                </a:solidFill>
                <a:latin typeface="Arial" charset="0"/>
              </a:rPr>
              <a:t>4+</a:t>
            </a:r>
            <a:r>
              <a:rPr lang="en-US" altLang="ru-RU" sz="2400" dirty="0">
                <a:solidFill>
                  <a:srgbClr val="C00000"/>
                </a:solidFill>
                <a:latin typeface="Arial" charset="0"/>
              </a:rPr>
              <a:t> – </a:t>
            </a:r>
            <a:r>
              <a:rPr lang="ru-RU" altLang="ru-RU" sz="2400" dirty="0" err="1">
                <a:solidFill>
                  <a:srgbClr val="C00000"/>
                </a:solidFill>
                <a:latin typeface="Arial" charset="0"/>
              </a:rPr>
              <a:t>Mn</a:t>
            </a:r>
            <a:r>
              <a:rPr lang="en-US" altLang="ru-RU" sz="2400" baseline="30000" dirty="0">
                <a:solidFill>
                  <a:srgbClr val="C00000"/>
                </a:solidFill>
                <a:latin typeface="Arial" charset="0"/>
              </a:rPr>
              <a:t>4</a:t>
            </a:r>
            <a:r>
              <a:rPr lang="en-US" altLang="ru-RU" sz="2400" dirty="0">
                <a:solidFill>
                  <a:srgbClr val="C00000"/>
                </a:solidFill>
                <a:latin typeface="Arial" charset="0"/>
              </a:rPr>
              <a:t>+</a:t>
            </a:r>
            <a:endParaRPr lang="en-US" altLang="ru-RU" sz="2400" i="1" dirty="0">
              <a:solidFill>
                <a:srgbClr val="C00000"/>
              </a:solidFill>
              <a:latin typeface="Arial" charset="0"/>
            </a:endParaRPr>
          </a:p>
        </p:txBody>
      </p:sp>
      <p:graphicFrame>
        <p:nvGraphicFramePr>
          <p:cNvPr id="1946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3913669"/>
              </p:ext>
            </p:extLst>
          </p:nvPr>
        </p:nvGraphicFramePr>
        <p:xfrm>
          <a:off x="219075" y="2185988"/>
          <a:ext cx="8801100" cy="1366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705360" imgH="914400" progId="">
                  <p:embed/>
                </p:oleObj>
              </mc:Choice>
              <mc:Fallback>
                <p:oleObj name="Equation" r:id="rId2" imgW="6705360" imgH="914400" progId="">
                  <p:embed/>
                  <p:pic>
                    <p:nvPicPr>
                      <p:cNvPr id="0" name="Picture 9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75" y="2185988"/>
                        <a:ext cx="8801100" cy="13668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5512003"/>
              </p:ext>
            </p:extLst>
          </p:nvPr>
        </p:nvGraphicFramePr>
        <p:xfrm>
          <a:off x="2038268" y="4112564"/>
          <a:ext cx="3325632" cy="815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1968500" imgH="508000" progId="">
                  <p:embed/>
                </p:oleObj>
              </mc:Choice>
              <mc:Fallback>
                <p:oleObj name="Формула" r:id="rId4" imgW="1968500" imgH="508000" progId="">
                  <p:embed/>
                  <p:pic>
                    <p:nvPicPr>
                      <p:cNvPr id="0" name="Picture 9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8268" y="4112564"/>
                        <a:ext cx="3325632" cy="8152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4758015"/>
              </p:ext>
            </p:extLst>
          </p:nvPr>
        </p:nvGraphicFramePr>
        <p:xfrm>
          <a:off x="1252648" y="4715253"/>
          <a:ext cx="4265038" cy="7324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2806700" imgH="482600" progId="">
                  <p:embed/>
                </p:oleObj>
              </mc:Choice>
              <mc:Fallback>
                <p:oleObj name="Формула" r:id="rId6" imgW="2806700" imgH="482600" progId="">
                  <p:embed/>
                  <p:pic>
                    <p:nvPicPr>
                      <p:cNvPr id="0" name="Picture 9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2648" y="4715253"/>
                        <a:ext cx="4265038" cy="7324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4" name="Rectangle 17"/>
          <p:cNvSpPr>
            <a:spLocks noChangeArrowheads="1"/>
          </p:cNvSpPr>
          <p:nvPr/>
        </p:nvSpPr>
        <p:spPr bwMode="auto">
          <a:xfrm>
            <a:off x="0" y="3302000"/>
            <a:ext cx="2270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2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2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2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2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  <a:cs typeface="Arial" charset="0"/>
              </a:defRPr>
            </a:lvl9pPr>
          </a:lstStyle>
          <a:p>
            <a:pPr eaLnBrk="1" hangingPunct="1"/>
            <a:r>
              <a:rPr lang="en-US" altLang="ru-RU" sz="1200">
                <a:latin typeface="Arial" charset="0"/>
                <a:cs typeface="Times New Roman" pitchFamily="18" charset="0"/>
              </a:rPr>
              <a:t> </a:t>
            </a:r>
            <a:endParaRPr lang="en-US" altLang="ru-RU">
              <a:latin typeface="Arial" charset="0"/>
            </a:endParaRPr>
          </a:p>
        </p:txBody>
      </p:sp>
      <p:graphicFrame>
        <p:nvGraphicFramePr>
          <p:cNvPr id="19465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9330334"/>
              </p:ext>
            </p:extLst>
          </p:nvPr>
        </p:nvGraphicFramePr>
        <p:xfrm>
          <a:off x="1052327" y="5781017"/>
          <a:ext cx="2016223" cy="9851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8" imgW="1091726" imgH="507780" progId="">
                  <p:embed/>
                </p:oleObj>
              </mc:Choice>
              <mc:Fallback>
                <p:oleObj name="Формула" r:id="rId8" imgW="1091726" imgH="507780" progId="">
                  <p:embed/>
                  <p:pic>
                    <p:nvPicPr>
                      <p:cNvPr id="0" name="Picture 9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2327" y="5781017"/>
                        <a:ext cx="2016223" cy="9851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66" name="Group 24"/>
          <p:cNvGrpSpPr>
            <a:grpSpLocks/>
          </p:cNvGrpSpPr>
          <p:nvPr/>
        </p:nvGrpSpPr>
        <p:grpSpPr bwMode="auto">
          <a:xfrm>
            <a:off x="5497798" y="3587230"/>
            <a:ext cx="3512071" cy="2591841"/>
            <a:chOff x="3576" y="2160"/>
            <a:chExt cx="2184" cy="1818"/>
          </a:xfrm>
        </p:grpSpPr>
        <p:grpSp>
          <p:nvGrpSpPr>
            <p:cNvPr id="19467" name="Group 22"/>
            <p:cNvGrpSpPr>
              <a:grpSpLocks/>
            </p:cNvGrpSpPr>
            <p:nvPr/>
          </p:nvGrpSpPr>
          <p:grpSpPr bwMode="auto">
            <a:xfrm>
              <a:off x="3576" y="2198"/>
              <a:ext cx="2184" cy="1611"/>
              <a:chOff x="3576" y="2198"/>
              <a:chExt cx="2184" cy="1611"/>
            </a:xfrm>
          </p:grpSpPr>
          <p:pic>
            <p:nvPicPr>
              <p:cNvPr id="19469" name="Picture 18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76" y="2649"/>
                <a:ext cx="2184" cy="816"/>
              </a:xfrm>
              <a:prstGeom prst="rect">
                <a:avLst/>
              </a:prstGeom>
              <a:ln w="9525">
                <a:solidFill>
                  <a:schemeClr val="accent1">
                    <a:lumMod val="75000"/>
                  </a:schemeClr>
                </a:solidFill>
                <a:miter lim="800000"/>
                <a:headEnd/>
                <a:tailEnd/>
              </a:ln>
              <a:effectLst>
                <a:softEdge rad="1125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aphicFrame>
            <p:nvGraphicFramePr>
              <p:cNvPr id="19470" name="Object 5"/>
              <p:cNvGraphicFramePr>
                <a:graphicFrameLocks noChangeAspect="1"/>
              </p:cNvGraphicFramePr>
              <p:nvPr/>
            </p:nvGraphicFramePr>
            <p:xfrm>
              <a:off x="3647" y="3468"/>
              <a:ext cx="1696" cy="3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Формула" r:id="rId11" imgW="1473200" imgH="292100" progId="">
                      <p:embed/>
                    </p:oleObj>
                  </mc:Choice>
                  <mc:Fallback>
                    <p:oleObj name="Формула" r:id="rId11" imgW="1473200" imgH="292100" progId="">
                      <p:embed/>
                      <p:pic>
                        <p:nvPicPr>
                          <p:cNvPr id="0" name="Picture 98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47" y="3468"/>
                            <a:ext cx="1696" cy="34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471" name="Object 5"/>
              <p:cNvGraphicFramePr>
                <a:graphicFrameLocks noChangeAspect="1"/>
              </p:cNvGraphicFramePr>
              <p:nvPr/>
            </p:nvGraphicFramePr>
            <p:xfrm>
              <a:off x="3953" y="2198"/>
              <a:ext cx="1798" cy="37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Формула" r:id="rId13" imgW="1562100" imgH="317500" progId="">
                      <p:embed/>
                    </p:oleObj>
                  </mc:Choice>
                  <mc:Fallback>
                    <p:oleObj name="Формула" r:id="rId13" imgW="1562100" imgH="317500" progId="">
                      <p:embed/>
                      <p:pic>
                        <p:nvPicPr>
                          <p:cNvPr id="0" name="Picture 98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53" y="2198"/>
                            <a:ext cx="1798" cy="37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9468" name="Rectangle 23"/>
            <p:cNvSpPr>
              <a:spLocks noChangeArrowheads="1"/>
            </p:cNvSpPr>
            <p:nvPr/>
          </p:nvSpPr>
          <p:spPr bwMode="auto">
            <a:xfrm>
              <a:off x="3630" y="2160"/>
              <a:ext cx="2130" cy="1818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2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2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2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2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2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2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2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2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2" charset="0"/>
                  <a:cs typeface="Arial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</p:grpSp>
      <p:graphicFrame>
        <p:nvGraphicFramePr>
          <p:cNvPr id="1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0158512"/>
              </p:ext>
            </p:extLst>
          </p:nvPr>
        </p:nvGraphicFramePr>
        <p:xfrm>
          <a:off x="4115593" y="1098004"/>
          <a:ext cx="3046413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790640" imgH="482400" progId="">
                  <p:embed/>
                </p:oleObj>
              </mc:Choice>
              <mc:Fallback>
                <p:oleObj name="Equation" r:id="rId15" imgW="1790640" imgH="482400" progId="">
                  <p:embed/>
                  <p:pic>
                    <p:nvPicPr>
                      <p:cNvPr id="0" name="Picture 9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5593" y="1098004"/>
                        <a:ext cx="3046413" cy="917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Скругленный прямоугольник 1"/>
          <p:cNvSpPr/>
          <p:nvPr/>
        </p:nvSpPr>
        <p:spPr>
          <a:xfrm>
            <a:off x="1619672" y="2383334"/>
            <a:ext cx="3384376" cy="3255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1619672" y="2792237"/>
            <a:ext cx="7416824" cy="7676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3701084" y="4305475"/>
            <a:ext cx="1674445" cy="3496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2943220" y="4791444"/>
            <a:ext cx="2487629" cy="57261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012160" y="1340767"/>
            <a:ext cx="1152128" cy="4774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5796136" y="442782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Mn</a:t>
            </a:r>
            <a:r>
              <a:rPr lang="en-US" baseline="30000" dirty="0"/>
              <a:t>3+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7329487" y="5056275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  <a:r>
              <a:rPr lang="en-US" baseline="30000" dirty="0"/>
              <a:t>2-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8377341" y="4020622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Mn</a:t>
            </a:r>
            <a:r>
              <a:rPr lang="en-US" baseline="30000" dirty="0"/>
              <a:t>3+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344165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Parameters of interactions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4F73BFB-5BD7-4C02-BD41-40F571E32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273A8-A0AD-4948-B1E4-0117309431F6}" type="slidenum">
              <a:rPr lang="ru-RU" smtClean="0"/>
              <a:pPr/>
              <a:t>7</a:t>
            </a:fld>
            <a:endParaRPr lang="ru-RU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513991"/>
              </p:ext>
            </p:extLst>
          </p:nvPr>
        </p:nvGraphicFramePr>
        <p:xfrm>
          <a:off x="323528" y="1340768"/>
          <a:ext cx="8624905" cy="5185417"/>
        </p:xfrm>
        <a:graphic>
          <a:graphicData uri="http://schemas.openxmlformats.org/drawingml/2006/table">
            <a:tbl>
              <a:tblPr>
                <a:tableStyleId>{69012ECD-51FC-41F1-AA8D-1B2483CD663E}</a:tableStyleId>
              </a:tblPr>
              <a:tblGrid>
                <a:gridCol w="2592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26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90343"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400" dirty="0">
                          <a:solidFill>
                            <a:srgbClr val="002060"/>
                          </a:solidFill>
                          <a:effectLst/>
                        </a:rPr>
                        <a:t>Compound</a:t>
                      </a:r>
                      <a:endParaRPr lang="en-GB" sz="1400" b="1" i="1" kern="1400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400" dirty="0">
                          <a:solidFill>
                            <a:srgbClr val="002060"/>
                          </a:solidFill>
                          <a:effectLst/>
                        </a:rPr>
                        <a:t>Parameters, </a:t>
                      </a:r>
                      <a:r>
                        <a:rPr lang="en-US" sz="2800" b="1" kern="1400" dirty="0" err="1">
                          <a:solidFill>
                            <a:srgbClr val="002060"/>
                          </a:solidFill>
                          <a:effectLst/>
                        </a:rPr>
                        <a:t>meV</a:t>
                      </a:r>
                      <a:endParaRPr lang="en-GB" sz="1400" b="1" i="1" kern="1400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0593"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800" b="0" kern="1400" dirty="0">
                          <a:solidFill>
                            <a:srgbClr val="002060"/>
                          </a:solidFill>
                          <a:effectLst/>
                        </a:rPr>
                        <a:t>La</a:t>
                      </a:r>
                      <a:r>
                        <a:rPr lang="en-US" sz="1800" b="0" kern="1400" baseline="-25000" dirty="0">
                          <a:solidFill>
                            <a:srgbClr val="002060"/>
                          </a:solidFill>
                          <a:effectLst/>
                        </a:rPr>
                        <a:t>1/3</a:t>
                      </a:r>
                      <a:r>
                        <a:rPr lang="en-US" sz="2800" b="0" kern="1400" dirty="0">
                          <a:solidFill>
                            <a:srgbClr val="002060"/>
                          </a:solidFill>
                          <a:effectLst/>
                        </a:rPr>
                        <a:t>Ca</a:t>
                      </a:r>
                      <a:r>
                        <a:rPr lang="en-US" sz="1800" b="0" kern="1400" baseline="-25000" dirty="0">
                          <a:solidFill>
                            <a:srgbClr val="002060"/>
                          </a:solidFill>
                          <a:effectLst/>
                        </a:rPr>
                        <a:t>2/3</a:t>
                      </a:r>
                      <a:r>
                        <a:rPr lang="en-US" sz="2800" b="0" kern="1400" dirty="0">
                          <a:solidFill>
                            <a:srgbClr val="002060"/>
                          </a:solidFill>
                          <a:effectLst/>
                        </a:rPr>
                        <a:t>MnO</a:t>
                      </a:r>
                      <a:r>
                        <a:rPr lang="en-US" sz="1800" b="0" kern="1400" baseline="-25000" dirty="0">
                          <a:solidFill>
                            <a:srgbClr val="002060"/>
                          </a:solidFill>
                          <a:effectLst/>
                        </a:rPr>
                        <a:t>3</a:t>
                      </a:r>
                      <a:endParaRPr lang="en-US" sz="1800" b="0" kern="1400" baseline="0" dirty="0">
                        <a:solidFill>
                          <a:srgbClr val="002060"/>
                        </a:solidFill>
                        <a:effectLst/>
                      </a:endParaRPr>
                    </a:p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b="0" kern="1400" baseline="0" dirty="0">
                          <a:solidFill>
                            <a:srgbClr val="002060"/>
                          </a:solidFill>
                          <a:effectLst/>
                          <a:latin typeface="Arial"/>
                        </a:rPr>
                        <a:t>(</a:t>
                      </a:r>
                      <a:r>
                        <a:rPr kumimoji="0" lang="en-US" sz="2000" kern="1200" dirty="0">
                          <a:solidFill>
                            <a:srgbClr val="002060"/>
                          </a:solidFill>
                          <a:effectLst/>
                          <a:sym typeface="Symbol" panose="05050102010706020507" pitchFamily="18" charset="2"/>
                        </a:rPr>
                        <a:t></a:t>
                      </a:r>
                      <a:r>
                        <a:rPr kumimoji="0" lang="en-US" sz="2000" kern="1200" dirty="0">
                          <a:solidFill>
                            <a:srgbClr val="002060"/>
                          </a:solidFill>
                          <a:effectLst/>
                        </a:rPr>
                        <a:t>=5</a:t>
                      </a:r>
                      <a:r>
                        <a:rPr kumimoji="0" lang="en-US" sz="2000" kern="1200" dirty="0">
                          <a:solidFill>
                            <a:srgbClr val="002060"/>
                          </a:solidFill>
                          <a:effectLst/>
                          <a:sym typeface="Symbol" panose="05050102010706020507" pitchFamily="18" charset="2"/>
                        </a:rPr>
                        <a:t></a:t>
                      </a:r>
                      <a:r>
                        <a:rPr kumimoji="0" lang="en-US" sz="2000" kern="1200" dirty="0">
                          <a:solidFill>
                            <a:srgbClr val="002060"/>
                          </a:solidFill>
                          <a:effectLst/>
                        </a:rPr>
                        <a:t>/3)</a:t>
                      </a:r>
                      <a:endParaRPr lang="en-US" sz="2000" b="0" kern="1400" dirty="0">
                        <a:solidFill>
                          <a:srgbClr val="002060"/>
                        </a:solidFill>
                        <a:effectLst/>
                        <a:latin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kumimoji="0" lang="en-US" sz="2800" kern="1200" dirty="0">
                          <a:solidFill>
                            <a:srgbClr val="002060"/>
                          </a:solidFill>
                          <a:effectLst/>
                        </a:rPr>
                        <a:t>J</a:t>
                      </a:r>
                      <a:r>
                        <a:rPr kumimoji="0" lang="en-US" sz="2800" kern="1200" baseline="-25000" dirty="0">
                          <a:solidFill>
                            <a:srgbClr val="002060"/>
                          </a:solidFill>
                          <a:effectLst/>
                        </a:rPr>
                        <a:t>3</a:t>
                      </a:r>
                      <a:r>
                        <a:rPr kumimoji="0" lang="en-US" sz="2800" kern="1200" baseline="30000" dirty="0">
                          <a:solidFill>
                            <a:srgbClr val="002060"/>
                          </a:solidFill>
                          <a:effectLst/>
                        </a:rPr>
                        <a:t>ac</a:t>
                      </a:r>
                      <a:r>
                        <a:rPr kumimoji="0" lang="en-US" sz="2800" kern="1200" dirty="0">
                          <a:solidFill>
                            <a:srgbClr val="002060"/>
                          </a:solidFill>
                          <a:effectLst/>
                        </a:rPr>
                        <a:t>=1.0, J</a:t>
                      </a:r>
                      <a:r>
                        <a:rPr kumimoji="0" lang="en-US" sz="2800" kern="1200" baseline="-25000" dirty="0">
                          <a:solidFill>
                            <a:srgbClr val="002060"/>
                          </a:solidFill>
                          <a:effectLst/>
                        </a:rPr>
                        <a:t>2</a:t>
                      </a:r>
                      <a:r>
                        <a:rPr kumimoji="0" lang="en-US" sz="2800" kern="1200" baseline="30000" dirty="0">
                          <a:solidFill>
                            <a:srgbClr val="002060"/>
                          </a:solidFill>
                          <a:effectLst/>
                        </a:rPr>
                        <a:t>ac,1</a:t>
                      </a:r>
                      <a:r>
                        <a:rPr kumimoji="0" lang="en-US" sz="2800" kern="1200" dirty="0">
                          <a:solidFill>
                            <a:srgbClr val="002060"/>
                          </a:solidFill>
                          <a:effectLst/>
                        </a:rPr>
                        <a:t>=2.2, J</a:t>
                      </a:r>
                      <a:r>
                        <a:rPr kumimoji="0" lang="en-US" sz="2800" kern="1200" baseline="-25000" dirty="0">
                          <a:solidFill>
                            <a:srgbClr val="002060"/>
                          </a:solidFill>
                          <a:effectLst/>
                        </a:rPr>
                        <a:t>2</a:t>
                      </a:r>
                      <a:r>
                        <a:rPr kumimoji="0" lang="en-US" sz="2800" kern="1200" baseline="30000" dirty="0">
                          <a:solidFill>
                            <a:srgbClr val="002060"/>
                          </a:solidFill>
                          <a:effectLst/>
                        </a:rPr>
                        <a:t>ac,2</a:t>
                      </a:r>
                      <a:r>
                        <a:rPr kumimoji="0" lang="en-US" sz="2800" kern="1200" dirty="0">
                          <a:solidFill>
                            <a:srgbClr val="002060"/>
                          </a:solidFill>
                          <a:effectLst/>
                        </a:rPr>
                        <a:t>= </a:t>
                      </a:r>
                      <a:r>
                        <a:rPr kumimoji="0" lang="en-US" sz="2800" b="1" kern="1200" dirty="0">
                          <a:solidFill>
                            <a:srgbClr val="002060"/>
                          </a:solidFill>
                          <a:effectLst/>
                          <a:sym typeface="Symbol" panose="05050102010706020507" pitchFamily="18" charset="2"/>
                        </a:rPr>
                        <a:t></a:t>
                      </a:r>
                      <a:r>
                        <a:rPr kumimoji="0" lang="en-US" sz="2800" b="1" kern="1200" dirty="0">
                          <a:solidFill>
                            <a:srgbClr val="002060"/>
                          </a:solidFill>
                          <a:effectLst/>
                        </a:rPr>
                        <a:t>9.1</a:t>
                      </a:r>
                      <a:r>
                        <a:rPr kumimoji="0" lang="en-US" sz="2800" kern="1200" dirty="0">
                          <a:solidFill>
                            <a:srgbClr val="002060"/>
                          </a:solidFill>
                          <a:effectLst/>
                        </a:rPr>
                        <a:t>,</a:t>
                      </a:r>
                      <a:br>
                        <a:rPr kumimoji="0" lang="en-US" sz="2800" kern="1200" dirty="0">
                          <a:solidFill>
                            <a:srgbClr val="002060"/>
                          </a:solidFill>
                          <a:effectLst/>
                        </a:rPr>
                      </a:br>
                      <a:r>
                        <a:rPr kumimoji="0" lang="en-US" sz="2800" kern="1200" dirty="0">
                          <a:solidFill>
                            <a:srgbClr val="002060"/>
                          </a:solidFill>
                          <a:effectLst/>
                        </a:rPr>
                        <a:t>J</a:t>
                      </a:r>
                      <a:r>
                        <a:rPr kumimoji="0" lang="en-US" sz="2800" kern="1200" baseline="-25000" dirty="0">
                          <a:solidFill>
                            <a:srgbClr val="002060"/>
                          </a:solidFill>
                          <a:effectLst/>
                        </a:rPr>
                        <a:t>3</a:t>
                      </a:r>
                      <a:r>
                        <a:rPr kumimoji="0" lang="en-US" sz="2800" kern="1200" baseline="30000" dirty="0">
                          <a:solidFill>
                            <a:srgbClr val="002060"/>
                          </a:solidFill>
                          <a:effectLst/>
                        </a:rPr>
                        <a:t>b</a:t>
                      </a:r>
                      <a:r>
                        <a:rPr kumimoji="0" lang="en-US" sz="2800" kern="1200" dirty="0">
                          <a:solidFill>
                            <a:srgbClr val="002060"/>
                          </a:solidFill>
                          <a:effectLst/>
                        </a:rPr>
                        <a:t>=1.3, J</a:t>
                      </a:r>
                      <a:r>
                        <a:rPr kumimoji="0" lang="en-US" sz="2800" kern="1200" baseline="-25000" dirty="0">
                          <a:solidFill>
                            <a:srgbClr val="002060"/>
                          </a:solidFill>
                          <a:effectLst/>
                        </a:rPr>
                        <a:t>1</a:t>
                      </a:r>
                      <a:r>
                        <a:rPr kumimoji="0" lang="en-US" sz="2800" kern="1200" baseline="30000" dirty="0">
                          <a:solidFill>
                            <a:srgbClr val="002060"/>
                          </a:solidFill>
                          <a:effectLst/>
                        </a:rPr>
                        <a:t>b</a:t>
                      </a:r>
                      <a:r>
                        <a:rPr kumimoji="0" lang="en-US" sz="2800" kern="1200" dirty="0">
                          <a:solidFill>
                            <a:srgbClr val="002060"/>
                          </a:solidFill>
                          <a:effectLst/>
                        </a:rPr>
                        <a:t>=2.4 </a:t>
                      </a:r>
                      <a:endParaRPr kumimoji="0" lang="ru-RU" sz="2800" kern="1200" dirty="0">
                        <a:solidFill>
                          <a:srgbClr val="002060"/>
                        </a:solidFill>
                        <a:effectLst/>
                      </a:endParaRPr>
                    </a:p>
                    <a:p>
                      <a:r>
                        <a:rPr kumimoji="0" lang="en-US" sz="2800" kern="1200" dirty="0">
                          <a:solidFill>
                            <a:srgbClr val="002060"/>
                          </a:solidFill>
                          <a:effectLst/>
                        </a:rPr>
                        <a:t>D=0.15, E=</a:t>
                      </a:r>
                      <a:r>
                        <a:rPr kumimoji="0" lang="en-US" sz="2800" kern="1200" dirty="0">
                          <a:solidFill>
                            <a:srgbClr val="002060"/>
                          </a:solidFill>
                          <a:effectLst/>
                          <a:sym typeface="Symbol" panose="05050102010706020507" pitchFamily="18" charset="2"/>
                        </a:rPr>
                        <a:t></a:t>
                      </a:r>
                      <a:r>
                        <a:rPr kumimoji="0" lang="en-US" sz="2800" kern="1200" dirty="0">
                          <a:solidFill>
                            <a:srgbClr val="002060"/>
                          </a:solidFill>
                          <a:effectLst/>
                        </a:rPr>
                        <a:t>0.15</a:t>
                      </a:r>
                      <a:endParaRPr lang="en-US" sz="3200" b="0" kern="1400" dirty="0">
                        <a:solidFill>
                          <a:srgbClr val="002060"/>
                        </a:solidFill>
                        <a:effectLst/>
                        <a:latin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7457"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800" b="0" kern="1400" dirty="0">
                          <a:solidFill>
                            <a:srgbClr val="002060"/>
                          </a:solidFill>
                          <a:effectLst/>
                        </a:rPr>
                        <a:t>La</a:t>
                      </a:r>
                      <a:r>
                        <a:rPr lang="en-US" sz="1800" b="0" kern="1400" baseline="-25000" dirty="0">
                          <a:solidFill>
                            <a:srgbClr val="002060"/>
                          </a:solidFill>
                          <a:effectLst/>
                        </a:rPr>
                        <a:t>1/4</a:t>
                      </a:r>
                      <a:r>
                        <a:rPr lang="en-US" sz="2800" b="0" kern="1400" dirty="0">
                          <a:solidFill>
                            <a:srgbClr val="002060"/>
                          </a:solidFill>
                          <a:effectLst/>
                        </a:rPr>
                        <a:t>Ca</a:t>
                      </a:r>
                      <a:r>
                        <a:rPr lang="en-US" sz="1800" b="0" kern="1400" baseline="-25000" dirty="0">
                          <a:solidFill>
                            <a:srgbClr val="002060"/>
                          </a:solidFill>
                          <a:effectLst/>
                        </a:rPr>
                        <a:t>3/4</a:t>
                      </a:r>
                      <a:r>
                        <a:rPr lang="en-US" sz="2800" b="0" kern="1400" dirty="0">
                          <a:solidFill>
                            <a:srgbClr val="002060"/>
                          </a:solidFill>
                          <a:effectLst/>
                        </a:rPr>
                        <a:t>MnO</a:t>
                      </a:r>
                      <a:r>
                        <a:rPr lang="en-US" sz="1800" b="0" kern="1400" baseline="-25000" dirty="0">
                          <a:solidFill>
                            <a:srgbClr val="002060"/>
                          </a:solidFill>
                          <a:effectLst/>
                        </a:rPr>
                        <a:t>3</a:t>
                      </a:r>
                      <a:endParaRPr lang="en-US" sz="1800" b="0" kern="1400" baseline="0" dirty="0">
                        <a:solidFill>
                          <a:srgbClr val="002060"/>
                        </a:solidFill>
                        <a:effectLst/>
                      </a:endParaRPr>
                    </a:p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b="0" kern="1400" baseline="0" dirty="0">
                          <a:solidFill>
                            <a:srgbClr val="002060"/>
                          </a:solidFill>
                          <a:effectLst/>
                          <a:latin typeface="Arial"/>
                        </a:rPr>
                        <a:t>(</a:t>
                      </a:r>
                      <a:r>
                        <a:rPr kumimoji="0" lang="en-US" sz="2000" kern="1200" dirty="0">
                          <a:solidFill>
                            <a:srgbClr val="002060"/>
                          </a:solidFill>
                          <a:effectLst/>
                          <a:sym typeface="Symbol" panose="05050102010706020507" pitchFamily="18" charset="2"/>
                        </a:rPr>
                        <a:t></a:t>
                      </a:r>
                      <a:r>
                        <a:rPr kumimoji="0" lang="en-US" sz="2000" kern="1200" dirty="0">
                          <a:solidFill>
                            <a:srgbClr val="002060"/>
                          </a:solidFill>
                          <a:effectLst/>
                        </a:rPr>
                        <a:t>=1.58</a:t>
                      </a:r>
                      <a:r>
                        <a:rPr kumimoji="0" lang="en-US" sz="2000" kern="1200" dirty="0">
                          <a:solidFill>
                            <a:srgbClr val="002060"/>
                          </a:solidFill>
                          <a:effectLst/>
                          <a:sym typeface="Symbol" panose="05050102010706020507" pitchFamily="18" charset="2"/>
                        </a:rPr>
                        <a:t></a:t>
                      </a:r>
                      <a:r>
                        <a:rPr kumimoji="0" lang="en-US" sz="2000" kern="1200" dirty="0">
                          <a:solidFill>
                            <a:srgbClr val="002060"/>
                          </a:solidFill>
                          <a:effectLst/>
                        </a:rPr>
                        <a:t>)</a:t>
                      </a:r>
                      <a:endParaRPr lang="en-US" sz="2000" b="0" kern="1400" dirty="0">
                        <a:solidFill>
                          <a:srgbClr val="002060"/>
                        </a:solidFill>
                        <a:effectLst/>
                        <a:latin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kumimoji="0" lang="en-US" sz="2800" kern="1200" dirty="0">
                          <a:solidFill>
                            <a:srgbClr val="002060"/>
                          </a:solidFill>
                          <a:effectLst/>
                        </a:rPr>
                        <a:t>J</a:t>
                      </a:r>
                      <a:r>
                        <a:rPr kumimoji="0" lang="en-US" sz="2800" kern="1200" baseline="-25000" dirty="0">
                          <a:solidFill>
                            <a:srgbClr val="002060"/>
                          </a:solidFill>
                          <a:effectLst/>
                        </a:rPr>
                        <a:t>3</a:t>
                      </a:r>
                      <a:r>
                        <a:rPr kumimoji="0" lang="en-US" sz="2800" kern="1200" baseline="30000" dirty="0">
                          <a:solidFill>
                            <a:srgbClr val="002060"/>
                          </a:solidFill>
                          <a:effectLst/>
                        </a:rPr>
                        <a:t>ac</a:t>
                      </a:r>
                      <a:r>
                        <a:rPr kumimoji="0" lang="en-US" sz="2800" kern="1200" dirty="0">
                          <a:solidFill>
                            <a:srgbClr val="002060"/>
                          </a:solidFill>
                          <a:effectLst/>
                        </a:rPr>
                        <a:t>=1.0, J</a:t>
                      </a:r>
                      <a:r>
                        <a:rPr kumimoji="0" lang="en-US" sz="2800" kern="1200" baseline="-25000" dirty="0">
                          <a:solidFill>
                            <a:srgbClr val="002060"/>
                          </a:solidFill>
                          <a:effectLst/>
                        </a:rPr>
                        <a:t>2</a:t>
                      </a:r>
                      <a:r>
                        <a:rPr kumimoji="0" lang="en-US" sz="2800" kern="1200" baseline="30000" dirty="0">
                          <a:solidFill>
                            <a:srgbClr val="002060"/>
                          </a:solidFill>
                          <a:effectLst/>
                        </a:rPr>
                        <a:t>ac,1</a:t>
                      </a:r>
                      <a:r>
                        <a:rPr kumimoji="0" lang="en-US" sz="2800" kern="1200" dirty="0">
                          <a:solidFill>
                            <a:srgbClr val="002060"/>
                          </a:solidFill>
                          <a:effectLst/>
                        </a:rPr>
                        <a:t>=2.6, J</a:t>
                      </a:r>
                      <a:r>
                        <a:rPr kumimoji="0" lang="en-US" sz="2800" kern="1200" baseline="-25000" dirty="0">
                          <a:solidFill>
                            <a:srgbClr val="002060"/>
                          </a:solidFill>
                          <a:effectLst/>
                        </a:rPr>
                        <a:t>2</a:t>
                      </a:r>
                      <a:r>
                        <a:rPr kumimoji="0" lang="en-US" sz="2800" kern="1200" baseline="30000" dirty="0">
                          <a:solidFill>
                            <a:srgbClr val="002060"/>
                          </a:solidFill>
                          <a:effectLst/>
                        </a:rPr>
                        <a:t>ac,2</a:t>
                      </a:r>
                      <a:r>
                        <a:rPr kumimoji="0" lang="en-US" sz="2800" kern="1200" dirty="0">
                          <a:solidFill>
                            <a:srgbClr val="002060"/>
                          </a:solidFill>
                          <a:effectLst/>
                        </a:rPr>
                        <a:t>= </a:t>
                      </a:r>
                      <a:r>
                        <a:rPr kumimoji="0" lang="en-US" sz="2800" b="1" kern="1200" dirty="0">
                          <a:solidFill>
                            <a:srgbClr val="002060"/>
                          </a:solidFill>
                          <a:effectLst/>
                          <a:sym typeface="Symbol" panose="05050102010706020507" pitchFamily="18" charset="2"/>
                        </a:rPr>
                        <a:t>9</a:t>
                      </a:r>
                      <a:r>
                        <a:rPr kumimoji="0" lang="en-US" sz="2800" b="1" kern="1200" dirty="0">
                          <a:solidFill>
                            <a:srgbClr val="002060"/>
                          </a:solidFill>
                          <a:effectLst/>
                        </a:rPr>
                        <a:t>.7</a:t>
                      </a:r>
                      <a:r>
                        <a:rPr kumimoji="0" lang="en-US" sz="2800" kern="1200" dirty="0">
                          <a:solidFill>
                            <a:srgbClr val="002060"/>
                          </a:solidFill>
                          <a:effectLst/>
                        </a:rPr>
                        <a:t>,</a:t>
                      </a:r>
                      <a:br>
                        <a:rPr kumimoji="0" lang="en-US" sz="2800" kern="1200" dirty="0">
                          <a:solidFill>
                            <a:srgbClr val="002060"/>
                          </a:solidFill>
                          <a:effectLst/>
                        </a:rPr>
                      </a:br>
                      <a:r>
                        <a:rPr kumimoji="0" lang="en-US" sz="2800" kern="1200" dirty="0">
                          <a:solidFill>
                            <a:srgbClr val="002060"/>
                          </a:solidFill>
                          <a:effectLst/>
                        </a:rPr>
                        <a:t>J</a:t>
                      </a:r>
                      <a:r>
                        <a:rPr kumimoji="0" lang="en-US" sz="2800" kern="1200" baseline="-25000" dirty="0">
                          <a:solidFill>
                            <a:srgbClr val="002060"/>
                          </a:solidFill>
                          <a:effectLst/>
                        </a:rPr>
                        <a:t>3</a:t>
                      </a:r>
                      <a:r>
                        <a:rPr kumimoji="0" lang="en-US" sz="2800" kern="1200" baseline="30000" dirty="0">
                          <a:solidFill>
                            <a:srgbClr val="002060"/>
                          </a:solidFill>
                          <a:effectLst/>
                        </a:rPr>
                        <a:t>b</a:t>
                      </a:r>
                      <a:r>
                        <a:rPr kumimoji="0" lang="en-US" sz="2800" kern="1200" dirty="0">
                          <a:solidFill>
                            <a:srgbClr val="002060"/>
                          </a:solidFill>
                          <a:effectLst/>
                        </a:rPr>
                        <a:t>=1.3, J</a:t>
                      </a:r>
                      <a:r>
                        <a:rPr kumimoji="0" lang="en-US" sz="2800" kern="1200" baseline="-25000" dirty="0">
                          <a:solidFill>
                            <a:srgbClr val="002060"/>
                          </a:solidFill>
                          <a:effectLst/>
                        </a:rPr>
                        <a:t>1</a:t>
                      </a:r>
                      <a:r>
                        <a:rPr kumimoji="0" lang="en-US" sz="2800" kern="1200" baseline="30000" dirty="0">
                          <a:solidFill>
                            <a:srgbClr val="002060"/>
                          </a:solidFill>
                          <a:effectLst/>
                        </a:rPr>
                        <a:t>b</a:t>
                      </a:r>
                      <a:r>
                        <a:rPr kumimoji="0" lang="en-US" sz="2800" kern="1200" dirty="0">
                          <a:solidFill>
                            <a:srgbClr val="002060"/>
                          </a:solidFill>
                          <a:effectLst/>
                        </a:rPr>
                        <a:t>=1.4 </a:t>
                      </a:r>
                      <a:endParaRPr kumimoji="0" lang="ru-RU" sz="2800" kern="1200" dirty="0">
                        <a:solidFill>
                          <a:srgbClr val="002060"/>
                        </a:solidFill>
                        <a:effectLst/>
                      </a:endParaRPr>
                    </a:p>
                    <a:p>
                      <a:r>
                        <a:rPr kumimoji="0" lang="en-US" sz="2800" kern="1200" dirty="0">
                          <a:solidFill>
                            <a:srgbClr val="002060"/>
                          </a:solidFill>
                          <a:effectLst/>
                        </a:rPr>
                        <a:t>D=0.08, E=</a:t>
                      </a:r>
                      <a:r>
                        <a:rPr kumimoji="0" lang="en-US" sz="2800" kern="1200" dirty="0">
                          <a:solidFill>
                            <a:srgbClr val="002060"/>
                          </a:solidFill>
                          <a:effectLst/>
                          <a:sym typeface="Symbol" panose="05050102010706020507" pitchFamily="18" charset="2"/>
                        </a:rPr>
                        <a:t></a:t>
                      </a:r>
                      <a:r>
                        <a:rPr kumimoji="0" lang="en-US" sz="2800" kern="1200" dirty="0">
                          <a:solidFill>
                            <a:srgbClr val="002060"/>
                          </a:solidFill>
                          <a:effectLst/>
                        </a:rPr>
                        <a:t>0.17</a:t>
                      </a:r>
                      <a:endParaRPr lang="en-US" sz="3200" b="0" kern="1400" dirty="0">
                        <a:solidFill>
                          <a:srgbClr val="002060"/>
                        </a:solidFill>
                        <a:effectLst/>
                        <a:latin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07457"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800" b="0" kern="1400" dirty="0">
                          <a:solidFill>
                            <a:srgbClr val="002060"/>
                          </a:solidFill>
                          <a:effectLst/>
                        </a:rPr>
                        <a:t>Bi</a:t>
                      </a:r>
                      <a:r>
                        <a:rPr lang="en-US" sz="1800" b="0" kern="1400" baseline="-25000" dirty="0">
                          <a:solidFill>
                            <a:srgbClr val="002060"/>
                          </a:solidFill>
                          <a:effectLst/>
                        </a:rPr>
                        <a:t>1/5</a:t>
                      </a:r>
                      <a:r>
                        <a:rPr lang="en-US" sz="2800" b="0" kern="1400" dirty="0">
                          <a:solidFill>
                            <a:srgbClr val="002060"/>
                          </a:solidFill>
                          <a:effectLst/>
                        </a:rPr>
                        <a:t>Ca</a:t>
                      </a:r>
                      <a:r>
                        <a:rPr lang="en-US" sz="1800" b="0" kern="1400" baseline="-25000" dirty="0">
                          <a:solidFill>
                            <a:srgbClr val="002060"/>
                          </a:solidFill>
                          <a:effectLst/>
                        </a:rPr>
                        <a:t>4/5</a:t>
                      </a:r>
                      <a:r>
                        <a:rPr lang="en-US" sz="2800" b="0" kern="1400" dirty="0">
                          <a:solidFill>
                            <a:srgbClr val="002060"/>
                          </a:solidFill>
                          <a:effectLst/>
                        </a:rPr>
                        <a:t>MnO</a:t>
                      </a:r>
                      <a:r>
                        <a:rPr lang="en-US" sz="1800" b="0" kern="1400" baseline="-25000" dirty="0">
                          <a:solidFill>
                            <a:srgbClr val="002060"/>
                          </a:solidFill>
                          <a:effectLst/>
                        </a:rPr>
                        <a:t>3</a:t>
                      </a:r>
                      <a:endParaRPr lang="en-US" sz="1800" b="0" kern="1400" baseline="0" dirty="0">
                        <a:solidFill>
                          <a:srgbClr val="002060"/>
                        </a:solidFill>
                        <a:effectLst/>
                      </a:endParaRPr>
                    </a:p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b="0" kern="1400" baseline="0" dirty="0">
                          <a:solidFill>
                            <a:srgbClr val="002060"/>
                          </a:solidFill>
                          <a:effectLst/>
                          <a:latin typeface="Arial"/>
                        </a:rPr>
                        <a:t>(</a:t>
                      </a:r>
                      <a:r>
                        <a:rPr kumimoji="0" lang="en-US" sz="2000" kern="1200" dirty="0">
                          <a:solidFill>
                            <a:srgbClr val="002060"/>
                          </a:solidFill>
                          <a:effectLst/>
                          <a:sym typeface="Symbol" panose="05050102010706020507" pitchFamily="18" charset="2"/>
                        </a:rPr>
                        <a:t></a:t>
                      </a:r>
                      <a:r>
                        <a:rPr kumimoji="0" lang="en-US" sz="2000" kern="1200" dirty="0">
                          <a:solidFill>
                            <a:srgbClr val="002060"/>
                          </a:solidFill>
                          <a:effectLst/>
                        </a:rPr>
                        <a:t>=1.66</a:t>
                      </a:r>
                      <a:r>
                        <a:rPr kumimoji="0" lang="en-US" sz="2000" kern="1200" dirty="0">
                          <a:solidFill>
                            <a:srgbClr val="002060"/>
                          </a:solidFill>
                          <a:effectLst/>
                          <a:sym typeface="Symbol" panose="05050102010706020507" pitchFamily="18" charset="2"/>
                        </a:rPr>
                        <a:t></a:t>
                      </a:r>
                      <a:r>
                        <a:rPr kumimoji="0" lang="en-US" sz="2000" kern="1200" dirty="0">
                          <a:solidFill>
                            <a:srgbClr val="002060"/>
                          </a:solidFill>
                          <a:effectLst/>
                        </a:rPr>
                        <a:t>)</a:t>
                      </a:r>
                      <a:endParaRPr lang="en-US" sz="2000" b="0" kern="1400" dirty="0">
                        <a:solidFill>
                          <a:srgbClr val="002060"/>
                        </a:solidFill>
                        <a:effectLst/>
                        <a:latin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kumimoji="0" lang="en-US" sz="2800" kern="1200" dirty="0">
                          <a:solidFill>
                            <a:srgbClr val="002060"/>
                          </a:solidFill>
                          <a:effectLst/>
                        </a:rPr>
                        <a:t>J</a:t>
                      </a:r>
                      <a:r>
                        <a:rPr kumimoji="0" lang="en-US" sz="2800" kern="1200" baseline="-25000" dirty="0">
                          <a:solidFill>
                            <a:srgbClr val="002060"/>
                          </a:solidFill>
                          <a:effectLst/>
                        </a:rPr>
                        <a:t>3</a:t>
                      </a:r>
                      <a:r>
                        <a:rPr kumimoji="0" lang="en-US" sz="2800" kern="1200" baseline="30000" dirty="0">
                          <a:solidFill>
                            <a:srgbClr val="002060"/>
                          </a:solidFill>
                          <a:effectLst/>
                        </a:rPr>
                        <a:t>ac</a:t>
                      </a:r>
                      <a:r>
                        <a:rPr kumimoji="0" lang="en-US" sz="2800" kern="1200" dirty="0">
                          <a:solidFill>
                            <a:srgbClr val="002060"/>
                          </a:solidFill>
                          <a:effectLst/>
                        </a:rPr>
                        <a:t>=1.2, J</a:t>
                      </a:r>
                      <a:r>
                        <a:rPr kumimoji="0" lang="en-US" sz="2800" kern="1200" baseline="-25000" dirty="0">
                          <a:solidFill>
                            <a:srgbClr val="002060"/>
                          </a:solidFill>
                          <a:effectLst/>
                        </a:rPr>
                        <a:t>2</a:t>
                      </a:r>
                      <a:r>
                        <a:rPr kumimoji="0" lang="en-US" sz="2800" kern="1200" baseline="30000" dirty="0">
                          <a:solidFill>
                            <a:srgbClr val="002060"/>
                          </a:solidFill>
                          <a:effectLst/>
                        </a:rPr>
                        <a:t>ac,1</a:t>
                      </a:r>
                      <a:r>
                        <a:rPr kumimoji="0" lang="en-US" sz="2800" kern="1200" dirty="0">
                          <a:solidFill>
                            <a:srgbClr val="002060"/>
                          </a:solidFill>
                          <a:effectLst/>
                        </a:rPr>
                        <a:t>=3.4, J</a:t>
                      </a:r>
                      <a:r>
                        <a:rPr kumimoji="0" lang="en-US" sz="2800" kern="1200" baseline="-25000" dirty="0">
                          <a:solidFill>
                            <a:srgbClr val="002060"/>
                          </a:solidFill>
                          <a:effectLst/>
                        </a:rPr>
                        <a:t>2</a:t>
                      </a:r>
                      <a:r>
                        <a:rPr kumimoji="0" lang="en-US" sz="2800" kern="1200" baseline="30000" dirty="0">
                          <a:solidFill>
                            <a:srgbClr val="002060"/>
                          </a:solidFill>
                          <a:effectLst/>
                        </a:rPr>
                        <a:t>ac,2</a:t>
                      </a:r>
                      <a:r>
                        <a:rPr kumimoji="0" lang="en-US" sz="2800" kern="1200" dirty="0">
                          <a:solidFill>
                            <a:srgbClr val="002060"/>
                          </a:solidFill>
                          <a:effectLst/>
                        </a:rPr>
                        <a:t>= </a:t>
                      </a:r>
                      <a:r>
                        <a:rPr kumimoji="0" lang="en-US" sz="2800" b="1" kern="1200" dirty="0">
                          <a:solidFill>
                            <a:srgbClr val="002060"/>
                          </a:solidFill>
                          <a:effectLst/>
                          <a:sym typeface="Symbol" panose="05050102010706020507" pitchFamily="18" charset="2"/>
                        </a:rPr>
                        <a:t></a:t>
                      </a:r>
                      <a:r>
                        <a:rPr kumimoji="0" lang="en-US" sz="2800" b="1" kern="1200" dirty="0">
                          <a:solidFill>
                            <a:srgbClr val="002060"/>
                          </a:solidFill>
                          <a:effectLst/>
                        </a:rPr>
                        <a:t>9.0</a:t>
                      </a:r>
                      <a:r>
                        <a:rPr kumimoji="0" lang="en-US" sz="2800" kern="1200" dirty="0">
                          <a:solidFill>
                            <a:srgbClr val="002060"/>
                          </a:solidFill>
                          <a:effectLst/>
                        </a:rPr>
                        <a:t>,</a:t>
                      </a:r>
                      <a:br>
                        <a:rPr kumimoji="0" lang="en-US" sz="2800" kern="1200" dirty="0">
                          <a:solidFill>
                            <a:srgbClr val="002060"/>
                          </a:solidFill>
                          <a:effectLst/>
                        </a:rPr>
                      </a:br>
                      <a:r>
                        <a:rPr kumimoji="0" lang="en-US" sz="2800" kern="1200" dirty="0">
                          <a:solidFill>
                            <a:srgbClr val="002060"/>
                          </a:solidFill>
                          <a:effectLst/>
                        </a:rPr>
                        <a:t>J</a:t>
                      </a:r>
                      <a:r>
                        <a:rPr kumimoji="0" lang="en-US" sz="2800" kern="1200" baseline="-25000" dirty="0">
                          <a:solidFill>
                            <a:srgbClr val="002060"/>
                          </a:solidFill>
                          <a:effectLst/>
                        </a:rPr>
                        <a:t>3</a:t>
                      </a:r>
                      <a:r>
                        <a:rPr kumimoji="0" lang="en-US" sz="2800" kern="1200" baseline="30000" dirty="0">
                          <a:solidFill>
                            <a:srgbClr val="002060"/>
                          </a:solidFill>
                          <a:effectLst/>
                        </a:rPr>
                        <a:t>b</a:t>
                      </a:r>
                      <a:r>
                        <a:rPr kumimoji="0" lang="en-US" sz="2800" kern="1200" dirty="0">
                          <a:solidFill>
                            <a:srgbClr val="002060"/>
                          </a:solidFill>
                          <a:effectLst/>
                        </a:rPr>
                        <a:t>=1.3, J</a:t>
                      </a:r>
                      <a:r>
                        <a:rPr kumimoji="0" lang="en-US" sz="2800" kern="1200" baseline="-25000" dirty="0">
                          <a:solidFill>
                            <a:srgbClr val="002060"/>
                          </a:solidFill>
                          <a:effectLst/>
                        </a:rPr>
                        <a:t>1</a:t>
                      </a:r>
                      <a:r>
                        <a:rPr kumimoji="0" lang="en-US" sz="2800" kern="1200" baseline="30000" dirty="0">
                          <a:solidFill>
                            <a:srgbClr val="002060"/>
                          </a:solidFill>
                          <a:effectLst/>
                        </a:rPr>
                        <a:t>b</a:t>
                      </a:r>
                      <a:r>
                        <a:rPr kumimoji="0" lang="en-US" sz="2800" kern="1200" dirty="0">
                          <a:solidFill>
                            <a:srgbClr val="002060"/>
                          </a:solidFill>
                          <a:effectLst/>
                        </a:rPr>
                        <a:t>=1.3 </a:t>
                      </a:r>
                      <a:endParaRPr kumimoji="0" lang="ru-RU" sz="2800" kern="1200" dirty="0">
                        <a:solidFill>
                          <a:srgbClr val="002060"/>
                        </a:solidFill>
                        <a:effectLst/>
                      </a:endParaRPr>
                    </a:p>
                    <a:p>
                      <a:r>
                        <a:rPr kumimoji="0" lang="en-US" sz="2800" kern="1200" dirty="0">
                          <a:solidFill>
                            <a:srgbClr val="002060"/>
                          </a:solidFill>
                          <a:effectLst/>
                        </a:rPr>
                        <a:t>D=0.14, E=</a:t>
                      </a:r>
                      <a:r>
                        <a:rPr kumimoji="0" lang="en-US" sz="2800" kern="1200" dirty="0">
                          <a:solidFill>
                            <a:srgbClr val="002060"/>
                          </a:solidFill>
                          <a:effectLst/>
                          <a:sym typeface="Symbol" panose="05050102010706020507" pitchFamily="18" charset="2"/>
                        </a:rPr>
                        <a:t></a:t>
                      </a:r>
                      <a:r>
                        <a:rPr kumimoji="0" lang="en-US" sz="2800" kern="1200" dirty="0">
                          <a:solidFill>
                            <a:srgbClr val="002060"/>
                          </a:solidFill>
                          <a:effectLst/>
                        </a:rPr>
                        <a:t>0.15</a:t>
                      </a:r>
                      <a:endParaRPr lang="en-US" sz="3200" b="0" kern="1400" dirty="0">
                        <a:solidFill>
                          <a:srgbClr val="002060"/>
                        </a:solidFill>
                        <a:effectLst/>
                        <a:latin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4493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3461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12">
            <a:extLst>
              <a:ext uri="{FF2B5EF4-FFF2-40B4-BE49-F238E27FC236}">
                <a16:creationId xmlns:a16="http://schemas.microsoft.com/office/drawing/2014/main" id="{70A2FAA0-50DF-458C-9CB2-000814C598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5" t="-3362" r="6528" b="-2433"/>
          <a:stretch/>
        </p:blipFill>
        <p:spPr bwMode="auto">
          <a:xfrm>
            <a:off x="6187760" y="2552054"/>
            <a:ext cx="2956240" cy="210680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016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32" y="244424"/>
            <a:ext cx="7884368" cy="1660576"/>
          </a:xfrm>
        </p:spPr>
        <p:txBody>
          <a:bodyPr>
            <a:normAutofit/>
          </a:bodyPr>
          <a:lstStyle/>
          <a:p>
            <a:r>
              <a:rPr lang="en-US" sz="2800" dirty="0"/>
              <a:t>Orbital dependence</a:t>
            </a:r>
            <a:br>
              <a:rPr lang="en-US" sz="2800" dirty="0"/>
            </a:br>
            <a:r>
              <a:rPr lang="en-US" sz="2800" dirty="0"/>
              <a:t> of </a:t>
            </a:r>
            <a:r>
              <a:rPr lang="en-US" sz="2800" dirty="0" err="1"/>
              <a:t>super</a:t>
            </a:r>
            <a:r>
              <a:rPr lang="en-US" altLang="ru-RU" sz="2800" dirty="0" err="1"/>
              <a:t>xchange</a:t>
            </a:r>
            <a:r>
              <a:rPr lang="en-US" altLang="ru-RU" sz="2800" dirty="0"/>
              <a:t> interaction and exchange energy</a:t>
            </a:r>
            <a:endParaRPr lang="ru-RU" sz="3200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6C0E0C9-14F6-48D2-98BE-3BCC8CFA1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273A8-A0AD-4948-B1E4-0117309431F6}" type="slidenum">
              <a:rPr lang="ru-RU" smtClean="0"/>
              <a:pPr/>
              <a:t>8</a:t>
            </a:fld>
            <a:endParaRPr lang="ru-RU"/>
          </a:p>
        </p:txBody>
      </p:sp>
      <p:graphicFrame>
        <p:nvGraphicFramePr>
          <p:cNvPr id="11265" name="Объект 112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6062919"/>
              </p:ext>
            </p:extLst>
          </p:nvPr>
        </p:nvGraphicFramePr>
        <p:xfrm>
          <a:off x="3406775" y="3213100"/>
          <a:ext cx="23304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30280" imgH="431640" progId="">
                  <p:embed/>
                </p:oleObj>
              </mc:Choice>
              <mc:Fallback>
                <p:oleObj name="Equation" r:id="rId4" imgW="2330280" imgH="431640" progId="">
                  <p:embed/>
                  <p:pic>
                    <p:nvPicPr>
                      <p:cNvPr id="0" name="Picture 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6775" y="3213100"/>
                        <a:ext cx="233045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60" y="1620124"/>
            <a:ext cx="6147556" cy="40147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6" name="Group 48"/>
          <p:cNvGrpSpPr>
            <a:grpSpLocks/>
          </p:cNvGrpSpPr>
          <p:nvPr/>
        </p:nvGrpSpPr>
        <p:grpSpPr bwMode="auto">
          <a:xfrm>
            <a:off x="3257992" y="4686701"/>
            <a:ext cx="939800" cy="1093787"/>
            <a:chOff x="2853" y="792"/>
            <a:chExt cx="1481" cy="1722"/>
          </a:xfrm>
        </p:grpSpPr>
        <p:sp>
          <p:nvSpPr>
            <p:cNvPr id="57" name="Rectangle 49"/>
            <p:cNvSpPr>
              <a:spLocks noChangeAspect="1" noChangeArrowheads="1"/>
            </p:cNvSpPr>
            <p:nvPr/>
          </p:nvSpPr>
          <p:spPr bwMode="auto">
            <a:xfrm>
              <a:off x="2978" y="1386"/>
              <a:ext cx="1003" cy="1003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58" name="Line 50"/>
            <p:cNvSpPr>
              <a:spLocks noChangeAspect="1" noChangeShapeType="1"/>
            </p:cNvSpPr>
            <p:nvPr/>
          </p:nvSpPr>
          <p:spPr bwMode="auto">
            <a:xfrm>
              <a:off x="2978" y="2389"/>
              <a:ext cx="126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9" name="Line 51"/>
            <p:cNvSpPr>
              <a:spLocks noChangeAspect="1" noChangeShapeType="1"/>
            </p:cNvSpPr>
            <p:nvPr/>
          </p:nvSpPr>
          <p:spPr bwMode="auto">
            <a:xfrm flipH="1" flipV="1">
              <a:off x="3833" y="2263"/>
              <a:ext cx="125" cy="1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0" name="Line 52"/>
            <p:cNvSpPr>
              <a:spLocks noChangeAspect="1" noChangeShapeType="1"/>
            </p:cNvSpPr>
            <p:nvPr/>
          </p:nvSpPr>
          <p:spPr bwMode="auto">
            <a:xfrm>
              <a:off x="4209" y="2141"/>
              <a:ext cx="125" cy="1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1" name="Line 53"/>
            <p:cNvSpPr>
              <a:spLocks noChangeAspect="1" noChangeShapeType="1"/>
            </p:cNvSpPr>
            <p:nvPr/>
          </p:nvSpPr>
          <p:spPr bwMode="auto">
            <a:xfrm flipH="1" flipV="1">
              <a:off x="4061" y="1030"/>
              <a:ext cx="125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2" name="Line 54"/>
            <p:cNvSpPr>
              <a:spLocks noChangeAspect="1" noChangeShapeType="1"/>
            </p:cNvSpPr>
            <p:nvPr/>
          </p:nvSpPr>
          <p:spPr bwMode="auto">
            <a:xfrm flipH="1" flipV="1">
              <a:off x="2853" y="1261"/>
              <a:ext cx="125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3" name="Line 55"/>
            <p:cNvSpPr>
              <a:spLocks noChangeAspect="1" noChangeShapeType="1"/>
            </p:cNvSpPr>
            <p:nvPr/>
          </p:nvSpPr>
          <p:spPr bwMode="auto">
            <a:xfrm>
              <a:off x="3228" y="1152"/>
              <a:ext cx="125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4" name="Line 56"/>
            <p:cNvSpPr>
              <a:spLocks noChangeShapeType="1"/>
            </p:cNvSpPr>
            <p:nvPr/>
          </p:nvSpPr>
          <p:spPr bwMode="auto">
            <a:xfrm flipV="1">
              <a:off x="3644" y="831"/>
              <a:ext cx="1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5" name="Text Box 57"/>
            <p:cNvSpPr txBox="1">
              <a:spLocks noChangeArrowheads="1"/>
            </p:cNvSpPr>
            <p:nvPr/>
          </p:nvSpPr>
          <p:spPr bwMode="auto">
            <a:xfrm>
              <a:off x="3285" y="792"/>
              <a:ext cx="36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ru-RU" sz="1200" i="1">
                  <a:latin typeface="Times New Roman" pitchFamily="18" charset="0"/>
                </a:rPr>
                <a:t>z</a:t>
              </a:r>
              <a:endParaRPr lang="ru-RU" altLang="ru-RU"/>
            </a:p>
          </p:txBody>
        </p:sp>
        <p:sp>
          <p:nvSpPr>
            <p:cNvPr id="66" name="Line 58"/>
            <p:cNvSpPr>
              <a:spLocks noChangeAspect="1" noChangeShapeType="1"/>
            </p:cNvSpPr>
            <p:nvPr/>
          </p:nvSpPr>
          <p:spPr bwMode="auto">
            <a:xfrm>
              <a:off x="4005" y="1387"/>
              <a:ext cx="126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BA9A9BD-7DC4-258E-056E-563321A59971}"/>
              </a:ext>
            </a:extLst>
          </p:cNvPr>
          <p:cNvSpPr txBox="1"/>
          <p:nvPr/>
        </p:nvSpPr>
        <p:spPr>
          <a:xfrm>
            <a:off x="755576" y="5923002"/>
            <a:ext cx="8136904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Wide arrows show the orbital mixture angles of the experimental structures </a:t>
            </a:r>
            <a:br>
              <a:rPr lang="en-US" sz="1600" dirty="0"/>
            </a:br>
            <a:r>
              <a:rPr lang="en-US" sz="1050" dirty="0"/>
              <a:t>[</a:t>
            </a:r>
            <a:r>
              <a:rPr lang="en-US" sz="1050" dirty="0" err="1"/>
              <a:t>Radaelli</a:t>
            </a:r>
            <a:r>
              <a:rPr lang="en-US" sz="1050" dirty="0"/>
              <a:t> P.G. et al. PRB 59,14440 (1999),</a:t>
            </a:r>
            <a:r>
              <a:rPr lang="fr-FR" sz="1050" dirty="0"/>
              <a:t> M. Pissas et al. PRB 72, 064426 (2005)</a:t>
            </a:r>
            <a:r>
              <a:rPr lang="en-US" sz="1050" dirty="0"/>
              <a:t>, S. </a:t>
            </a:r>
            <a:r>
              <a:rPr lang="en-US" sz="1050" dirty="0" err="1"/>
              <a:t>Grenier</a:t>
            </a:r>
            <a:r>
              <a:rPr lang="en-US" sz="1050" dirty="0"/>
              <a:t> et al. PRB 75 085101 (2007)]</a:t>
            </a:r>
            <a:endParaRPr lang="en-US" sz="1600" dirty="0"/>
          </a:p>
          <a:p>
            <a:r>
              <a:rPr lang="en-US" sz="1600" dirty="0"/>
              <a:t>Magnetic structures of types 1 and 2 are complicated. They are drawn in slide 9.</a:t>
            </a:r>
            <a:endParaRPr lang="ru-RU" sz="1600" dirty="0"/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6F2156D4-AAF0-B0CE-15A5-6260A2F1D85B}"/>
              </a:ext>
            </a:extLst>
          </p:cNvPr>
          <p:cNvCxnSpPr/>
          <p:nvPr/>
        </p:nvCxnSpPr>
        <p:spPr>
          <a:xfrm>
            <a:off x="1403648" y="2249327"/>
            <a:ext cx="0" cy="2735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A2AD621A-9B17-828F-496B-16C3B4137628}"/>
              </a:ext>
            </a:extLst>
          </p:cNvPr>
          <p:cNvCxnSpPr>
            <a:cxnSpLocks/>
          </p:cNvCxnSpPr>
          <p:nvPr/>
        </p:nvCxnSpPr>
        <p:spPr>
          <a:xfrm>
            <a:off x="2520189" y="2234400"/>
            <a:ext cx="72008" cy="2789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F590284E-420E-D88C-E63D-7F0E60FE7100}"/>
              </a:ext>
            </a:extLst>
          </p:cNvPr>
          <p:cNvCxnSpPr/>
          <p:nvPr/>
        </p:nvCxnSpPr>
        <p:spPr>
          <a:xfrm flipH="1">
            <a:off x="3142794" y="2204864"/>
            <a:ext cx="468654" cy="2106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292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32" y="580772"/>
            <a:ext cx="7940290" cy="990102"/>
          </a:xfrm>
        </p:spPr>
        <p:txBody>
          <a:bodyPr>
            <a:normAutofit/>
          </a:bodyPr>
          <a:lstStyle/>
          <a:p>
            <a:r>
              <a:rPr lang="en-US" sz="3400" dirty="0"/>
              <a:t>Magnetic structures </a:t>
            </a:r>
            <a:r>
              <a:rPr lang="en-US" sz="1600" dirty="0"/>
              <a:t>(next pane –opposite directions)</a:t>
            </a:r>
            <a:endParaRPr lang="ru-RU" sz="3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BE4ADD9-08CE-4F2C-B336-97860A9C2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273A8-A0AD-4948-B1E4-0117309431F6}" type="slidenum">
              <a:rPr lang="ru-RU" smtClean="0"/>
              <a:pPr/>
              <a:t>9</a:t>
            </a:fld>
            <a:endParaRPr lang="ru-RU"/>
          </a:p>
        </p:txBody>
      </p:sp>
      <p:graphicFrame>
        <p:nvGraphicFramePr>
          <p:cNvPr id="5" name="Таблица 6">
            <a:extLst>
              <a:ext uri="{FF2B5EF4-FFF2-40B4-BE49-F238E27FC236}">
                <a16:creationId xmlns:a16="http://schemas.microsoft.com/office/drawing/2014/main" id="{56444C0D-CAE8-1C8D-BFA3-A52264635F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295487"/>
              </p:ext>
            </p:extLst>
          </p:nvPr>
        </p:nvGraphicFramePr>
        <p:xfrm>
          <a:off x="749439" y="1252945"/>
          <a:ext cx="8064894" cy="5819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5">
                  <a:extLst>
                    <a:ext uri="{9D8B030D-6E8A-4147-A177-3AD203B41FA5}">
                      <a16:colId xmlns:a16="http://schemas.microsoft.com/office/drawing/2014/main" val="820256501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1795397736"/>
                    </a:ext>
                  </a:extLst>
                </a:gridCol>
                <a:gridCol w="3456383">
                  <a:extLst>
                    <a:ext uri="{9D8B030D-6E8A-4147-A177-3AD203B41FA5}">
                      <a16:colId xmlns:a16="http://schemas.microsoft.com/office/drawing/2014/main" val="512348523"/>
                    </a:ext>
                  </a:extLst>
                </a:gridCol>
              </a:tblGrid>
              <a:tr h="936104">
                <a:tc>
                  <a:txBody>
                    <a:bodyPr/>
                    <a:lstStyle/>
                    <a:p>
                      <a:r>
                        <a:rPr lang="en-US" i="1" dirty="0"/>
                        <a:t>Compound</a:t>
                      </a:r>
                      <a:endParaRPr lang="ru-RU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dirty="0"/>
                        <a:t>1- </a:t>
                      </a:r>
                      <a:r>
                        <a:rPr lang="en-US" sz="2400" i="0" dirty="0"/>
                        <a:t>k</a:t>
                      </a:r>
                      <a:r>
                        <a:rPr lang="en-US" sz="2400" i="0" baseline="-25000" dirty="0"/>
                        <a:t>c</a:t>
                      </a:r>
                      <a:r>
                        <a:rPr lang="en-US" sz="2400" i="0" baseline="0" dirty="0"/>
                        <a:t>=0 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0" baseline="0" dirty="0"/>
                        <a:t>||</a:t>
                      </a:r>
                      <a:endParaRPr lang="ru-RU" sz="2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/>
                        <a:t>2 - </a:t>
                      </a:r>
                      <a:r>
                        <a:rPr lang="en-US" sz="2400" i="0" dirty="0"/>
                        <a:t>k</a:t>
                      </a:r>
                      <a:r>
                        <a:rPr lang="en-US" sz="2400" i="0" baseline="-25000" dirty="0"/>
                        <a:t>c</a:t>
                      </a:r>
                      <a:r>
                        <a:rPr lang="en-US" sz="2400" i="0" baseline="0" dirty="0"/>
                        <a:t>={0,0,1/2}</a:t>
                      </a:r>
                    </a:p>
                    <a:p>
                      <a:pPr algn="l"/>
                      <a:r>
                        <a:rPr lang="en-US" sz="2400" i="0" baseline="0" dirty="0"/>
                        <a:t>     ||              </a:t>
                      </a:r>
                      <a:r>
                        <a:rPr lang="en-US" sz="2800" i="0" baseline="0" dirty="0"/>
                        <a:t> </a:t>
                      </a:r>
                      <a:r>
                        <a:rPr lang="en-US" sz="2800" i="0" baseline="0" dirty="0">
                          <a:sym typeface="Symbol" panose="05050102010706020507" pitchFamily="18" charset="2"/>
                        </a:rPr>
                        <a:t></a:t>
                      </a:r>
                      <a:r>
                        <a:rPr lang="en-US" sz="2800" i="0" baseline="0" dirty="0"/>
                        <a:t>  </a:t>
                      </a:r>
                      <a:endParaRPr lang="ru-RU" sz="24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923181"/>
                  </a:ext>
                </a:extLst>
              </a:tr>
              <a:tr h="1134126">
                <a:tc>
                  <a:txBody>
                    <a:bodyPr/>
                    <a:lstStyle/>
                    <a:p>
                      <a:r>
                        <a:rPr lang="en-US" dirty="0"/>
                        <a:t>La</a:t>
                      </a:r>
                      <a:r>
                        <a:rPr lang="en-US" baseline="-25000" dirty="0"/>
                        <a:t>1/3</a:t>
                      </a:r>
                      <a:r>
                        <a:rPr lang="en-US" dirty="0"/>
                        <a:t>Ca</a:t>
                      </a:r>
                      <a:r>
                        <a:rPr lang="en-US" baseline="-25000" dirty="0"/>
                        <a:t>2/3</a:t>
                      </a:r>
                      <a:r>
                        <a:rPr lang="en-US" dirty="0"/>
                        <a:t>MnO</a:t>
                      </a:r>
                      <a:r>
                        <a:rPr lang="en-US" baseline="-25000" dirty="0"/>
                        <a:t>3</a:t>
                      </a:r>
                      <a:endParaRPr lang="en-US" baseline="0" dirty="0"/>
                    </a:p>
                    <a:p>
                      <a:r>
                        <a:rPr lang="en-US" baseline="0" dirty="0"/>
                        <a:t>FM trimers</a:t>
                      </a:r>
                    </a:p>
                    <a:p>
                      <a:r>
                        <a:rPr lang="en-US" baseline="0" dirty="0"/>
                        <a:t>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902263"/>
                  </a:ext>
                </a:extLst>
              </a:tr>
              <a:tr h="1458162">
                <a:tc>
                  <a:txBody>
                    <a:bodyPr/>
                    <a:lstStyle/>
                    <a:p>
                      <a:r>
                        <a:rPr lang="en-US" dirty="0"/>
                        <a:t>La</a:t>
                      </a:r>
                      <a:r>
                        <a:rPr lang="en-US" baseline="-25000" dirty="0"/>
                        <a:t>1/4</a:t>
                      </a:r>
                      <a:r>
                        <a:rPr lang="en-US" dirty="0"/>
                        <a:t>Ca</a:t>
                      </a:r>
                      <a:r>
                        <a:rPr lang="en-US" baseline="-25000" dirty="0"/>
                        <a:t>3/4</a:t>
                      </a:r>
                      <a:r>
                        <a:rPr lang="en-US" dirty="0"/>
                        <a:t>MnO</a:t>
                      </a:r>
                      <a:r>
                        <a:rPr lang="en-US" baseline="-25000" dirty="0"/>
                        <a:t>3</a:t>
                      </a:r>
                      <a:endParaRPr lang="en-US" baseline="0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FM trimers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FM stripes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(AFM stripes)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dirty="0"/>
                        <a:t>and</a:t>
                      </a:r>
                      <a:r>
                        <a:rPr lang="en-US" sz="1700" baseline="0" dirty="0"/>
                        <a:t> some others</a:t>
                      </a:r>
                      <a:endParaRPr lang="ru-RU" sz="1700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274429"/>
                  </a:ext>
                </a:extLst>
              </a:tr>
              <a:tr h="1386154">
                <a:tc>
                  <a:txBody>
                    <a:bodyPr/>
                    <a:lstStyle/>
                    <a:p>
                      <a:r>
                        <a:rPr lang="en-US" dirty="0"/>
                        <a:t>Bi</a:t>
                      </a:r>
                      <a:r>
                        <a:rPr lang="en-US" baseline="-25000" dirty="0"/>
                        <a:t>1/5</a:t>
                      </a:r>
                      <a:r>
                        <a:rPr lang="en-US" dirty="0"/>
                        <a:t>Ca</a:t>
                      </a:r>
                      <a:r>
                        <a:rPr lang="en-US" baseline="-25000" dirty="0"/>
                        <a:t>4/5</a:t>
                      </a:r>
                      <a:r>
                        <a:rPr lang="en-US" dirty="0"/>
                        <a:t>MnO</a:t>
                      </a:r>
                      <a:r>
                        <a:rPr lang="en-US" baseline="-25000" dirty="0"/>
                        <a:t>3</a:t>
                      </a:r>
                      <a:endParaRPr lang="en-US" baseline="0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FM trimers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AFM stripes</a:t>
                      </a:r>
                      <a:endParaRPr lang="ru-RU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                                </a:t>
                      </a:r>
                      <a:r>
                        <a:rPr lang="en-US" sz="1700" dirty="0"/>
                        <a:t>and</a:t>
                      </a:r>
                      <a:r>
                        <a:rPr lang="en-US" sz="1700" baseline="0" dirty="0"/>
                        <a:t> some</a:t>
                      </a:r>
                    </a:p>
                    <a:p>
                      <a:pPr algn="r"/>
                      <a:r>
                        <a:rPr lang="en-US" sz="1700" baseline="0" dirty="0"/>
                        <a:t>                                others</a:t>
                      </a:r>
                      <a:endParaRPr lang="ru-RU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240682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4AFD306C-182A-AD58-0F04-88B8A40820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52141" y="2257453"/>
            <a:ext cx="1502147" cy="1046188"/>
          </a:xfrm>
          <a:prstGeom prst="roundRect">
            <a:avLst>
              <a:gd name="adj" fmla="val 16667"/>
            </a:avLst>
          </a:prstGeom>
          <a:ln w="38100">
            <a:solidFill>
              <a:srgbClr val="C00000"/>
            </a:solidFill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</p:spPr>
      </p:pic>
      <p:pic>
        <p:nvPicPr>
          <p:cNvPr id="10" name="Рисунок 9" descr="Fig7a.png">
            <a:extLst>
              <a:ext uri="{FF2B5EF4-FFF2-40B4-BE49-F238E27FC236}">
                <a16:creationId xmlns:a16="http://schemas.microsoft.com/office/drawing/2014/main" id="{B3B63753-E652-D7A6-0F3C-21AC7E6313A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55009" y="5011456"/>
            <a:ext cx="2292231" cy="115556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</p:spPr>
      </p:pic>
      <p:pic>
        <p:nvPicPr>
          <p:cNvPr id="11" name="Рисунок 10" descr="Fig7b.png">
            <a:extLst>
              <a:ext uri="{FF2B5EF4-FFF2-40B4-BE49-F238E27FC236}">
                <a16:creationId xmlns:a16="http://schemas.microsoft.com/office/drawing/2014/main" id="{CBA053A5-44D7-B4B8-EF4C-010C70481895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36096" y="4984046"/>
            <a:ext cx="1949894" cy="101030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605" y="2297242"/>
            <a:ext cx="1294656" cy="92815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481" y="2257453"/>
            <a:ext cx="1445051" cy="103597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Рисунок 6" descr="Изображение выглядит как линия, диаграмма, оригами&#10;&#10;Автоматически созданное описание">
            <a:extLst>
              <a:ext uri="{FF2B5EF4-FFF2-40B4-BE49-F238E27FC236}">
                <a16:creationId xmlns:a16="http://schemas.microsoft.com/office/drawing/2014/main" id="{59694540-269D-9FA1-F825-3757662165E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311" y="3480436"/>
            <a:ext cx="1813564" cy="108509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5" name="Рисунок 14" descr="Изображение выглядит как линия, диаграмма, оригами, шаблон&#10;&#10;Автоматически созданное описание">
            <a:extLst>
              <a:ext uri="{FF2B5EF4-FFF2-40B4-BE49-F238E27FC236}">
                <a16:creationId xmlns:a16="http://schemas.microsoft.com/office/drawing/2014/main" id="{66DE2EE4-0371-58E2-FCC1-0E3F9105A31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3490437"/>
            <a:ext cx="1570194" cy="10074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7" name="Рисунок 16" descr="Изображение выглядит как линия, диаграмма, оригами&#10;&#10;Автоматически созданное описание">
            <a:extLst>
              <a:ext uri="{FF2B5EF4-FFF2-40B4-BE49-F238E27FC236}">
                <a16:creationId xmlns:a16="http://schemas.microsoft.com/office/drawing/2014/main" id="{70B33A5E-EA41-48A2-E719-AB24C54D024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3729801"/>
            <a:ext cx="1639415" cy="104275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BF10F0C6-1EB0-70F6-EE03-BA794BA85C63}"/>
              </a:ext>
            </a:extLst>
          </p:cNvPr>
          <p:cNvCxnSpPr>
            <a:cxnSpLocks/>
          </p:cNvCxnSpPr>
          <p:nvPr/>
        </p:nvCxnSpPr>
        <p:spPr>
          <a:xfrm flipV="1">
            <a:off x="3306694" y="2636912"/>
            <a:ext cx="288032" cy="27372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4DA0C6FB-02BA-76BB-A4E6-5D08352C013C}"/>
              </a:ext>
            </a:extLst>
          </p:cNvPr>
          <p:cNvCxnSpPr>
            <a:cxnSpLocks/>
          </p:cNvCxnSpPr>
          <p:nvPr/>
        </p:nvCxnSpPr>
        <p:spPr>
          <a:xfrm flipV="1">
            <a:off x="3371426" y="2926483"/>
            <a:ext cx="246862" cy="22334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707ABF43-87BC-4D13-4A28-9B09C8ED6218}"/>
              </a:ext>
            </a:extLst>
          </p:cNvPr>
          <p:cNvCxnSpPr>
            <a:cxnSpLocks/>
          </p:cNvCxnSpPr>
          <p:nvPr/>
        </p:nvCxnSpPr>
        <p:spPr>
          <a:xfrm flipV="1">
            <a:off x="3297858" y="2322152"/>
            <a:ext cx="288032" cy="273724"/>
          </a:xfrm>
          <a:prstGeom prst="line">
            <a:avLst/>
          </a:prstGeom>
          <a:ln w="19050"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811D91C6-C21B-A946-F92C-6B847326C926}"/>
              </a:ext>
            </a:extLst>
          </p:cNvPr>
          <p:cNvCxnSpPr>
            <a:cxnSpLocks/>
          </p:cNvCxnSpPr>
          <p:nvPr/>
        </p:nvCxnSpPr>
        <p:spPr>
          <a:xfrm flipV="1">
            <a:off x="4278021" y="2371572"/>
            <a:ext cx="221971" cy="21191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91D0C779-79BE-5A0F-3086-C36095B35956}"/>
              </a:ext>
            </a:extLst>
          </p:cNvPr>
          <p:cNvCxnSpPr>
            <a:cxnSpLocks/>
          </p:cNvCxnSpPr>
          <p:nvPr/>
        </p:nvCxnSpPr>
        <p:spPr>
          <a:xfrm flipV="1">
            <a:off x="4273597" y="2636912"/>
            <a:ext cx="288032" cy="27372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60F6C1DC-5337-9B96-AE08-4EB52FCBB538}"/>
              </a:ext>
            </a:extLst>
          </p:cNvPr>
          <p:cNvCxnSpPr>
            <a:cxnSpLocks/>
          </p:cNvCxnSpPr>
          <p:nvPr/>
        </p:nvCxnSpPr>
        <p:spPr>
          <a:xfrm flipV="1">
            <a:off x="4285816" y="2931154"/>
            <a:ext cx="288032" cy="27372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9865DC0A-2F2A-FA9B-E9DB-F86ED8C2135A}"/>
              </a:ext>
            </a:extLst>
          </p:cNvPr>
          <p:cNvCxnSpPr>
            <a:cxnSpLocks/>
          </p:cNvCxnSpPr>
          <p:nvPr/>
        </p:nvCxnSpPr>
        <p:spPr>
          <a:xfrm>
            <a:off x="3776817" y="2781653"/>
            <a:ext cx="288032" cy="27372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A3533781-C154-2D4A-2CD8-168C69C8418E}"/>
              </a:ext>
            </a:extLst>
          </p:cNvPr>
          <p:cNvCxnSpPr>
            <a:cxnSpLocks/>
          </p:cNvCxnSpPr>
          <p:nvPr/>
        </p:nvCxnSpPr>
        <p:spPr>
          <a:xfrm>
            <a:off x="3777914" y="2474422"/>
            <a:ext cx="288032" cy="27372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611DA856-16B6-4B3F-4978-806E216DA72C}"/>
              </a:ext>
            </a:extLst>
          </p:cNvPr>
          <p:cNvCxnSpPr>
            <a:cxnSpLocks/>
          </p:cNvCxnSpPr>
          <p:nvPr/>
        </p:nvCxnSpPr>
        <p:spPr>
          <a:xfrm flipV="1">
            <a:off x="5436456" y="2922175"/>
            <a:ext cx="288032" cy="27372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D69B676B-7021-67DA-9AC0-43B04706EB72}"/>
              </a:ext>
            </a:extLst>
          </p:cNvPr>
          <p:cNvCxnSpPr>
            <a:cxnSpLocks/>
          </p:cNvCxnSpPr>
          <p:nvPr/>
        </p:nvCxnSpPr>
        <p:spPr>
          <a:xfrm flipV="1">
            <a:off x="5430148" y="2590525"/>
            <a:ext cx="288032" cy="27372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D7C94C53-E164-7062-4341-65C541091FD2}"/>
              </a:ext>
            </a:extLst>
          </p:cNvPr>
          <p:cNvCxnSpPr>
            <a:cxnSpLocks/>
          </p:cNvCxnSpPr>
          <p:nvPr/>
        </p:nvCxnSpPr>
        <p:spPr>
          <a:xfrm flipV="1">
            <a:off x="5384517" y="2270896"/>
            <a:ext cx="288032" cy="27372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E0E1877F-1A4D-0834-76F4-1615AC4FB1D3}"/>
              </a:ext>
            </a:extLst>
          </p:cNvPr>
          <p:cNvCxnSpPr>
            <a:cxnSpLocks/>
          </p:cNvCxnSpPr>
          <p:nvPr/>
        </p:nvCxnSpPr>
        <p:spPr>
          <a:xfrm flipV="1">
            <a:off x="3162678" y="4217783"/>
            <a:ext cx="288032" cy="27372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65AA32E8-44FA-46AA-343F-7290451F95BD}"/>
              </a:ext>
            </a:extLst>
          </p:cNvPr>
          <p:cNvCxnSpPr>
            <a:cxnSpLocks/>
          </p:cNvCxnSpPr>
          <p:nvPr/>
        </p:nvCxnSpPr>
        <p:spPr>
          <a:xfrm flipV="1">
            <a:off x="3162678" y="3825353"/>
            <a:ext cx="288032" cy="27372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3A784EA4-9A8B-E3B9-FFC9-9AE55EFD0277}"/>
              </a:ext>
            </a:extLst>
          </p:cNvPr>
          <p:cNvCxnSpPr>
            <a:cxnSpLocks/>
          </p:cNvCxnSpPr>
          <p:nvPr/>
        </p:nvCxnSpPr>
        <p:spPr>
          <a:xfrm flipV="1">
            <a:off x="3134080" y="3516033"/>
            <a:ext cx="288032" cy="27372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844145BD-9AE9-24DA-B53E-38E7EBAB32DF}"/>
              </a:ext>
            </a:extLst>
          </p:cNvPr>
          <p:cNvCxnSpPr>
            <a:cxnSpLocks/>
          </p:cNvCxnSpPr>
          <p:nvPr/>
        </p:nvCxnSpPr>
        <p:spPr>
          <a:xfrm flipV="1">
            <a:off x="4607261" y="3497503"/>
            <a:ext cx="288032" cy="27372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F5F58734-C87D-0AFB-BF2D-BC090ECE85C2}"/>
              </a:ext>
            </a:extLst>
          </p:cNvPr>
          <p:cNvCxnSpPr>
            <a:cxnSpLocks/>
          </p:cNvCxnSpPr>
          <p:nvPr/>
        </p:nvCxnSpPr>
        <p:spPr>
          <a:xfrm flipV="1">
            <a:off x="4607261" y="3886119"/>
            <a:ext cx="288032" cy="27372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id="{C6035AE0-85D1-C935-8CD8-BF310C6E622A}"/>
              </a:ext>
            </a:extLst>
          </p:cNvPr>
          <p:cNvCxnSpPr>
            <a:cxnSpLocks/>
          </p:cNvCxnSpPr>
          <p:nvPr/>
        </p:nvCxnSpPr>
        <p:spPr>
          <a:xfrm flipV="1">
            <a:off x="4626084" y="4212386"/>
            <a:ext cx="288032" cy="27372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7712EB07-A640-A160-9AFF-07FA1A2E8D42}"/>
              </a:ext>
            </a:extLst>
          </p:cNvPr>
          <p:cNvCxnSpPr>
            <a:cxnSpLocks/>
          </p:cNvCxnSpPr>
          <p:nvPr/>
        </p:nvCxnSpPr>
        <p:spPr>
          <a:xfrm flipV="1">
            <a:off x="6454981" y="2279888"/>
            <a:ext cx="288032" cy="27372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>
            <a:extLst>
              <a:ext uri="{FF2B5EF4-FFF2-40B4-BE49-F238E27FC236}">
                <a16:creationId xmlns:a16="http://schemas.microsoft.com/office/drawing/2014/main" id="{FA09E5F4-AD19-6958-58C1-D074AEA7E616}"/>
              </a:ext>
            </a:extLst>
          </p:cNvPr>
          <p:cNvCxnSpPr>
            <a:cxnSpLocks/>
          </p:cNvCxnSpPr>
          <p:nvPr/>
        </p:nvCxnSpPr>
        <p:spPr>
          <a:xfrm flipV="1">
            <a:off x="6454981" y="2644791"/>
            <a:ext cx="288032" cy="27372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>
            <a:extLst>
              <a:ext uri="{FF2B5EF4-FFF2-40B4-BE49-F238E27FC236}">
                <a16:creationId xmlns:a16="http://schemas.microsoft.com/office/drawing/2014/main" id="{AEA55FAF-CD53-8B18-2C49-14D1358F90AF}"/>
              </a:ext>
            </a:extLst>
          </p:cNvPr>
          <p:cNvCxnSpPr>
            <a:cxnSpLocks/>
          </p:cNvCxnSpPr>
          <p:nvPr/>
        </p:nvCxnSpPr>
        <p:spPr>
          <a:xfrm flipV="1">
            <a:off x="6497796" y="2942357"/>
            <a:ext cx="288032" cy="27372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>
            <a:extLst>
              <a:ext uri="{FF2B5EF4-FFF2-40B4-BE49-F238E27FC236}">
                <a16:creationId xmlns:a16="http://schemas.microsoft.com/office/drawing/2014/main" id="{7ABFEBE2-ED9F-9C16-0235-FDBE186378DF}"/>
              </a:ext>
            </a:extLst>
          </p:cNvPr>
          <p:cNvCxnSpPr>
            <a:cxnSpLocks/>
          </p:cNvCxnSpPr>
          <p:nvPr/>
        </p:nvCxnSpPr>
        <p:spPr>
          <a:xfrm flipV="1">
            <a:off x="5430148" y="3779267"/>
            <a:ext cx="252018" cy="24371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>
            <a:extLst>
              <a:ext uri="{FF2B5EF4-FFF2-40B4-BE49-F238E27FC236}">
                <a16:creationId xmlns:a16="http://schemas.microsoft.com/office/drawing/2014/main" id="{3936FE64-C8A2-7913-63A5-6903662EBCA1}"/>
              </a:ext>
            </a:extLst>
          </p:cNvPr>
          <p:cNvCxnSpPr>
            <a:cxnSpLocks/>
          </p:cNvCxnSpPr>
          <p:nvPr/>
        </p:nvCxnSpPr>
        <p:spPr>
          <a:xfrm flipV="1">
            <a:off x="5394242" y="3456077"/>
            <a:ext cx="288032" cy="273724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>
            <a:extLst>
              <a:ext uri="{FF2B5EF4-FFF2-40B4-BE49-F238E27FC236}">
                <a16:creationId xmlns:a16="http://schemas.microsoft.com/office/drawing/2014/main" id="{7962AD46-9489-42E9-F6D5-D9D615D5CB6D}"/>
              </a:ext>
            </a:extLst>
          </p:cNvPr>
          <p:cNvCxnSpPr>
            <a:cxnSpLocks/>
          </p:cNvCxnSpPr>
          <p:nvPr/>
        </p:nvCxnSpPr>
        <p:spPr>
          <a:xfrm flipV="1">
            <a:off x="5394242" y="4137735"/>
            <a:ext cx="288032" cy="27372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>
            <a:extLst>
              <a:ext uri="{FF2B5EF4-FFF2-40B4-BE49-F238E27FC236}">
                <a16:creationId xmlns:a16="http://schemas.microsoft.com/office/drawing/2014/main" id="{549CAB4B-4B49-2AA5-1AAE-56EBDBC60F15}"/>
              </a:ext>
            </a:extLst>
          </p:cNvPr>
          <p:cNvCxnSpPr>
            <a:cxnSpLocks/>
          </p:cNvCxnSpPr>
          <p:nvPr/>
        </p:nvCxnSpPr>
        <p:spPr>
          <a:xfrm flipV="1">
            <a:off x="6739666" y="3554790"/>
            <a:ext cx="208598" cy="19790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>
            <a:extLst>
              <a:ext uri="{FF2B5EF4-FFF2-40B4-BE49-F238E27FC236}">
                <a16:creationId xmlns:a16="http://schemas.microsoft.com/office/drawing/2014/main" id="{D606711F-7E9D-AFC3-7A0C-22AA9AB251E9}"/>
              </a:ext>
            </a:extLst>
          </p:cNvPr>
          <p:cNvCxnSpPr>
            <a:cxnSpLocks/>
          </p:cNvCxnSpPr>
          <p:nvPr/>
        </p:nvCxnSpPr>
        <p:spPr>
          <a:xfrm flipV="1">
            <a:off x="6739666" y="3886119"/>
            <a:ext cx="208598" cy="20248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>
            <a:extLst>
              <a:ext uri="{FF2B5EF4-FFF2-40B4-BE49-F238E27FC236}">
                <a16:creationId xmlns:a16="http://schemas.microsoft.com/office/drawing/2014/main" id="{EE2232E8-E367-4883-E44E-37791F620DB8}"/>
              </a:ext>
            </a:extLst>
          </p:cNvPr>
          <p:cNvCxnSpPr>
            <a:cxnSpLocks/>
          </p:cNvCxnSpPr>
          <p:nvPr/>
        </p:nvCxnSpPr>
        <p:spPr>
          <a:xfrm flipV="1">
            <a:off x="6739666" y="4169568"/>
            <a:ext cx="263838" cy="27111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>
            <a:extLst>
              <a:ext uri="{FF2B5EF4-FFF2-40B4-BE49-F238E27FC236}">
                <a16:creationId xmlns:a16="http://schemas.microsoft.com/office/drawing/2014/main" id="{85D15D53-47E3-2864-81FC-A2BAD4137A80}"/>
              </a:ext>
            </a:extLst>
          </p:cNvPr>
          <p:cNvCxnSpPr>
            <a:cxnSpLocks/>
          </p:cNvCxnSpPr>
          <p:nvPr/>
        </p:nvCxnSpPr>
        <p:spPr>
          <a:xfrm flipV="1">
            <a:off x="7071517" y="3768654"/>
            <a:ext cx="288032" cy="27372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>
            <a:extLst>
              <a:ext uri="{FF2B5EF4-FFF2-40B4-BE49-F238E27FC236}">
                <a16:creationId xmlns:a16="http://schemas.microsoft.com/office/drawing/2014/main" id="{649D6958-341F-2085-DC2D-2C7D2D09EFA5}"/>
              </a:ext>
            </a:extLst>
          </p:cNvPr>
          <p:cNvCxnSpPr>
            <a:cxnSpLocks/>
          </p:cNvCxnSpPr>
          <p:nvPr/>
        </p:nvCxnSpPr>
        <p:spPr>
          <a:xfrm flipV="1">
            <a:off x="7089494" y="2954176"/>
            <a:ext cx="288032" cy="27372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>
            <a:extLst>
              <a:ext uri="{FF2B5EF4-FFF2-40B4-BE49-F238E27FC236}">
                <a16:creationId xmlns:a16="http://schemas.microsoft.com/office/drawing/2014/main" id="{60BCF751-2C18-600B-10F3-8E320618D65B}"/>
              </a:ext>
            </a:extLst>
          </p:cNvPr>
          <p:cNvCxnSpPr>
            <a:cxnSpLocks/>
          </p:cNvCxnSpPr>
          <p:nvPr/>
        </p:nvCxnSpPr>
        <p:spPr>
          <a:xfrm flipV="1">
            <a:off x="7101318" y="2578005"/>
            <a:ext cx="288032" cy="27372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>
            <a:extLst>
              <a:ext uri="{FF2B5EF4-FFF2-40B4-BE49-F238E27FC236}">
                <a16:creationId xmlns:a16="http://schemas.microsoft.com/office/drawing/2014/main" id="{2272B13E-3849-72AE-FE02-D93FC88B124F}"/>
              </a:ext>
            </a:extLst>
          </p:cNvPr>
          <p:cNvCxnSpPr>
            <a:cxnSpLocks/>
          </p:cNvCxnSpPr>
          <p:nvPr/>
        </p:nvCxnSpPr>
        <p:spPr>
          <a:xfrm flipV="1">
            <a:off x="7071517" y="2276872"/>
            <a:ext cx="288032" cy="27372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88B69028-52A5-9519-B74E-ED6E76ABF31C}"/>
              </a:ext>
            </a:extLst>
          </p:cNvPr>
          <p:cNvCxnSpPr>
            <a:cxnSpLocks/>
          </p:cNvCxnSpPr>
          <p:nvPr/>
        </p:nvCxnSpPr>
        <p:spPr>
          <a:xfrm flipV="1">
            <a:off x="7089494" y="4089097"/>
            <a:ext cx="288032" cy="27372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46201022-7B36-32DF-9E69-67D8A5CFBB32}"/>
              </a:ext>
            </a:extLst>
          </p:cNvPr>
          <p:cNvCxnSpPr>
            <a:cxnSpLocks/>
          </p:cNvCxnSpPr>
          <p:nvPr/>
        </p:nvCxnSpPr>
        <p:spPr>
          <a:xfrm flipV="1">
            <a:off x="7104710" y="4427806"/>
            <a:ext cx="288032" cy="27372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Прямая соединительная линия 1024">
            <a:extLst>
              <a:ext uri="{FF2B5EF4-FFF2-40B4-BE49-F238E27FC236}">
                <a16:creationId xmlns:a16="http://schemas.microsoft.com/office/drawing/2014/main" id="{A5A5AA34-C6B8-B43E-2882-F418F23F5712}"/>
              </a:ext>
            </a:extLst>
          </p:cNvPr>
          <p:cNvCxnSpPr>
            <a:cxnSpLocks/>
          </p:cNvCxnSpPr>
          <p:nvPr/>
        </p:nvCxnSpPr>
        <p:spPr>
          <a:xfrm flipV="1">
            <a:off x="8152073" y="2994330"/>
            <a:ext cx="288032" cy="27372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Прямая соединительная линия 1026">
            <a:extLst>
              <a:ext uri="{FF2B5EF4-FFF2-40B4-BE49-F238E27FC236}">
                <a16:creationId xmlns:a16="http://schemas.microsoft.com/office/drawing/2014/main" id="{2F6797DF-F44D-6A4D-0374-B76F99A75203}"/>
              </a:ext>
            </a:extLst>
          </p:cNvPr>
          <p:cNvCxnSpPr>
            <a:cxnSpLocks/>
          </p:cNvCxnSpPr>
          <p:nvPr/>
        </p:nvCxnSpPr>
        <p:spPr>
          <a:xfrm flipV="1">
            <a:off x="8106529" y="2679651"/>
            <a:ext cx="288032" cy="27372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Прямая соединительная линия 1030">
            <a:extLst>
              <a:ext uri="{FF2B5EF4-FFF2-40B4-BE49-F238E27FC236}">
                <a16:creationId xmlns:a16="http://schemas.microsoft.com/office/drawing/2014/main" id="{15EDD64D-FAE4-8B3D-3735-735A0D3CCA4D}"/>
              </a:ext>
            </a:extLst>
          </p:cNvPr>
          <p:cNvCxnSpPr>
            <a:cxnSpLocks/>
          </p:cNvCxnSpPr>
          <p:nvPr/>
        </p:nvCxnSpPr>
        <p:spPr>
          <a:xfrm flipV="1">
            <a:off x="8106529" y="2310867"/>
            <a:ext cx="288032" cy="27372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Прямая соединительная линия 1031">
            <a:extLst>
              <a:ext uri="{FF2B5EF4-FFF2-40B4-BE49-F238E27FC236}">
                <a16:creationId xmlns:a16="http://schemas.microsoft.com/office/drawing/2014/main" id="{B54AE55B-AA92-D872-1DB0-25C73F171B50}"/>
              </a:ext>
            </a:extLst>
          </p:cNvPr>
          <p:cNvCxnSpPr>
            <a:cxnSpLocks/>
          </p:cNvCxnSpPr>
          <p:nvPr/>
        </p:nvCxnSpPr>
        <p:spPr>
          <a:xfrm flipV="1">
            <a:off x="8443663" y="4440682"/>
            <a:ext cx="288032" cy="27372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Прямая соединительная линия 1032">
            <a:extLst>
              <a:ext uri="{FF2B5EF4-FFF2-40B4-BE49-F238E27FC236}">
                <a16:creationId xmlns:a16="http://schemas.microsoft.com/office/drawing/2014/main" id="{CEAA2E75-06D2-94C2-AD7C-E9C2D432B263}"/>
              </a:ext>
            </a:extLst>
          </p:cNvPr>
          <p:cNvCxnSpPr>
            <a:cxnSpLocks/>
          </p:cNvCxnSpPr>
          <p:nvPr/>
        </p:nvCxnSpPr>
        <p:spPr>
          <a:xfrm flipV="1">
            <a:off x="8423685" y="4115113"/>
            <a:ext cx="288032" cy="27372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Прямая соединительная линия 1033">
            <a:extLst>
              <a:ext uri="{FF2B5EF4-FFF2-40B4-BE49-F238E27FC236}">
                <a16:creationId xmlns:a16="http://schemas.microsoft.com/office/drawing/2014/main" id="{CE3BDCB6-58AF-F12E-B174-6005727941DD}"/>
              </a:ext>
            </a:extLst>
          </p:cNvPr>
          <p:cNvCxnSpPr>
            <a:cxnSpLocks/>
          </p:cNvCxnSpPr>
          <p:nvPr/>
        </p:nvCxnSpPr>
        <p:spPr>
          <a:xfrm flipV="1">
            <a:off x="8430025" y="3790952"/>
            <a:ext cx="288032" cy="27372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Прямая соединительная линия 1034">
            <a:extLst>
              <a:ext uri="{FF2B5EF4-FFF2-40B4-BE49-F238E27FC236}">
                <a16:creationId xmlns:a16="http://schemas.microsoft.com/office/drawing/2014/main" id="{4809B5D7-3491-1467-DA81-99B91089F372}"/>
              </a:ext>
            </a:extLst>
          </p:cNvPr>
          <p:cNvCxnSpPr>
            <a:cxnSpLocks/>
          </p:cNvCxnSpPr>
          <p:nvPr/>
        </p:nvCxnSpPr>
        <p:spPr>
          <a:xfrm>
            <a:off x="3898333" y="3487736"/>
            <a:ext cx="288032" cy="27372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Прямая соединительная линия 1035">
            <a:extLst>
              <a:ext uri="{FF2B5EF4-FFF2-40B4-BE49-F238E27FC236}">
                <a16:creationId xmlns:a16="http://schemas.microsoft.com/office/drawing/2014/main" id="{E738A73E-3C92-53CD-352E-474A15A89750}"/>
              </a:ext>
            </a:extLst>
          </p:cNvPr>
          <p:cNvCxnSpPr>
            <a:cxnSpLocks/>
          </p:cNvCxnSpPr>
          <p:nvPr/>
        </p:nvCxnSpPr>
        <p:spPr>
          <a:xfrm>
            <a:off x="3841932" y="3825353"/>
            <a:ext cx="330962" cy="30564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Прямая соединительная линия 1036">
            <a:extLst>
              <a:ext uri="{FF2B5EF4-FFF2-40B4-BE49-F238E27FC236}">
                <a16:creationId xmlns:a16="http://schemas.microsoft.com/office/drawing/2014/main" id="{50BBFEA6-4833-CEA1-883A-72646813BD1C}"/>
              </a:ext>
            </a:extLst>
          </p:cNvPr>
          <p:cNvCxnSpPr>
            <a:cxnSpLocks/>
          </p:cNvCxnSpPr>
          <p:nvPr/>
        </p:nvCxnSpPr>
        <p:spPr>
          <a:xfrm>
            <a:off x="3876637" y="4212280"/>
            <a:ext cx="288032" cy="27372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Прямая соединительная линия 1037">
            <a:extLst>
              <a:ext uri="{FF2B5EF4-FFF2-40B4-BE49-F238E27FC236}">
                <a16:creationId xmlns:a16="http://schemas.microsoft.com/office/drawing/2014/main" id="{5BEC8E5D-D7F7-DA90-0258-AA3E7490BAD8}"/>
              </a:ext>
            </a:extLst>
          </p:cNvPr>
          <p:cNvCxnSpPr>
            <a:cxnSpLocks/>
          </p:cNvCxnSpPr>
          <p:nvPr/>
        </p:nvCxnSpPr>
        <p:spPr>
          <a:xfrm>
            <a:off x="5937633" y="2428042"/>
            <a:ext cx="288032" cy="27372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Прямая соединительная линия 1038">
            <a:extLst>
              <a:ext uri="{FF2B5EF4-FFF2-40B4-BE49-F238E27FC236}">
                <a16:creationId xmlns:a16="http://schemas.microsoft.com/office/drawing/2014/main" id="{FFB9197C-0C88-3C8E-EB14-BBEE27E4F6BE}"/>
              </a:ext>
            </a:extLst>
          </p:cNvPr>
          <p:cNvCxnSpPr>
            <a:cxnSpLocks/>
          </p:cNvCxnSpPr>
          <p:nvPr/>
        </p:nvCxnSpPr>
        <p:spPr>
          <a:xfrm>
            <a:off x="5917342" y="2766751"/>
            <a:ext cx="288032" cy="27372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Прямая соединительная линия 1039">
            <a:extLst>
              <a:ext uri="{FF2B5EF4-FFF2-40B4-BE49-F238E27FC236}">
                <a16:creationId xmlns:a16="http://schemas.microsoft.com/office/drawing/2014/main" id="{D82F230B-AFA1-1CCC-954C-68572A90BE23}"/>
              </a:ext>
            </a:extLst>
          </p:cNvPr>
          <p:cNvCxnSpPr>
            <a:cxnSpLocks/>
          </p:cNvCxnSpPr>
          <p:nvPr/>
        </p:nvCxnSpPr>
        <p:spPr>
          <a:xfrm>
            <a:off x="7596333" y="2428042"/>
            <a:ext cx="303213" cy="30469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Прямая соединительная линия 1040">
            <a:extLst>
              <a:ext uri="{FF2B5EF4-FFF2-40B4-BE49-F238E27FC236}">
                <a16:creationId xmlns:a16="http://schemas.microsoft.com/office/drawing/2014/main" id="{81B3FBA7-3CA3-C590-73E7-07E1237A867F}"/>
              </a:ext>
            </a:extLst>
          </p:cNvPr>
          <p:cNvCxnSpPr>
            <a:cxnSpLocks/>
          </p:cNvCxnSpPr>
          <p:nvPr/>
        </p:nvCxnSpPr>
        <p:spPr>
          <a:xfrm>
            <a:off x="7565535" y="2757998"/>
            <a:ext cx="332012" cy="33304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Прямая соединительная линия 1041">
            <a:extLst>
              <a:ext uri="{FF2B5EF4-FFF2-40B4-BE49-F238E27FC236}">
                <a16:creationId xmlns:a16="http://schemas.microsoft.com/office/drawing/2014/main" id="{DC6AD585-130B-5391-4B2B-0D40B44199FA}"/>
              </a:ext>
            </a:extLst>
          </p:cNvPr>
          <p:cNvCxnSpPr>
            <a:cxnSpLocks/>
          </p:cNvCxnSpPr>
          <p:nvPr/>
        </p:nvCxnSpPr>
        <p:spPr>
          <a:xfrm>
            <a:off x="6069508" y="3454739"/>
            <a:ext cx="288032" cy="27372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Прямая соединительная линия 1042">
            <a:extLst>
              <a:ext uri="{FF2B5EF4-FFF2-40B4-BE49-F238E27FC236}">
                <a16:creationId xmlns:a16="http://schemas.microsoft.com/office/drawing/2014/main" id="{3A2BBAEE-284E-8883-C47B-929387F981D3}"/>
              </a:ext>
            </a:extLst>
          </p:cNvPr>
          <p:cNvCxnSpPr>
            <a:cxnSpLocks/>
          </p:cNvCxnSpPr>
          <p:nvPr/>
        </p:nvCxnSpPr>
        <p:spPr>
          <a:xfrm>
            <a:off x="6060412" y="3779267"/>
            <a:ext cx="309269" cy="31712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Прямая соединительная линия 1043">
            <a:extLst>
              <a:ext uri="{FF2B5EF4-FFF2-40B4-BE49-F238E27FC236}">
                <a16:creationId xmlns:a16="http://schemas.microsoft.com/office/drawing/2014/main" id="{5F0FDD60-4DDD-4C29-6933-9C0D09628975}"/>
              </a:ext>
            </a:extLst>
          </p:cNvPr>
          <p:cNvCxnSpPr>
            <a:cxnSpLocks/>
          </p:cNvCxnSpPr>
          <p:nvPr/>
        </p:nvCxnSpPr>
        <p:spPr>
          <a:xfrm>
            <a:off x="6061358" y="4132162"/>
            <a:ext cx="288032" cy="27372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Прямая соединительная линия 1046">
            <a:extLst>
              <a:ext uri="{FF2B5EF4-FFF2-40B4-BE49-F238E27FC236}">
                <a16:creationId xmlns:a16="http://schemas.microsoft.com/office/drawing/2014/main" id="{58D2C5E9-E860-606F-9726-98F28F1BA17D}"/>
              </a:ext>
            </a:extLst>
          </p:cNvPr>
          <p:cNvCxnSpPr>
            <a:cxnSpLocks/>
          </p:cNvCxnSpPr>
          <p:nvPr/>
        </p:nvCxnSpPr>
        <p:spPr>
          <a:xfrm>
            <a:off x="7769364" y="3768654"/>
            <a:ext cx="288032" cy="27372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Прямая соединительная линия 1047">
            <a:extLst>
              <a:ext uri="{FF2B5EF4-FFF2-40B4-BE49-F238E27FC236}">
                <a16:creationId xmlns:a16="http://schemas.microsoft.com/office/drawing/2014/main" id="{30009B05-79BD-F67C-76D0-29462E3FDBA8}"/>
              </a:ext>
            </a:extLst>
          </p:cNvPr>
          <p:cNvCxnSpPr>
            <a:cxnSpLocks/>
          </p:cNvCxnSpPr>
          <p:nvPr/>
        </p:nvCxnSpPr>
        <p:spPr>
          <a:xfrm>
            <a:off x="7753531" y="4081823"/>
            <a:ext cx="303865" cy="28099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Прямая соединительная линия 1048">
            <a:extLst>
              <a:ext uri="{FF2B5EF4-FFF2-40B4-BE49-F238E27FC236}">
                <a16:creationId xmlns:a16="http://schemas.microsoft.com/office/drawing/2014/main" id="{3C2200D4-2513-2F56-033E-5321C8770775}"/>
              </a:ext>
            </a:extLst>
          </p:cNvPr>
          <p:cNvCxnSpPr>
            <a:cxnSpLocks/>
          </p:cNvCxnSpPr>
          <p:nvPr/>
        </p:nvCxnSpPr>
        <p:spPr>
          <a:xfrm>
            <a:off x="7753531" y="4427190"/>
            <a:ext cx="288032" cy="27372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Прямая соединительная линия 1050" hidden="1">
            <a:extLst>
              <a:ext uri="{FF2B5EF4-FFF2-40B4-BE49-F238E27FC236}">
                <a16:creationId xmlns:a16="http://schemas.microsoft.com/office/drawing/2014/main" id="{279CB613-C581-66FB-B60E-8F3547F73C17}"/>
              </a:ext>
            </a:extLst>
          </p:cNvPr>
          <p:cNvCxnSpPr>
            <a:cxnSpLocks/>
          </p:cNvCxnSpPr>
          <p:nvPr/>
        </p:nvCxnSpPr>
        <p:spPr>
          <a:xfrm>
            <a:off x="3752485" y="5569677"/>
            <a:ext cx="312364" cy="30759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Прямая соединительная линия 1052">
            <a:extLst>
              <a:ext uri="{FF2B5EF4-FFF2-40B4-BE49-F238E27FC236}">
                <a16:creationId xmlns:a16="http://schemas.microsoft.com/office/drawing/2014/main" id="{7EDF380E-7862-AED0-8E04-294FF455BA1F}"/>
              </a:ext>
            </a:extLst>
          </p:cNvPr>
          <p:cNvCxnSpPr>
            <a:cxnSpLocks/>
          </p:cNvCxnSpPr>
          <p:nvPr/>
        </p:nvCxnSpPr>
        <p:spPr>
          <a:xfrm flipV="1">
            <a:off x="2855009" y="5367956"/>
            <a:ext cx="288032" cy="27372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6" name="Прямая соединительная линия 1055">
            <a:extLst>
              <a:ext uri="{FF2B5EF4-FFF2-40B4-BE49-F238E27FC236}">
                <a16:creationId xmlns:a16="http://schemas.microsoft.com/office/drawing/2014/main" id="{34668D09-325A-2968-96E7-BA57B565D0DD}"/>
              </a:ext>
            </a:extLst>
          </p:cNvPr>
          <p:cNvCxnSpPr>
            <a:cxnSpLocks/>
          </p:cNvCxnSpPr>
          <p:nvPr/>
        </p:nvCxnSpPr>
        <p:spPr>
          <a:xfrm flipV="1">
            <a:off x="2856642" y="5756157"/>
            <a:ext cx="288032" cy="27372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7" name="Прямая соединительная линия 1056">
            <a:extLst>
              <a:ext uri="{FF2B5EF4-FFF2-40B4-BE49-F238E27FC236}">
                <a16:creationId xmlns:a16="http://schemas.microsoft.com/office/drawing/2014/main" id="{90C82D32-25B6-509F-2A06-DD0EF10A7C96}"/>
              </a:ext>
            </a:extLst>
          </p:cNvPr>
          <p:cNvCxnSpPr>
            <a:cxnSpLocks/>
          </p:cNvCxnSpPr>
          <p:nvPr/>
        </p:nvCxnSpPr>
        <p:spPr>
          <a:xfrm flipV="1">
            <a:off x="2841891" y="5000202"/>
            <a:ext cx="288032" cy="27372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8" name="Прямая соединительная линия 1057">
            <a:extLst>
              <a:ext uri="{FF2B5EF4-FFF2-40B4-BE49-F238E27FC236}">
                <a16:creationId xmlns:a16="http://schemas.microsoft.com/office/drawing/2014/main" id="{7EFE4182-33A4-B2C8-A431-05B3BD1EBC75}"/>
              </a:ext>
            </a:extLst>
          </p:cNvPr>
          <p:cNvCxnSpPr>
            <a:cxnSpLocks/>
          </p:cNvCxnSpPr>
          <p:nvPr/>
        </p:nvCxnSpPr>
        <p:spPr>
          <a:xfrm flipV="1">
            <a:off x="4716016" y="5037236"/>
            <a:ext cx="288032" cy="27372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Прямая соединительная линия 1058">
            <a:extLst>
              <a:ext uri="{FF2B5EF4-FFF2-40B4-BE49-F238E27FC236}">
                <a16:creationId xmlns:a16="http://schemas.microsoft.com/office/drawing/2014/main" id="{751C30DA-2D80-299A-9947-E09745C9B76A}"/>
              </a:ext>
            </a:extLst>
          </p:cNvPr>
          <p:cNvCxnSpPr>
            <a:cxnSpLocks/>
          </p:cNvCxnSpPr>
          <p:nvPr/>
        </p:nvCxnSpPr>
        <p:spPr>
          <a:xfrm flipV="1">
            <a:off x="4717649" y="5434085"/>
            <a:ext cx="288032" cy="27372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0" name="Прямая соединительная линия 1059">
            <a:extLst>
              <a:ext uri="{FF2B5EF4-FFF2-40B4-BE49-F238E27FC236}">
                <a16:creationId xmlns:a16="http://schemas.microsoft.com/office/drawing/2014/main" id="{915E6609-F62B-31CC-1114-61DB10A8805A}"/>
              </a:ext>
            </a:extLst>
          </p:cNvPr>
          <p:cNvCxnSpPr>
            <a:cxnSpLocks/>
          </p:cNvCxnSpPr>
          <p:nvPr/>
        </p:nvCxnSpPr>
        <p:spPr>
          <a:xfrm flipV="1">
            <a:off x="4751277" y="5787225"/>
            <a:ext cx="288032" cy="27372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1" name="Прямая соединительная линия 1060">
            <a:extLst>
              <a:ext uri="{FF2B5EF4-FFF2-40B4-BE49-F238E27FC236}">
                <a16:creationId xmlns:a16="http://schemas.microsoft.com/office/drawing/2014/main" id="{9D3D2D56-6838-B8DA-1E72-369083D4BEFE}"/>
              </a:ext>
            </a:extLst>
          </p:cNvPr>
          <p:cNvCxnSpPr>
            <a:cxnSpLocks/>
          </p:cNvCxnSpPr>
          <p:nvPr/>
        </p:nvCxnSpPr>
        <p:spPr>
          <a:xfrm flipV="1">
            <a:off x="5394134" y="4985475"/>
            <a:ext cx="288032" cy="27372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2" name="Прямая соединительная линия 1061">
            <a:extLst>
              <a:ext uri="{FF2B5EF4-FFF2-40B4-BE49-F238E27FC236}">
                <a16:creationId xmlns:a16="http://schemas.microsoft.com/office/drawing/2014/main" id="{E7526243-336D-A7D6-E242-1290D522DD1A}"/>
              </a:ext>
            </a:extLst>
          </p:cNvPr>
          <p:cNvCxnSpPr>
            <a:cxnSpLocks/>
          </p:cNvCxnSpPr>
          <p:nvPr/>
        </p:nvCxnSpPr>
        <p:spPr>
          <a:xfrm flipV="1">
            <a:off x="5396645" y="5298427"/>
            <a:ext cx="288032" cy="27372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3" name="Прямая соединительная линия 1062">
            <a:extLst>
              <a:ext uri="{FF2B5EF4-FFF2-40B4-BE49-F238E27FC236}">
                <a16:creationId xmlns:a16="http://schemas.microsoft.com/office/drawing/2014/main" id="{35E40B36-B728-B79E-DF96-6D55C26753CF}"/>
              </a:ext>
            </a:extLst>
          </p:cNvPr>
          <p:cNvCxnSpPr>
            <a:cxnSpLocks/>
          </p:cNvCxnSpPr>
          <p:nvPr/>
        </p:nvCxnSpPr>
        <p:spPr>
          <a:xfrm flipV="1">
            <a:off x="5394818" y="5653219"/>
            <a:ext cx="288032" cy="27372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4" name="Прямая соединительная линия 1063">
            <a:extLst>
              <a:ext uri="{FF2B5EF4-FFF2-40B4-BE49-F238E27FC236}">
                <a16:creationId xmlns:a16="http://schemas.microsoft.com/office/drawing/2014/main" id="{50C755E9-0864-BE01-46B8-3B7239EC3751}"/>
              </a:ext>
            </a:extLst>
          </p:cNvPr>
          <p:cNvCxnSpPr>
            <a:cxnSpLocks/>
          </p:cNvCxnSpPr>
          <p:nvPr/>
        </p:nvCxnSpPr>
        <p:spPr>
          <a:xfrm flipV="1">
            <a:off x="7005137" y="5017285"/>
            <a:ext cx="288032" cy="27372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5" name="Прямая соединительная линия 1064">
            <a:extLst>
              <a:ext uri="{FF2B5EF4-FFF2-40B4-BE49-F238E27FC236}">
                <a16:creationId xmlns:a16="http://schemas.microsoft.com/office/drawing/2014/main" id="{21880BD9-C23E-76A2-251F-74998888BD77}"/>
              </a:ext>
            </a:extLst>
          </p:cNvPr>
          <p:cNvCxnSpPr>
            <a:cxnSpLocks/>
          </p:cNvCxnSpPr>
          <p:nvPr/>
        </p:nvCxnSpPr>
        <p:spPr>
          <a:xfrm flipV="1">
            <a:off x="7008551" y="5349134"/>
            <a:ext cx="288032" cy="27372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2" name="Прямая соединительная линия 1071">
            <a:extLst>
              <a:ext uri="{FF2B5EF4-FFF2-40B4-BE49-F238E27FC236}">
                <a16:creationId xmlns:a16="http://schemas.microsoft.com/office/drawing/2014/main" id="{068FCDF3-F59B-07A8-0DE4-F86CEB01DCA7}"/>
              </a:ext>
            </a:extLst>
          </p:cNvPr>
          <p:cNvCxnSpPr>
            <a:cxnSpLocks/>
          </p:cNvCxnSpPr>
          <p:nvPr/>
        </p:nvCxnSpPr>
        <p:spPr>
          <a:xfrm>
            <a:off x="3764268" y="5199228"/>
            <a:ext cx="314861" cy="30559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5" name="Прямая соединительная линия 1074">
            <a:extLst>
              <a:ext uri="{FF2B5EF4-FFF2-40B4-BE49-F238E27FC236}">
                <a16:creationId xmlns:a16="http://schemas.microsoft.com/office/drawing/2014/main" id="{5008AC8C-0B40-F9CE-266B-4D2AC23B3BD4}"/>
              </a:ext>
            </a:extLst>
          </p:cNvPr>
          <p:cNvCxnSpPr>
            <a:cxnSpLocks/>
          </p:cNvCxnSpPr>
          <p:nvPr/>
        </p:nvCxnSpPr>
        <p:spPr>
          <a:xfrm>
            <a:off x="6219216" y="5158165"/>
            <a:ext cx="314861" cy="30559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6" name="Прямая соединительная линия 1075">
            <a:extLst>
              <a:ext uri="{FF2B5EF4-FFF2-40B4-BE49-F238E27FC236}">
                <a16:creationId xmlns:a16="http://schemas.microsoft.com/office/drawing/2014/main" id="{C3147345-1E6F-0C52-6863-FC301B0B265D}"/>
              </a:ext>
            </a:extLst>
          </p:cNvPr>
          <p:cNvCxnSpPr>
            <a:cxnSpLocks/>
          </p:cNvCxnSpPr>
          <p:nvPr/>
        </p:nvCxnSpPr>
        <p:spPr>
          <a:xfrm>
            <a:off x="6213751" y="5489099"/>
            <a:ext cx="314861" cy="30559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4" name="Прямоугольник: скругленные углы 1083">
            <a:extLst>
              <a:ext uri="{FF2B5EF4-FFF2-40B4-BE49-F238E27FC236}">
                <a16:creationId xmlns:a16="http://schemas.microsoft.com/office/drawing/2014/main" id="{20E1F3B1-F66C-1BA1-0979-B8D3C93C5921}"/>
              </a:ext>
            </a:extLst>
          </p:cNvPr>
          <p:cNvSpPr/>
          <p:nvPr/>
        </p:nvSpPr>
        <p:spPr>
          <a:xfrm>
            <a:off x="3585890" y="3497503"/>
            <a:ext cx="122014" cy="949592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5" name="Прямоугольник: скругленные углы 1084">
            <a:extLst>
              <a:ext uri="{FF2B5EF4-FFF2-40B4-BE49-F238E27FC236}">
                <a16:creationId xmlns:a16="http://schemas.microsoft.com/office/drawing/2014/main" id="{6DBAE7E1-A0E9-9880-7420-A17761411776}"/>
              </a:ext>
            </a:extLst>
          </p:cNvPr>
          <p:cNvSpPr/>
          <p:nvPr/>
        </p:nvSpPr>
        <p:spPr>
          <a:xfrm>
            <a:off x="4338597" y="3536946"/>
            <a:ext cx="122014" cy="949592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6" name="Прямоугольник: скругленные углы 1085">
            <a:extLst>
              <a:ext uri="{FF2B5EF4-FFF2-40B4-BE49-F238E27FC236}">
                <a16:creationId xmlns:a16="http://schemas.microsoft.com/office/drawing/2014/main" id="{EF6E9A67-20DE-2B38-D846-32C123C62D8F}"/>
              </a:ext>
            </a:extLst>
          </p:cNvPr>
          <p:cNvSpPr/>
          <p:nvPr/>
        </p:nvSpPr>
        <p:spPr>
          <a:xfrm>
            <a:off x="5811183" y="3512563"/>
            <a:ext cx="122014" cy="949592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7" name="Прямоугольник: скругленные углы 1086">
            <a:extLst>
              <a:ext uri="{FF2B5EF4-FFF2-40B4-BE49-F238E27FC236}">
                <a16:creationId xmlns:a16="http://schemas.microsoft.com/office/drawing/2014/main" id="{5489F763-A46C-1D38-EE0D-8D53D27B1666}"/>
              </a:ext>
            </a:extLst>
          </p:cNvPr>
          <p:cNvSpPr/>
          <p:nvPr/>
        </p:nvSpPr>
        <p:spPr>
          <a:xfrm>
            <a:off x="6489433" y="3498289"/>
            <a:ext cx="122014" cy="949592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93" name="Прямоугольник: скругленные углы 1092">
            <a:extLst>
              <a:ext uri="{FF2B5EF4-FFF2-40B4-BE49-F238E27FC236}">
                <a16:creationId xmlns:a16="http://schemas.microsoft.com/office/drawing/2014/main" id="{469E9646-0095-3105-00B2-F1F1DF28F3F0}"/>
              </a:ext>
            </a:extLst>
          </p:cNvPr>
          <p:cNvSpPr>
            <a:spLocks/>
          </p:cNvSpPr>
          <p:nvPr/>
        </p:nvSpPr>
        <p:spPr>
          <a:xfrm>
            <a:off x="6602923" y="5011456"/>
            <a:ext cx="326922" cy="951858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8" name="Прямоугольник: скругленные углы 1087">
            <a:extLst>
              <a:ext uri="{FF2B5EF4-FFF2-40B4-BE49-F238E27FC236}">
                <a16:creationId xmlns:a16="http://schemas.microsoft.com/office/drawing/2014/main" id="{31597CDB-6038-A28F-9169-974B63C8056C}"/>
              </a:ext>
            </a:extLst>
          </p:cNvPr>
          <p:cNvSpPr/>
          <p:nvPr/>
        </p:nvSpPr>
        <p:spPr>
          <a:xfrm>
            <a:off x="7512381" y="3768654"/>
            <a:ext cx="122014" cy="949592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9" name="Прямоугольник: скругленные углы 1088">
            <a:extLst>
              <a:ext uri="{FF2B5EF4-FFF2-40B4-BE49-F238E27FC236}">
                <a16:creationId xmlns:a16="http://schemas.microsoft.com/office/drawing/2014/main" id="{65054538-BC56-C834-F5E3-2F6004F43E92}"/>
              </a:ext>
            </a:extLst>
          </p:cNvPr>
          <p:cNvSpPr/>
          <p:nvPr/>
        </p:nvSpPr>
        <p:spPr>
          <a:xfrm>
            <a:off x="8199735" y="3747526"/>
            <a:ext cx="122014" cy="949592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91" name="Прямоугольник: скругленные углы 1090">
            <a:extLst>
              <a:ext uri="{FF2B5EF4-FFF2-40B4-BE49-F238E27FC236}">
                <a16:creationId xmlns:a16="http://schemas.microsoft.com/office/drawing/2014/main" id="{0E5E261C-FEBD-557E-2E47-9F124336B3BA}"/>
              </a:ext>
            </a:extLst>
          </p:cNvPr>
          <p:cNvSpPr>
            <a:spLocks/>
          </p:cNvSpPr>
          <p:nvPr/>
        </p:nvSpPr>
        <p:spPr>
          <a:xfrm>
            <a:off x="4246589" y="5037234"/>
            <a:ext cx="328539" cy="1090193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90" name="Прямоугольник: скругленные углы 1089">
            <a:extLst>
              <a:ext uri="{FF2B5EF4-FFF2-40B4-BE49-F238E27FC236}">
                <a16:creationId xmlns:a16="http://schemas.microsoft.com/office/drawing/2014/main" id="{7430C2B1-8F6C-6247-7F85-26E5CC451644}"/>
              </a:ext>
            </a:extLst>
          </p:cNvPr>
          <p:cNvSpPr/>
          <p:nvPr/>
        </p:nvSpPr>
        <p:spPr>
          <a:xfrm>
            <a:off x="3247725" y="5037235"/>
            <a:ext cx="356672" cy="1090193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92" name="Прямоугольник: скругленные углы 1091">
            <a:extLst>
              <a:ext uri="{FF2B5EF4-FFF2-40B4-BE49-F238E27FC236}">
                <a16:creationId xmlns:a16="http://schemas.microsoft.com/office/drawing/2014/main" id="{0345E87A-B2D1-E6AD-85F8-88F659DDC87E}"/>
              </a:ext>
            </a:extLst>
          </p:cNvPr>
          <p:cNvSpPr/>
          <p:nvPr/>
        </p:nvSpPr>
        <p:spPr>
          <a:xfrm>
            <a:off x="5787728" y="5000202"/>
            <a:ext cx="344135" cy="935797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1" descr="Fig7c.png">
            <a:extLst>
              <a:ext uri="{FF2B5EF4-FFF2-40B4-BE49-F238E27FC236}">
                <a16:creationId xmlns:a16="http://schemas.microsoft.com/office/drawing/2014/main" id="{CFF67FAE-ADC3-9332-161A-4DDAB5C63AA5}"/>
              </a:ext>
            </a:extLst>
      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648696" y="5662275"/>
            <a:ext cx="2052299" cy="100949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</p:spPr>
      </p:pic>
      <p:grpSp>
        <p:nvGrpSpPr>
          <p:cNvPr id="1094" name="Группа 1093">
            <a:extLst>
              <a:ext uri="{FF2B5EF4-FFF2-40B4-BE49-F238E27FC236}">
                <a16:creationId xmlns:a16="http://schemas.microsoft.com/office/drawing/2014/main" id="{B2186C54-CC81-3FA7-C659-2D8C5B83EDF7}"/>
              </a:ext>
            </a:extLst>
          </p:cNvPr>
          <p:cNvGrpSpPr/>
          <p:nvPr/>
        </p:nvGrpSpPr>
        <p:grpSpPr>
          <a:xfrm>
            <a:off x="6641812" y="5662275"/>
            <a:ext cx="1975632" cy="961712"/>
            <a:chOff x="6641812" y="5662275"/>
            <a:chExt cx="1975632" cy="961712"/>
          </a:xfrm>
        </p:grpSpPr>
        <p:cxnSp>
          <p:nvCxnSpPr>
            <p:cNvPr id="1066" name="Прямая соединительная линия 1065">
              <a:extLst>
                <a:ext uri="{FF2B5EF4-FFF2-40B4-BE49-F238E27FC236}">
                  <a16:creationId xmlns:a16="http://schemas.microsoft.com/office/drawing/2014/main" id="{6CA06D12-686E-F273-B8DA-36EB94615F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41812" y="5662275"/>
              <a:ext cx="288032" cy="273724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7" name="Прямая соединительная линия 1066">
              <a:extLst>
                <a:ext uri="{FF2B5EF4-FFF2-40B4-BE49-F238E27FC236}">
                  <a16:creationId xmlns:a16="http://schemas.microsoft.com/office/drawing/2014/main" id="{026BB131-CD15-C85D-657F-E9D38E5928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47994" y="5966784"/>
              <a:ext cx="288032" cy="273724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8" name="Прямая соединительная линия 1067">
              <a:extLst>
                <a:ext uri="{FF2B5EF4-FFF2-40B4-BE49-F238E27FC236}">
                  <a16:creationId xmlns:a16="http://schemas.microsoft.com/office/drawing/2014/main" id="{255CC8D2-2847-7470-2B00-4344B6D11A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61305" y="6307265"/>
              <a:ext cx="288032" cy="273724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9" name="Прямая соединительная линия 1068">
              <a:extLst>
                <a:ext uri="{FF2B5EF4-FFF2-40B4-BE49-F238E27FC236}">
                  <a16:creationId xmlns:a16="http://schemas.microsoft.com/office/drawing/2014/main" id="{F11422E6-1684-D90B-8E03-189E425742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28685" y="5662275"/>
              <a:ext cx="288032" cy="273724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0" name="Прямая соединительная линия 1069">
              <a:extLst>
                <a:ext uri="{FF2B5EF4-FFF2-40B4-BE49-F238E27FC236}">
                  <a16:creationId xmlns:a16="http://schemas.microsoft.com/office/drawing/2014/main" id="{A589769A-E811-C36C-ADBF-9077747450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26774" y="6017910"/>
              <a:ext cx="288032" cy="273724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1" name="Прямая соединительная линия 1070">
              <a:extLst>
                <a:ext uri="{FF2B5EF4-FFF2-40B4-BE49-F238E27FC236}">
                  <a16:creationId xmlns:a16="http://schemas.microsoft.com/office/drawing/2014/main" id="{846604B1-393C-27C4-3C97-DD954C72F8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29412" y="6350263"/>
              <a:ext cx="288032" cy="273724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7" name="Прямая соединительная линия 1076">
              <a:extLst>
                <a:ext uri="{FF2B5EF4-FFF2-40B4-BE49-F238E27FC236}">
                  <a16:creationId xmlns:a16="http://schemas.microsoft.com/office/drawing/2014/main" id="{0CE617E2-0718-BACA-62CD-44504C83E5C5}"/>
                </a:ext>
              </a:extLst>
            </p:cNvPr>
            <p:cNvCxnSpPr>
              <a:cxnSpLocks/>
            </p:cNvCxnSpPr>
            <p:nvPr/>
          </p:nvCxnSpPr>
          <p:spPr>
            <a:xfrm>
              <a:off x="7496993" y="6167024"/>
              <a:ext cx="314861" cy="305590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8" name="Прямая соединительная линия 1077">
              <a:extLst>
                <a:ext uri="{FF2B5EF4-FFF2-40B4-BE49-F238E27FC236}">
                  <a16:creationId xmlns:a16="http://schemas.microsoft.com/office/drawing/2014/main" id="{3C158F60-40BA-55F8-D25E-EA206D086938}"/>
                </a:ext>
              </a:extLst>
            </p:cNvPr>
            <p:cNvCxnSpPr>
              <a:cxnSpLocks/>
            </p:cNvCxnSpPr>
            <p:nvPr/>
          </p:nvCxnSpPr>
          <p:spPr>
            <a:xfrm>
              <a:off x="7496992" y="5821839"/>
              <a:ext cx="314861" cy="305590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5" name="Прямоугольник: скругленные углы 1094">
            <a:extLst>
              <a:ext uri="{FF2B5EF4-FFF2-40B4-BE49-F238E27FC236}">
                <a16:creationId xmlns:a16="http://schemas.microsoft.com/office/drawing/2014/main" id="{FEF74F94-BF97-84CB-F0EA-A94E5343F80F}"/>
              </a:ext>
            </a:extLst>
          </p:cNvPr>
          <p:cNvSpPr>
            <a:spLocks/>
          </p:cNvSpPr>
          <p:nvPr/>
        </p:nvSpPr>
        <p:spPr>
          <a:xfrm>
            <a:off x="7008758" y="5691095"/>
            <a:ext cx="326922" cy="951858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96" name="Прямоугольник: скругленные углы 1095">
            <a:extLst>
              <a:ext uri="{FF2B5EF4-FFF2-40B4-BE49-F238E27FC236}">
                <a16:creationId xmlns:a16="http://schemas.microsoft.com/office/drawing/2014/main" id="{C5D89300-1889-A5B7-B551-1772F87046B7}"/>
              </a:ext>
            </a:extLst>
          </p:cNvPr>
          <p:cNvSpPr>
            <a:spLocks/>
          </p:cNvSpPr>
          <p:nvPr/>
        </p:nvSpPr>
        <p:spPr>
          <a:xfrm>
            <a:off x="7918976" y="5672129"/>
            <a:ext cx="326922" cy="951858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98" name="Прямая соединительная линия 1097">
            <a:extLst>
              <a:ext uri="{FF2B5EF4-FFF2-40B4-BE49-F238E27FC236}">
                <a16:creationId xmlns:a16="http://schemas.microsoft.com/office/drawing/2014/main" id="{55909F11-18C7-1118-3424-1B1599C5C115}"/>
              </a:ext>
            </a:extLst>
          </p:cNvPr>
          <p:cNvCxnSpPr>
            <a:cxnSpLocks/>
          </p:cNvCxnSpPr>
          <p:nvPr/>
        </p:nvCxnSpPr>
        <p:spPr>
          <a:xfrm>
            <a:off x="1988633" y="2678783"/>
            <a:ext cx="540805" cy="7451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00" name="Прямая соединительная линия 1099">
            <a:extLst>
              <a:ext uri="{FF2B5EF4-FFF2-40B4-BE49-F238E27FC236}">
                <a16:creationId xmlns:a16="http://schemas.microsoft.com/office/drawing/2014/main" id="{11699CAE-20A4-4991-FFA1-672F35CF4AA2}"/>
              </a:ext>
            </a:extLst>
          </p:cNvPr>
          <p:cNvCxnSpPr>
            <a:cxnSpLocks/>
          </p:cNvCxnSpPr>
          <p:nvPr/>
        </p:nvCxnSpPr>
        <p:spPr>
          <a:xfrm>
            <a:off x="2022555" y="3786031"/>
            <a:ext cx="540805" cy="7451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01" name="Прямая соединительная линия 1100">
            <a:extLst>
              <a:ext uri="{FF2B5EF4-FFF2-40B4-BE49-F238E27FC236}">
                <a16:creationId xmlns:a16="http://schemas.microsoft.com/office/drawing/2014/main" id="{AEF77D0F-60D8-6104-7CCC-EED825D7E0AF}"/>
              </a:ext>
            </a:extLst>
          </p:cNvPr>
          <p:cNvCxnSpPr>
            <a:cxnSpLocks/>
          </p:cNvCxnSpPr>
          <p:nvPr/>
        </p:nvCxnSpPr>
        <p:spPr>
          <a:xfrm>
            <a:off x="2029257" y="5310960"/>
            <a:ext cx="540805" cy="7451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2" name="Прямоугольник: скругленные углы 1101">
            <a:extLst>
              <a:ext uri="{FF2B5EF4-FFF2-40B4-BE49-F238E27FC236}">
                <a16:creationId xmlns:a16="http://schemas.microsoft.com/office/drawing/2014/main" id="{4ECB87A4-C30F-F055-D9FA-4EFB657247C2}"/>
              </a:ext>
            </a:extLst>
          </p:cNvPr>
          <p:cNvSpPr/>
          <p:nvPr/>
        </p:nvSpPr>
        <p:spPr>
          <a:xfrm>
            <a:off x="2278831" y="3920632"/>
            <a:ext cx="116423" cy="776486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03" name="Прямоугольник: скругленные углы 1102">
            <a:extLst>
              <a:ext uri="{FF2B5EF4-FFF2-40B4-BE49-F238E27FC236}">
                <a16:creationId xmlns:a16="http://schemas.microsoft.com/office/drawing/2014/main" id="{7F69B4A2-502C-F8F6-C158-B9014B73E339}"/>
              </a:ext>
            </a:extLst>
          </p:cNvPr>
          <p:cNvSpPr/>
          <p:nvPr/>
        </p:nvSpPr>
        <p:spPr>
          <a:xfrm>
            <a:off x="2129770" y="5458978"/>
            <a:ext cx="319363" cy="776486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7507308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8013</TotalTime>
  <Words>987</Words>
  <Application>Microsoft Office PowerPoint</Application>
  <PresentationFormat>Экран (4:3)</PresentationFormat>
  <Paragraphs>148</Paragraphs>
  <Slides>14</Slides>
  <Notes>3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14</vt:i4>
      </vt:variant>
    </vt:vector>
  </HeadingPairs>
  <TitlesOfParts>
    <vt:vector size="26" baseType="lpstr">
      <vt:lpstr>Arial</vt:lpstr>
      <vt:lpstr>Calibri</vt:lpstr>
      <vt:lpstr>Cambria Math</vt:lpstr>
      <vt:lpstr>Century Gothic</vt:lpstr>
      <vt:lpstr>Symbol</vt:lpstr>
      <vt:lpstr>Tahoma</vt:lpstr>
      <vt:lpstr>Times New Roman</vt:lpstr>
      <vt:lpstr>Wingdings</vt:lpstr>
      <vt:lpstr>Wingdings 3</vt:lpstr>
      <vt:lpstr>Легкий дым</vt:lpstr>
      <vt:lpstr>Формула</vt:lpstr>
      <vt:lpstr>Equation</vt:lpstr>
      <vt:lpstr> The superexchange interaction in overdoped manganites</vt:lpstr>
      <vt:lpstr>Model of the JT magnetic crystal</vt:lpstr>
      <vt:lpstr>Orbital subsystem model</vt:lpstr>
      <vt:lpstr>Symmetrized eg-distortions and orbital structures</vt:lpstr>
      <vt:lpstr>Magnetic subsystem model</vt:lpstr>
      <vt:lpstr>Orbitally-dependent exchange interaction</vt:lpstr>
      <vt:lpstr>Parameters of interactions</vt:lpstr>
      <vt:lpstr>Orbital dependence  of superxchange interaction and exchange energy</vt:lpstr>
      <vt:lpstr>Magnetic structures (next pane –opposite directions)</vt:lpstr>
      <vt:lpstr>Magnetic structure: comments</vt:lpstr>
      <vt:lpstr>Magnetic structure: La1/3Ca2/3MnO3</vt:lpstr>
      <vt:lpstr>Conclusions</vt:lpstr>
      <vt:lpstr>Thank you for attention!</vt:lpstr>
      <vt:lpstr>Model is published in…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Теоретическое исследование влияния орбитальной структуры на магниторезонансные спектры в диэлектрических манганитах</dc:title>
  <dc:creator>Пользователь Windows</dc:creator>
  <cp:lastModifiedBy>L Gonchar</cp:lastModifiedBy>
  <cp:revision>254</cp:revision>
  <cp:lastPrinted>2020-11-16T12:58:14Z</cp:lastPrinted>
  <dcterms:created xsi:type="dcterms:W3CDTF">2019-10-08T10:25:42Z</dcterms:created>
  <dcterms:modified xsi:type="dcterms:W3CDTF">2023-05-05T10:46:59Z</dcterms:modified>
</cp:coreProperties>
</file>