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44C9-05F1-4231-9BED-0EE87E2FFCB7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E94F-9CE6-40E0-9FD9-BD1C45B38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195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44C9-05F1-4231-9BED-0EE87E2FFCB7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E94F-9CE6-40E0-9FD9-BD1C45B38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99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44C9-05F1-4231-9BED-0EE87E2FFCB7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E94F-9CE6-40E0-9FD9-BD1C45B38EF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4125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44C9-05F1-4231-9BED-0EE87E2FFCB7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E94F-9CE6-40E0-9FD9-BD1C45B38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148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44C9-05F1-4231-9BED-0EE87E2FFCB7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E94F-9CE6-40E0-9FD9-BD1C45B38EF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1631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44C9-05F1-4231-9BED-0EE87E2FFCB7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E94F-9CE6-40E0-9FD9-BD1C45B38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228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44C9-05F1-4231-9BED-0EE87E2FFCB7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E94F-9CE6-40E0-9FD9-BD1C45B38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343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44C9-05F1-4231-9BED-0EE87E2FFCB7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E94F-9CE6-40E0-9FD9-BD1C45B38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287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44C9-05F1-4231-9BED-0EE87E2FFCB7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E94F-9CE6-40E0-9FD9-BD1C45B38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40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44C9-05F1-4231-9BED-0EE87E2FFCB7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E94F-9CE6-40E0-9FD9-BD1C45B38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980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44C9-05F1-4231-9BED-0EE87E2FFCB7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E94F-9CE6-40E0-9FD9-BD1C45B38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55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44C9-05F1-4231-9BED-0EE87E2FFCB7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E94F-9CE6-40E0-9FD9-BD1C45B38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426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44C9-05F1-4231-9BED-0EE87E2FFCB7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E94F-9CE6-40E0-9FD9-BD1C45B38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709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44C9-05F1-4231-9BED-0EE87E2FFCB7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E94F-9CE6-40E0-9FD9-BD1C45B38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51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44C9-05F1-4231-9BED-0EE87E2FFCB7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E94F-9CE6-40E0-9FD9-BD1C45B38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13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44C9-05F1-4231-9BED-0EE87E2FFCB7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E94F-9CE6-40E0-9FD9-BD1C45B38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968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A44C9-05F1-4231-9BED-0EE87E2FFCB7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866E94F-9CE6-40E0-9FD9-BD1C45B38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67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csm5@iacs.res.in" TargetMode="External"/><Relationship Id="rId2" Type="http://schemas.openxmlformats.org/officeDocument/2006/relationships/hyperlink" Target="mailto:pcsa@iacs.res.in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eg"/><Relationship Id="rId4" Type="http://schemas.openxmlformats.org/officeDocument/2006/relationships/hyperlink" Target="mailto:soumyamukherjee093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7" Type="http://schemas.openxmlformats.org/officeDocument/2006/relationships/image" Target="../media/image34.wmf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41.jpg"/><Relationship Id="rId4" Type="http://schemas.openxmlformats.org/officeDocument/2006/relationships/image" Target="../media/image4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7.wmf"/><Relationship Id="rId18" Type="http://schemas.openxmlformats.org/officeDocument/2006/relationships/image" Target="../media/image10.png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11.wmf"/><Relationship Id="rId7" Type="http://schemas.openxmlformats.org/officeDocument/2006/relationships/image" Target="../media/image13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15.wmf"/><Relationship Id="rId7" Type="http://schemas.openxmlformats.org/officeDocument/2006/relationships/image" Target="../media/image17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image" Target="../media/image20.wmf"/><Relationship Id="rId7" Type="http://schemas.openxmlformats.org/officeDocument/2006/relationships/image" Target="../media/image22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30.jpeg"/><Relationship Id="rId7" Type="http://schemas.openxmlformats.org/officeDocument/2006/relationships/oleObject" Target="../embeddings/oleObject23.bin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jpeg"/><Relationship Id="rId5" Type="http://schemas.openxmlformats.org/officeDocument/2006/relationships/image" Target="../media/image32.jpg"/><Relationship Id="rId4" Type="http://schemas.openxmlformats.org/officeDocument/2006/relationships/image" Target="../media/image3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4336" y="972213"/>
            <a:ext cx="947182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Role of Nonadiabatic Couplings  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Spectroscopic Calculations of Aromatic Molecules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32116" y="2415146"/>
            <a:ext cx="73484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Soumya Mukherjee</a:t>
            </a:r>
            <a:r>
              <a:rPr lang="en-US" sz="2400" b="1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Saikat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Hazra</a:t>
            </a:r>
            <a:r>
              <a:rPr lang="en-US" sz="2400" b="1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Satyam Ravi</a:t>
            </a:r>
            <a:r>
              <a:rPr lang="en-US" sz="2400" b="1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algn="ctr"/>
            <a:r>
              <a:rPr lang="en-US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Subhankar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Sardar</a:t>
            </a:r>
            <a:r>
              <a:rPr lang="en-US" sz="2400" b="1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1,3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Satrajit Adhikari</a:t>
            </a:r>
            <a:r>
              <a:rPr lang="en-US" sz="2400" b="1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1,*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1274" y="3611858"/>
            <a:ext cx="98501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Chemical Sciences, Indian Association for the Cultivation of Science, </a:t>
            </a:r>
          </a:p>
          <a:p>
            <a:pPr algn="ctr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Jadavpur, Kolkata - 700 032, West Bengal, India;</a:t>
            </a:r>
          </a:p>
          <a:p>
            <a:pPr algn="ctr"/>
            <a:r>
              <a:rPr lang="en-US" b="1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Advance Science and Languages, VIT Bhopal University, Bhopal – 466114, India</a:t>
            </a:r>
          </a:p>
          <a:p>
            <a:pPr algn="ctr"/>
            <a:r>
              <a:rPr lang="en-US" b="1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Chemistry,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Bhatter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College, Paschim Midnapore, West Bengal, India</a:t>
            </a:r>
          </a:p>
          <a:p>
            <a:pPr algn="ctr"/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*Email: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pcsa@iacs.res.in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Poster Presenter’s Email: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pcsm5@iacs.res.in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soumyamukherjee093@gmail.com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pic>
        <p:nvPicPr>
          <p:cNvPr id="6" name="Picture 220" descr="C:\Users\hp\Desktop\iacslogo.jpg">
            <a:extLst>
              <a:ext uri="{FF2B5EF4-FFF2-40B4-BE49-F238E27FC236}">
                <a16:creationId xmlns:a16="http://schemas.microsoft.com/office/drawing/2014/main" id="{BB580825-CE04-1210-30A4-E70801274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479954" y="116987"/>
            <a:ext cx="1502979" cy="1436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91263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C84F38-499E-E5A8-7AC5-490F425B5683}"/>
              </a:ext>
            </a:extLst>
          </p:cNvPr>
          <p:cNvSpPr txBox="1"/>
          <p:nvPr/>
        </p:nvSpPr>
        <p:spPr>
          <a:xfrm>
            <a:off x="3838471" y="30145"/>
            <a:ext cx="3949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FF0000"/>
                </a:solidFill>
              </a:rPr>
              <a:t>Photoelectron Spectra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7A5FF5-5EEE-9BC9-7C07-5A781967CD3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87"/>
          <a:stretch/>
        </p:blipFill>
        <p:spPr>
          <a:xfrm>
            <a:off x="914633" y="623703"/>
            <a:ext cx="4210027" cy="60177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B4ECFC-F15E-C388-1C38-7D3410FB5B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115" y="1304805"/>
            <a:ext cx="6252379" cy="17900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20CB0E-618E-FCDC-8E44-6F4B51214E34}"/>
              </a:ext>
            </a:extLst>
          </p:cNvPr>
          <p:cNvSpPr txBox="1"/>
          <p:nvPr/>
        </p:nvSpPr>
        <p:spPr>
          <a:xfrm>
            <a:off x="10962996" y="1546855"/>
            <a:ext cx="27417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37C78C-EA6C-3EAA-F0BD-EEDF3849F4BB}"/>
              </a:ext>
            </a:extLst>
          </p:cNvPr>
          <p:cNvSpPr txBox="1"/>
          <p:nvPr/>
        </p:nvSpPr>
        <p:spPr>
          <a:xfrm>
            <a:off x="10962996" y="1993818"/>
            <a:ext cx="27417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8E8A47-7CC6-867C-0106-603C9117F187}"/>
              </a:ext>
            </a:extLst>
          </p:cNvPr>
          <p:cNvSpPr txBox="1"/>
          <p:nvPr/>
        </p:nvSpPr>
        <p:spPr>
          <a:xfrm>
            <a:off x="10962995" y="2440781"/>
            <a:ext cx="27417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0630AF-4C8A-5B34-5C93-0B3C40C671BB}"/>
              </a:ext>
            </a:extLst>
          </p:cNvPr>
          <p:cNvSpPr txBox="1"/>
          <p:nvPr/>
        </p:nvSpPr>
        <p:spPr>
          <a:xfrm>
            <a:off x="10962994" y="2660543"/>
            <a:ext cx="27417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AC566E-FD65-2B47-5402-8790F4E34AB8}"/>
              </a:ext>
            </a:extLst>
          </p:cNvPr>
          <p:cNvSpPr txBox="1"/>
          <p:nvPr/>
        </p:nvSpPr>
        <p:spPr>
          <a:xfrm>
            <a:off x="6431187" y="3841999"/>
            <a:ext cx="453180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altLang="en-US" sz="1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Baltzer</a:t>
            </a:r>
            <a:r>
              <a:rPr lang="en-US" altLang="en-US" sz="1400" dirty="0">
                <a:solidFill>
                  <a:srgbClr val="FF0000"/>
                </a:solidFill>
                <a:latin typeface="Times New Roman" panose="02020603050405020304" pitchFamily="18" charset="0"/>
              </a:rPr>
              <a:t> P. et al. Chem. Phys. 1997, </a:t>
            </a:r>
            <a:r>
              <a:rPr lang="en-US" altLang="en-US" sz="1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224</a:t>
            </a:r>
            <a:r>
              <a:rPr lang="en-US" altLang="en-US" sz="1400" dirty="0">
                <a:solidFill>
                  <a:srgbClr val="FF0000"/>
                </a:solidFill>
                <a:latin typeface="Times New Roman" panose="02020603050405020304" pitchFamily="18" charset="0"/>
              </a:rPr>
              <a:t>, 95.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Köppel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H., </a:t>
            </a:r>
            <a:r>
              <a:rPr lang="en-US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Bâldea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I., and </a:t>
            </a:r>
            <a:r>
              <a:rPr lang="en-US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Szalay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P. G., Adv. Quantum Chem. 2003, 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44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199. 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Mukherjee S., Ravi S., Naskar K., Sardar S. and Adhikari S.  J. Chem. Phys., 2021, 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154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094306.</a:t>
            </a:r>
          </a:p>
        </p:txBody>
      </p:sp>
    </p:spTree>
    <p:extLst>
      <p:ext uri="{BB962C8B-B14F-4D97-AF65-F5344CB8AC3E}">
        <p14:creationId xmlns:p14="http://schemas.microsoft.com/office/powerpoint/2010/main" val="578655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B571CD0-6355-A0DD-6920-93BFE569EB96}"/>
              </a:ext>
            </a:extLst>
          </p:cNvPr>
          <p:cNvSpPr txBox="1"/>
          <p:nvPr/>
        </p:nvSpPr>
        <p:spPr>
          <a:xfrm>
            <a:off x="2152860" y="151953"/>
            <a:ext cx="87596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u="sng" dirty="0">
                <a:latin typeface="Lucida Handwriting" panose="03010101010101010101" pitchFamily="66" charset="0"/>
                <a:ea typeface="SimSun" pitchFamily="2" charset="-122"/>
                <a:cs typeface="Times New Roman" panose="02020603050405020304" pitchFamily="18" charset="0"/>
              </a:rPr>
              <a:t>BBO Treatment  for 1,3,5-C</a:t>
            </a:r>
            <a:r>
              <a:rPr lang="en-US" altLang="zh-CN" sz="3200" b="1" u="sng" baseline="-25000" dirty="0">
                <a:latin typeface="Lucida Handwriting" panose="03010101010101010101" pitchFamily="66" charset="0"/>
                <a:ea typeface="SimSun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sz="3200" b="1" u="sng" dirty="0">
                <a:latin typeface="Lucida Handwriting" panose="03010101010101010101" pitchFamily="66" charset="0"/>
                <a:ea typeface="SimSun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3200" b="1" u="sng" baseline="-25000" dirty="0">
                <a:latin typeface="Lucida Handwriting" panose="03010101010101010101" pitchFamily="66" charset="0"/>
                <a:ea typeface="SimSun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3200" b="1" u="sng" dirty="0">
                <a:latin typeface="Lucida Handwriting" panose="03010101010101010101" pitchFamily="66" charset="0"/>
                <a:ea typeface="SimSun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3200" b="1" u="sng" baseline="-25000" dirty="0">
                <a:latin typeface="Lucida Handwriting" panose="03010101010101010101" pitchFamily="66" charset="0"/>
                <a:ea typeface="SimSun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3200" b="1" u="sng" baseline="30000" dirty="0">
                <a:latin typeface="Lucida Handwriting" panose="03010101010101010101" pitchFamily="66" charset="0"/>
                <a:ea typeface="SimSun" pitchFamily="2" charset="-122"/>
                <a:cs typeface="Times New Roman" panose="02020603050405020304" pitchFamily="18" charset="0"/>
              </a:rPr>
              <a:t>+</a:t>
            </a:r>
            <a:endParaRPr lang="en-IN" sz="3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A29121-5608-E7A0-A316-ED2C1CA6A39A}"/>
              </a:ext>
            </a:extLst>
          </p:cNvPr>
          <p:cNvSpPr/>
          <p:nvPr/>
        </p:nvSpPr>
        <p:spPr>
          <a:xfrm>
            <a:off x="3895967" y="736728"/>
            <a:ext cx="37257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u="sng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sz="2800" b="1" i="1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Initio </a:t>
            </a:r>
            <a:r>
              <a:rPr lang="en-US" sz="2800" b="1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Calculations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E079474-55B0-5E93-B5F9-DF53679CE0AA}"/>
                  </a:ext>
                </a:extLst>
              </p:cNvPr>
              <p:cNvSpPr txBox="1"/>
              <p:nvPr/>
            </p:nvSpPr>
            <p:spPr>
              <a:xfrm>
                <a:off x="539261" y="1321503"/>
                <a:ext cx="8072176" cy="5177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lvl="0" indent="-457200">
                  <a:buFont typeface="+mj-lt"/>
                  <a:buAutoNum type="arabicPeriod"/>
                </a:pP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C-F symmetric stretching mode (Q</a:t>
                </a:r>
                <a:r>
                  <a:rPr lang="en-US" sz="22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en-US" sz="22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Degenerate C–C asymmetric stretching pair (Q</a:t>
                </a:r>
                <a:r>
                  <a:rPr lang="en-US" sz="2200" baseline="-250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9x</a:t>
                </a:r>
                <a:r>
                  <a:rPr lang="en-US" sz="22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Q</a:t>
                </a:r>
                <a:r>
                  <a:rPr lang="en-US" sz="2200" baseline="-250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9y</a:t>
                </a:r>
                <a:r>
                  <a:rPr lang="en-US" sz="22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modes).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Degenerate C–C symmetric stretching pair (Q</a:t>
                </a:r>
                <a:r>
                  <a:rPr lang="en-US" sz="2200" baseline="-25000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10x</a:t>
                </a:r>
                <a:r>
                  <a:rPr lang="en-US" sz="2200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Q</a:t>
                </a:r>
                <a:r>
                  <a:rPr lang="en-US" sz="2200" baseline="-25000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10y</a:t>
                </a:r>
                <a:r>
                  <a:rPr lang="en-US" sz="2200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modes).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Degenerate scissoring motion of C-C-C moiety (Q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12x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Q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12y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modes).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>
                    <a:solidFill>
                      <a:srgbClr val="CC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Degenerate in-plane bending of C-C-C moiety (Q</a:t>
                </a:r>
                <a:r>
                  <a:rPr lang="en-US" sz="2200" baseline="-25000" dirty="0">
                    <a:solidFill>
                      <a:srgbClr val="CC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13x</a:t>
                </a:r>
                <a:r>
                  <a:rPr lang="en-US" sz="2200" dirty="0">
                    <a:solidFill>
                      <a:srgbClr val="CC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Q</a:t>
                </a:r>
                <a:r>
                  <a:rPr lang="en-US" sz="2200" baseline="-25000" dirty="0">
                    <a:solidFill>
                      <a:srgbClr val="CC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13y</a:t>
                </a:r>
                <a:r>
                  <a:rPr lang="en-US" sz="2200" dirty="0">
                    <a:solidFill>
                      <a:srgbClr val="CC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modes)</a:t>
                </a: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>
                    <a:solidFill>
                      <a:srgbClr val="0033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Degenerate C-C twisting (Q</a:t>
                </a:r>
                <a:r>
                  <a:rPr lang="en-US" sz="2200" baseline="-25000" dirty="0">
                    <a:solidFill>
                      <a:srgbClr val="0033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18x</a:t>
                </a:r>
                <a:r>
                  <a:rPr lang="en-US" sz="2200" dirty="0">
                    <a:solidFill>
                      <a:srgbClr val="0033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Q</a:t>
                </a:r>
                <a:r>
                  <a:rPr lang="en-US" sz="2200" baseline="-25000" dirty="0">
                    <a:solidFill>
                      <a:srgbClr val="0033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18y</a:t>
                </a:r>
                <a:r>
                  <a:rPr lang="en-US" sz="2200" dirty="0">
                    <a:solidFill>
                      <a:srgbClr val="0033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modes).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Lowest six doublet states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sz="2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p>
                        <m:r>
                          <a:rPr lang="en-GB" sz="2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GB" sz="2200" baseline="30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"</a:t>
                </a:r>
                <a:r>
                  <a:rPr lang="en-GB" sz="2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sz="2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en-GB" sz="2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200" b="0" i="0" baseline="-250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200" b="0" i="1" baseline="300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"</m:t>
                    </m:r>
                    <m:r>
                      <a:rPr lang="en-US" sz="2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2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sz="2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p>
                        <m:r>
                          <a:rPr lang="en-GB" sz="2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sz="2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GB" sz="2200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sz="2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p>
                        <m:r>
                          <a:rPr lang="en-GB" sz="2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GB" sz="2200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GB" sz="2200" baseline="30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</a:t>
                </a:r>
                <a:r>
                  <a:rPr lang="en-US" sz="2200" dirty="0">
                    <a:solidFill>
                      <a:srgbClr val="0070C0"/>
                    </a:solidFill>
                  </a:rPr>
                  <a:t>.</a:t>
                </a:r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en-US" sz="22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equilibrium, it has D</a:t>
                </a:r>
                <a:r>
                  <a:rPr lang="en-US" sz="2200" baseline="-250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3h</a:t>
                </a:r>
                <a:r>
                  <a:rPr lang="en-US" sz="22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symmetry.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cc-</a:t>
                </a:r>
                <a:r>
                  <a:rPr lang="en-US" sz="2200" dirty="0" err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pVDZ</a:t>
                </a:r>
                <a:r>
                  <a:rPr lang="en-US" sz="2200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en-US" sz="22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MRCI level energy calculation.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 is 11 electrons in 9 orbitals.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 err="1">
                    <a:solidFill>
                      <a:srgbClr val="66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Nonadiabatic</a:t>
                </a:r>
                <a:r>
                  <a:rPr lang="en-US" sz="2200" dirty="0">
                    <a:solidFill>
                      <a:srgbClr val="66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Coupling Terms (NACTs) are calculated by CP-MCSCF method.</a:t>
                </a:r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en-US" sz="2200" dirty="0">
                    <a:solidFill>
                      <a:srgbClr val="0033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2200" baseline="-25000" dirty="0">
                    <a:solidFill>
                      <a:srgbClr val="0033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33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l-GR" sz="2200" dirty="0">
                    <a:solidFill>
                      <a:srgbClr val="0033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ρ</a:t>
                </a:r>
                <a:r>
                  <a:rPr lang="en-US" sz="2200" dirty="0">
                    <a:solidFill>
                      <a:srgbClr val="0033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:r>
                  <a:rPr lang="en-US" sz="2200" dirty="0">
                    <a:solidFill>
                      <a:srgbClr val="0033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   </a:t>
                </a:r>
                <a:r>
                  <a:rPr lang="en-US" sz="2200" dirty="0" err="1">
                    <a:solidFill>
                      <a:srgbClr val="0033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sz="2200" baseline="-25000" dirty="0" err="1">
                    <a:solidFill>
                      <a:srgbClr val="0033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j</a:t>
                </a:r>
                <a:r>
                  <a:rPr lang="en-US" sz="2200" dirty="0">
                    <a:solidFill>
                      <a:srgbClr val="0033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= </a:t>
                </a:r>
                <a:r>
                  <a:rPr lang="el-GR" sz="2200" dirty="0">
                    <a:solidFill>
                      <a:srgbClr val="0033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ρ</a:t>
                </a:r>
                <a:r>
                  <a:rPr lang="en-US" sz="2200" dirty="0">
                    <a:solidFill>
                      <a:srgbClr val="0033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sin.</a:t>
                </a:r>
                <a:endParaRPr lang="en-US" sz="2200" dirty="0">
                  <a:solidFill>
                    <a:srgbClr val="0033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E079474-55B0-5E93-B5F9-DF53679CE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61" y="1321503"/>
                <a:ext cx="8072176" cy="5177636"/>
              </a:xfrm>
              <a:prstGeom prst="rect">
                <a:avLst/>
              </a:prstGeom>
              <a:blipFill>
                <a:blip r:embed="rId2"/>
                <a:stretch>
                  <a:fillRect l="-830" t="-824" r="-377" b="-15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D0A5266A-33AF-6B0B-46AF-8D1CCD4181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264" y="2031452"/>
            <a:ext cx="3497866" cy="37463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E3B2E9-D15A-3D33-BF19-76E9AE48B72A}"/>
              </a:ext>
            </a:extLst>
          </p:cNvPr>
          <p:cNvSpPr txBox="1"/>
          <p:nvPr/>
        </p:nvSpPr>
        <p:spPr>
          <a:xfrm>
            <a:off x="2361360" y="6487750"/>
            <a:ext cx="79499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Mukherjee S., Ravi S., Dutta J., Sardar S. and Adhikari S.  Phys. Chem. Chem. Phys., 2022, 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2185. </a:t>
            </a:r>
          </a:p>
        </p:txBody>
      </p:sp>
    </p:spTree>
    <p:extLst>
      <p:ext uri="{BB962C8B-B14F-4D97-AF65-F5344CB8AC3E}">
        <p14:creationId xmlns:p14="http://schemas.microsoft.com/office/powerpoint/2010/main" val="335768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D7E959-B418-D6F2-E765-54AFB262E4C7}"/>
              </a:ext>
            </a:extLst>
          </p:cNvPr>
          <p:cNvSpPr txBox="1"/>
          <p:nvPr/>
        </p:nvSpPr>
        <p:spPr>
          <a:xfrm>
            <a:off x="1588484" y="47615"/>
            <a:ext cx="4857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FF0000"/>
                </a:solidFill>
              </a:rPr>
              <a:t>Q</a:t>
            </a:r>
            <a:r>
              <a:rPr lang="en-US" sz="2800" b="1" u="sng" baseline="-25000" dirty="0">
                <a:solidFill>
                  <a:srgbClr val="FF0000"/>
                </a:solidFill>
              </a:rPr>
              <a:t>9y</a:t>
            </a:r>
            <a:r>
              <a:rPr lang="en-US" sz="2800" b="1" u="sng" dirty="0">
                <a:solidFill>
                  <a:srgbClr val="FF0000"/>
                </a:solidFill>
              </a:rPr>
              <a:t>-Q</a:t>
            </a:r>
            <a:r>
              <a:rPr lang="en-US" sz="2800" b="1" u="sng" baseline="-25000" dirty="0">
                <a:solidFill>
                  <a:srgbClr val="FF0000"/>
                </a:solidFill>
              </a:rPr>
              <a:t>18y</a:t>
            </a:r>
            <a:r>
              <a:rPr lang="en-US" sz="2800" b="1" u="sng" dirty="0">
                <a:solidFill>
                  <a:srgbClr val="FF0000"/>
                </a:solidFill>
              </a:rPr>
              <a:t> Pair: ADT </a:t>
            </a:r>
            <a:r>
              <a:rPr lang="en-US" sz="2400" b="1" u="sng" dirty="0">
                <a:solidFill>
                  <a:srgbClr val="FF0000"/>
                </a:solidFill>
              </a:rPr>
              <a:t>Quantities</a:t>
            </a:r>
            <a:endParaRPr lang="en-US" sz="2800" b="1" u="sng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445411-2871-131F-848E-2E3D6DB1D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02" y="642132"/>
            <a:ext cx="6940063" cy="28375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3563BC-9B5D-3CE9-E949-D21EAB02B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69" y="3497152"/>
            <a:ext cx="3531399" cy="26120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A41E33-7D4B-A92D-2A7A-848FBF0B46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552" y="591456"/>
            <a:ext cx="3616628" cy="28375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516187-F5CC-7B99-E476-EDA5373FF2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215" y="3429000"/>
            <a:ext cx="3716965" cy="3124835"/>
          </a:xfrm>
          <a:prstGeom prst="rect">
            <a:avLst/>
          </a:prstGeom>
        </p:spPr>
      </p:pic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B6AE4A21-CC1C-DCFD-6A00-657B55A4E5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816828"/>
              </p:ext>
            </p:extLst>
          </p:nvPr>
        </p:nvGraphicFramePr>
        <p:xfrm>
          <a:off x="3754733" y="4162967"/>
          <a:ext cx="3699067" cy="64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31760" imgH="431640" progId="Equation.DSMT4">
                  <p:embed/>
                </p:oleObj>
              </mc:Choice>
              <mc:Fallback>
                <p:oleObj name="Equation" r:id="rId6" imgW="2831760" imgH="43164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59F61F7A-BBD1-D1EF-D83F-088773E755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54733" y="4162967"/>
                        <a:ext cx="3699067" cy="64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68B19CF-4B85-B3A5-CC79-F7B9B1A4EA3D}"/>
              </a:ext>
            </a:extLst>
          </p:cNvPr>
          <p:cNvSpPr txBox="1"/>
          <p:nvPr/>
        </p:nvSpPr>
        <p:spPr>
          <a:xfrm>
            <a:off x="381835" y="6417422"/>
            <a:ext cx="79499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Mukherjee S., Ravi S., Dutta J., Sardar S. and Adhikari S.  Phys. Chem. Chem. Phys., 2022, 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2185.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EC67CE-78BC-F579-DC52-00B070591AE1}"/>
              </a:ext>
            </a:extLst>
          </p:cNvPr>
          <p:cNvSpPr txBox="1"/>
          <p:nvPr/>
        </p:nvSpPr>
        <p:spPr>
          <a:xfrm>
            <a:off x="7348469" y="42555"/>
            <a:ext cx="4565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FF0000"/>
                </a:solidFill>
              </a:rPr>
              <a:t>Non-Traditional JT Model</a:t>
            </a:r>
          </a:p>
        </p:txBody>
      </p:sp>
    </p:spTree>
    <p:extLst>
      <p:ext uri="{BB962C8B-B14F-4D97-AF65-F5344CB8AC3E}">
        <p14:creationId xmlns:p14="http://schemas.microsoft.com/office/powerpoint/2010/main" val="1436543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810A17-B1E2-2FC5-3EA2-46BA45A85E05}"/>
              </a:ext>
            </a:extLst>
          </p:cNvPr>
          <p:cNvSpPr txBox="1"/>
          <p:nvPr/>
        </p:nvSpPr>
        <p:spPr>
          <a:xfrm>
            <a:off x="3999245" y="0"/>
            <a:ext cx="3949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FF0000"/>
                </a:solidFill>
              </a:rPr>
              <a:t>Photoelectron Spectra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CF803F-6187-ABE8-C07D-DC8C99AC0A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200"/>
          <a:stretch/>
        </p:blipFill>
        <p:spPr>
          <a:xfrm>
            <a:off x="522011" y="523220"/>
            <a:ext cx="4793568" cy="61475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D5D7D7-9173-737E-AEE6-1395493E23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542" y="782128"/>
            <a:ext cx="5283762" cy="29257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FA7191-1E67-2C4B-DA90-064EB398220A}"/>
              </a:ext>
            </a:extLst>
          </p:cNvPr>
          <p:cNvSpPr txBox="1"/>
          <p:nvPr/>
        </p:nvSpPr>
        <p:spPr>
          <a:xfrm>
            <a:off x="10638024" y="1502513"/>
            <a:ext cx="21115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074FF5-FBB5-D601-F2E7-4286F601E6F4}"/>
              </a:ext>
            </a:extLst>
          </p:cNvPr>
          <p:cNvSpPr txBox="1"/>
          <p:nvPr/>
        </p:nvSpPr>
        <p:spPr>
          <a:xfrm>
            <a:off x="10634978" y="2193074"/>
            <a:ext cx="21115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216B85-8673-8AC7-9366-C13E9A61A367}"/>
              </a:ext>
            </a:extLst>
          </p:cNvPr>
          <p:cNvSpPr txBox="1"/>
          <p:nvPr/>
        </p:nvSpPr>
        <p:spPr>
          <a:xfrm>
            <a:off x="10634978" y="2419519"/>
            <a:ext cx="21115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6D7409-E588-BE41-40C2-9B60D43E2300}"/>
              </a:ext>
            </a:extLst>
          </p:cNvPr>
          <p:cNvSpPr txBox="1"/>
          <p:nvPr/>
        </p:nvSpPr>
        <p:spPr>
          <a:xfrm>
            <a:off x="10628886" y="2883635"/>
            <a:ext cx="21115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56A0EC-1268-16B2-B0CF-BF4488111E84}"/>
              </a:ext>
            </a:extLst>
          </p:cNvPr>
          <p:cNvSpPr txBox="1"/>
          <p:nvPr/>
        </p:nvSpPr>
        <p:spPr>
          <a:xfrm>
            <a:off x="10650894" y="3093705"/>
            <a:ext cx="21115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46A6D6-F657-30BA-40AB-18142E378928}"/>
              </a:ext>
            </a:extLst>
          </p:cNvPr>
          <p:cNvSpPr txBox="1"/>
          <p:nvPr/>
        </p:nvSpPr>
        <p:spPr>
          <a:xfrm>
            <a:off x="6437419" y="4787024"/>
            <a:ext cx="410307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Gilbert, R.; Sauvageau, P.; </a:t>
            </a:r>
            <a:r>
              <a:rPr lang="en-US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Sandorfy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C. Chem. Phys. Lett. 1972, 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465-470.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Mondal, T.; Mahapatra, S.; Phys. Chem. Chem. Phys. 2009, 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10867-10880.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Mukherjee S., Ravi S., Dutta J., Sardar S. and Adhikari S.  Phys. Chem. Chem. Phys., 2022, 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2185. </a:t>
            </a: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660BB2B9-CD45-692F-ACD0-2BF5579F6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2347" y="3935706"/>
            <a:ext cx="3915677" cy="584775"/>
          </a:xfrm>
          <a:prstGeom prst="rect">
            <a:avLst/>
          </a:prstGeom>
          <a:noFill/>
          <a:ln w="25400"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rgbClr val="7030A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Q</a:t>
            </a:r>
            <a:r>
              <a:rPr lang="en-US" sz="1600" baseline="-25000" dirty="0">
                <a:solidFill>
                  <a:srgbClr val="7030A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13x</a:t>
            </a:r>
            <a:r>
              <a:rPr lang="en-US" sz="1600" dirty="0">
                <a:solidFill>
                  <a:srgbClr val="7030A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, Q</a:t>
            </a:r>
            <a:r>
              <a:rPr lang="en-US" sz="1600" baseline="-25000" dirty="0">
                <a:solidFill>
                  <a:srgbClr val="7030A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13y</a:t>
            </a:r>
            <a:r>
              <a:rPr lang="en-US" sz="1600" dirty="0">
                <a:solidFill>
                  <a:srgbClr val="7030A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, Q</a:t>
            </a:r>
            <a:r>
              <a:rPr lang="en-US" sz="1600" baseline="-25000" dirty="0">
                <a:solidFill>
                  <a:srgbClr val="7030A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18x</a:t>
            </a:r>
            <a:r>
              <a:rPr lang="en-US" sz="1600" dirty="0">
                <a:solidFill>
                  <a:srgbClr val="7030A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, Q</a:t>
            </a:r>
            <a:r>
              <a:rPr lang="en-US" sz="1600" baseline="-25000" dirty="0">
                <a:solidFill>
                  <a:srgbClr val="7030A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18y</a:t>
            </a:r>
            <a:r>
              <a:rPr lang="en-US" sz="1600" dirty="0">
                <a:solidFill>
                  <a:srgbClr val="7030A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, Q</a:t>
            </a:r>
            <a:r>
              <a:rPr lang="en-US" sz="1600" baseline="-25000" dirty="0">
                <a:solidFill>
                  <a:srgbClr val="7030A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solidFill>
                  <a:srgbClr val="7030A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, Q</a:t>
            </a:r>
            <a:r>
              <a:rPr lang="en-US" sz="1600" baseline="-25000" dirty="0">
                <a:solidFill>
                  <a:srgbClr val="7030A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9x</a:t>
            </a:r>
            <a:r>
              <a:rPr lang="en-US" sz="1600" dirty="0">
                <a:solidFill>
                  <a:srgbClr val="7030A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and Q</a:t>
            </a:r>
            <a:r>
              <a:rPr lang="en-US" sz="1600" baseline="-25000" dirty="0">
                <a:solidFill>
                  <a:srgbClr val="7030A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9y</a:t>
            </a:r>
            <a:r>
              <a:rPr lang="en-US" sz="1600" dirty="0">
                <a:solidFill>
                  <a:srgbClr val="7030A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</a:p>
          <a:p>
            <a:pPr algn="ctr">
              <a:defRPr/>
            </a:pPr>
            <a:r>
              <a:rPr lang="en-US" sz="1600" dirty="0">
                <a:solidFill>
                  <a:srgbClr val="7030A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normal modes are used     </a:t>
            </a:r>
          </a:p>
        </p:txBody>
      </p:sp>
    </p:spTree>
    <p:extLst>
      <p:ext uri="{BB962C8B-B14F-4D97-AF65-F5344CB8AC3E}">
        <p14:creationId xmlns:p14="http://schemas.microsoft.com/office/powerpoint/2010/main" val="3591748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971D77-40C6-D0B0-D656-A4BFE6CB6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568" y="274022"/>
            <a:ext cx="7894584" cy="60865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2BABEF-F062-2956-7DC9-72A53E7EB0A8}"/>
              </a:ext>
            </a:extLst>
          </p:cNvPr>
          <p:cNvSpPr txBox="1"/>
          <p:nvPr/>
        </p:nvSpPr>
        <p:spPr>
          <a:xfrm>
            <a:off x="1481161" y="6550223"/>
            <a:ext cx="79499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Mukherjee S., Ravi S., Dutta J., Sardar S. and Adhikari S.  Phys. Chem. Chem. Phys., 2022, 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2185. </a:t>
            </a: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46D4C711-40AC-C1FA-DFFC-157FC96A9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546" y="2993586"/>
            <a:ext cx="2692959" cy="584775"/>
          </a:xfrm>
          <a:prstGeom prst="rect">
            <a:avLst/>
          </a:prstGeom>
          <a:noFill/>
          <a:ln w="25400"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rgbClr val="7030A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Including Q</a:t>
            </a:r>
            <a:r>
              <a:rPr lang="en-US" sz="1600" baseline="-25000" dirty="0">
                <a:solidFill>
                  <a:srgbClr val="7030A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10x</a:t>
            </a:r>
            <a:r>
              <a:rPr lang="en-US" sz="1600" dirty="0">
                <a:solidFill>
                  <a:srgbClr val="7030A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, Q</a:t>
            </a:r>
            <a:r>
              <a:rPr lang="en-US" sz="1600" baseline="-25000" dirty="0">
                <a:solidFill>
                  <a:srgbClr val="7030A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10y</a:t>
            </a:r>
            <a:r>
              <a:rPr lang="en-US" sz="1600" dirty="0">
                <a:solidFill>
                  <a:srgbClr val="7030A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, </a:t>
            </a:r>
          </a:p>
          <a:p>
            <a:pPr algn="ctr">
              <a:defRPr/>
            </a:pPr>
            <a:r>
              <a:rPr lang="en-US" sz="1600" dirty="0">
                <a:solidFill>
                  <a:srgbClr val="7030A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Q</a:t>
            </a:r>
            <a:r>
              <a:rPr lang="en-US" sz="1600" baseline="-25000" dirty="0">
                <a:solidFill>
                  <a:srgbClr val="7030A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12x</a:t>
            </a:r>
            <a:r>
              <a:rPr lang="en-US" sz="1600" dirty="0">
                <a:solidFill>
                  <a:srgbClr val="7030A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, Q</a:t>
            </a:r>
            <a:r>
              <a:rPr lang="en-US" sz="1600" baseline="-25000" dirty="0">
                <a:solidFill>
                  <a:srgbClr val="7030A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12y</a:t>
            </a:r>
            <a:r>
              <a:rPr lang="en-US" sz="1600" dirty="0">
                <a:solidFill>
                  <a:srgbClr val="7030A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normal modes     </a:t>
            </a:r>
          </a:p>
        </p:txBody>
      </p:sp>
    </p:spTree>
    <p:extLst>
      <p:ext uri="{BB962C8B-B14F-4D97-AF65-F5344CB8AC3E}">
        <p14:creationId xmlns:p14="http://schemas.microsoft.com/office/powerpoint/2010/main" val="3172610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4E34A4-AB72-5828-272A-69DF9DC04F66}"/>
              </a:ext>
            </a:extLst>
          </p:cNvPr>
          <p:cNvSpPr/>
          <p:nvPr/>
        </p:nvSpPr>
        <p:spPr>
          <a:xfrm>
            <a:off x="4686876" y="305477"/>
            <a:ext cx="24438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Plans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AD7E9C-F784-40A4-0BC3-C842B8A0A8D5}"/>
              </a:ext>
            </a:extLst>
          </p:cNvPr>
          <p:cNvSpPr txBox="1"/>
          <p:nvPr/>
        </p:nvSpPr>
        <p:spPr>
          <a:xfrm>
            <a:off x="518614" y="1000500"/>
            <a:ext cx="115327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Investigation of non-adiabatic interactions of o-</a:t>
            </a:r>
            <a:r>
              <a:rPr lang="en-US" sz="22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diflurobenzene</a:t>
            </a:r>
            <a:r>
              <a:rPr lang="en-US" sz="22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pyridine cations by scanning the pairs of normal modes.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Calculation of theoretical 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photoabsoprtion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spectra of the neutral counterparts by TDDVR dynamics.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DDD26A-770A-ADFF-C8CB-44EC05F5E4EF}"/>
              </a:ext>
            </a:extLst>
          </p:cNvPr>
          <p:cNvSpPr/>
          <p:nvPr/>
        </p:nvSpPr>
        <p:spPr>
          <a:xfrm>
            <a:off x="4305285" y="2741964"/>
            <a:ext cx="35814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ABF231-180B-01DC-F909-1C0898EFE576}"/>
              </a:ext>
            </a:extLst>
          </p:cNvPr>
          <p:cNvSpPr txBox="1"/>
          <p:nvPr/>
        </p:nvSpPr>
        <p:spPr>
          <a:xfrm>
            <a:off x="643871" y="3616929"/>
            <a:ext cx="109042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Soumya Mukherjee (File No: SPM-07/080(0250)/2016-EMR-I) acknowledges CSIR India and IACS for research fellowship.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Saikat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Hazra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Satyam Ravi thank IACS for research fellowship.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Subhankar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Sardar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acknowledges Principal,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Bhatter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College,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Dantan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providing research facility in his institution.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Satrajit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Adhikari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acknowledges DST, India, through project no. File No. CRG/2019/000793 for the research funding.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Satrajit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Adhikari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also acknowledges IACS for CRAY supercomputing facility.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3F7830-B0E0-D70C-289A-121FD8C49E9D}"/>
              </a:ext>
            </a:extLst>
          </p:cNvPr>
          <p:cNvSpPr/>
          <p:nvPr/>
        </p:nvSpPr>
        <p:spPr>
          <a:xfrm>
            <a:off x="4686876" y="5325417"/>
            <a:ext cx="2603020" cy="70788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05527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81C9E8-014D-3A4E-E021-6309FA6C32A4}"/>
              </a:ext>
            </a:extLst>
          </p:cNvPr>
          <p:cNvSpPr txBox="1">
            <a:spLocks noChangeAspect="1"/>
          </p:cNvSpPr>
          <p:nvPr/>
        </p:nvSpPr>
        <p:spPr>
          <a:xfrm>
            <a:off x="291921" y="757477"/>
            <a:ext cx="11806293" cy="5097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Born-Oppenheimer (BO) approximation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coupling between fast-moving electrons and slow-moving nuclei (huge differences in masses).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degenerate points, nonadiabatic coupling terms (NACTs) (electron-nuclei coupling) become infinite (Hellmann-Feynman theorem)</a:t>
            </a:r>
            <a:r>
              <a:rPr lang="en-US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3,4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At other points also, NACT may have non-negligible value due to substantial coupling between electronic and nuclear motion.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paradigm shift from adiabatic to diabatic framework is needed. 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diabatic representation, electron-nuclear couplings appear in form of diabatic couplings which are smooth, continuous as well as single-valued. 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Diabatic wavefunctions are formed by orthogonal rotation of the adiabatic wavefunction. The elements of such rotation matrix are obtained by employing the Adiabatic-to-Diabatic Transformation (ADT) condition</a:t>
            </a:r>
            <a:r>
              <a:rPr lang="en-US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5,6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Finally, diabatic potential energy is calculated using the similarity transformation of adiabatic potential energy matrix by the rotation (ADT) matrix.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developed a generalized code, ‘ADT’ to formulate analytic expressions of ADT quantities and compute their numerical values.</a:t>
            </a:r>
            <a:r>
              <a:rPr lang="en-US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29E7EC-C2F1-2B96-64F7-61E458137D38}"/>
              </a:ext>
            </a:extLst>
          </p:cNvPr>
          <p:cNvSpPr txBox="1"/>
          <p:nvPr/>
        </p:nvSpPr>
        <p:spPr>
          <a:xfrm>
            <a:off x="3292122" y="107445"/>
            <a:ext cx="6392711" cy="542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925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and key features of my 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9160DC-ADBE-EFB9-3380-2728AF061CCA}"/>
              </a:ext>
            </a:extLst>
          </p:cNvPr>
          <p:cNvSpPr txBox="1"/>
          <p:nvPr/>
        </p:nvSpPr>
        <p:spPr>
          <a:xfrm>
            <a:off x="3292122" y="5688449"/>
            <a:ext cx="74245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Born M. and Oppenheimer J. R., Ann. Phys. 1927, </a:t>
            </a:r>
            <a:r>
              <a:rPr lang="en-US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84</a:t>
            </a:r>
            <a:r>
              <a:rPr 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457.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Born M. and Huang K., Dynamical Theory of Crystal Lattices, Oxford University Press: Oxford, U.K., (1954)</a:t>
            </a:r>
            <a:endParaRPr lang="de-DE" sz="1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de-DE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Hellmann, H. Einfuhrang in die Quantenchemie; Franz Duetiche: Leipzig, Germany, 1937.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de-DE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Feynman, R. Forces in Molecules. Phys. Rev. 1939, </a:t>
            </a:r>
            <a:r>
              <a:rPr lang="de-DE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56</a:t>
            </a:r>
            <a:r>
              <a:rPr lang="de-DE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340−343.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Baer, M.  Phys. Rep. 2002, </a:t>
            </a:r>
            <a:r>
              <a:rPr lang="en-US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358</a:t>
            </a:r>
            <a:r>
              <a:rPr 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75−142.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de-DE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Sarkar, B.; Adhikari, S. J. Chem. Phys. 2006, </a:t>
            </a:r>
            <a:r>
              <a:rPr lang="de-DE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124</a:t>
            </a:r>
            <a:r>
              <a:rPr lang="de-DE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074101.</a:t>
            </a:r>
            <a:endParaRPr lang="en-US" sz="1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Naskar K., Mukherjee S., Mukherjee B., Ravi S., Mukherjee S., Sardar S. and Adhikari S. J. Chem. Theory </a:t>
            </a:r>
            <a:r>
              <a:rPr lang="en-US" sz="1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2020, </a:t>
            </a:r>
            <a:r>
              <a:rPr lang="en-US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1666. </a:t>
            </a:r>
          </a:p>
        </p:txBody>
      </p:sp>
    </p:spTree>
    <p:extLst>
      <p:ext uri="{BB962C8B-B14F-4D97-AF65-F5344CB8AC3E}">
        <p14:creationId xmlns:p14="http://schemas.microsoft.com/office/powerpoint/2010/main" val="1290766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414C53-1012-6F42-E756-9AA3FBBCA9DF}"/>
              </a:ext>
            </a:extLst>
          </p:cNvPr>
          <p:cNvSpPr/>
          <p:nvPr/>
        </p:nvSpPr>
        <p:spPr>
          <a:xfrm>
            <a:off x="3961890" y="57991"/>
            <a:ext cx="39674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Origination of NACT</a:t>
            </a:r>
            <a:endParaRPr lang="en-US" sz="3200" b="1" baseline="30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DEDBA062-3880-F0A0-341E-0E77B7BFA6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742042"/>
              </p:ext>
            </p:extLst>
          </p:nvPr>
        </p:nvGraphicFramePr>
        <p:xfrm>
          <a:off x="3391179" y="862374"/>
          <a:ext cx="393065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82600" imgH="431640" progId="Equation.DSMT4">
                  <p:embed/>
                </p:oleObj>
              </mc:Choice>
              <mc:Fallback>
                <p:oleObj name="Equation" r:id="rId2" imgW="2082600" imgH="431640" progId="Equation.DSMT4">
                  <p:embed/>
                  <p:pic>
                    <p:nvPicPr>
                      <p:cNvPr id="20" name="Object 1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91179" y="862374"/>
                        <a:ext cx="3930650" cy="879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6496C9B-7086-2CB1-F987-ACE74ADF8D5F}"/>
              </a:ext>
            </a:extLst>
          </p:cNvPr>
          <p:cNvSpPr txBox="1"/>
          <p:nvPr/>
        </p:nvSpPr>
        <p:spPr>
          <a:xfrm>
            <a:off x="778402" y="545812"/>
            <a:ext cx="10595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 expansion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FAFDBE-6AF0-0EAB-B4F9-12090A4DC0C7}"/>
              </a:ext>
            </a:extLst>
          </p:cNvPr>
          <p:cNvSpPr txBox="1"/>
          <p:nvPr/>
        </p:nvSpPr>
        <p:spPr>
          <a:xfrm>
            <a:off x="902856" y="1573866"/>
            <a:ext cx="105950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where,                          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molecular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wavefunction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wavefunctions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nuclear 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wavefunctions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4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BAA622E-DDA7-B170-78F2-2AA24EE98D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762817"/>
              </p:ext>
            </p:extLst>
          </p:nvPr>
        </p:nvGraphicFramePr>
        <p:xfrm>
          <a:off x="2282462" y="1559416"/>
          <a:ext cx="1266530" cy="456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85800" imgH="228600" progId="Equation.DSMT4">
                  <p:embed/>
                </p:oleObj>
              </mc:Choice>
              <mc:Fallback>
                <p:oleObj name="Equation" r:id="rId4" imgW="685800" imgH="2286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2462" y="1559416"/>
                        <a:ext cx="1266530" cy="4569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294C840-1F51-0E4B-50B8-21E2F9D3C7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8380046"/>
              </p:ext>
            </p:extLst>
          </p:nvPr>
        </p:nvGraphicFramePr>
        <p:xfrm>
          <a:off x="2282462" y="1953755"/>
          <a:ext cx="1339864" cy="474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98400" imgH="228600" progId="Equation.DSMT4">
                  <p:embed/>
                </p:oleObj>
              </mc:Choice>
              <mc:Fallback>
                <p:oleObj name="Equation" r:id="rId6" imgW="698400" imgH="2286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82462" y="1953755"/>
                        <a:ext cx="1339864" cy="4747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FB588B42-452B-4912-199B-890508B15D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2316943"/>
              </p:ext>
            </p:extLst>
          </p:nvPr>
        </p:nvGraphicFramePr>
        <p:xfrm>
          <a:off x="2446466" y="2310970"/>
          <a:ext cx="894737" cy="527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19040" imgH="228600" progId="Equation.DSMT4">
                  <p:embed/>
                </p:oleObj>
              </mc:Choice>
              <mc:Fallback>
                <p:oleObj name="Equation" r:id="rId8" imgW="419040" imgH="2286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46466" y="2310970"/>
                        <a:ext cx="894737" cy="5279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ight Arrow 25">
            <a:extLst>
              <a:ext uri="{FF2B5EF4-FFF2-40B4-BE49-F238E27FC236}">
                <a16:creationId xmlns:a16="http://schemas.microsoft.com/office/drawing/2014/main" id="{1154C853-2E04-833A-D372-F106BC9CC5F3}"/>
              </a:ext>
            </a:extLst>
          </p:cNvPr>
          <p:cNvSpPr/>
          <p:nvPr/>
        </p:nvSpPr>
        <p:spPr>
          <a:xfrm>
            <a:off x="3534851" y="1771849"/>
            <a:ext cx="656081" cy="45719"/>
          </a:xfrm>
          <a:prstGeom prst="rightArrow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B8F849-C556-CE17-EF33-18C26EF2FD42}"/>
              </a:ext>
            </a:extLst>
          </p:cNvPr>
          <p:cNvSpPr txBox="1"/>
          <p:nvPr/>
        </p:nvSpPr>
        <p:spPr>
          <a:xfrm>
            <a:off x="711801" y="2887087"/>
            <a:ext cx="10595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time-independent Schrödinger equation : 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887E299-859E-B799-E21C-0892CE519A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1915797"/>
              </p:ext>
            </p:extLst>
          </p:nvPr>
        </p:nvGraphicFramePr>
        <p:xfrm>
          <a:off x="2976528" y="3420102"/>
          <a:ext cx="4759951" cy="596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84120" imgH="253800" progId="Equation.DSMT4">
                  <p:embed/>
                </p:oleObj>
              </mc:Choice>
              <mc:Fallback>
                <p:oleObj name="Equation" r:id="rId10" imgW="2184120" imgH="253800" progId="Equation.DSMT4">
                  <p:embed/>
                  <p:pic>
                    <p:nvPicPr>
                      <p:cNvPr id="30" name="Object 2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976528" y="3420102"/>
                        <a:ext cx="4759951" cy="596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5CF883F-7CFC-1580-873F-3769FC91EAA1}"/>
              </a:ext>
            </a:extLst>
          </p:cNvPr>
          <p:cNvSpPr txBox="1"/>
          <p:nvPr/>
        </p:nvSpPr>
        <p:spPr>
          <a:xfrm>
            <a:off x="778401" y="4177943"/>
            <a:ext cx="10595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where, </a:t>
            </a: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F0F7E1A6-CF75-A7D9-470E-0A8F689640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90576"/>
              </p:ext>
            </p:extLst>
          </p:nvPr>
        </p:nvGraphicFramePr>
        <p:xfrm>
          <a:off x="2014348" y="4193041"/>
          <a:ext cx="3215956" cy="475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854000" imgH="253800" progId="Equation.DSMT4">
                  <p:embed/>
                </p:oleObj>
              </mc:Choice>
              <mc:Fallback>
                <p:oleObj name="Equation" r:id="rId12" imgW="1854000" imgH="253800" progId="Equation.DSMT4">
                  <p:embed/>
                  <p:pic>
                    <p:nvPicPr>
                      <p:cNvPr id="32" name="Object 3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014348" y="4193041"/>
                        <a:ext cx="3215956" cy="4757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ight Arrow 33">
            <a:extLst>
              <a:ext uri="{FF2B5EF4-FFF2-40B4-BE49-F238E27FC236}">
                <a16:creationId xmlns:a16="http://schemas.microsoft.com/office/drawing/2014/main" id="{9B92A402-E487-6296-B3BF-7A928FE1F0CD}"/>
              </a:ext>
            </a:extLst>
          </p:cNvPr>
          <p:cNvSpPr/>
          <p:nvPr/>
        </p:nvSpPr>
        <p:spPr>
          <a:xfrm>
            <a:off x="5356503" y="4423512"/>
            <a:ext cx="787208" cy="45719"/>
          </a:xfrm>
          <a:prstGeom prst="rightArrow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54059457-5E0E-4F8C-2E82-5FF1C4D2F3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4662463"/>
              </p:ext>
            </p:extLst>
          </p:nvPr>
        </p:nvGraphicFramePr>
        <p:xfrm>
          <a:off x="3290971" y="4769404"/>
          <a:ext cx="1799922" cy="887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168200" imgH="533160" progId="Equation.DSMT4">
                  <p:embed/>
                </p:oleObj>
              </mc:Choice>
              <mc:Fallback>
                <p:oleObj name="Equation" r:id="rId14" imgW="1168200" imgH="533160" progId="Equation.DSMT4">
                  <p:embed/>
                  <p:pic>
                    <p:nvPicPr>
                      <p:cNvPr id="35" name="Object 3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290971" y="4769404"/>
                        <a:ext cx="1799922" cy="8873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ight Arrow 35">
            <a:extLst>
              <a:ext uri="{FF2B5EF4-FFF2-40B4-BE49-F238E27FC236}">
                <a16:creationId xmlns:a16="http://schemas.microsoft.com/office/drawing/2014/main" id="{460D45E2-BAAA-37D6-E46A-AFBA398EFD2D}"/>
              </a:ext>
            </a:extLst>
          </p:cNvPr>
          <p:cNvSpPr/>
          <p:nvPr/>
        </p:nvSpPr>
        <p:spPr>
          <a:xfrm>
            <a:off x="5356503" y="5223766"/>
            <a:ext cx="787208" cy="45719"/>
          </a:xfrm>
          <a:prstGeom prst="rightArrow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B8AD0C-604D-0E38-9AB7-20E87741D8F7}"/>
              </a:ext>
            </a:extLst>
          </p:cNvPr>
          <p:cNvSpPr txBox="1"/>
          <p:nvPr/>
        </p:nvSpPr>
        <p:spPr>
          <a:xfrm>
            <a:off x="6409321" y="4982224"/>
            <a:ext cx="450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nuclear kinetic energy operator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639A53-5C95-EB1C-F7EF-65B93A955F51}"/>
              </a:ext>
            </a:extLst>
          </p:cNvPr>
          <p:cNvSpPr txBox="1"/>
          <p:nvPr/>
        </p:nvSpPr>
        <p:spPr>
          <a:xfrm>
            <a:off x="711801" y="5544491"/>
            <a:ext cx="10595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Schrödinger equation :</a:t>
            </a:r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73CA03E3-6F25-FC19-107C-54D5E6FA81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5606219"/>
              </p:ext>
            </p:extLst>
          </p:nvPr>
        </p:nvGraphicFramePr>
        <p:xfrm>
          <a:off x="2177190" y="5963312"/>
          <a:ext cx="4353978" cy="498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27200" imgH="253800" progId="Equation.DSMT4">
                  <p:embed/>
                </p:oleObj>
              </mc:Choice>
              <mc:Fallback>
                <p:oleObj name="Equation" r:id="rId16" imgW="2527200" imgH="253800" progId="Equation.DSMT4">
                  <p:embed/>
                  <p:pic>
                    <p:nvPicPr>
                      <p:cNvPr id="39" name="Object 3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177190" y="5963312"/>
                        <a:ext cx="4353978" cy="4985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03062454-94F7-7F60-DCC2-AA7FC4C0881A}"/>
              </a:ext>
            </a:extLst>
          </p:cNvPr>
          <p:cNvSpPr txBox="1"/>
          <p:nvPr/>
        </p:nvSpPr>
        <p:spPr>
          <a:xfrm>
            <a:off x="6863935" y="5981777"/>
            <a:ext cx="5197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baseline="-25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are adiabatic potential energy]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823932A-6B14-58C1-7085-29D4B0FA017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538027" y="2140911"/>
            <a:ext cx="688908" cy="10973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9031A06-A5C5-C5AC-37E3-7E87D9B1E11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538027" y="2566714"/>
            <a:ext cx="688908" cy="10973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A4A2FF3-AF59-8DDE-FC91-E811F4F25C98}"/>
              </a:ext>
            </a:extLst>
          </p:cNvPr>
          <p:cNvSpPr txBox="1"/>
          <p:nvPr/>
        </p:nvSpPr>
        <p:spPr>
          <a:xfrm>
            <a:off x="6269910" y="4124876"/>
            <a:ext cx="5258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 of nuclear kinetic energy operator and electronic Hamiltonian</a:t>
            </a:r>
          </a:p>
        </p:txBody>
      </p:sp>
    </p:spTree>
    <p:extLst>
      <p:ext uri="{BB962C8B-B14F-4D97-AF65-F5344CB8AC3E}">
        <p14:creationId xmlns:p14="http://schemas.microsoft.com/office/powerpoint/2010/main" val="2266586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F71D55-82B2-8554-6501-53AE80E02E0E}"/>
              </a:ext>
            </a:extLst>
          </p:cNvPr>
          <p:cNvSpPr txBox="1"/>
          <p:nvPr/>
        </p:nvSpPr>
        <p:spPr>
          <a:xfrm>
            <a:off x="449585" y="248589"/>
            <a:ext cx="11440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Substituting the wavefunction and projecting this equation with                       , 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C786A4A-FAEE-AFE6-D9DC-2E5F52CFAE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5379738"/>
              </p:ext>
            </p:extLst>
          </p:nvPr>
        </p:nvGraphicFramePr>
        <p:xfrm>
          <a:off x="8757192" y="188261"/>
          <a:ext cx="1739015" cy="582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23600" imgH="241200" progId="Equation.DSMT4">
                  <p:embed/>
                </p:oleObj>
              </mc:Choice>
              <mc:Fallback>
                <p:oleObj name="Equation" r:id="rId2" imgW="723600" imgH="241200" progId="Equation.DSMT4">
                  <p:embed/>
                  <p:pic>
                    <p:nvPicPr>
                      <p:cNvPr id="49" name="Object 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757192" y="188261"/>
                        <a:ext cx="1739015" cy="5823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2F51C8D-53D3-C088-A302-BE3E10D943DB}"/>
              </a:ext>
            </a:extLst>
          </p:cNvPr>
          <p:cNvSpPr txBox="1"/>
          <p:nvPr/>
        </p:nvSpPr>
        <p:spPr>
          <a:xfrm>
            <a:off x="995876" y="1865377"/>
            <a:ext cx="10894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            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adiabatic potential energy matrix (diagonal matrix) </a:t>
            </a:r>
          </a:p>
          <a:p>
            <a:pPr lvl="0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l-GR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nonadiabatic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coupling matrix (NACM). (skew-symmetric</a:t>
            </a:r>
          </a:p>
          <a:p>
            <a:pPr lvl="0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for real </a:t>
            </a:r>
            <a:r>
              <a:rPr lang="en-US" sz="2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wavefunctions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2D3AB3-9CDF-B6A6-7942-804C3A493A78}"/>
              </a:ext>
            </a:extLst>
          </p:cNvPr>
          <p:cNvSpPr txBox="1"/>
          <p:nvPr/>
        </p:nvSpPr>
        <p:spPr>
          <a:xfrm>
            <a:off x="3550816" y="758538"/>
            <a:ext cx="3784247" cy="1058555"/>
          </a:xfrm>
          <a:prstGeom prst="rect">
            <a:avLst/>
          </a:prstGeom>
          <a:solidFill>
            <a:srgbClr val="0070C0">
              <a:alpha val="30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Right Arrow 57">
            <a:extLst>
              <a:ext uri="{FF2B5EF4-FFF2-40B4-BE49-F238E27FC236}">
                <a16:creationId xmlns:a16="http://schemas.microsoft.com/office/drawing/2014/main" id="{15D04051-9EAC-76E8-A951-828F35D14B81}"/>
              </a:ext>
            </a:extLst>
          </p:cNvPr>
          <p:cNvSpPr/>
          <p:nvPr/>
        </p:nvSpPr>
        <p:spPr>
          <a:xfrm>
            <a:off x="2259781" y="2080821"/>
            <a:ext cx="787208" cy="45719"/>
          </a:xfrm>
          <a:prstGeom prst="rightArrow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58">
            <a:extLst>
              <a:ext uri="{FF2B5EF4-FFF2-40B4-BE49-F238E27FC236}">
                <a16:creationId xmlns:a16="http://schemas.microsoft.com/office/drawing/2014/main" id="{1EBD966E-DAD6-9E0E-776E-C7F5ADF46D2D}"/>
              </a:ext>
            </a:extLst>
          </p:cNvPr>
          <p:cNvSpPr/>
          <p:nvPr/>
        </p:nvSpPr>
        <p:spPr>
          <a:xfrm>
            <a:off x="2259781" y="2465541"/>
            <a:ext cx="787208" cy="45719"/>
          </a:xfrm>
          <a:prstGeom prst="rightArrow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13F7A354-CC96-E02A-E127-9421124750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206127"/>
              </p:ext>
            </p:extLst>
          </p:nvPr>
        </p:nvGraphicFramePr>
        <p:xfrm>
          <a:off x="3606201" y="828521"/>
          <a:ext cx="367347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03240" imgH="431640" progId="Equation.DSMT4">
                  <p:embed/>
                </p:oleObj>
              </mc:Choice>
              <mc:Fallback>
                <p:oleObj name="Equation" r:id="rId4" imgW="1803240" imgH="431640" progId="Equation.DSMT4">
                  <p:embed/>
                  <p:pic>
                    <p:nvPicPr>
                      <p:cNvPr id="52" name="Object 5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06201" y="828521"/>
                        <a:ext cx="3673475" cy="879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EF35011-A389-9663-8B8A-C33CE762F3DB}"/>
              </a:ext>
            </a:extLst>
          </p:cNvPr>
          <p:cNvSpPr txBox="1"/>
          <p:nvPr/>
        </p:nvSpPr>
        <p:spPr>
          <a:xfrm>
            <a:off x="449585" y="2943042"/>
            <a:ext cx="11440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Here,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NACT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1455B7-0F47-F9E2-9EF7-4077965E337A}"/>
              </a:ext>
            </a:extLst>
          </p:cNvPr>
          <p:cNvSpPr txBox="1"/>
          <p:nvPr/>
        </p:nvSpPr>
        <p:spPr>
          <a:xfrm>
            <a:off x="3292967" y="3453294"/>
            <a:ext cx="4121894" cy="627245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3DA635E5-1998-6B99-BC1D-429848F353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2112531"/>
              </p:ext>
            </p:extLst>
          </p:nvPr>
        </p:nvGraphicFramePr>
        <p:xfrm>
          <a:off x="3381991" y="3453294"/>
          <a:ext cx="4121894" cy="627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52480" imgH="266400" progId="Equation.DSMT4">
                  <p:embed/>
                </p:oleObj>
              </mc:Choice>
              <mc:Fallback>
                <p:oleObj name="Equation" r:id="rId6" imgW="1752480" imgH="266400" progId="Equation.DSMT4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81991" y="3453294"/>
                        <a:ext cx="4121894" cy="627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8D54FACF-6421-C315-D793-F38A73787FEF}"/>
              </a:ext>
            </a:extLst>
          </p:cNvPr>
          <p:cNvSpPr txBox="1"/>
          <p:nvPr/>
        </p:nvSpPr>
        <p:spPr>
          <a:xfrm>
            <a:off x="449585" y="4328549"/>
            <a:ext cx="11795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BO approximation this is considered as 0 (i.e. no electron-nuclear coupling)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the above Schrödinger equation becomes,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AF5EC5-0D8B-E97B-87E7-AA84B32F42E2}"/>
              </a:ext>
            </a:extLst>
          </p:cNvPr>
          <p:cNvSpPr txBox="1"/>
          <p:nvPr/>
        </p:nvSpPr>
        <p:spPr>
          <a:xfrm>
            <a:off x="4126132" y="5298494"/>
            <a:ext cx="3026159" cy="907272"/>
          </a:xfrm>
          <a:prstGeom prst="rect">
            <a:avLst/>
          </a:prstGeom>
          <a:solidFill>
            <a:srgbClr val="FF0000">
              <a:alpha val="10000"/>
            </a:srgb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62400890-2841-9093-ADA1-9E25B6A9DF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2894234"/>
              </p:ext>
            </p:extLst>
          </p:nvPr>
        </p:nvGraphicFramePr>
        <p:xfrm>
          <a:off x="4253516" y="5326291"/>
          <a:ext cx="289877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22360" imgH="431640" progId="Equation.DSMT4">
                  <p:embed/>
                </p:oleObj>
              </mc:Choice>
              <mc:Fallback>
                <p:oleObj name="Equation" r:id="rId8" imgW="1422360" imgH="431640" progId="Equation.DSMT4">
                  <p:embed/>
                  <p:pic>
                    <p:nvPicPr>
                      <p:cNvPr id="57" name="Object 5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53516" y="5326291"/>
                        <a:ext cx="2898775" cy="879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6436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5636C4-4BB5-C4B4-E68C-28A95F4818F1}"/>
              </a:ext>
            </a:extLst>
          </p:cNvPr>
          <p:cNvSpPr/>
          <p:nvPr/>
        </p:nvSpPr>
        <p:spPr>
          <a:xfrm>
            <a:off x="3371684" y="108843"/>
            <a:ext cx="54486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u="sng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Diabatic</a:t>
            </a:r>
            <a:r>
              <a:rPr lang="en-US" sz="3600" b="1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Representation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7D68D6-A5AC-F488-2AB7-67022A92330A}"/>
              </a:ext>
            </a:extLst>
          </p:cNvPr>
          <p:cNvSpPr txBox="1"/>
          <p:nvPr/>
        </p:nvSpPr>
        <p:spPr>
          <a:xfrm>
            <a:off x="443834" y="821004"/>
            <a:ext cx="6412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Adiabatic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wavefunctions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426A9C8-98F5-C6B7-A64E-B0D00E2FA4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302188"/>
              </p:ext>
            </p:extLst>
          </p:nvPr>
        </p:nvGraphicFramePr>
        <p:xfrm>
          <a:off x="4091576" y="1192665"/>
          <a:ext cx="1154163" cy="461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71320" imgH="228600" progId="Equation.DSMT4">
                  <p:embed/>
                </p:oleObj>
              </mc:Choice>
              <mc:Fallback>
                <p:oleObj name="Equation" r:id="rId2" imgW="571320" imgH="228600" progId="Equation.DSMT4">
                  <p:embed/>
                  <p:pic>
                    <p:nvPicPr>
                      <p:cNvPr id="62" name="Object 6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91576" y="1192665"/>
                        <a:ext cx="1154163" cy="461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8774A8B-E246-CF8D-814B-558E2C95AB47}"/>
              </a:ext>
            </a:extLst>
          </p:cNvPr>
          <p:cNvSpPr txBox="1"/>
          <p:nvPr/>
        </p:nvSpPr>
        <p:spPr>
          <a:xfrm>
            <a:off x="847495" y="1725289"/>
            <a:ext cx="72173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where, </a:t>
            </a:r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rotation matrix (orthogonal) </a:t>
            </a:r>
          </a:p>
          <a:p>
            <a:pPr lvl="0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sz="2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diabatic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nuclear </a:t>
            </a:r>
            <a:r>
              <a:rPr lang="en-US" sz="2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wavefunction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matrix. </a:t>
            </a:r>
          </a:p>
        </p:txBody>
      </p:sp>
      <p:sp>
        <p:nvSpPr>
          <p:cNvPr id="6" name="Right Arrow 63">
            <a:extLst>
              <a:ext uri="{FF2B5EF4-FFF2-40B4-BE49-F238E27FC236}">
                <a16:creationId xmlns:a16="http://schemas.microsoft.com/office/drawing/2014/main" id="{AD82EE40-53C7-591D-D3D7-F04BA275D89B}"/>
              </a:ext>
            </a:extLst>
          </p:cNvPr>
          <p:cNvSpPr/>
          <p:nvPr/>
        </p:nvSpPr>
        <p:spPr>
          <a:xfrm>
            <a:off x="2155151" y="1966395"/>
            <a:ext cx="787208" cy="45719"/>
          </a:xfrm>
          <a:prstGeom prst="rightArrow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5">
            <a:extLst>
              <a:ext uri="{FF2B5EF4-FFF2-40B4-BE49-F238E27FC236}">
                <a16:creationId xmlns:a16="http://schemas.microsoft.com/office/drawing/2014/main" id="{DDC9440C-7CD4-DA18-A15A-5F7F750A320E}"/>
              </a:ext>
            </a:extLst>
          </p:cNvPr>
          <p:cNvSpPr/>
          <p:nvPr/>
        </p:nvSpPr>
        <p:spPr>
          <a:xfrm>
            <a:off x="2155151" y="2312824"/>
            <a:ext cx="787208" cy="45719"/>
          </a:xfrm>
          <a:prstGeom prst="rightArrow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F9A253-A74F-394D-5E9F-A9B15F840FD4}"/>
              </a:ext>
            </a:extLst>
          </p:cNvPr>
          <p:cNvSpPr txBox="1"/>
          <p:nvPr/>
        </p:nvSpPr>
        <p:spPr>
          <a:xfrm>
            <a:off x="443834" y="2640579"/>
            <a:ext cx="9280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Adiabatic to </a:t>
            </a:r>
            <a:r>
              <a:rPr lang="en-US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Diabatic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Transformation (ADT) Condition :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BDE6244-4F6A-D7B6-718D-474E3070EF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5482095"/>
              </p:ext>
            </p:extLst>
          </p:nvPr>
        </p:nvGraphicFramePr>
        <p:xfrm>
          <a:off x="4091576" y="3155748"/>
          <a:ext cx="2095727" cy="515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76240" imgH="215640" progId="Equation.DSMT4">
                  <p:embed/>
                </p:oleObj>
              </mc:Choice>
              <mc:Fallback>
                <p:oleObj name="Equation" r:id="rId4" imgW="876240" imgH="215640" progId="Equation.DSMT4">
                  <p:embed/>
                  <p:pic>
                    <p:nvPicPr>
                      <p:cNvPr id="68" name="Object 6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91576" y="3155748"/>
                        <a:ext cx="2095727" cy="5151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1E084BAA-BE70-A9F9-EFD6-279D11D7C8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3261471"/>
              </p:ext>
            </p:extLst>
          </p:nvPr>
        </p:nvGraphicFramePr>
        <p:xfrm>
          <a:off x="1738365" y="2058413"/>
          <a:ext cx="416786" cy="535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7480" imgH="228600" progId="Equation.DSMT4">
                  <p:embed/>
                </p:oleObj>
              </mc:Choice>
              <mc:Fallback>
                <p:oleObj name="Equation" r:id="rId6" imgW="177480" imgH="228600" progId="Equation.DSMT4">
                  <p:embed/>
                  <p:pic>
                    <p:nvPicPr>
                      <p:cNvPr id="65" name="Object 6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38365" y="2058413"/>
                        <a:ext cx="416786" cy="5358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F12BCB1-F454-8DA7-31F2-18E4B6683658}"/>
              </a:ext>
            </a:extLst>
          </p:cNvPr>
          <p:cNvSpPr txBox="1"/>
          <p:nvPr/>
        </p:nvSpPr>
        <p:spPr>
          <a:xfrm>
            <a:off x="443834" y="3709366"/>
            <a:ext cx="5098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Modified Schrödinger equation :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49AA4E25-9A6B-5EF6-7F16-32CBBEC48D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286561"/>
              </p:ext>
            </p:extLst>
          </p:nvPr>
        </p:nvGraphicFramePr>
        <p:xfrm>
          <a:off x="3287557" y="4209481"/>
          <a:ext cx="3348205" cy="823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00200" imgH="393480" progId="Equation.DSMT4">
                  <p:embed/>
                </p:oleObj>
              </mc:Choice>
              <mc:Fallback>
                <p:oleObj name="Equation" r:id="rId8" imgW="1600200" imgH="393480" progId="Equation.DSMT4">
                  <p:embed/>
                  <p:pic>
                    <p:nvPicPr>
                      <p:cNvPr id="70" name="Object 6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87557" y="4209481"/>
                        <a:ext cx="3348205" cy="823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519499E-E93D-F069-B20D-3DA0D166113E}"/>
              </a:ext>
            </a:extLst>
          </p:cNvPr>
          <p:cNvSpPr txBox="1"/>
          <p:nvPr/>
        </p:nvSpPr>
        <p:spPr>
          <a:xfrm>
            <a:off x="852299" y="5040774"/>
            <a:ext cx="2713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where,</a:t>
            </a: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E6F936B8-94C0-309D-E883-5730D9DF4C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15769"/>
              </p:ext>
            </p:extLst>
          </p:nvPr>
        </p:nvGraphicFramePr>
        <p:xfrm>
          <a:off x="2650745" y="5271606"/>
          <a:ext cx="1629854" cy="441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49160" imgH="203040" progId="Equation.DSMT4">
                  <p:embed/>
                </p:oleObj>
              </mc:Choice>
              <mc:Fallback>
                <p:oleObj name="Equation" r:id="rId10" imgW="749160" imgH="203040" progId="Equation.DSMT4">
                  <p:embed/>
                  <p:pic>
                    <p:nvPicPr>
                      <p:cNvPr id="72" name="Object 7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50745" y="5271606"/>
                        <a:ext cx="1629854" cy="4419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892D118-46FA-BE59-964F-7BA3828246ED}"/>
              </a:ext>
            </a:extLst>
          </p:cNvPr>
          <p:cNvSpPr txBox="1"/>
          <p:nvPr/>
        </p:nvSpPr>
        <p:spPr>
          <a:xfrm>
            <a:off x="5139439" y="5113435"/>
            <a:ext cx="6631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</a:t>
            </a:r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diabatic potential energy matrix (off diagonal terms are diabatic couplings and </a:t>
            </a:r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are not singular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751480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8FC892-0B51-F628-D29C-B9EA261E35D4}"/>
              </a:ext>
            </a:extLst>
          </p:cNvPr>
          <p:cNvSpPr/>
          <p:nvPr/>
        </p:nvSpPr>
        <p:spPr>
          <a:xfrm>
            <a:off x="1023256" y="332968"/>
            <a:ext cx="105950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Diabatization for six state sub-Hilbert space </a:t>
            </a:r>
            <a:r>
              <a:rPr lang="en-US" sz="3200" b="1" baseline="30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9921C6-5222-D624-D42B-61A3AFD15A73}"/>
              </a:ext>
            </a:extLst>
          </p:cNvPr>
          <p:cNvSpPr txBox="1"/>
          <p:nvPr/>
        </p:nvSpPr>
        <p:spPr>
          <a:xfrm>
            <a:off x="711757" y="3963493"/>
            <a:ext cx="6288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of the rotation matrix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B580BA-FECD-1296-1A5A-F6B660EEA3A9}"/>
              </a:ext>
            </a:extLst>
          </p:cNvPr>
          <p:cNvSpPr txBox="1"/>
          <p:nvPr/>
        </p:nvSpPr>
        <p:spPr>
          <a:xfrm>
            <a:off x="5439449" y="3992694"/>
            <a:ext cx="6288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of the ADT equations :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88F89D3-9CE6-12D1-9A55-1AD6F6452B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321790"/>
              </p:ext>
            </p:extLst>
          </p:nvPr>
        </p:nvGraphicFramePr>
        <p:xfrm>
          <a:off x="1303396" y="1079748"/>
          <a:ext cx="4682825" cy="2182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97000" imgH="1396800" progId="Equation.DSMT4">
                  <p:embed/>
                </p:oleObj>
              </mc:Choice>
              <mc:Fallback>
                <p:oleObj name="Equation" r:id="rId2" imgW="2997000" imgH="1396800" progId="Equation.DSMT4">
                  <p:embed/>
                  <p:pic>
                    <p:nvPicPr>
                      <p:cNvPr id="103" name="Object 10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03396" y="1079748"/>
                        <a:ext cx="4682825" cy="21826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78358BA-B693-4725-46A8-BF21252264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319425"/>
              </p:ext>
            </p:extLst>
          </p:nvPr>
        </p:nvGraphicFramePr>
        <p:xfrm>
          <a:off x="6205781" y="1043661"/>
          <a:ext cx="3849581" cy="226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74560" imgH="1396800" progId="Equation.DSMT4">
                  <p:embed/>
                </p:oleObj>
              </mc:Choice>
              <mc:Fallback>
                <p:oleObj name="Equation" r:id="rId4" imgW="2374560" imgH="1396800" progId="Equation.DSMT4">
                  <p:embed/>
                  <p:pic>
                    <p:nvPicPr>
                      <p:cNvPr id="104" name="Object 10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05781" y="1043661"/>
                        <a:ext cx="3849581" cy="2263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B361D3F-DF60-4EDA-258E-B8AA59322C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302049"/>
              </p:ext>
            </p:extLst>
          </p:nvPr>
        </p:nvGraphicFramePr>
        <p:xfrm>
          <a:off x="779463" y="3424238"/>
          <a:ext cx="104140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638680" imgH="228600" progId="Equation.DSMT4">
                  <p:embed/>
                </p:oleObj>
              </mc:Choice>
              <mc:Fallback>
                <p:oleObj name="Equation" r:id="rId6" imgW="5638680" imgH="228600" progId="Equation.DSMT4">
                  <p:embed/>
                  <p:pic>
                    <p:nvPicPr>
                      <p:cNvPr id="105" name="Object 10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79463" y="3424238"/>
                        <a:ext cx="10414000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60B89A7D-48E9-01F5-3B9C-12ABE4F60A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103437"/>
              </p:ext>
            </p:extLst>
          </p:nvPr>
        </p:nvGraphicFramePr>
        <p:xfrm>
          <a:off x="1038225" y="4527550"/>
          <a:ext cx="3281363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27200" imgH="1371600" progId="Equation.DSMT4">
                  <p:embed/>
                </p:oleObj>
              </mc:Choice>
              <mc:Fallback>
                <p:oleObj name="Equation" r:id="rId8" imgW="2527200" imgH="1371600" progId="Equation.DSMT4">
                  <p:embed/>
                  <p:pic>
                    <p:nvPicPr>
                      <p:cNvPr id="108" name="Object 10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38225" y="4527550"/>
                        <a:ext cx="3281363" cy="178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D02ED26A-F62D-8DBC-5E4D-CD62C4D26B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778994"/>
              </p:ext>
            </p:extLst>
          </p:nvPr>
        </p:nvGraphicFramePr>
        <p:xfrm>
          <a:off x="5224463" y="4449763"/>
          <a:ext cx="6157912" cy="188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644640" imgH="1143000" progId="Equation.DSMT4">
                  <p:embed/>
                </p:oleObj>
              </mc:Choice>
              <mc:Fallback>
                <p:oleObj name="Equation" r:id="rId10" imgW="3644640" imgH="1143000" progId="Equation.DSMT4">
                  <p:embed/>
                  <p:pic>
                    <p:nvPicPr>
                      <p:cNvPr id="109" name="Object 10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224463" y="4449763"/>
                        <a:ext cx="6157912" cy="1887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BE06D9E-7B39-6AAD-E355-8BA0CBEF2F41}"/>
              </a:ext>
            </a:extLst>
          </p:cNvPr>
          <p:cNvSpPr txBox="1"/>
          <p:nvPr/>
        </p:nvSpPr>
        <p:spPr>
          <a:xfrm>
            <a:off x="1415141" y="6485956"/>
            <a:ext cx="79499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Mukherjee S., Ravi S., Dutta J., Sardar S. and Adhikari S.  Phys. Chem. Chem. Phys., 2022, 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2185. </a:t>
            </a:r>
          </a:p>
        </p:txBody>
      </p:sp>
    </p:spTree>
    <p:extLst>
      <p:ext uri="{BB962C8B-B14F-4D97-AF65-F5344CB8AC3E}">
        <p14:creationId xmlns:p14="http://schemas.microsoft.com/office/powerpoint/2010/main" val="2825072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B571CD0-6355-A0DD-6920-93BFE569EB96}"/>
              </a:ext>
            </a:extLst>
          </p:cNvPr>
          <p:cNvSpPr txBox="1"/>
          <p:nvPr/>
        </p:nvSpPr>
        <p:spPr>
          <a:xfrm>
            <a:off x="2976824" y="151953"/>
            <a:ext cx="62383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u="sng" dirty="0">
                <a:latin typeface="Lucida Handwriting" panose="03010101010101010101" pitchFamily="66" charset="0"/>
                <a:ea typeface="SimSun" pitchFamily="2" charset="-122"/>
                <a:cs typeface="Times New Roman" panose="02020603050405020304" pitchFamily="18" charset="0"/>
              </a:rPr>
              <a:t>BBO Treatment  for C</a:t>
            </a:r>
            <a:r>
              <a:rPr lang="en-US" altLang="zh-CN" sz="3200" b="1" u="sng" baseline="-25000" dirty="0">
                <a:latin typeface="Lucida Handwriting" panose="03010101010101010101" pitchFamily="66" charset="0"/>
                <a:ea typeface="SimSun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sz="3200" b="1" u="sng" dirty="0">
                <a:latin typeface="Lucida Handwriting" panose="03010101010101010101" pitchFamily="66" charset="0"/>
                <a:ea typeface="SimSun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3200" b="1" u="sng" baseline="-25000" dirty="0">
                <a:latin typeface="Lucida Handwriting" panose="03010101010101010101" pitchFamily="66" charset="0"/>
                <a:ea typeface="SimSun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sz="3200" b="1" u="sng" baseline="30000" dirty="0">
                <a:latin typeface="Lucida Handwriting" panose="03010101010101010101" pitchFamily="66" charset="0"/>
                <a:ea typeface="SimSun" pitchFamily="2" charset="-122"/>
                <a:cs typeface="Times New Roman" panose="02020603050405020304" pitchFamily="18" charset="0"/>
              </a:rPr>
              <a:t>+</a:t>
            </a:r>
            <a:endParaRPr lang="en-IN" sz="3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A29121-5608-E7A0-A316-ED2C1CA6A39A}"/>
              </a:ext>
            </a:extLst>
          </p:cNvPr>
          <p:cNvSpPr/>
          <p:nvPr/>
        </p:nvSpPr>
        <p:spPr>
          <a:xfrm>
            <a:off x="3895967" y="736728"/>
            <a:ext cx="37257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u="sng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sz="2800" b="1" i="1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Initio </a:t>
            </a:r>
            <a:r>
              <a:rPr lang="en-US" sz="2800" b="1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Calculations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D3DDF11-AF81-4371-8FB0-85873CE6369E}"/>
                  </a:ext>
                </a:extLst>
              </p:cNvPr>
              <p:cNvSpPr txBox="1"/>
              <p:nvPr/>
            </p:nvSpPr>
            <p:spPr>
              <a:xfrm>
                <a:off x="359451" y="1517290"/>
                <a:ext cx="8161551" cy="4500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lvl="0" indent="-457200">
                  <a:buFont typeface="+mj-lt"/>
                  <a:buAutoNum type="arabicPeriod"/>
                </a:pP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Completely symmetric breathing mode (Q</a:t>
                </a:r>
                <a:r>
                  <a:rPr lang="en-US" sz="22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en-US" sz="22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Ring deformation mode (Q</a:t>
                </a:r>
                <a:r>
                  <a:rPr lang="en-US" sz="2200" baseline="-250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en-US" sz="22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en-US" sz="22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Degenerate C–C asymmetric stretching pair (Q</a:t>
                </a:r>
                <a:r>
                  <a:rPr lang="en-US" sz="2200" baseline="-250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16x</a:t>
                </a:r>
                <a:r>
                  <a:rPr lang="en-US" sz="22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Q</a:t>
                </a:r>
                <a:r>
                  <a:rPr lang="en-US" sz="2200" baseline="-250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16y</a:t>
                </a:r>
                <a:r>
                  <a:rPr lang="en-US" sz="22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modes).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>
                    <a:solidFill>
                      <a:srgbClr val="0033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Degenerate in plane bending (Q</a:t>
                </a:r>
                <a:r>
                  <a:rPr lang="en-US" sz="2200" baseline="-25000" dirty="0">
                    <a:solidFill>
                      <a:srgbClr val="0033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18x</a:t>
                </a:r>
                <a:r>
                  <a:rPr lang="en-US" sz="2200" dirty="0">
                    <a:solidFill>
                      <a:srgbClr val="0033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Q</a:t>
                </a:r>
                <a:r>
                  <a:rPr lang="en-US" sz="2200" baseline="-25000" dirty="0">
                    <a:solidFill>
                      <a:srgbClr val="0033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18y</a:t>
                </a:r>
                <a:r>
                  <a:rPr lang="en-US" sz="2200" dirty="0">
                    <a:solidFill>
                      <a:srgbClr val="0033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modes).</a:t>
                </a:r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en-US" sz="2200" dirty="0">
                    <a:solidFill>
                      <a:srgbClr val="A50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 component of degenerate out of plane bending  (Q</a:t>
                </a:r>
                <a:r>
                  <a:rPr lang="en-US" sz="2200" baseline="-25000" dirty="0">
                    <a:solidFill>
                      <a:srgbClr val="A50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19x</a:t>
                </a:r>
                <a:r>
                  <a:rPr lang="en-US" sz="2200" dirty="0">
                    <a:solidFill>
                      <a:srgbClr val="A50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Lowest five doublet states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sz="2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p>
                        <m:r>
                          <a:rPr lang="en-GB" sz="2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GB" sz="2200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1g</a:t>
                </a:r>
                <a:r>
                  <a:rPr lang="en-GB" sz="2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sz="2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p>
                        <m:r>
                          <a:rPr lang="en-GB" sz="2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GB" sz="2200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2g </a:t>
                </a:r>
                <a:r>
                  <a:rPr lang="en-GB" sz="2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sz="2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p>
                        <m:r>
                          <a:rPr lang="en-GB" sz="2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GB" sz="2200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2u</a:t>
                </a:r>
                <a:r>
                  <a:rPr lang="en-US" sz="2200" dirty="0">
                    <a:solidFill>
                      <a:srgbClr val="0070C0"/>
                    </a:solidFill>
                  </a:rPr>
                  <a:t>.</a:t>
                </a:r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en-US" sz="22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equilibrium, it has D</a:t>
                </a:r>
                <a:r>
                  <a:rPr lang="en-US" sz="2200" baseline="-250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6h</a:t>
                </a:r>
                <a:r>
                  <a:rPr lang="en-US" sz="22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symmetry.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cc-</a:t>
                </a:r>
                <a:r>
                  <a:rPr lang="en-US" sz="2200" dirty="0" err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pVDZ</a:t>
                </a:r>
                <a:r>
                  <a:rPr lang="en-US" sz="2200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en-US" sz="22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MRCI level energy calculation.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 is 9 electrons in 5 orbitals.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 err="1">
                    <a:solidFill>
                      <a:srgbClr val="66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Nonadiabatic</a:t>
                </a:r>
                <a:r>
                  <a:rPr lang="en-US" sz="2200" dirty="0">
                    <a:solidFill>
                      <a:srgbClr val="66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Coupling Terms (NACTs) are calculated by CP-MCSCF method.</a:t>
                </a:r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en-US" sz="2200" dirty="0">
                    <a:solidFill>
                      <a:srgbClr val="0033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2200" baseline="-25000" dirty="0">
                    <a:solidFill>
                      <a:srgbClr val="0033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33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l-GR" sz="2200" dirty="0">
                    <a:solidFill>
                      <a:srgbClr val="0033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ρ</a:t>
                </a:r>
                <a:r>
                  <a:rPr lang="en-US" sz="2200" dirty="0">
                    <a:solidFill>
                      <a:srgbClr val="0033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:r>
                  <a:rPr lang="en-US" sz="2200" dirty="0">
                    <a:solidFill>
                      <a:srgbClr val="0033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   </a:t>
                </a:r>
                <a:r>
                  <a:rPr lang="en-US" sz="2200" dirty="0" err="1">
                    <a:solidFill>
                      <a:srgbClr val="0033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sz="2200" baseline="-25000" dirty="0" err="1">
                    <a:solidFill>
                      <a:srgbClr val="0033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j</a:t>
                </a:r>
                <a:r>
                  <a:rPr lang="en-US" sz="2200" dirty="0">
                    <a:solidFill>
                      <a:srgbClr val="0033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= </a:t>
                </a:r>
                <a:r>
                  <a:rPr lang="el-GR" sz="2200" dirty="0">
                    <a:solidFill>
                      <a:srgbClr val="0033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ρ</a:t>
                </a:r>
                <a:r>
                  <a:rPr lang="en-US" sz="2200" dirty="0">
                    <a:solidFill>
                      <a:srgbClr val="0033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sin.</a:t>
                </a:r>
                <a:endParaRPr lang="en-US" sz="2200" dirty="0">
                  <a:solidFill>
                    <a:srgbClr val="0033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D3DDF11-AF81-4371-8FB0-85873CE63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51" y="1517290"/>
                <a:ext cx="8161551" cy="4500527"/>
              </a:xfrm>
              <a:prstGeom prst="rect">
                <a:avLst/>
              </a:prstGeom>
              <a:blipFill>
                <a:blip r:embed="rId2"/>
                <a:stretch>
                  <a:fillRect l="-822" t="-949" b="-18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3CB328EB-B1AD-28D3-7C7B-5F2C12EA8F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41" b="9432"/>
          <a:stretch/>
        </p:blipFill>
        <p:spPr>
          <a:xfrm>
            <a:off x="8279842" y="1615974"/>
            <a:ext cx="3552707" cy="40698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DCB723-A654-9EB3-282A-E4D29B4A37B4}"/>
              </a:ext>
            </a:extLst>
          </p:cNvPr>
          <p:cNvSpPr txBox="1"/>
          <p:nvPr/>
        </p:nvSpPr>
        <p:spPr>
          <a:xfrm>
            <a:off x="1765998" y="6373745"/>
            <a:ext cx="7860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Mukherjee S., Ravi S., Naskar K., Sardar S. and Adhikari S.  J. Chem. Phys., 2021, 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154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094306.</a:t>
            </a:r>
          </a:p>
        </p:txBody>
      </p:sp>
    </p:spTree>
    <p:extLst>
      <p:ext uri="{BB962C8B-B14F-4D97-AF65-F5344CB8AC3E}">
        <p14:creationId xmlns:p14="http://schemas.microsoft.com/office/powerpoint/2010/main" val="2709202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673BA8-24BA-1EE3-AE75-6935493407AF}"/>
              </a:ext>
            </a:extLst>
          </p:cNvPr>
          <p:cNvSpPr txBox="1"/>
          <p:nvPr/>
        </p:nvSpPr>
        <p:spPr>
          <a:xfrm>
            <a:off x="2244132" y="91388"/>
            <a:ext cx="8788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FF0000"/>
                </a:solidFill>
              </a:rPr>
              <a:t>Q</a:t>
            </a:r>
            <a:r>
              <a:rPr lang="en-US" sz="2800" b="1" u="sng" baseline="-25000" dirty="0">
                <a:solidFill>
                  <a:srgbClr val="FF0000"/>
                </a:solidFill>
              </a:rPr>
              <a:t>18x</a:t>
            </a:r>
            <a:r>
              <a:rPr lang="en-US" sz="2800" b="1" u="sng" dirty="0">
                <a:solidFill>
                  <a:srgbClr val="FF0000"/>
                </a:solidFill>
              </a:rPr>
              <a:t>-Q</a:t>
            </a:r>
            <a:r>
              <a:rPr lang="en-US" sz="2800" b="1" u="sng" baseline="-25000" dirty="0">
                <a:solidFill>
                  <a:srgbClr val="FF0000"/>
                </a:solidFill>
              </a:rPr>
              <a:t>19y</a:t>
            </a:r>
            <a:r>
              <a:rPr lang="en-US" sz="2800" b="1" u="sng" dirty="0">
                <a:solidFill>
                  <a:srgbClr val="FF0000"/>
                </a:solidFill>
              </a:rPr>
              <a:t> Pair: Adiabatic Energies and NACTs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C826A3-23F1-8E72-AF84-23156F4FBA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4082" y="3689267"/>
            <a:ext cx="3776487" cy="2814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300F50-689E-193E-C531-9AFF4BC9E4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06296" y="3584882"/>
            <a:ext cx="3836731" cy="29189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2F45D8-9758-8078-E904-140A8E4B63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794" y="614608"/>
            <a:ext cx="7860324" cy="30746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AE5382-F404-420C-CC3A-9582ABBB17A6}"/>
              </a:ext>
            </a:extLst>
          </p:cNvPr>
          <p:cNvSpPr txBox="1"/>
          <p:nvPr/>
        </p:nvSpPr>
        <p:spPr>
          <a:xfrm>
            <a:off x="2165838" y="6560271"/>
            <a:ext cx="7860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Mukherjee S., Ravi S., Naskar K., Sardar S. and Adhikari S.  J. Chem. Phys., 2021, 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154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094306.</a:t>
            </a:r>
          </a:p>
        </p:txBody>
      </p:sp>
    </p:spTree>
    <p:extLst>
      <p:ext uri="{BB962C8B-B14F-4D97-AF65-F5344CB8AC3E}">
        <p14:creationId xmlns:p14="http://schemas.microsoft.com/office/powerpoint/2010/main" val="2045566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207060-20FD-FF34-29C4-0E38B6A55B09}"/>
              </a:ext>
            </a:extLst>
          </p:cNvPr>
          <p:cNvSpPr txBox="1"/>
          <p:nvPr/>
        </p:nvSpPr>
        <p:spPr>
          <a:xfrm>
            <a:off x="1848897" y="90669"/>
            <a:ext cx="5040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FF0000"/>
                </a:solidFill>
              </a:rPr>
              <a:t>Q</a:t>
            </a:r>
            <a:r>
              <a:rPr lang="en-US" sz="2800" b="1" u="sng" baseline="-25000" dirty="0">
                <a:solidFill>
                  <a:srgbClr val="FF0000"/>
                </a:solidFill>
              </a:rPr>
              <a:t>18x</a:t>
            </a:r>
            <a:r>
              <a:rPr lang="en-US" sz="2800" b="1" u="sng" dirty="0">
                <a:solidFill>
                  <a:srgbClr val="FF0000"/>
                </a:solidFill>
              </a:rPr>
              <a:t>-Q</a:t>
            </a:r>
            <a:r>
              <a:rPr lang="en-US" sz="2800" b="1" u="sng" baseline="-25000" dirty="0">
                <a:solidFill>
                  <a:srgbClr val="FF0000"/>
                </a:solidFill>
              </a:rPr>
              <a:t>19y</a:t>
            </a:r>
            <a:r>
              <a:rPr lang="en-US" sz="2800" b="1" u="sng" dirty="0">
                <a:solidFill>
                  <a:srgbClr val="FF0000"/>
                </a:solidFill>
              </a:rPr>
              <a:t> Pair: ADT </a:t>
            </a:r>
            <a:r>
              <a:rPr lang="en-US" sz="2400" b="1" u="sng" dirty="0">
                <a:solidFill>
                  <a:srgbClr val="FF0000"/>
                </a:solidFill>
              </a:rPr>
              <a:t>Quantities</a:t>
            </a:r>
            <a:endParaRPr lang="en-US" sz="2800" b="1" u="sng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DF9DFB-5AD2-600F-E7DF-8D73D646F3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75" y="617527"/>
            <a:ext cx="3416439" cy="27725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01BF26-288C-02FB-75EA-C93C3A4AAD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514" y="613889"/>
            <a:ext cx="3493771" cy="29094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CE1E2D-295C-0519-E2B3-6B668483DB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11" y="3614001"/>
            <a:ext cx="3341473" cy="25838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B6BD84-DEE1-7EB1-15E4-13786F973E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657" y="541334"/>
            <a:ext cx="3978642" cy="3053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1E9125-F0DD-EB98-D83A-FEA834E4B5B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657" y="3594710"/>
            <a:ext cx="3978642" cy="3010495"/>
          </a:xfrm>
          <a:prstGeom prst="rect">
            <a:avLst/>
          </a:prstGeom>
        </p:spPr>
      </p:pic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59F61F7A-BBD1-D1EF-D83F-088773E755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994078"/>
              </p:ext>
            </p:extLst>
          </p:nvPr>
        </p:nvGraphicFramePr>
        <p:xfrm>
          <a:off x="3799988" y="3966937"/>
          <a:ext cx="3699067" cy="64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831760" imgH="431640" progId="Equation.DSMT4">
                  <p:embed/>
                </p:oleObj>
              </mc:Choice>
              <mc:Fallback>
                <p:oleObj name="Equation" r:id="rId7" imgW="2831760" imgH="431640" progId="Equation.DSMT4">
                  <p:embed/>
                  <p:pic>
                    <p:nvPicPr>
                      <p:cNvPr id="125" name="Object 124">
                        <a:extLst>
                          <a:ext uri="{FF2B5EF4-FFF2-40B4-BE49-F238E27FC236}">
                            <a16:creationId xmlns:a16="http://schemas.microsoft.com/office/drawing/2014/main" id="{481A4D9E-05A9-40BE-9919-01876C177E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99988" y="3966937"/>
                        <a:ext cx="3699067" cy="64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167A131-94D6-3FB0-5F78-490CF1B35B1D}"/>
              </a:ext>
            </a:extLst>
          </p:cNvPr>
          <p:cNvSpPr txBox="1"/>
          <p:nvPr/>
        </p:nvSpPr>
        <p:spPr>
          <a:xfrm>
            <a:off x="929891" y="6416193"/>
            <a:ext cx="7860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Mukherjee S., Ravi S., Naskar K., Sardar S. and Adhikari S.  J. Chem. Phys., 2021, 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154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094306.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42F4C2-3026-41C1-B60D-46F17689230C}"/>
              </a:ext>
            </a:extLst>
          </p:cNvPr>
          <p:cNvSpPr txBox="1"/>
          <p:nvPr/>
        </p:nvSpPr>
        <p:spPr>
          <a:xfrm>
            <a:off x="7478657" y="57921"/>
            <a:ext cx="4411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FF0000"/>
                </a:solidFill>
              </a:rPr>
              <a:t>Non-Traditional JT Model</a:t>
            </a:r>
          </a:p>
        </p:txBody>
      </p:sp>
    </p:spTree>
    <p:extLst>
      <p:ext uri="{BB962C8B-B14F-4D97-AF65-F5344CB8AC3E}">
        <p14:creationId xmlns:p14="http://schemas.microsoft.com/office/powerpoint/2010/main" val="6129101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7049</TotalTime>
  <Words>1414</Words>
  <Application>Microsoft Office PowerPoint</Application>
  <PresentationFormat>Widescreen</PresentationFormat>
  <Paragraphs>128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Cambria Math</vt:lpstr>
      <vt:lpstr>Comic Sans MS</vt:lpstr>
      <vt:lpstr>Lucida Handwriting</vt:lpstr>
      <vt:lpstr>Times New Roman</vt:lpstr>
      <vt:lpstr>Trebuchet MS</vt:lpstr>
      <vt:lpstr>Wingdings</vt:lpstr>
      <vt:lpstr>Wingdings 3</vt:lpstr>
      <vt:lpstr>Facet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AdhikariLAB</dc:creator>
  <cp:lastModifiedBy>AdhikariLAB</cp:lastModifiedBy>
  <cp:revision>34</cp:revision>
  <dcterms:created xsi:type="dcterms:W3CDTF">2023-05-05T07:47:31Z</dcterms:created>
  <dcterms:modified xsi:type="dcterms:W3CDTF">2023-05-11T13:58:43Z</dcterms:modified>
</cp:coreProperties>
</file>