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5" r:id="rId9"/>
    <p:sldId id="264" r:id="rId10"/>
    <p:sldId id="263" r:id="rId11"/>
  </p:sldIdLst>
  <p:sldSz cx="12192000" cy="6858000"/>
  <p:notesSz cx="6858000" cy="9144000"/>
  <p:embeddedFontLst>
    <p:embeddedFont>
      <p:font typeface="Inter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lay" panose="020B0604020202020204" charset="0"/>
      <p:regular r:id="rId21"/>
      <p:bold r:id="rId22"/>
    </p:embeddedFont>
    <p:embeddedFont>
      <p:font typeface="Plus Jakarta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SG0qp3kPSosT0kncywc7O6P2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3" name="Google Shape;23;p16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6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-152400" y="1474187"/>
            <a:ext cx="11226437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Sharpening Using Knowledge Distillation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1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4" name="Google Shape;34;p1"/>
          <p:cNvGrpSpPr/>
          <p:nvPr/>
        </p:nvGrpSpPr>
        <p:grpSpPr>
          <a:xfrm>
            <a:off x="660762" y="1323219"/>
            <a:ext cx="5512708" cy="940767"/>
            <a:chOff x="894442" y="2675335"/>
            <a:chExt cx="7570108" cy="940767"/>
          </a:xfrm>
        </p:grpSpPr>
        <p:sp>
          <p:nvSpPr>
            <p:cNvPr id="35" name="Google Shape;35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7" name="Google Shape;37;p1"/>
          <p:cNvSpPr txBox="1"/>
          <p:nvPr/>
        </p:nvSpPr>
        <p:spPr>
          <a:xfrm>
            <a:off x="1364225" y="3631079"/>
            <a:ext cx="961848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474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Presenters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GONDI JAHNAVI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BHUMA CHAITANYA DEEPIKA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RAVULA CHERUVU SAI SRUTHI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dirty="0"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5102072" y="2677012"/>
            <a:ext cx="560551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UNNATI INDUSTRIAL TRAINING 2025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37;p1">
            <a:extLst>
              <a:ext uri="{FF2B5EF4-FFF2-40B4-BE49-F238E27FC236}">
                <a16:creationId xmlns:a16="http://schemas.microsoft.com/office/drawing/2014/main" id="{13D2C26C-17A4-A1D8-DBB1-52A118AE4BA0}"/>
              </a:ext>
            </a:extLst>
          </p:cNvPr>
          <p:cNvSpPr txBox="1"/>
          <p:nvPr/>
        </p:nvSpPr>
        <p:spPr>
          <a:xfrm>
            <a:off x="1364224" y="5308093"/>
            <a:ext cx="9618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rgbClr val="00474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Guided by</a:t>
            </a:r>
            <a:r>
              <a:rPr lang="en-US" sz="3600" b="0" i="0" u="none" strike="noStrike" cap="none" dirty="0">
                <a:solidFill>
                  <a:srgbClr val="00474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: 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Meena K</a:t>
            </a:r>
            <a:endParaRPr lang="en-US" sz="36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07572" y="3001566"/>
            <a:ext cx="4706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0692817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0755442" y="423468"/>
            <a:ext cx="159232" cy="157970"/>
          </a:xfrm>
          <a:custGeom>
            <a:avLst/>
            <a:gdLst/>
            <a:ahLst/>
            <a:cxnLst/>
            <a:rect l="l" t="t" r="r" b="b"/>
            <a:pathLst>
              <a:path w="444" h="443" extrusionOk="0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1108103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1173901" y="455187"/>
            <a:ext cx="152886" cy="94532"/>
          </a:xfrm>
          <a:custGeom>
            <a:avLst/>
            <a:gdLst/>
            <a:ahLst/>
            <a:cxnLst/>
            <a:rect l="l" t="t" r="r" b="b"/>
            <a:pathLst>
              <a:path w="461" h="285" extrusionOk="0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523389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624228" y="414630"/>
            <a:ext cx="82804" cy="175646"/>
          </a:xfrm>
          <a:custGeom>
            <a:avLst/>
            <a:gdLst/>
            <a:ahLst/>
            <a:cxnLst/>
            <a:rect l="l" t="t" r="r" b="b"/>
            <a:pathLst>
              <a:path w="232" h="498" extrusionOk="0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783772" y="2945605"/>
            <a:ext cx="899884" cy="52507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/>
        </p:nvSpPr>
        <p:spPr>
          <a:xfrm>
            <a:off x="3578265" y="638142"/>
            <a:ext cx="4789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8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Introduction 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" name="Google Shape;5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0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 txBox="1"/>
          <p:nvPr/>
        </p:nvSpPr>
        <p:spPr>
          <a:xfrm>
            <a:off x="687962" y="1731794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Importance of sharp visuals in real-time video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Traditional filters vs. deep learning-based sharpening.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of </a:t>
            </a:r>
            <a:r>
              <a:rPr lang="en-US" sz="3200" b="1" dirty="0"/>
              <a:t>KD to mimic a complex model using a lightweight model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Aimed for edge deployment in real-time environments.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/>
        </p:nvSpPr>
        <p:spPr>
          <a:xfrm>
            <a:off x="2693312" y="762061"/>
            <a:ext cx="70510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600"/>
            </a:pPr>
            <a:r>
              <a:rPr lang="en-US" sz="44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Dataset &amp; Preprocessing</a:t>
            </a:r>
            <a:endParaRPr lang="en-US" sz="1800" b="1" dirty="0"/>
          </a:p>
        </p:txBody>
      </p:sp>
      <p:sp>
        <p:nvSpPr>
          <p:cNvPr id="68" name="Google Shape;68;p21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/>
        </p:nvSpPr>
        <p:spPr>
          <a:xfrm>
            <a:off x="812202" y="1925358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Over </a:t>
            </a:r>
            <a:r>
              <a:rPr lang="en-US" sz="2800" b="1" dirty="0"/>
              <a:t>17,000 high-resolution images</a:t>
            </a:r>
            <a:r>
              <a:rPr lang="en-US" sz="2800" dirty="0"/>
              <a:t> from:</a:t>
            </a:r>
          </a:p>
          <a:p>
            <a:r>
              <a:rPr lang="en-US" sz="2800" dirty="0"/>
              <a:t>              -  DIV2K, COCO, Flickr2K, Gaming, Synthetic.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Preprocessing steps:</a:t>
            </a:r>
          </a:p>
          <a:p>
            <a:pPr lvl="1"/>
            <a:r>
              <a:rPr lang="en-US" sz="2800" dirty="0"/>
              <a:t>              -  Blur simulation (bicubic, Gaussian, JPEG).</a:t>
            </a:r>
          </a:p>
          <a:p>
            <a:pPr lvl="1"/>
            <a:r>
              <a:rPr lang="en-US" sz="2800" dirty="0"/>
              <a:t>              -  Patch extraction (256x256).</a:t>
            </a:r>
          </a:p>
          <a:p>
            <a:pPr lvl="1"/>
            <a:r>
              <a:rPr lang="en-US" sz="2800" dirty="0"/>
              <a:t>              -  No resizing or normalization.</a:t>
            </a:r>
          </a:p>
          <a:p>
            <a:pPr lvl="1"/>
            <a:r>
              <a:rPr lang="en-US" sz="2800" dirty="0"/>
              <a:t>              -  CSV-based naming and tracking strategy.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3701100" y="706946"/>
            <a:ext cx="4789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8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Methodology</a:t>
            </a:r>
            <a:endParaRPr sz="20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1170664" y="2001961"/>
            <a:ext cx="10330566" cy="328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Subset-based training strategy:</a:t>
            </a:r>
          </a:p>
          <a:p>
            <a:pPr lvl="1"/>
            <a:r>
              <a:rPr lang="en-US" sz="3200" dirty="0"/>
              <a:t>            - 8 phases with varying blur/noise combinations.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Multi-stage training curriculum to simulate real-world degradation.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Used </a:t>
            </a:r>
            <a:r>
              <a:rPr lang="en-US" sz="3200" b="1" dirty="0"/>
              <a:t>padding</a:t>
            </a:r>
            <a:r>
              <a:rPr lang="en-US" sz="3200" dirty="0"/>
              <a:t>, </a:t>
            </a:r>
            <a:r>
              <a:rPr lang="en-US" sz="3200" b="1" dirty="0"/>
              <a:t>patching</a:t>
            </a:r>
            <a:r>
              <a:rPr lang="en-US" sz="3200" dirty="0"/>
              <a:t>, and </a:t>
            </a:r>
            <a:r>
              <a:rPr lang="en-US" sz="3200" b="1" dirty="0"/>
              <a:t>format conversion</a:t>
            </a:r>
            <a:r>
              <a:rPr lang="en-US" sz="3200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/>
        </p:nvSpPr>
        <p:spPr>
          <a:xfrm>
            <a:off x="1789292" y="597894"/>
            <a:ext cx="861341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Teacher model - </a:t>
            </a:r>
            <a:r>
              <a:rPr lang="en-US" sz="4800" b="1" i="0" u="none" strike="noStrike" cap="none" dirty="0" err="1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Restormer</a:t>
            </a:r>
            <a:endParaRPr sz="20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23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3"/>
          <p:cNvSpPr txBox="1"/>
          <p:nvPr/>
        </p:nvSpPr>
        <p:spPr>
          <a:xfrm>
            <a:off x="498454" y="114517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/>
        </p:nvSpPr>
        <p:spPr>
          <a:xfrm>
            <a:off x="1355369" y="1800351"/>
            <a:ext cx="10099639" cy="325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Transformer-based image restoration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Pretrained weights used (no fine-tuning):</a:t>
            </a:r>
          </a:p>
          <a:p>
            <a:pPr lvl="1"/>
            <a:r>
              <a:rPr lang="en-US" sz="3200" dirty="0"/>
              <a:t>            - Single Image Defocus Deblurring</a:t>
            </a:r>
          </a:p>
          <a:p>
            <a:pPr lvl="1"/>
            <a:r>
              <a:rPr lang="en-US" sz="3200" dirty="0"/>
              <a:t>            - Gaussian Color Denoising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Outputs used as soft labels for student training.</a:t>
            </a:r>
          </a:p>
          <a:p>
            <a:br>
              <a:rPr lang="en-US" dirty="0"/>
            </a:b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/>
        </p:nvSpPr>
        <p:spPr>
          <a:xfrm>
            <a:off x="1170664" y="640834"/>
            <a:ext cx="1001647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Student model – </a:t>
            </a:r>
            <a:r>
              <a:rPr lang="en-US" sz="5400" b="1" dirty="0" err="1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NAFNet</a:t>
            </a:r>
            <a:r>
              <a:rPr lang="en-US" sz="54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-tiny</a:t>
            </a:r>
            <a:endParaRPr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4B813C-4F1A-DD40-8FA1-0C05C9F27BA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2108" y="2185305"/>
            <a:ext cx="10380584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Lightweight CNN optimized for speed &amp;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0.7M parameters vs 17M in full </a:t>
            </a:r>
            <a:r>
              <a:rPr lang="en-US" sz="3200" dirty="0" err="1"/>
              <a:t>NAFNet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CPU-friendly and ONNX exportable.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Trained for 110 epochs using combined GT + teacher loss.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/>
        </p:nvSpPr>
        <p:spPr>
          <a:xfrm>
            <a:off x="1791505" y="516308"/>
            <a:ext cx="82505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8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Experimental results</a:t>
            </a:r>
            <a:endParaRPr sz="20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24"/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812201" y="1102019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1639966" y="1653849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SSIM Scores:</a:t>
            </a:r>
          </a:p>
          <a:p>
            <a:pPr lvl="1"/>
            <a:r>
              <a:rPr lang="en-US" sz="2800" dirty="0"/>
              <a:t>           - Heavy blur: 87–88</a:t>
            </a:r>
          </a:p>
          <a:p>
            <a:pPr lvl="1"/>
            <a:r>
              <a:rPr lang="en-US" sz="2800" dirty="0"/>
              <a:t>           - Medium blur: 92–93</a:t>
            </a:r>
          </a:p>
          <a:p>
            <a:pPr lvl="1"/>
            <a:r>
              <a:rPr lang="en-US" sz="2800" dirty="0"/>
              <a:t>           - Low blur: 94–95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Visual quality rated via user survey (avg. 4.3+/5).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performance improves steadily with epochs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1;p24">
            <a:extLst>
              <a:ext uri="{FF2B5EF4-FFF2-40B4-BE49-F238E27FC236}">
                <a16:creationId xmlns:a16="http://schemas.microsoft.com/office/drawing/2014/main" id="{89F9F1B1-2E75-9563-DA47-05CF8808F876}"/>
              </a:ext>
            </a:extLst>
          </p:cNvPr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" name="Google Shape;102;p24">
            <a:extLst>
              <a:ext uri="{FF2B5EF4-FFF2-40B4-BE49-F238E27FC236}">
                <a16:creationId xmlns:a16="http://schemas.microsoft.com/office/drawing/2014/main" id="{F327711E-7820-4274-563F-E16F86033B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0;p24">
            <a:extLst>
              <a:ext uri="{FF2B5EF4-FFF2-40B4-BE49-F238E27FC236}">
                <a16:creationId xmlns:a16="http://schemas.microsoft.com/office/drawing/2014/main" id="{DC240D6D-2D0A-ACD0-7BA4-4B6282C94F65}"/>
              </a:ext>
            </a:extLst>
          </p:cNvPr>
          <p:cNvSpPr txBox="1"/>
          <p:nvPr/>
        </p:nvSpPr>
        <p:spPr>
          <a:xfrm>
            <a:off x="1899920" y="857028"/>
            <a:ext cx="83921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8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Real-time Deployment </a:t>
            </a:r>
            <a:endParaRPr sz="5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8F3BA-D50D-5129-694D-82AED91B6D75}"/>
              </a:ext>
            </a:extLst>
          </p:cNvPr>
          <p:cNvSpPr txBox="1"/>
          <p:nvPr/>
        </p:nvSpPr>
        <p:spPr>
          <a:xfrm>
            <a:off x="1290320" y="2044005"/>
            <a:ext cx="99872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Deployment scripts convert model to </a:t>
            </a:r>
            <a:r>
              <a:rPr lang="en-US" sz="3200" b="1" dirty="0"/>
              <a:t>ONNX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Used with </a:t>
            </a:r>
            <a:r>
              <a:rPr lang="en-US" sz="3200" b="1" dirty="0"/>
              <a:t>OBS Studio</a:t>
            </a:r>
            <a:r>
              <a:rPr lang="en-US" sz="3200" dirty="0"/>
              <a:t> for webcam feed enhancement.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Achieved 15–20 FPS on CPU; higher on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 be plugged into Zoom, Meet,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5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0;p24">
            <a:extLst>
              <a:ext uri="{FF2B5EF4-FFF2-40B4-BE49-F238E27FC236}">
                <a16:creationId xmlns:a16="http://schemas.microsoft.com/office/drawing/2014/main" id="{ACA1C965-9134-A1F2-8E78-FAA9CB60FB71}"/>
              </a:ext>
            </a:extLst>
          </p:cNvPr>
          <p:cNvSpPr txBox="1"/>
          <p:nvPr/>
        </p:nvSpPr>
        <p:spPr>
          <a:xfrm>
            <a:off x="3513140" y="934670"/>
            <a:ext cx="4789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b="1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Conclusion </a:t>
            </a:r>
            <a:endParaRPr sz="2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Google Shape;101;p24">
            <a:extLst>
              <a:ext uri="{FF2B5EF4-FFF2-40B4-BE49-F238E27FC236}">
                <a16:creationId xmlns:a16="http://schemas.microsoft.com/office/drawing/2014/main" id="{32FCC979-B23F-77B3-4368-1D5234F1E972}"/>
              </a:ext>
            </a:extLst>
          </p:cNvPr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" name="Google Shape;102;p24">
            <a:extLst>
              <a:ext uri="{FF2B5EF4-FFF2-40B4-BE49-F238E27FC236}">
                <a16:creationId xmlns:a16="http://schemas.microsoft.com/office/drawing/2014/main" id="{8ED86321-C7A6-9823-34FC-C62565A135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018E5-AEB3-108E-2C73-D729385D4A1E}"/>
              </a:ext>
            </a:extLst>
          </p:cNvPr>
          <p:cNvSpPr txBox="1"/>
          <p:nvPr/>
        </p:nvSpPr>
        <p:spPr>
          <a:xfrm>
            <a:off x="1798320" y="2357120"/>
            <a:ext cx="82194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KD enables efficient real-time image sharpening.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Student model closely mimics teacher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 for edge devices and live video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Real-world ready and tested in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403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Open Sans</vt:lpstr>
      <vt:lpstr>Play</vt:lpstr>
      <vt:lpstr>Times New Roman</vt:lpstr>
      <vt:lpstr>Plus Jakarta Sans</vt:lpstr>
      <vt:lpstr>Arial</vt:lpstr>
      <vt:lpstr>Inter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chaitanya bhuma</cp:lastModifiedBy>
  <cp:revision>3</cp:revision>
  <dcterms:created xsi:type="dcterms:W3CDTF">2022-05-23T07:15:42Z</dcterms:created>
  <dcterms:modified xsi:type="dcterms:W3CDTF">2025-07-12T10:13:35Z</dcterms:modified>
</cp:coreProperties>
</file>