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86" r:id="rId3"/>
    <p:sldId id="257" r:id="rId4"/>
    <p:sldId id="287" r:id="rId5"/>
    <p:sldId id="288" r:id="rId6"/>
    <p:sldId id="289" r:id="rId7"/>
    <p:sldId id="290" r:id="rId8"/>
    <p:sldId id="291" r:id="rId9"/>
    <p:sldId id="281"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71A"/>
    <a:srgbClr val="DBF5F9"/>
    <a:srgbClr val="00A6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9427" autoAdjust="0"/>
  </p:normalViewPr>
  <p:slideViewPr>
    <p:cSldViewPr>
      <p:cViewPr varScale="1">
        <p:scale>
          <a:sx n="65" d="100"/>
          <a:sy n="65" d="100"/>
        </p:scale>
        <p:origin x="-1530" y="-102"/>
      </p:cViewPr>
      <p:guideLst>
        <p:guide orient="horz" pos="2160"/>
        <p:guide pos="2880"/>
      </p:guideLst>
    </p:cSldViewPr>
  </p:slideViewPr>
  <p:notesTextViewPr>
    <p:cViewPr>
      <p:scale>
        <a:sx n="100" d="100"/>
        <a:sy n="100" d="100"/>
      </p:scale>
      <p:origin x="0" y="858"/>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F83653-BBB8-4824-93A7-1C469AB6B124}" type="datetimeFigureOut">
              <a:rPr lang="en-US" smtClean="0"/>
              <a:pPr/>
              <a:t>12-Aug-19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D963C9-1FA0-4014-B924-62FBB0D2AF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b="1" dirty="0" smtClean="0"/>
              <a:t>Data</a:t>
            </a:r>
            <a:endParaRPr lang="en-US" sz="1050" dirty="0" smtClean="0"/>
          </a:p>
          <a:p>
            <a:r>
              <a:rPr lang="en-US" sz="1050" dirty="0" smtClean="0"/>
              <a:t>Information that has</a:t>
            </a:r>
            <a:r>
              <a:rPr lang="en-US" sz="1050" baseline="0" dirty="0" smtClean="0"/>
              <a:t> been translated into a form that is efficient for movement or processing</a:t>
            </a:r>
          </a:p>
          <a:p>
            <a:r>
              <a:rPr lang="en-US" sz="1050" baseline="0" dirty="0" smtClean="0"/>
              <a:t>Data is information converted into binary digital form</a:t>
            </a:r>
          </a:p>
          <a:p>
            <a:r>
              <a:rPr lang="en-US" sz="1050" baseline="0" dirty="0" smtClean="0"/>
              <a:t>Computer data is processed by the CPU and is stored in files and folders and the computers hard disk</a:t>
            </a:r>
          </a:p>
          <a:p>
            <a:endParaRPr lang="en-US" sz="1050" baseline="0" dirty="0" smtClean="0"/>
          </a:p>
          <a:p>
            <a:r>
              <a:rPr lang="en-US" sz="1050" baseline="0" dirty="0" smtClean="0"/>
              <a:t>A data estate is simply the infrastructure to help companies systematically manage all of their corporate data</a:t>
            </a:r>
          </a:p>
          <a:p>
            <a:r>
              <a:rPr lang="en-US" sz="1050" baseline="0" dirty="0" smtClean="0"/>
              <a:t>Organizations can store, manage and leverage their analytics data, business applications, social data, customer relationship systems, functional business and departmental data, Internet of things and more</a:t>
            </a:r>
          </a:p>
          <a:p>
            <a:r>
              <a:rPr lang="en-US" sz="1050" baseline="0" dirty="0" smtClean="0"/>
              <a:t>You need amazing capacity from an operational store perspective</a:t>
            </a:r>
          </a:p>
          <a:p>
            <a:endParaRPr lang="en-US" sz="1050" dirty="0"/>
          </a:p>
        </p:txBody>
      </p:sp>
      <p:sp>
        <p:nvSpPr>
          <p:cNvPr id="4" name="Slide Number Placeholder 3"/>
          <p:cNvSpPr>
            <a:spLocks noGrp="1"/>
          </p:cNvSpPr>
          <p:nvPr>
            <p:ph type="sldNum" sz="quarter" idx="10"/>
          </p:nvPr>
        </p:nvSpPr>
        <p:spPr/>
        <p:txBody>
          <a:bodyPr/>
          <a:lstStyle/>
          <a:p>
            <a:fld id="{4AD963C9-1FA0-4014-B924-62FBB0D2AF8A}"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dirty="0" smtClean="0"/>
              <a:t>Growth of data is exceeding the capacity of</a:t>
            </a:r>
            <a:r>
              <a:rPr lang="en-US" sz="1050" baseline="0" dirty="0" smtClean="0"/>
              <a:t> traditional computing</a:t>
            </a:r>
          </a:p>
          <a:p>
            <a:r>
              <a:rPr lang="en-US" sz="1050" baseline="0" dirty="0" smtClean="0"/>
              <a:t>Human and machine generated data is experiencing an overall 10X faster growth rate than traditional business data, and machine data is increasing even more rapidly at 50X the growth rate</a:t>
            </a:r>
          </a:p>
          <a:p>
            <a:r>
              <a:rPr lang="en-US" sz="1050" baseline="0" dirty="0" smtClean="0"/>
              <a:t>90 % of the data that we have today was created in the last two years</a:t>
            </a:r>
          </a:p>
          <a:p>
            <a:r>
              <a:rPr lang="en-US" sz="1050" baseline="0" dirty="0" smtClean="0"/>
              <a:t>Petabytes of real time data is moved for analytical pipeline</a:t>
            </a:r>
          </a:p>
          <a:p>
            <a:r>
              <a:rPr lang="en-US" sz="1050" baseline="0" dirty="0" smtClean="0"/>
              <a:t>Latest range to measure the data is now covering a space of 21 orders of magnitude</a:t>
            </a:r>
          </a:p>
          <a:p>
            <a:endParaRPr lang="en-US" sz="1050" baseline="0" dirty="0" smtClean="0"/>
          </a:p>
          <a:p>
            <a:endParaRPr lang="en-US" sz="1050" dirty="0"/>
          </a:p>
        </p:txBody>
      </p:sp>
      <p:sp>
        <p:nvSpPr>
          <p:cNvPr id="4" name="Slide Number Placeholder 3"/>
          <p:cNvSpPr>
            <a:spLocks noGrp="1"/>
          </p:cNvSpPr>
          <p:nvPr>
            <p:ph type="sldNum" sz="quarter" idx="10"/>
          </p:nvPr>
        </p:nvSpPr>
        <p:spPr/>
        <p:txBody>
          <a:bodyPr/>
          <a:lstStyle/>
          <a:p>
            <a:fld id="{4AD963C9-1FA0-4014-B924-62FBB0D2AF8A}"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dirty="0" smtClean="0"/>
              <a:t>In the early days of the digital</a:t>
            </a:r>
            <a:r>
              <a:rPr lang="en-US" sz="1050" baseline="0" dirty="0" smtClean="0"/>
              <a:t> revolution, data was produced mainly from PC’s. But moving ahead the new growth will be coming from varied sources. Today, more than 5billion consumers interact with data every day. Many of these interactions are because of billions of </a:t>
            </a:r>
            <a:r>
              <a:rPr lang="en-US" sz="1050" baseline="0" dirty="0" err="1" smtClean="0"/>
              <a:t>IoT</a:t>
            </a:r>
            <a:r>
              <a:rPr lang="en-US" sz="1050" baseline="0" dirty="0" smtClean="0"/>
              <a:t> devices connected across the globe</a:t>
            </a:r>
          </a:p>
          <a:p>
            <a:r>
              <a:rPr lang="en-US" sz="1050" baseline="0" dirty="0" smtClean="0"/>
              <a:t>We conduct more than half of our web searches fro a mobile phone now</a:t>
            </a:r>
          </a:p>
          <a:p>
            <a:r>
              <a:rPr lang="en-US" sz="1050" baseline="0" dirty="0" smtClean="0"/>
              <a:t>Social Media certainly fuels data creation via </a:t>
            </a:r>
            <a:r>
              <a:rPr lang="en-US" sz="1050" baseline="0" dirty="0" err="1" smtClean="0"/>
              <a:t>Linkedin</a:t>
            </a:r>
            <a:r>
              <a:rPr lang="en-US" sz="1050" baseline="0" dirty="0" smtClean="0"/>
              <a:t>, </a:t>
            </a:r>
            <a:r>
              <a:rPr lang="en-US" sz="1050" baseline="0" dirty="0" err="1" smtClean="0"/>
              <a:t>Youtube</a:t>
            </a:r>
            <a:r>
              <a:rPr lang="en-US" sz="1050" baseline="0" dirty="0" smtClean="0"/>
              <a:t>, Twitter, </a:t>
            </a:r>
            <a:r>
              <a:rPr lang="en-US" sz="1050" baseline="0" dirty="0" err="1" smtClean="0"/>
              <a:t>Instagram</a:t>
            </a:r>
            <a:r>
              <a:rPr lang="en-US" sz="1050" baseline="0" dirty="0" smtClean="0"/>
              <a:t>, </a:t>
            </a:r>
            <a:r>
              <a:rPr lang="en-US" sz="1050" baseline="0" dirty="0" err="1" smtClean="0"/>
              <a:t>Facebook</a:t>
            </a:r>
            <a:r>
              <a:rPr lang="en-US" sz="1050" baseline="0" dirty="0" smtClean="0"/>
              <a:t>, etc</a:t>
            </a:r>
          </a:p>
          <a:p>
            <a:r>
              <a:rPr lang="en-US" sz="1050" baseline="0" dirty="0" smtClean="0"/>
              <a:t>Sending texts, e-mails and calls via </a:t>
            </a:r>
            <a:r>
              <a:rPr lang="en-US" sz="1050" baseline="0" dirty="0" err="1" smtClean="0"/>
              <a:t>skype</a:t>
            </a:r>
            <a:endParaRPr lang="en-US" sz="1050" baseline="0" dirty="0" smtClean="0"/>
          </a:p>
          <a:p>
            <a:r>
              <a:rPr lang="en-US" sz="1050" baseline="0" dirty="0" smtClean="0"/>
              <a:t>Now that our smart phones are exemplary cameras as well, everyone is a </a:t>
            </a:r>
            <a:r>
              <a:rPr lang="en-US" sz="1050" baseline="0" dirty="0" err="1" smtClean="0"/>
              <a:t>photog</a:t>
            </a:r>
            <a:r>
              <a:rPr lang="en-US" sz="1050" baseline="0" dirty="0" smtClean="0"/>
              <a:t> and the trillions of photos stored is the proof</a:t>
            </a:r>
          </a:p>
          <a:p>
            <a:r>
              <a:rPr lang="en-US" sz="1050" baseline="0" dirty="0" smtClean="0"/>
              <a:t>Request to weather channels, cab drivers, </a:t>
            </a:r>
            <a:r>
              <a:rPr lang="en-US" sz="1050" baseline="0" dirty="0" err="1" smtClean="0"/>
              <a:t>wikipedia</a:t>
            </a:r>
            <a:r>
              <a:rPr lang="en-US" sz="1050" baseline="0" dirty="0" smtClean="0"/>
              <a:t> are some of the services</a:t>
            </a:r>
          </a:p>
          <a:p>
            <a:r>
              <a:rPr lang="en-US" sz="1050" baseline="0" dirty="0" smtClean="0"/>
              <a:t>The Internet of Things, connected smart devices that interact with each other and us while collecting all kinds of data, is exploding</a:t>
            </a:r>
          </a:p>
          <a:p>
            <a:endParaRPr lang="en-US" sz="1050" baseline="0" dirty="0" smtClean="0"/>
          </a:p>
          <a:p>
            <a:r>
              <a:rPr lang="en-US" sz="1050" baseline="0" dirty="0" smtClean="0"/>
              <a:t>Social benefits like real time fraud detection, efficient traffic flow management between smart vehicles and prioritized traffic protocols for emergency response vehicles and facial recognition for improved security at sporting events or transportation hubs</a:t>
            </a:r>
          </a:p>
          <a:p>
            <a:endParaRPr lang="en-US" sz="1050" baseline="0" dirty="0" smtClean="0"/>
          </a:p>
          <a:p>
            <a:r>
              <a:rPr lang="en-US" sz="1050" baseline="0" dirty="0" smtClean="0"/>
              <a:t>This is what happens in an internet minute</a:t>
            </a:r>
          </a:p>
          <a:p>
            <a:endParaRPr lang="en-US" sz="1050" baseline="0" dirty="0" smtClean="0"/>
          </a:p>
          <a:p>
            <a:endParaRPr lang="en-US" sz="1050" baseline="0" dirty="0" smtClean="0"/>
          </a:p>
          <a:p>
            <a:endParaRPr lang="en-US" sz="1050" baseline="0" dirty="0" smtClean="0"/>
          </a:p>
          <a:p>
            <a:endParaRPr lang="en-US" sz="1050" dirty="0"/>
          </a:p>
        </p:txBody>
      </p:sp>
      <p:sp>
        <p:nvSpPr>
          <p:cNvPr id="4" name="Slide Number Placeholder 3"/>
          <p:cNvSpPr>
            <a:spLocks noGrp="1"/>
          </p:cNvSpPr>
          <p:nvPr>
            <p:ph type="sldNum" sz="quarter" idx="10"/>
          </p:nvPr>
        </p:nvSpPr>
        <p:spPr/>
        <p:txBody>
          <a:bodyPr/>
          <a:lstStyle/>
          <a:p>
            <a:fld id="{4AD963C9-1FA0-4014-B924-62FBB0D2AF8A}" type="slidenum">
              <a:rPr lang="en-US" smtClean="0"/>
              <a:pPr/>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dirty="0" smtClean="0"/>
              <a:t>The exploding</a:t>
            </a:r>
            <a:r>
              <a:rPr lang="en-US" sz="1050" baseline="0" dirty="0" smtClean="0"/>
              <a:t> volume and speed of data growth has introduced several challenges</a:t>
            </a:r>
          </a:p>
          <a:p>
            <a:endParaRPr lang="en-US" sz="1050" baseline="0" dirty="0" smtClean="0"/>
          </a:p>
          <a:p>
            <a:r>
              <a:rPr lang="en-US" sz="1050" baseline="0" dirty="0" smtClean="0"/>
              <a:t>System management and growing cluster complexity</a:t>
            </a:r>
          </a:p>
          <a:p>
            <a:r>
              <a:rPr lang="en-US" sz="1050" baseline="0" dirty="0" smtClean="0"/>
              <a:t>Data center power, cooling and floor space limitations</a:t>
            </a:r>
          </a:p>
          <a:p>
            <a:r>
              <a:rPr lang="en-US" sz="1050" baseline="0" dirty="0" smtClean="0"/>
              <a:t>Storage, data movement and management complexity</a:t>
            </a:r>
          </a:p>
          <a:p>
            <a:r>
              <a:rPr lang="en-US" sz="1050" baseline="0" dirty="0" smtClean="0"/>
              <a:t>Lack of support for heterogeneous environment and accelerators</a:t>
            </a:r>
          </a:p>
          <a:p>
            <a:r>
              <a:rPr lang="en-US" sz="1050" baseline="0" dirty="0" smtClean="0"/>
              <a:t>Significant shortage of skills to integrate and manage the super data ecosystem</a:t>
            </a:r>
          </a:p>
          <a:p>
            <a:endParaRPr lang="en-US" sz="1050" baseline="0" dirty="0" smtClean="0"/>
          </a:p>
          <a:p>
            <a:r>
              <a:rPr lang="en-US" sz="1050" baseline="0" dirty="0" smtClean="0"/>
              <a:t>Impact of data growth on business continuity and few other challenges are depicted here – like data security, disaster recovery, higher costs for the increased data size</a:t>
            </a:r>
          </a:p>
          <a:p>
            <a:endParaRPr lang="en-US" sz="1050" dirty="0"/>
          </a:p>
        </p:txBody>
      </p:sp>
      <p:sp>
        <p:nvSpPr>
          <p:cNvPr id="4" name="Slide Number Placeholder 3"/>
          <p:cNvSpPr>
            <a:spLocks noGrp="1"/>
          </p:cNvSpPr>
          <p:nvPr>
            <p:ph type="sldNum" sz="quarter" idx="10"/>
          </p:nvPr>
        </p:nvSpPr>
        <p:spPr/>
        <p:txBody>
          <a:bodyPr/>
          <a:lstStyle/>
          <a:p>
            <a:fld id="{4AD963C9-1FA0-4014-B924-62FBB0D2AF8A}"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dirty="0" smtClean="0"/>
              <a:t>Business leaders can prosper by embracing new and unique business opportunities powered by this</a:t>
            </a:r>
            <a:r>
              <a:rPr lang="en-US" sz="1050" baseline="0" dirty="0" smtClean="0"/>
              <a:t> wealth of data and the insight it provides. It is important to understand how to identify and leverage the specific data that will deliver the most value for business</a:t>
            </a:r>
            <a:r>
              <a:rPr lang="en-US" sz="1050" dirty="0" smtClean="0"/>
              <a:t> </a:t>
            </a:r>
          </a:p>
          <a:p>
            <a:endParaRPr lang="en-US" sz="1050" dirty="0" smtClean="0"/>
          </a:p>
          <a:p>
            <a:r>
              <a:rPr lang="en-US" sz="1050" dirty="0" smtClean="0"/>
              <a:t>Some of the focus areas</a:t>
            </a:r>
            <a:r>
              <a:rPr lang="en-US" sz="1050" baseline="0" dirty="0" smtClean="0"/>
              <a:t> would be</a:t>
            </a:r>
            <a:endParaRPr lang="en-US" sz="1050" dirty="0" smtClean="0"/>
          </a:p>
          <a:p>
            <a:r>
              <a:rPr lang="en-US" sz="1050" dirty="0" smtClean="0"/>
              <a:t>Manage growth and operational cost of infrastructure</a:t>
            </a:r>
          </a:p>
          <a:p>
            <a:r>
              <a:rPr lang="en-US" sz="1050" dirty="0" smtClean="0"/>
              <a:t>Provide elasticity and</a:t>
            </a:r>
            <a:r>
              <a:rPr lang="en-US" sz="1050" baseline="0" dirty="0" smtClean="0"/>
              <a:t> flexible capacity</a:t>
            </a:r>
          </a:p>
          <a:p>
            <a:r>
              <a:rPr lang="en-US" sz="1050" baseline="0" dirty="0" smtClean="0"/>
              <a:t>Ensure performance for diverse workloads</a:t>
            </a:r>
          </a:p>
          <a:p>
            <a:r>
              <a:rPr lang="en-US" sz="1050" baseline="0" dirty="0" smtClean="0"/>
              <a:t>Rapidly deploy and scale infrastructure</a:t>
            </a:r>
            <a:endParaRPr lang="en-US" sz="1050" dirty="0" smtClean="0"/>
          </a:p>
          <a:p>
            <a:endParaRPr lang="en-US" sz="1050" dirty="0" smtClean="0"/>
          </a:p>
          <a:p>
            <a:r>
              <a:rPr lang="en-US" sz="1050" dirty="0" smtClean="0"/>
              <a:t>Here the S curve where a</a:t>
            </a:r>
            <a:r>
              <a:rPr lang="en-US" sz="1050" baseline="0" dirty="0" smtClean="0"/>
              <a:t> business must make a fundamental shift for the forward momentum</a:t>
            </a:r>
            <a:endParaRPr lang="en-US" sz="1050" dirty="0"/>
          </a:p>
        </p:txBody>
      </p:sp>
      <p:sp>
        <p:nvSpPr>
          <p:cNvPr id="4" name="Slide Number Placeholder 3"/>
          <p:cNvSpPr>
            <a:spLocks noGrp="1"/>
          </p:cNvSpPr>
          <p:nvPr>
            <p:ph type="sldNum" sz="quarter" idx="10"/>
          </p:nvPr>
        </p:nvSpPr>
        <p:spPr/>
        <p:txBody>
          <a:bodyPr/>
          <a:lstStyle/>
          <a:p>
            <a:fld id="{4AD963C9-1FA0-4014-B924-62FBB0D2AF8A}"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7C9B81F-C347-4BEF-BFDF-29C42F48304A}" type="datetimeFigureOut">
              <a:rPr lang="en-US" smtClean="0"/>
              <a:pPr/>
              <a:t>12-Aug-19</a:t>
            </a:fld>
            <a:endParaRPr lang="en-US"/>
          </a:p>
        </p:txBody>
      </p:sp>
      <p:sp>
        <p:nvSpPr>
          <p:cNvPr id="19" name="Footer Placeholder 18"/>
          <p:cNvSpPr>
            <a:spLocks noGrp="1"/>
          </p:cNvSpPr>
          <p:nvPr>
            <p:ph type="ftr" sz="quarter" idx="11"/>
          </p:nvPr>
        </p:nvSpPr>
        <p:spPr/>
        <p:txBody>
          <a:bodyPr/>
          <a:lstStyle/>
          <a:p>
            <a:endParaRPr kumimoji="0" lang="en-US"/>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12-Aug-19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12-Aug-19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C9B81F-C347-4BEF-BFDF-29C42F48304A}" type="datetimeFigureOut">
              <a:rPr lang="en-US" smtClean="0"/>
              <a:pPr/>
              <a:t>12-Aug-19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12-Aug-19</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12-Aug-19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7C9B81F-C347-4BEF-BFDF-29C42F48304A}" type="datetimeFigureOut">
              <a:rPr lang="en-US" smtClean="0"/>
              <a:pPr/>
              <a:t>12-Aug-19</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7C9B81F-C347-4BEF-BFDF-29C42F48304A}" type="datetimeFigureOut">
              <a:rPr lang="en-US" smtClean="0"/>
              <a:pPr/>
              <a:t>12-Aug-19</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12-Aug-19</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7C9B81F-C347-4BEF-BFDF-29C42F48304A}" type="datetimeFigureOut">
              <a:rPr lang="en-US" smtClean="0"/>
              <a:pPr/>
              <a:t>12-Aug-19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12-Aug-19</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a:xfrm>
            <a:off x="8077200" y="6356350"/>
            <a:ext cx="6096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7C9B81F-C347-4BEF-BFDF-29C42F48304A}" type="datetimeFigureOut">
              <a:rPr lang="en-US" smtClean="0"/>
              <a:pPr/>
              <a:t>12-Aug-19</a:t>
            </a:fld>
            <a:endParaRPr lang="en-US" dirty="0">
              <a:solidFill>
                <a:schemeClr val="tx2">
                  <a:shade val="90000"/>
                </a:scheme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6000" dirty="0" smtClean="0"/>
              <a:t>Limitless Data Estate</a:t>
            </a:r>
            <a:endParaRPr lang="en-US" sz="6000" dirty="0"/>
          </a:p>
        </p:txBody>
      </p:sp>
      <p:sp>
        <p:nvSpPr>
          <p:cNvPr id="3" name="Subtitle 2"/>
          <p:cNvSpPr>
            <a:spLocks noGrp="1"/>
          </p:cNvSpPr>
          <p:nvPr>
            <p:ph type="subTitle" idx="1"/>
          </p:nvPr>
        </p:nvSpPr>
        <p:spPr/>
        <p:txBody>
          <a:bodyPr/>
          <a:lstStyle/>
          <a:p>
            <a:r>
              <a:rPr lang="en-US" dirty="0" smtClean="0"/>
              <a:t>13 – Aug – 2019</a:t>
            </a:r>
          </a:p>
          <a:p>
            <a:r>
              <a:rPr lang="en-US" dirty="0" smtClean="0"/>
              <a:t>By </a:t>
            </a:r>
            <a:r>
              <a:rPr lang="en-US" dirty="0" err="1" smtClean="0"/>
              <a:t>Jahnavi</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09600" y="1600200"/>
            <a:ext cx="5334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8" name="Chevron 7"/>
          <p:cNvSpPr/>
          <p:nvPr/>
        </p:nvSpPr>
        <p:spPr>
          <a:xfrm>
            <a:off x="762000" y="1676400"/>
            <a:ext cx="228600"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1" name="Rectangle 10"/>
          <p:cNvSpPr/>
          <p:nvPr/>
        </p:nvSpPr>
        <p:spPr>
          <a:xfrm>
            <a:off x="1143000" y="1600200"/>
            <a:ext cx="36576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12" name="TextBox 11"/>
          <p:cNvSpPr txBox="1"/>
          <p:nvPr/>
        </p:nvSpPr>
        <p:spPr>
          <a:xfrm>
            <a:off x="1143000" y="1600200"/>
            <a:ext cx="3682611" cy="338554"/>
          </a:xfrm>
          <a:prstGeom prst="rect">
            <a:avLst/>
          </a:prstGeom>
          <a:noFill/>
        </p:spPr>
        <p:txBody>
          <a:bodyPr wrap="none" rtlCol="0">
            <a:spAutoFit/>
          </a:bodyPr>
          <a:lstStyle/>
          <a:p>
            <a:r>
              <a:rPr lang="en-US" sz="1600" b="1" dirty="0" smtClean="0">
                <a:solidFill>
                  <a:srgbClr val="002060"/>
                </a:solidFill>
                <a:latin typeface="+mj-lt"/>
              </a:rPr>
              <a:t>Executive Summary - Setting the Context</a:t>
            </a:r>
            <a:endParaRPr lang="en-US" sz="1600" b="1" dirty="0">
              <a:solidFill>
                <a:srgbClr val="002060"/>
              </a:solidFill>
              <a:latin typeface="+mj-lt"/>
            </a:endParaRPr>
          </a:p>
        </p:txBody>
      </p:sp>
      <p:sp>
        <p:nvSpPr>
          <p:cNvPr id="34" name="Rectangle 33"/>
          <p:cNvSpPr/>
          <p:nvPr/>
        </p:nvSpPr>
        <p:spPr>
          <a:xfrm>
            <a:off x="609600" y="4038600"/>
            <a:ext cx="5334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5" name="Chevron 34"/>
          <p:cNvSpPr/>
          <p:nvPr/>
        </p:nvSpPr>
        <p:spPr>
          <a:xfrm>
            <a:off x="762000" y="4114800"/>
            <a:ext cx="228600"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6" name="Rectangle 35"/>
          <p:cNvSpPr/>
          <p:nvPr/>
        </p:nvSpPr>
        <p:spPr>
          <a:xfrm>
            <a:off x="1143000" y="4038600"/>
            <a:ext cx="36576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7" name="TextBox 36"/>
          <p:cNvSpPr txBox="1"/>
          <p:nvPr/>
        </p:nvSpPr>
        <p:spPr>
          <a:xfrm>
            <a:off x="1143000" y="4038600"/>
            <a:ext cx="1928028" cy="338554"/>
          </a:xfrm>
          <a:prstGeom prst="rect">
            <a:avLst/>
          </a:prstGeom>
          <a:noFill/>
        </p:spPr>
        <p:txBody>
          <a:bodyPr wrap="none" rtlCol="0">
            <a:spAutoFit/>
          </a:bodyPr>
          <a:lstStyle/>
          <a:p>
            <a:r>
              <a:rPr lang="en-US" sz="1600" b="1" dirty="0" smtClean="0">
                <a:solidFill>
                  <a:srgbClr val="002060"/>
                </a:solidFill>
                <a:latin typeface="+mj-lt"/>
              </a:rPr>
              <a:t>Prepare and Prosper</a:t>
            </a:r>
            <a:endParaRPr lang="en-US" sz="1600" b="1" dirty="0">
              <a:solidFill>
                <a:srgbClr val="002060"/>
              </a:solidFill>
              <a:latin typeface="+mj-lt"/>
            </a:endParaRPr>
          </a:p>
        </p:txBody>
      </p:sp>
      <p:sp>
        <p:nvSpPr>
          <p:cNvPr id="38" name="Rectangle 37"/>
          <p:cNvSpPr/>
          <p:nvPr/>
        </p:nvSpPr>
        <p:spPr>
          <a:xfrm>
            <a:off x="609600" y="2209800"/>
            <a:ext cx="5334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39" name="Chevron 38"/>
          <p:cNvSpPr/>
          <p:nvPr/>
        </p:nvSpPr>
        <p:spPr>
          <a:xfrm>
            <a:off x="762000" y="2286000"/>
            <a:ext cx="228600"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0" name="Rectangle 39"/>
          <p:cNvSpPr/>
          <p:nvPr/>
        </p:nvSpPr>
        <p:spPr>
          <a:xfrm>
            <a:off x="1143000" y="2209800"/>
            <a:ext cx="36576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1" name="TextBox 40"/>
          <p:cNvSpPr txBox="1"/>
          <p:nvPr/>
        </p:nvSpPr>
        <p:spPr>
          <a:xfrm>
            <a:off x="1143000" y="2209800"/>
            <a:ext cx="1803186" cy="338554"/>
          </a:xfrm>
          <a:prstGeom prst="rect">
            <a:avLst/>
          </a:prstGeom>
          <a:noFill/>
        </p:spPr>
        <p:txBody>
          <a:bodyPr wrap="none" rtlCol="0">
            <a:spAutoFit/>
          </a:bodyPr>
          <a:lstStyle/>
          <a:p>
            <a:r>
              <a:rPr lang="en-US" sz="1600" b="1" dirty="0" smtClean="0">
                <a:solidFill>
                  <a:srgbClr val="002060"/>
                </a:solidFill>
                <a:latin typeface="+mj-lt"/>
              </a:rPr>
              <a:t>Data -&gt; Data Estate</a:t>
            </a:r>
            <a:endParaRPr lang="en-US" sz="1600" b="1" dirty="0">
              <a:solidFill>
                <a:srgbClr val="002060"/>
              </a:solidFill>
              <a:latin typeface="+mj-lt"/>
            </a:endParaRPr>
          </a:p>
        </p:txBody>
      </p:sp>
      <p:sp>
        <p:nvSpPr>
          <p:cNvPr id="42" name="Rectangle 41"/>
          <p:cNvSpPr/>
          <p:nvPr/>
        </p:nvSpPr>
        <p:spPr>
          <a:xfrm>
            <a:off x="609600" y="2819400"/>
            <a:ext cx="5334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3" name="Chevron 42"/>
          <p:cNvSpPr/>
          <p:nvPr/>
        </p:nvSpPr>
        <p:spPr>
          <a:xfrm>
            <a:off x="762000" y="2895600"/>
            <a:ext cx="228600"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4" name="Rectangle 43"/>
          <p:cNvSpPr/>
          <p:nvPr/>
        </p:nvSpPr>
        <p:spPr>
          <a:xfrm>
            <a:off x="1143000" y="2819400"/>
            <a:ext cx="36576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5" name="TextBox 44"/>
          <p:cNvSpPr txBox="1"/>
          <p:nvPr/>
        </p:nvSpPr>
        <p:spPr>
          <a:xfrm>
            <a:off x="1143000" y="2819400"/>
            <a:ext cx="3574889" cy="338554"/>
          </a:xfrm>
          <a:prstGeom prst="rect">
            <a:avLst/>
          </a:prstGeom>
          <a:noFill/>
        </p:spPr>
        <p:txBody>
          <a:bodyPr wrap="none" rtlCol="0">
            <a:spAutoFit/>
          </a:bodyPr>
          <a:lstStyle/>
          <a:p>
            <a:r>
              <a:rPr lang="en-US" sz="1600" b="1" dirty="0" smtClean="0">
                <a:solidFill>
                  <a:srgbClr val="002060"/>
                </a:solidFill>
                <a:latin typeface="+mj-lt"/>
              </a:rPr>
              <a:t>The Exponential Growth of Data - Cause</a:t>
            </a:r>
            <a:endParaRPr lang="en-US" sz="1600" b="1" dirty="0">
              <a:solidFill>
                <a:srgbClr val="002060"/>
              </a:solidFill>
              <a:latin typeface="+mj-lt"/>
            </a:endParaRPr>
          </a:p>
        </p:txBody>
      </p:sp>
      <p:sp>
        <p:nvSpPr>
          <p:cNvPr id="46" name="Rectangle 45"/>
          <p:cNvSpPr/>
          <p:nvPr/>
        </p:nvSpPr>
        <p:spPr>
          <a:xfrm>
            <a:off x="609600" y="4648200"/>
            <a:ext cx="5334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7" name="Chevron 46"/>
          <p:cNvSpPr/>
          <p:nvPr/>
        </p:nvSpPr>
        <p:spPr>
          <a:xfrm>
            <a:off x="762000" y="4724400"/>
            <a:ext cx="228600"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8" name="Rectangle 47"/>
          <p:cNvSpPr/>
          <p:nvPr/>
        </p:nvSpPr>
        <p:spPr>
          <a:xfrm>
            <a:off x="1143000" y="4648200"/>
            <a:ext cx="36576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49" name="TextBox 48"/>
          <p:cNvSpPr txBox="1"/>
          <p:nvPr/>
        </p:nvSpPr>
        <p:spPr>
          <a:xfrm>
            <a:off x="1143000" y="4648200"/>
            <a:ext cx="734496" cy="338554"/>
          </a:xfrm>
          <a:prstGeom prst="rect">
            <a:avLst/>
          </a:prstGeom>
          <a:noFill/>
        </p:spPr>
        <p:txBody>
          <a:bodyPr wrap="none" rtlCol="0">
            <a:spAutoFit/>
          </a:bodyPr>
          <a:lstStyle/>
          <a:p>
            <a:r>
              <a:rPr lang="en-US" sz="1600" b="1" dirty="0" smtClean="0">
                <a:solidFill>
                  <a:srgbClr val="002060"/>
                </a:solidFill>
                <a:latin typeface="+mj-lt"/>
              </a:rPr>
              <a:t>Q  &amp; A</a:t>
            </a:r>
            <a:endParaRPr lang="en-US" sz="1600" b="1" dirty="0">
              <a:solidFill>
                <a:srgbClr val="002060"/>
              </a:solidFill>
              <a:latin typeface="+mj-lt"/>
            </a:endParaRPr>
          </a:p>
        </p:txBody>
      </p:sp>
      <p:sp>
        <p:nvSpPr>
          <p:cNvPr id="54" name="TextBox 53"/>
          <p:cNvSpPr txBox="1"/>
          <p:nvPr/>
        </p:nvSpPr>
        <p:spPr>
          <a:xfrm>
            <a:off x="609600" y="990600"/>
            <a:ext cx="991425" cy="400110"/>
          </a:xfrm>
          <a:prstGeom prst="rect">
            <a:avLst/>
          </a:prstGeom>
          <a:noFill/>
        </p:spPr>
        <p:txBody>
          <a:bodyPr wrap="none" rtlCol="0">
            <a:spAutoFit/>
          </a:bodyPr>
          <a:lstStyle/>
          <a:p>
            <a:r>
              <a:rPr lang="en-US" sz="2000" b="1" dirty="0" smtClean="0">
                <a:solidFill>
                  <a:srgbClr val="00B0F0"/>
                </a:solidFill>
                <a:latin typeface="+mj-lt"/>
              </a:rPr>
              <a:t>Agenda</a:t>
            </a:r>
            <a:endParaRPr lang="en-US" sz="2000" b="1" dirty="0">
              <a:solidFill>
                <a:srgbClr val="00B0F0"/>
              </a:solidFill>
              <a:latin typeface="+mj-lt"/>
            </a:endParaRPr>
          </a:p>
        </p:txBody>
      </p:sp>
      <p:sp>
        <p:nvSpPr>
          <p:cNvPr id="59" name="Rectangle 58"/>
          <p:cNvSpPr/>
          <p:nvPr/>
        </p:nvSpPr>
        <p:spPr>
          <a:xfrm>
            <a:off x="609600" y="3429000"/>
            <a:ext cx="5334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0" name="Chevron 59"/>
          <p:cNvSpPr/>
          <p:nvPr/>
        </p:nvSpPr>
        <p:spPr>
          <a:xfrm>
            <a:off x="762000" y="3505200"/>
            <a:ext cx="228600" cy="228600"/>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1" name="Rectangle 60"/>
          <p:cNvSpPr/>
          <p:nvPr/>
        </p:nvSpPr>
        <p:spPr>
          <a:xfrm>
            <a:off x="1143000" y="3429000"/>
            <a:ext cx="3657600" cy="381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p:sp>
        <p:nvSpPr>
          <p:cNvPr id="62" name="TextBox 61"/>
          <p:cNvSpPr txBox="1"/>
          <p:nvPr/>
        </p:nvSpPr>
        <p:spPr>
          <a:xfrm>
            <a:off x="1143000" y="3429000"/>
            <a:ext cx="3462423" cy="338554"/>
          </a:xfrm>
          <a:prstGeom prst="rect">
            <a:avLst/>
          </a:prstGeom>
          <a:noFill/>
        </p:spPr>
        <p:txBody>
          <a:bodyPr wrap="none" rtlCol="0">
            <a:spAutoFit/>
          </a:bodyPr>
          <a:lstStyle/>
          <a:p>
            <a:r>
              <a:rPr lang="en-US" sz="1600" b="1" dirty="0" smtClean="0">
                <a:solidFill>
                  <a:srgbClr val="002060"/>
                </a:solidFill>
                <a:latin typeface="+mj-lt"/>
              </a:rPr>
              <a:t>Enormous Growth in Data - Challenges</a:t>
            </a:r>
            <a:endParaRPr lang="en-US" sz="1600" b="1" dirty="0">
              <a:solidFill>
                <a:srgbClr val="002060"/>
              </a:solidFill>
              <a:latin typeface="+mj-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99288"/>
          </a:xfrm>
          <a:ln>
            <a:noFill/>
          </a:ln>
        </p:spPr>
        <p:txBody>
          <a:bodyPr>
            <a:normAutofit fontScale="90000"/>
          </a:bodyPr>
          <a:lstStyle/>
          <a:p>
            <a:r>
              <a:rPr lang="en-US" sz="2400" b="1" dirty="0" smtClean="0"/>
              <a:t>Executive Summary</a:t>
            </a:r>
            <a:endParaRPr lang="en-US" sz="2400" b="1" dirty="0"/>
          </a:p>
        </p:txBody>
      </p:sp>
      <p:sp>
        <p:nvSpPr>
          <p:cNvPr id="5" name="Chevron 4"/>
          <p:cNvSpPr/>
          <p:nvPr/>
        </p:nvSpPr>
        <p:spPr>
          <a:xfrm>
            <a:off x="838200" y="2133600"/>
            <a:ext cx="7391400" cy="484632"/>
          </a:xfrm>
          <a:prstGeom prst="chevron">
            <a:avLst/>
          </a:prstGeom>
          <a:solidFill>
            <a:srgbClr val="00A6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bg1"/>
                </a:solidFill>
                <a:latin typeface="+mj-lt"/>
              </a:rPr>
              <a:t>Setting the Context – Limitless Data Estate</a:t>
            </a:r>
            <a:endParaRPr lang="en-US" b="1" dirty="0">
              <a:solidFill>
                <a:schemeClr val="bg1"/>
              </a:solidFill>
              <a:latin typeface="+mj-lt"/>
            </a:endParaRPr>
          </a:p>
        </p:txBody>
      </p:sp>
      <p:sp>
        <p:nvSpPr>
          <p:cNvPr id="6" name="Rectangle 5"/>
          <p:cNvSpPr/>
          <p:nvPr/>
        </p:nvSpPr>
        <p:spPr>
          <a:xfrm>
            <a:off x="838200" y="2590800"/>
            <a:ext cx="7391400" cy="1371600"/>
          </a:xfrm>
          <a:prstGeom prst="rect">
            <a:avLst/>
          </a:prstGeom>
          <a:solidFill>
            <a:srgbClr val="DB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dirty="0" smtClean="0">
              <a:solidFill>
                <a:srgbClr val="002060"/>
              </a:solidFill>
              <a:latin typeface="+mj-lt"/>
            </a:endParaRPr>
          </a:p>
          <a:p>
            <a:pPr>
              <a:buFont typeface="Wingdings" pitchFamily="2" charset="2"/>
              <a:buChar char="§"/>
            </a:pPr>
            <a:r>
              <a:rPr lang="en-US" sz="1600" dirty="0" smtClean="0">
                <a:solidFill>
                  <a:srgbClr val="002060"/>
                </a:solidFill>
                <a:latin typeface="+mj-lt"/>
              </a:rPr>
              <a:t>  World is changing, </a:t>
            </a:r>
            <a:r>
              <a:rPr lang="en-US" sz="1600" b="1" dirty="0" smtClean="0">
                <a:solidFill>
                  <a:srgbClr val="002060"/>
                </a:solidFill>
                <a:latin typeface="+mj-lt"/>
              </a:rPr>
              <a:t>Data</a:t>
            </a:r>
            <a:r>
              <a:rPr lang="en-US" sz="1600" dirty="0" smtClean="0">
                <a:solidFill>
                  <a:srgbClr val="002060"/>
                </a:solidFill>
                <a:latin typeface="+mj-lt"/>
              </a:rPr>
              <a:t> is becoming key input to businesses</a:t>
            </a:r>
          </a:p>
          <a:p>
            <a:pPr>
              <a:buFont typeface="Wingdings" pitchFamily="2" charset="2"/>
              <a:buChar char="§"/>
            </a:pPr>
            <a:endParaRPr lang="en-US" sz="1600" dirty="0" smtClean="0">
              <a:solidFill>
                <a:srgbClr val="002060"/>
              </a:solidFill>
              <a:latin typeface="+mj-lt"/>
            </a:endParaRPr>
          </a:p>
          <a:p>
            <a:pPr>
              <a:buFont typeface="Wingdings" pitchFamily="2" charset="2"/>
              <a:buChar char="§"/>
            </a:pPr>
            <a:r>
              <a:rPr lang="en-US" sz="1600" dirty="0" smtClean="0">
                <a:solidFill>
                  <a:srgbClr val="002060"/>
                </a:solidFill>
                <a:latin typeface="+mj-lt"/>
              </a:rPr>
              <a:t>  The amount of </a:t>
            </a:r>
            <a:r>
              <a:rPr lang="en-US" sz="1600" b="1" dirty="0" smtClean="0">
                <a:solidFill>
                  <a:srgbClr val="002060"/>
                </a:solidFill>
                <a:latin typeface="+mj-lt"/>
              </a:rPr>
              <a:t>Digital</a:t>
            </a:r>
            <a:r>
              <a:rPr lang="en-US" sz="1600" dirty="0" smtClean="0">
                <a:solidFill>
                  <a:srgbClr val="002060"/>
                </a:solidFill>
                <a:latin typeface="+mj-lt"/>
              </a:rPr>
              <a:t> </a:t>
            </a:r>
            <a:r>
              <a:rPr lang="en-US" sz="1600" b="1" dirty="0" smtClean="0">
                <a:solidFill>
                  <a:srgbClr val="002060"/>
                </a:solidFill>
                <a:latin typeface="+mj-lt"/>
              </a:rPr>
              <a:t>Data</a:t>
            </a:r>
            <a:r>
              <a:rPr lang="en-US" sz="1600" dirty="0" smtClean="0">
                <a:solidFill>
                  <a:srgbClr val="002060"/>
                </a:solidFill>
                <a:latin typeface="+mj-lt"/>
              </a:rPr>
              <a:t> in the universe is growing at an exponential rate</a:t>
            </a:r>
          </a:p>
          <a:p>
            <a:pPr>
              <a:buFont typeface="Wingdings" pitchFamily="2" charset="2"/>
              <a:buChar char="§"/>
            </a:pPr>
            <a:endParaRPr lang="en-US" sz="1600" dirty="0" smtClean="0">
              <a:solidFill>
                <a:srgbClr val="002060"/>
              </a:solidFill>
              <a:latin typeface="+mj-lt"/>
            </a:endParaRPr>
          </a:p>
          <a:p>
            <a:pPr>
              <a:buFont typeface="Wingdings" pitchFamily="2" charset="2"/>
              <a:buChar char="§"/>
            </a:pPr>
            <a:r>
              <a:rPr lang="en-US" sz="1600" dirty="0" smtClean="0">
                <a:solidFill>
                  <a:srgbClr val="002060"/>
                </a:solidFill>
                <a:latin typeface="+mj-lt"/>
              </a:rPr>
              <a:t>  The Rise of </a:t>
            </a:r>
            <a:r>
              <a:rPr lang="en-US" sz="1600" b="1" dirty="0" smtClean="0">
                <a:solidFill>
                  <a:srgbClr val="002060"/>
                </a:solidFill>
                <a:latin typeface="+mj-lt"/>
              </a:rPr>
              <a:t>Real-Time</a:t>
            </a:r>
            <a:r>
              <a:rPr lang="en-US" sz="1600" dirty="0" smtClean="0">
                <a:solidFill>
                  <a:srgbClr val="002060"/>
                </a:solidFill>
                <a:latin typeface="+mj-lt"/>
              </a:rPr>
              <a:t> </a:t>
            </a:r>
            <a:r>
              <a:rPr lang="en-US" sz="1600" b="1" dirty="0" smtClean="0">
                <a:solidFill>
                  <a:srgbClr val="002060"/>
                </a:solidFill>
                <a:latin typeface="+mj-lt"/>
              </a:rPr>
              <a:t>Data</a:t>
            </a:r>
            <a:r>
              <a:rPr lang="en-US" sz="1600" dirty="0" smtClean="0">
                <a:solidFill>
                  <a:srgbClr val="002060"/>
                </a:solidFill>
                <a:latin typeface="+mj-lt"/>
              </a:rPr>
              <a:t> - Prepare for Exponential Growth</a:t>
            </a:r>
          </a:p>
          <a:p>
            <a:pPr>
              <a:buFont typeface="Wingdings" pitchFamily="2" charset="2"/>
              <a:buChar char="§"/>
            </a:pPr>
            <a:endParaRPr lang="en-US" sz="1600" dirty="0">
              <a:solidFill>
                <a:srgbClr val="002060"/>
              </a:solidFill>
              <a:latin typeface="+mj-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ounded Rectangle 13"/>
          <p:cNvSpPr/>
          <p:nvPr/>
        </p:nvSpPr>
        <p:spPr>
          <a:xfrm>
            <a:off x="4267200" y="1752600"/>
            <a:ext cx="4800600" cy="3657600"/>
          </a:xfrm>
          <a:prstGeom prst="roundRect">
            <a:avLst/>
          </a:prstGeom>
          <a:solidFill>
            <a:schemeClr val="bg1">
              <a:lumMod val="85000"/>
            </a:schemeClr>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76200" y="2895600"/>
            <a:ext cx="2514600" cy="1905000"/>
          </a:xfrm>
          <a:prstGeom prst="roundRect">
            <a:avLst/>
          </a:prstGeom>
          <a:solidFill>
            <a:schemeClr val="bg1">
              <a:lumMod val="85000"/>
            </a:schemeClr>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838200"/>
            <a:ext cx="8229600" cy="399288"/>
          </a:xfrm>
          <a:ln>
            <a:noFill/>
          </a:ln>
        </p:spPr>
        <p:txBody>
          <a:bodyPr>
            <a:normAutofit fontScale="90000"/>
          </a:bodyPr>
          <a:lstStyle/>
          <a:p>
            <a:r>
              <a:rPr lang="en-US" sz="2400" b="1" dirty="0" smtClean="0"/>
              <a:t>Data -&gt; Data Estate</a:t>
            </a:r>
            <a:endParaRPr lang="en-US" sz="2400" b="1" dirty="0"/>
          </a:p>
        </p:txBody>
      </p:sp>
      <p:sp>
        <p:nvSpPr>
          <p:cNvPr id="7" name="Pentagon 6"/>
          <p:cNvSpPr/>
          <p:nvPr/>
        </p:nvSpPr>
        <p:spPr>
          <a:xfrm>
            <a:off x="152400" y="3048000"/>
            <a:ext cx="2362200" cy="457200"/>
          </a:xfrm>
          <a:prstGeom prst="homePlate">
            <a:avLst/>
          </a:prstGeom>
          <a:solidFill>
            <a:srgbClr val="F6A71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mj-lt"/>
              </a:rPr>
              <a:t>What is Data</a:t>
            </a:r>
            <a:endParaRPr lang="en-US" sz="1600" b="1" dirty="0">
              <a:latin typeface="+mj-lt"/>
            </a:endParaRPr>
          </a:p>
        </p:txBody>
      </p:sp>
      <p:sp>
        <p:nvSpPr>
          <p:cNvPr id="8" name="Rectangle 7"/>
          <p:cNvSpPr/>
          <p:nvPr/>
        </p:nvSpPr>
        <p:spPr>
          <a:xfrm>
            <a:off x="152400" y="3581400"/>
            <a:ext cx="2362200" cy="1066800"/>
          </a:xfrm>
          <a:prstGeom prst="rect">
            <a:avLst/>
          </a:prstGeom>
          <a:solidFill>
            <a:srgbClr val="DB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3736" indent="-173736">
              <a:spcBef>
                <a:spcPts val="300"/>
              </a:spcBef>
              <a:spcAft>
                <a:spcPts val="300"/>
              </a:spcAft>
              <a:buFont typeface="Wingdings" pitchFamily="2" charset="2"/>
              <a:buChar char="§"/>
            </a:pPr>
            <a:r>
              <a:rPr lang="en-US" sz="1400" dirty="0" smtClean="0">
                <a:solidFill>
                  <a:srgbClr val="002060"/>
                </a:solidFill>
                <a:latin typeface="+mj-lt"/>
              </a:rPr>
              <a:t>  Information</a:t>
            </a:r>
          </a:p>
          <a:p>
            <a:pPr marL="173736" indent="-173736">
              <a:spcBef>
                <a:spcPts val="300"/>
              </a:spcBef>
              <a:spcAft>
                <a:spcPts val="300"/>
              </a:spcAft>
              <a:buFont typeface="Wingdings" pitchFamily="2" charset="2"/>
              <a:buChar char="§"/>
            </a:pPr>
            <a:r>
              <a:rPr lang="en-US" sz="1400" dirty="0" smtClean="0">
                <a:solidFill>
                  <a:srgbClr val="002060"/>
                </a:solidFill>
                <a:latin typeface="+mj-lt"/>
              </a:rPr>
              <a:t>  Binary Digital Form</a:t>
            </a:r>
          </a:p>
          <a:p>
            <a:pPr marL="173736" indent="-173736">
              <a:spcBef>
                <a:spcPts val="300"/>
              </a:spcBef>
              <a:spcAft>
                <a:spcPts val="300"/>
              </a:spcAft>
              <a:buFont typeface="Wingdings" pitchFamily="2" charset="2"/>
              <a:buChar char="§"/>
            </a:pPr>
            <a:r>
              <a:rPr lang="en-US" sz="1400" dirty="0" smtClean="0">
                <a:solidFill>
                  <a:srgbClr val="002060"/>
                </a:solidFill>
                <a:latin typeface="+mj-lt"/>
              </a:rPr>
              <a:t>  Processing</a:t>
            </a:r>
            <a:endParaRPr lang="en-US" sz="1400" dirty="0">
              <a:solidFill>
                <a:srgbClr val="002060"/>
              </a:solidFill>
              <a:latin typeface="+mj-lt"/>
            </a:endParaRPr>
          </a:p>
        </p:txBody>
      </p:sp>
      <p:sp>
        <p:nvSpPr>
          <p:cNvPr id="11" name="Rectangle 10"/>
          <p:cNvSpPr/>
          <p:nvPr/>
        </p:nvSpPr>
        <p:spPr>
          <a:xfrm>
            <a:off x="5334000" y="1828800"/>
            <a:ext cx="2667000" cy="1066800"/>
          </a:xfrm>
          <a:prstGeom prst="rect">
            <a:avLst/>
          </a:prstGeom>
          <a:solidFill>
            <a:srgbClr val="DB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3736" indent="-173736">
              <a:spcBef>
                <a:spcPts val="300"/>
              </a:spcBef>
              <a:spcAft>
                <a:spcPts val="300"/>
              </a:spcAft>
              <a:buFont typeface="Wingdings" pitchFamily="2" charset="2"/>
              <a:buChar char="§"/>
            </a:pPr>
            <a:r>
              <a:rPr lang="en-US" sz="1400" dirty="0" smtClean="0">
                <a:solidFill>
                  <a:srgbClr val="002060"/>
                </a:solidFill>
                <a:latin typeface="+mj-lt"/>
              </a:rPr>
              <a:t>  Infrastructure</a:t>
            </a:r>
          </a:p>
          <a:p>
            <a:pPr marL="173736" indent="-173736">
              <a:spcBef>
                <a:spcPts val="300"/>
              </a:spcBef>
              <a:spcAft>
                <a:spcPts val="300"/>
              </a:spcAft>
              <a:buFont typeface="Wingdings" pitchFamily="2" charset="2"/>
              <a:buChar char="§"/>
            </a:pPr>
            <a:r>
              <a:rPr lang="en-US" sz="1400" dirty="0" smtClean="0">
                <a:solidFill>
                  <a:srgbClr val="002060"/>
                </a:solidFill>
                <a:latin typeface="+mj-lt"/>
              </a:rPr>
              <a:t>  Storage / Capacity &amp; Manage</a:t>
            </a:r>
          </a:p>
          <a:p>
            <a:pPr marL="173736" indent="-173736">
              <a:spcBef>
                <a:spcPts val="300"/>
              </a:spcBef>
              <a:spcAft>
                <a:spcPts val="300"/>
              </a:spcAft>
              <a:buFont typeface="Wingdings" pitchFamily="2" charset="2"/>
              <a:buChar char="§"/>
            </a:pPr>
            <a:r>
              <a:rPr lang="en-US" sz="1400" dirty="0" smtClean="0">
                <a:solidFill>
                  <a:srgbClr val="002060"/>
                </a:solidFill>
                <a:latin typeface="+mj-lt"/>
              </a:rPr>
              <a:t>  Analytics</a:t>
            </a:r>
            <a:endParaRPr lang="en-US" sz="1400" dirty="0">
              <a:solidFill>
                <a:srgbClr val="002060"/>
              </a:solidFill>
              <a:latin typeface="+mj-lt"/>
            </a:endParaRPr>
          </a:p>
        </p:txBody>
      </p:sp>
      <p:sp>
        <p:nvSpPr>
          <p:cNvPr id="12" name="Pentagon 11"/>
          <p:cNvSpPr/>
          <p:nvPr/>
        </p:nvSpPr>
        <p:spPr>
          <a:xfrm>
            <a:off x="2667000" y="3657600"/>
            <a:ext cx="1524000" cy="457200"/>
          </a:xfrm>
          <a:prstGeom prst="homePlat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latin typeface="+mj-lt"/>
              </a:rPr>
              <a:t>Data Estate</a:t>
            </a:r>
            <a:endParaRPr lang="en-US" sz="1600" b="1" dirty="0">
              <a:latin typeface="+mj-lt"/>
            </a:endParaRPr>
          </a:p>
        </p:txBody>
      </p:sp>
      <p:pic>
        <p:nvPicPr>
          <p:cNvPr id="1026" name="Picture 2"/>
          <p:cNvPicPr>
            <a:picLocks noChangeAspect="1" noChangeArrowheads="1"/>
          </p:cNvPicPr>
          <p:nvPr/>
        </p:nvPicPr>
        <p:blipFill>
          <a:blip r:embed="rId3" cstate="print"/>
          <a:srcRect/>
          <a:stretch>
            <a:fillRect/>
          </a:stretch>
        </p:blipFill>
        <p:spPr bwMode="auto">
          <a:xfrm>
            <a:off x="4386263" y="2971800"/>
            <a:ext cx="4529137" cy="220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99288"/>
          </a:xfrm>
          <a:ln>
            <a:noFill/>
          </a:ln>
        </p:spPr>
        <p:txBody>
          <a:bodyPr>
            <a:normAutofit fontScale="90000"/>
          </a:bodyPr>
          <a:lstStyle/>
          <a:p>
            <a:r>
              <a:rPr lang="en-US" sz="2400" b="1" dirty="0" smtClean="0"/>
              <a:t>The Exponential Growth of Data</a:t>
            </a:r>
            <a:endParaRPr lang="en-US" sz="2400" b="1" dirty="0"/>
          </a:p>
        </p:txBody>
      </p:sp>
      <p:sp>
        <p:nvSpPr>
          <p:cNvPr id="8" name="Rectangle 7"/>
          <p:cNvSpPr/>
          <p:nvPr/>
        </p:nvSpPr>
        <p:spPr>
          <a:xfrm>
            <a:off x="152400" y="2362200"/>
            <a:ext cx="3505200" cy="2286000"/>
          </a:xfrm>
          <a:prstGeom prst="rect">
            <a:avLst/>
          </a:prstGeom>
          <a:solidFill>
            <a:srgbClr val="DBF5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3736" indent="-173736">
              <a:spcBef>
                <a:spcPts val="300"/>
              </a:spcBef>
              <a:spcAft>
                <a:spcPts val="300"/>
              </a:spcAft>
              <a:buFont typeface="Wingdings" pitchFamily="2" charset="2"/>
              <a:buChar char="§"/>
            </a:pPr>
            <a:r>
              <a:rPr lang="en-US" sz="1400" dirty="0" smtClean="0">
                <a:solidFill>
                  <a:srgbClr val="002060"/>
                </a:solidFill>
                <a:latin typeface="+mj-lt"/>
              </a:rPr>
              <a:t>Exceeding the capacity of traditional computing</a:t>
            </a:r>
          </a:p>
          <a:p>
            <a:pPr marL="173736" indent="-173736">
              <a:spcBef>
                <a:spcPts val="300"/>
              </a:spcBef>
              <a:spcAft>
                <a:spcPts val="300"/>
              </a:spcAft>
              <a:buFont typeface="Wingdings" pitchFamily="2" charset="2"/>
              <a:buChar char="§"/>
            </a:pPr>
            <a:r>
              <a:rPr lang="en-US" sz="1400" dirty="0" smtClean="0">
                <a:solidFill>
                  <a:srgbClr val="002060"/>
                </a:solidFill>
                <a:latin typeface="+mj-lt"/>
              </a:rPr>
              <a:t>Faster growth rate than traditional business data</a:t>
            </a:r>
          </a:p>
          <a:p>
            <a:pPr marL="173736" indent="-173736">
              <a:spcBef>
                <a:spcPts val="300"/>
              </a:spcBef>
              <a:spcAft>
                <a:spcPts val="300"/>
              </a:spcAft>
              <a:buFont typeface="Wingdings" pitchFamily="2" charset="2"/>
              <a:buChar char="§"/>
            </a:pPr>
            <a:r>
              <a:rPr lang="en-US" sz="1400" dirty="0" smtClean="0">
                <a:solidFill>
                  <a:srgbClr val="002060"/>
                </a:solidFill>
                <a:latin typeface="+mj-lt"/>
              </a:rPr>
              <a:t>90 % of the data created in the last two years</a:t>
            </a:r>
          </a:p>
          <a:p>
            <a:pPr marL="173736" indent="-173736">
              <a:spcBef>
                <a:spcPts val="300"/>
              </a:spcBef>
              <a:spcAft>
                <a:spcPts val="300"/>
              </a:spcAft>
              <a:buFont typeface="Wingdings" pitchFamily="2" charset="2"/>
              <a:buChar char="§"/>
            </a:pPr>
            <a:r>
              <a:rPr lang="en-US" sz="1400" dirty="0" smtClean="0">
                <a:solidFill>
                  <a:srgbClr val="002060"/>
                </a:solidFill>
                <a:latin typeface="+mj-lt"/>
              </a:rPr>
              <a:t>Petabytes of real time data</a:t>
            </a:r>
          </a:p>
          <a:p>
            <a:pPr marL="173736" indent="-173736">
              <a:spcBef>
                <a:spcPts val="300"/>
              </a:spcBef>
              <a:spcAft>
                <a:spcPts val="300"/>
              </a:spcAft>
              <a:buFont typeface="Wingdings" pitchFamily="2" charset="2"/>
              <a:buChar char="§"/>
            </a:pPr>
            <a:r>
              <a:rPr lang="en-US" sz="1400" dirty="0" smtClean="0">
                <a:solidFill>
                  <a:srgbClr val="002060"/>
                </a:solidFill>
                <a:latin typeface="+mj-lt"/>
              </a:rPr>
              <a:t>Latest range of data - Zettabytes</a:t>
            </a:r>
          </a:p>
          <a:p>
            <a:pPr marL="173736" indent="-173736">
              <a:spcBef>
                <a:spcPts val="300"/>
              </a:spcBef>
              <a:spcAft>
                <a:spcPts val="300"/>
              </a:spcAft>
              <a:buFont typeface="Wingdings" pitchFamily="2" charset="2"/>
              <a:buChar char="§"/>
            </a:pPr>
            <a:endParaRPr lang="en-US" sz="1400" dirty="0" smtClean="0">
              <a:solidFill>
                <a:srgbClr val="002060"/>
              </a:solidFill>
              <a:latin typeface="+mj-lt"/>
            </a:endParaRPr>
          </a:p>
          <a:p>
            <a:pPr marL="173736" indent="-173736">
              <a:spcBef>
                <a:spcPts val="300"/>
              </a:spcBef>
              <a:spcAft>
                <a:spcPts val="300"/>
              </a:spcAft>
              <a:buFont typeface="Wingdings" pitchFamily="2" charset="2"/>
              <a:buChar char="§"/>
            </a:pPr>
            <a:endParaRPr lang="en-US" sz="1400" dirty="0" smtClean="0">
              <a:solidFill>
                <a:srgbClr val="002060"/>
              </a:solidFill>
              <a:latin typeface="+mj-lt"/>
            </a:endParaRPr>
          </a:p>
          <a:p>
            <a:pPr marL="173736" indent="-173736">
              <a:spcBef>
                <a:spcPts val="300"/>
              </a:spcBef>
              <a:spcAft>
                <a:spcPts val="300"/>
              </a:spcAft>
              <a:buFont typeface="Wingdings" pitchFamily="2" charset="2"/>
              <a:buChar char="§"/>
            </a:pPr>
            <a:endParaRPr lang="en-US" sz="1400" dirty="0" smtClean="0">
              <a:solidFill>
                <a:srgbClr val="002060"/>
              </a:solidFill>
              <a:latin typeface="+mj-lt"/>
            </a:endParaRPr>
          </a:p>
        </p:txBody>
      </p:sp>
      <p:pic>
        <p:nvPicPr>
          <p:cNvPr id="2051" name="Picture 3"/>
          <p:cNvPicPr>
            <a:picLocks noChangeAspect="1" noChangeArrowheads="1"/>
          </p:cNvPicPr>
          <p:nvPr/>
        </p:nvPicPr>
        <p:blipFill>
          <a:blip r:embed="rId3" cstate="print"/>
          <a:srcRect/>
          <a:stretch>
            <a:fillRect/>
          </a:stretch>
        </p:blipFill>
        <p:spPr bwMode="auto">
          <a:xfrm>
            <a:off x="3810000" y="2057400"/>
            <a:ext cx="5105400" cy="2971800"/>
          </a:xfrm>
          <a:prstGeom prst="rect">
            <a:avLst/>
          </a:prstGeom>
          <a:noFill/>
          <a:ln w="6350">
            <a:solidFill>
              <a:srgbClr val="002060"/>
            </a:solidFill>
            <a:miter lim="800000"/>
            <a:headEnd/>
            <a:tailEnd/>
          </a:ln>
        </p:spPr>
      </p:pic>
      <p:sp>
        <p:nvSpPr>
          <p:cNvPr id="13" name="Title 1"/>
          <p:cNvSpPr txBox="1">
            <a:spLocks/>
          </p:cNvSpPr>
          <p:nvPr/>
        </p:nvSpPr>
        <p:spPr>
          <a:xfrm>
            <a:off x="8077200" y="6096000"/>
            <a:ext cx="762000" cy="32308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a:noFill/>
          </a:ln>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i="1" u="none" strike="noStrike" kern="1200" cap="none" spc="0" normalizeH="0" baseline="0" noProof="0" dirty="0" smtClean="0">
                <a:ln>
                  <a:noFill/>
                </a:ln>
                <a:solidFill>
                  <a:schemeClr val="tx2"/>
                </a:solidFill>
                <a:effectLst/>
                <a:uLnTx/>
                <a:uFillTx/>
                <a:latin typeface="+mj-lt"/>
                <a:ea typeface="+mj-ea"/>
                <a:cs typeface="+mj-cs"/>
              </a:rPr>
              <a:t>Cont’d</a:t>
            </a:r>
            <a:endParaRPr kumimoji="0" lang="en-US" i="1"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67600" cy="399288"/>
          </a:xfrm>
          <a:ln>
            <a:noFill/>
          </a:ln>
        </p:spPr>
        <p:txBody>
          <a:bodyPr>
            <a:normAutofit fontScale="90000"/>
          </a:bodyPr>
          <a:lstStyle/>
          <a:p>
            <a:r>
              <a:rPr lang="en-US" sz="2400" b="1" dirty="0" smtClean="0"/>
              <a:t>Key Trends Causing Data Explosion</a:t>
            </a:r>
            <a:endParaRPr lang="en-US" sz="2400" b="1" dirty="0"/>
          </a:p>
        </p:txBody>
      </p:sp>
      <p:sp>
        <p:nvSpPr>
          <p:cNvPr id="8" name="Rectangle 7"/>
          <p:cNvSpPr/>
          <p:nvPr/>
        </p:nvSpPr>
        <p:spPr>
          <a:xfrm>
            <a:off x="533400" y="2286000"/>
            <a:ext cx="3200400" cy="2286000"/>
          </a:xfrm>
          <a:prstGeom prst="rect">
            <a:avLst/>
          </a:prstGeom>
          <a:solidFill>
            <a:srgbClr val="DBF5F9"/>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3736" indent="-173736">
              <a:spcBef>
                <a:spcPts val="300"/>
              </a:spcBef>
              <a:spcAft>
                <a:spcPts val="300"/>
              </a:spcAft>
              <a:buFont typeface="Wingdings" pitchFamily="2" charset="2"/>
              <a:buChar char="§"/>
            </a:pPr>
            <a:r>
              <a:rPr lang="en-US" sz="1400" dirty="0" smtClean="0">
                <a:solidFill>
                  <a:srgbClr val="002060"/>
                </a:solidFill>
                <a:latin typeface="+mj-lt"/>
              </a:rPr>
              <a:t>Consumers interaction with varied devices / sources</a:t>
            </a:r>
          </a:p>
          <a:p>
            <a:pPr marL="173736" indent="-173736">
              <a:spcBef>
                <a:spcPts val="300"/>
              </a:spcBef>
              <a:spcAft>
                <a:spcPts val="300"/>
              </a:spcAft>
              <a:buFont typeface="Wingdings" pitchFamily="2" charset="2"/>
              <a:buChar char="§"/>
            </a:pPr>
            <a:r>
              <a:rPr lang="en-US" sz="1400" dirty="0" smtClean="0">
                <a:solidFill>
                  <a:srgbClr val="002060"/>
                </a:solidFill>
                <a:latin typeface="+mj-lt"/>
              </a:rPr>
              <a:t>Internet</a:t>
            </a:r>
          </a:p>
          <a:p>
            <a:pPr marL="173736" indent="-173736">
              <a:spcBef>
                <a:spcPts val="300"/>
              </a:spcBef>
              <a:spcAft>
                <a:spcPts val="300"/>
              </a:spcAft>
              <a:buFont typeface="Wingdings" pitchFamily="2" charset="2"/>
              <a:buChar char="§"/>
            </a:pPr>
            <a:r>
              <a:rPr lang="en-US" sz="1400" dirty="0" smtClean="0">
                <a:solidFill>
                  <a:srgbClr val="002060"/>
                </a:solidFill>
                <a:latin typeface="+mj-lt"/>
              </a:rPr>
              <a:t>Social Media</a:t>
            </a:r>
          </a:p>
          <a:p>
            <a:pPr marL="173736" indent="-173736">
              <a:spcBef>
                <a:spcPts val="300"/>
              </a:spcBef>
              <a:spcAft>
                <a:spcPts val="300"/>
              </a:spcAft>
              <a:buFont typeface="Wingdings" pitchFamily="2" charset="2"/>
              <a:buChar char="§"/>
            </a:pPr>
            <a:r>
              <a:rPr lang="en-US" sz="1400" dirty="0" smtClean="0">
                <a:solidFill>
                  <a:srgbClr val="002060"/>
                </a:solidFill>
                <a:latin typeface="+mj-lt"/>
              </a:rPr>
              <a:t>Communication</a:t>
            </a:r>
          </a:p>
          <a:p>
            <a:pPr marL="173736" indent="-173736">
              <a:spcBef>
                <a:spcPts val="300"/>
              </a:spcBef>
              <a:spcAft>
                <a:spcPts val="300"/>
              </a:spcAft>
              <a:buFont typeface="Wingdings" pitchFamily="2" charset="2"/>
              <a:buChar char="§"/>
            </a:pPr>
            <a:r>
              <a:rPr lang="en-US" sz="1400" dirty="0" smtClean="0">
                <a:solidFill>
                  <a:srgbClr val="002060"/>
                </a:solidFill>
                <a:latin typeface="+mj-lt"/>
              </a:rPr>
              <a:t>Digital Photos</a:t>
            </a:r>
          </a:p>
          <a:p>
            <a:pPr marL="173736" indent="-173736">
              <a:spcBef>
                <a:spcPts val="300"/>
              </a:spcBef>
              <a:spcAft>
                <a:spcPts val="300"/>
              </a:spcAft>
              <a:buFont typeface="Wingdings" pitchFamily="2" charset="2"/>
              <a:buChar char="§"/>
            </a:pPr>
            <a:r>
              <a:rPr lang="en-US" sz="1400" dirty="0" smtClean="0">
                <a:solidFill>
                  <a:srgbClr val="002060"/>
                </a:solidFill>
                <a:latin typeface="+mj-lt"/>
              </a:rPr>
              <a:t>Services</a:t>
            </a:r>
          </a:p>
          <a:p>
            <a:pPr marL="173736" indent="-173736">
              <a:spcBef>
                <a:spcPts val="300"/>
              </a:spcBef>
              <a:spcAft>
                <a:spcPts val="300"/>
              </a:spcAft>
              <a:buFont typeface="Wingdings" pitchFamily="2" charset="2"/>
              <a:buChar char="§"/>
            </a:pPr>
            <a:r>
              <a:rPr lang="en-US" sz="1400" dirty="0" smtClean="0">
                <a:solidFill>
                  <a:srgbClr val="002060"/>
                </a:solidFill>
                <a:latin typeface="+mj-lt"/>
              </a:rPr>
              <a:t>Internet of Things</a:t>
            </a:r>
          </a:p>
          <a:p>
            <a:pPr marL="173736" indent="-173736">
              <a:spcBef>
                <a:spcPts val="300"/>
              </a:spcBef>
              <a:spcAft>
                <a:spcPts val="300"/>
              </a:spcAft>
              <a:buFont typeface="Wingdings" pitchFamily="2" charset="2"/>
              <a:buChar char="§"/>
            </a:pPr>
            <a:endParaRPr lang="en-US" sz="1400" dirty="0" smtClean="0">
              <a:solidFill>
                <a:srgbClr val="002060"/>
              </a:solidFill>
              <a:latin typeface="+mj-lt"/>
            </a:endParaRPr>
          </a:p>
        </p:txBody>
      </p:sp>
      <p:sp>
        <p:nvSpPr>
          <p:cNvPr id="13" name="Title 1"/>
          <p:cNvSpPr txBox="1">
            <a:spLocks/>
          </p:cNvSpPr>
          <p:nvPr/>
        </p:nvSpPr>
        <p:spPr>
          <a:xfrm>
            <a:off x="8077200" y="838200"/>
            <a:ext cx="762000" cy="323088"/>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path path="circle">
              <a:fillToRect l="50000" t="50000" r="50000" b="50000"/>
            </a:path>
            <a:tileRect/>
          </a:gradFill>
          <a:ln>
            <a:noFill/>
          </a:ln>
        </p:spPr>
        <p:txBody>
          <a:bodyPr vert="horz" lIns="0" rIns="0" bIns="0" anchor="b">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i="1" u="none" strike="noStrike" kern="1200" cap="none" spc="0" normalizeH="0" baseline="0" noProof="0" dirty="0" smtClean="0">
                <a:ln>
                  <a:noFill/>
                </a:ln>
                <a:solidFill>
                  <a:schemeClr val="tx2"/>
                </a:solidFill>
                <a:effectLst/>
                <a:uLnTx/>
                <a:uFillTx/>
                <a:latin typeface="+mj-lt"/>
                <a:ea typeface="+mj-ea"/>
                <a:cs typeface="+mj-cs"/>
              </a:rPr>
              <a:t>Cont’d</a:t>
            </a:r>
            <a:endParaRPr kumimoji="0" lang="en-US" i="1" u="none" strike="noStrike" kern="1200" cap="none" spc="0" normalizeH="0" baseline="0" noProof="0" dirty="0">
              <a:ln>
                <a:noFill/>
              </a:ln>
              <a:solidFill>
                <a:schemeClr val="tx2"/>
              </a:solidFill>
              <a:effectLst/>
              <a:uLnTx/>
              <a:uFillTx/>
              <a:latin typeface="+mj-lt"/>
              <a:ea typeface="+mj-ea"/>
              <a:cs typeface="+mj-cs"/>
            </a:endParaRPr>
          </a:p>
        </p:txBody>
      </p:sp>
      <p:sp>
        <p:nvSpPr>
          <p:cNvPr id="6" name="Pentagon 5"/>
          <p:cNvSpPr/>
          <p:nvPr/>
        </p:nvSpPr>
        <p:spPr>
          <a:xfrm>
            <a:off x="914400" y="6019800"/>
            <a:ext cx="7239000" cy="457200"/>
          </a:xfrm>
          <a:prstGeom prst="homePlate">
            <a:avLst/>
          </a:prstGeom>
          <a:solidFill>
            <a:srgbClr val="00B05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smtClean="0">
                <a:latin typeface="+mj-lt"/>
              </a:rPr>
              <a:t>We’ll all benefits from these advances in so many ways – Social Benefits</a:t>
            </a:r>
            <a:endParaRPr lang="en-US" sz="1600" i="1" dirty="0">
              <a:latin typeface="+mj-lt"/>
            </a:endParaRPr>
          </a:p>
        </p:txBody>
      </p:sp>
      <p:pic>
        <p:nvPicPr>
          <p:cNvPr id="3074" name="Picture 2"/>
          <p:cNvPicPr>
            <a:picLocks noChangeAspect="1" noChangeArrowheads="1"/>
          </p:cNvPicPr>
          <p:nvPr/>
        </p:nvPicPr>
        <p:blipFill>
          <a:blip r:embed="rId3" cstate="print"/>
          <a:srcRect/>
          <a:stretch>
            <a:fillRect/>
          </a:stretch>
        </p:blipFill>
        <p:spPr bwMode="auto">
          <a:xfrm>
            <a:off x="4191000" y="1447800"/>
            <a:ext cx="4381500" cy="4381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67600" cy="399288"/>
          </a:xfrm>
          <a:ln>
            <a:noFill/>
          </a:ln>
        </p:spPr>
        <p:txBody>
          <a:bodyPr>
            <a:normAutofit fontScale="90000"/>
          </a:bodyPr>
          <a:lstStyle/>
          <a:p>
            <a:r>
              <a:rPr lang="en-US" sz="2400" b="1" dirty="0" smtClean="0"/>
              <a:t>Data Growth Challenges </a:t>
            </a:r>
            <a:endParaRPr lang="en-US" sz="2400" b="1" dirty="0"/>
          </a:p>
        </p:txBody>
      </p:sp>
      <p:sp>
        <p:nvSpPr>
          <p:cNvPr id="8" name="Rectangle 7"/>
          <p:cNvSpPr/>
          <p:nvPr/>
        </p:nvSpPr>
        <p:spPr>
          <a:xfrm>
            <a:off x="685800" y="2438400"/>
            <a:ext cx="3505200" cy="1600200"/>
          </a:xfrm>
          <a:prstGeom prst="rect">
            <a:avLst/>
          </a:prstGeom>
          <a:solidFill>
            <a:srgbClr val="DBF5F9"/>
          </a:solidFill>
          <a:ln w="63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3736" indent="-173736">
              <a:spcBef>
                <a:spcPts val="300"/>
              </a:spcBef>
              <a:spcAft>
                <a:spcPts val="300"/>
              </a:spcAft>
              <a:buFont typeface="Wingdings" pitchFamily="2" charset="2"/>
              <a:buChar char="§"/>
            </a:pPr>
            <a:r>
              <a:rPr lang="en-US" sz="1400" dirty="0" smtClean="0">
                <a:solidFill>
                  <a:srgbClr val="002060"/>
                </a:solidFill>
                <a:latin typeface="+mj-lt"/>
              </a:rPr>
              <a:t>System Management</a:t>
            </a:r>
          </a:p>
          <a:p>
            <a:pPr marL="173736" indent="-173736">
              <a:spcBef>
                <a:spcPts val="300"/>
              </a:spcBef>
              <a:spcAft>
                <a:spcPts val="300"/>
              </a:spcAft>
              <a:buFont typeface="Wingdings" pitchFamily="2" charset="2"/>
              <a:buChar char="§"/>
            </a:pPr>
            <a:r>
              <a:rPr lang="en-US" sz="1400" dirty="0" smtClean="0">
                <a:solidFill>
                  <a:srgbClr val="002060"/>
                </a:solidFill>
                <a:latin typeface="+mj-lt"/>
              </a:rPr>
              <a:t>Data center Power</a:t>
            </a:r>
          </a:p>
          <a:p>
            <a:pPr marL="173736" indent="-173736">
              <a:spcBef>
                <a:spcPts val="300"/>
              </a:spcBef>
              <a:spcAft>
                <a:spcPts val="300"/>
              </a:spcAft>
              <a:buFont typeface="Wingdings" pitchFamily="2" charset="2"/>
              <a:buChar char="§"/>
            </a:pPr>
            <a:r>
              <a:rPr lang="en-US" sz="1400" dirty="0" smtClean="0">
                <a:solidFill>
                  <a:srgbClr val="002060"/>
                </a:solidFill>
                <a:latin typeface="+mj-lt"/>
              </a:rPr>
              <a:t>Storage</a:t>
            </a:r>
          </a:p>
          <a:p>
            <a:pPr marL="173736" indent="-173736">
              <a:spcBef>
                <a:spcPts val="300"/>
              </a:spcBef>
              <a:spcAft>
                <a:spcPts val="300"/>
              </a:spcAft>
              <a:buFont typeface="Wingdings" pitchFamily="2" charset="2"/>
              <a:buChar char="§"/>
            </a:pPr>
            <a:r>
              <a:rPr lang="en-US" sz="1400" dirty="0" smtClean="0">
                <a:solidFill>
                  <a:srgbClr val="002060"/>
                </a:solidFill>
                <a:latin typeface="+mj-lt"/>
              </a:rPr>
              <a:t>Lack of Support</a:t>
            </a:r>
          </a:p>
          <a:p>
            <a:pPr marL="173736" indent="-173736">
              <a:spcBef>
                <a:spcPts val="300"/>
              </a:spcBef>
              <a:spcAft>
                <a:spcPts val="300"/>
              </a:spcAft>
              <a:buFont typeface="Wingdings" pitchFamily="2" charset="2"/>
              <a:buChar char="§"/>
            </a:pPr>
            <a:r>
              <a:rPr lang="en-US" sz="1400" dirty="0" smtClean="0">
                <a:solidFill>
                  <a:srgbClr val="002060"/>
                </a:solidFill>
                <a:latin typeface="+mj-lt"/>
              </a:rPr>
              <a:t>Shortage of Skills</a:t>
            </a:r>
          </a:p>
        </p:txBody>
      </p:sp>
      <p:pic>
        <p:nvPicPr>
          <p:cNvPr id="4099" name="Picture 3"/>
          <p:cNvPicPr>
            <a:picLocks noChangeAspect="1" noChangeArrowheads="1"/>
          </p:cNvPicPr>
          <p:nvPr/>
        </p:nvPicPr>
        <p:blipFill>
          <a:blip r:embed="rId3" cstate="print"/>
          <a:srcRect/>
          <a:stretch>
            <a:fillRect/>
          </a:stretch>
        </p:blipFill>
        <p:spPr bwMode="auto">
          <a:xfrm>
            <a:off x="5105400" y="1828800"/>
            <a:ext cx="3048000" cy="321350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467600" cy="399288"/>
          </a:xfrm>
          <a:ln>
            <a:noFill/>
          </a:ln>
        </p:spPr>
        <p:txBody>
          <a:bodyPr>
            <a:normAutofit fontScale="90000"/>
          </a:bodyPr>
          <a:lstStyle/>
          <a:p>
            <a:r>
              <a:rPr lang="en-US" sz="2400" b="1" dirty="0" smtClean="0"/>
              <a:t>Business must be equipped to manage Data Growth</a:t>
            </a:r>
            <a:endParaRPr lang="en-US" sz="2400" b="1" dirty="0"/>
          </a:p>
        </p:txBody>
      </p:sp>
      <p:sp>
        <p:nvSpPr>
          <p:cNvPr id="8" name="Rectangle 7"/>
          <p:cNvSpPr/>
          <p:nvPr/>
        </p:nvSpPr>
        <p:spPr>
          <a:xfrm>
            <a:off x="304800" y="2514600"/>
            <a:ext cx="3200400" cy="1600200"/>
          </a:xfrm>
          <a:prstGeom prst="rect">
            <a:avLst/>
          </a:prstGeom>
          <a:solidFill>
            <a:srgbClr val="DBF5F9"/>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3736" indent="-173736">
              <a:spcBef>
                <a:spcPts val="300"/>
              </a:spcBef>
              <a:spcAft>
                <a:spcPts val="300"/>
              </a:spcAft>
              <a:buFont typeface="Wingdings" pitchFamily="2" charset="2"/>
              <a:buChar char="§"/>
            </a:pPr>
            <a:r>
              <a:rPr lang="en-US" sz="1400" dirty="0" smtClean="0">
                <a:solidFill>
                  <a:srgbClr val="002060"/>
                </a:solidFill>
                <a:latin typeface="+mj-lt"/>
              </a:rPr>
              <a:t>Operational cost of data infrastructure</a:t>
            </a:r>
          </a:p>
          <a:p>
            <a:pPr marL="173736" indent="-173736">
              <a:spcBef>
                <a:spcPts val="300"/>
              </a:spcBef>
              <a:spcAft>
                <a:spcPts val="300"/>
              </a:spcAft>
              <a:buFont typeface="Wingdings" pitchFamily="2" charset="2"/>
              <a:buChar char="§"/>
            </a:pPr>
            <a:r>
              <a:rPr lang="en-US" sz="1400" dirty="0" smtClean="0">
                <a:solidFill>
                  <a:srgbClr val="002060"/>
                </a:solidFill>
                <a:latin typeface="+mj-lt"/>
              </a:rPr>
              <a:t>Elasticity and  flexible capacity</a:t>
            </a:r>
          </a:p>
          <a:p>
            <a:pPr marL="173736" indent="-173736">
              <a:spcBef>
                <a:spcPts val="300"/>
              </a:spcBef>
              <a:spcAft>
                <a:spcPts val="300"/>
              </a:spcAft>
              <a:buFont typeface="Wingdings" pitchFamily="2" charset="2"/>
              <a:buChar char="§"/>
            </a:pPr>
            <a:r>
              <a:rPr lang="en-US" sz="1400" dirty="0" smtClean="0">
                <a:solidFill>
                  <a:srgbClr val="002060"/>
                </a:solidFill>
                <a:latin typeface="+mj-lt"/>
              </a:rPr>
              <a:t>Performance of work loads</a:t>
            </a:r>
          </a:p>
          <a:p>
            <a:pPr marL="173736" indent="-173736">
              <a:spcBef>
                <a:spcPts val="300"/>
              </a:spcBef>
              <a:spcAft>
                <a:spcPts val="300"/>
              </a:spcAft>
              <a:buFont typeface="Wingdings" pitchFamily="2" charset="2"/>
              <a:buChar char="§"/>
            </a:pPr>
            <a:r>
              <a:rPr lang="en-US" sz="1400" dirty="0" smtClean="0">
                <a:solidFill>
                  <a:srgbClr val="002060"/>
                </a:solidFill>
                <a:latin typeface="+mj-lt"/>
              </a:rPr>
              <a:t>Scale of </a:t>
            </a:r>
            <a:r>
              <a:rPr lang="en-US" sz="1400" dirty="0" smtClean="0">
                <a:solidFill>
                  <a:srgbClr val="002060"/>
                </a:solidFill>
                <a:latin typeface="+mj-lt"/>
              </a:rPr>
              <a:t>Infrastructure</a:t>
            </a:r>
            <a:endParaRPr lang="en-US" sz="1400" dirty="0" smtClean="0">
              <a:solidFill>
                <a:srgbClr val="002060"/>
              </a:solidFill>
              <a:latin typeface="+mj-lt"/>
            </a:endParaRPr>
          </a:p>
        </p:txBody>
      </p:sp>
      <p:pic>
        <p:nvPicPr>
          <p:cNvPr id="5122" name="Picture 2"/>
          <p:cNvPicPr>
            <a:picLocks noChangeAspect="1" noChangeArrowheads="1"/>
          </p:cNvPicPr>
          <p:nvPr/>
        </p:nvPicPr>
        <p:blipFill>
          <a:blip r:embed="rId3" cstate="print"/>
          <a:srcRect/>
          <a:stretch>
            <a:fillRect/>
          </a:stretch>
        </p:blipFill>
        <p:spPr bwMode="auto">
          <a:xfrm>
            <a:off x="3657600" y="1905000"/>
            <a:ext cx="5105400" cy="3248025"/>
          </a:xfrm>
          <a:prstGeom prst="rect">
            <a:avLst/>
          </a:prstGeom>
          <a:noFill/>
          <a:ln w="6350">
            <a:solidFill>
              <a:schemeClr val="tx1"/>
            </a:solid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905000"/>
            <a:ext cx="7851648" cy="1295400"/>
          </a:xfrm>
        </p:spPr>
        <p:txBody>
          <a:bodyPr/>
          <a:lstStyle/>
          <a:p>
            <a:pPr algn="ctr"/>
            <a:r>
              <a:rPr lang="en-US" dirty="0" smtClean="0"/>
              <a:t>Q &amp;A</a:t>
            </a:r>
            <a:endParaRPr lang="en-US" dirty="0"/>
          </a:p>
        </p:txBody>
      </p:sp>
      <p:sp>
        <p:nvSpPr>
          <p:cNvPr id="3" name="Title 1"/>
          <p:cNvSpPr txBox="1">
            <a:spLocks/>
          </p:cNvSpPr>
          <p:nvPr/>
        </p:nvSpPr>
        <p:spPr>
          <a:xfrm>
            <a:off x="457200" y="5334000"/>
            <a:ext cx="7851648" cy="1295400"/>
          </a:xfrm>
          <a:prstGeom prst="rect">
            <a:avLst/>
          </a:prstGeom>
          <a:ln>
            <a:noFill/>
          </a:ln>
        </p:spPr>
        <p:txBody>
          <a:bodyPr vert="horz" lIns="0" tIns="0" rIns="18288" bIns="0" anchor="b">
            <a:normAutofit/>
            <a:scene3d>
              <a:camera prst="orthographicFront"/>
              <a:lightRig rig="freezing" dir="t">
                <a:rot lat="0" lon="0" rev="5640000"/>
              </a:lightRig>
            </a:scene3d>
            <a:sp3d prstMaterial="flat">
              <a:bevelT w="38100" h="38100"/>
              <a:contourClr>
                <a:schemeClr val="tx2"/>
              </a:contourClr>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600" b="1" i="0" u="none" strike="noStrike" kern="1200" cap="none" spc="0" normalizeH="0" baseline="0" noProof="0" dirty="0" smtClean="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rPr>
              <a:t>Thank You</a:t>
            </a:r>
            <a:endParaRPr kumimoji="0" lang="en-US" sz="5600" b="1" i="0" u="none" strike="noStrike" kern="1200" cap="none" spc="0" normalizeH="0" baseline="0" noProof="0" dirty="0">
              <a:ln>
                <a:noFill/>
              </a:ln>
              <a:solidFill>
                <a:schemeClr val="accent3">
                  <a:tint val="90000"/>
                  <a:satMod val="120000"/>
                </a:schemeClr>
              </a:solidFill>
              <a:effectLst>
                <a:outerShdw blurRad="38100" dist="25400" dir="5400000" algn="tl" rotWithShape="0">
                  <a:srgbClr val="000000">
                    <a:alpha val="43000"/>
                  </a:srgbClr>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568</TotalTime>
  <Words>797</Words>
  <Application>Microsoft Office PowerPoint</Application>
  <PresentationFormat>On-screen Show (4:3)</PresentationFormat>
  <Paragraphs>107</Paragraphs>
  <Slides>9</Slides>
  <Notes>5</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Limitless Data Estate</vt:lpstr>
      <vt:lpstr>Slide 2</vt:lpstr>
      <vt:lpstr>Executive Summary</vt:lpstr>
      <vt:lpstr>Data -&gt; Data Estate</vt:lpstr>
      <vt:lpstr>The Exponential Growth of Data</vt:lpstr>
      <vt:lpstr>Key Trends Causing Data Explosion</vt:lpstr>
      <vt:lpstr>Data Growth Challenges </vt:lpstr>
      <vt:lpstr>Business must be equipped to manage Data Growth</vt:lpstr>
      <vt:lpstr>Q &amp;A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APPLICATION – Food Order &amp; Billing</dc:title>
  <dc:creator>SaanviJ</dc:creator>
  <cp:lastModifiedBy>SaanviJ</cp:lastModifiedBy>
  <cp:revision>83</cp:revision>
  <dcterms:created xsi:type="dcterms:W3CDTF">2019-04-17T15:38:42Z</dcterms:created>
  <dcterms:modified xsi:type="dcterms:W3CDTF">2019-08-12T13:16:09Z</dcterms:modified>
</cp:coreProperties>
</file>