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A5EE1C5-07AF-47B4-9218-193119D88804}">
          <p14:sldIdLst>
            <p14:sldId id="256"/>
            <p14:sldId id="257"/>
            <p14:sldId id="258"/>
            <p14:sldId id="260"/>
            <p14:sldId id="261"/>
            <p14:sldId id="262"/>
            <p14:sldId id="263"/>
            <p14:sldId id="264"/>
            <p14:sldId id="265"/>
            <p14:sldId id="266"/>
            <p14:sldId id="267"/>
            <p14:sldId id="2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111" d="100"/>
          <a:sy n="111" d="100"/>
        </p:scale>
        <p:origin x="396" y="1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F3E25-7B72-4A58-8E51-F2888FAAE84E}" type="datetimeFigureOut">
              <a:rPr lang="en-IN" smtClean="0"/>
              <a:t>04-06-2021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080F4-30FB-4358-9AF2-1E698B9E1CA4}" type="slidenum">
              <a:rPr lang="en-IN" smtClean="0"/>
              <a:t>‹#›</a:t>
            </a:fld>
            <a:endParaRPr lang="en-IN"/>
          </a:p>
        </p:txBody>
      </p:sp>
    </p:spTree>
    <p:extLst>
      <p:ext uri="{BB962C8B-B14F-4D97-AF65-F5344CB8AC3E}">
        <p14:creationId xmlns:p14="http://schemas.microsoft.com/office/powerpoint/2010/main" val="164302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3284-F310-42AB-890B-9C4650B537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2414ED-3D4B-4D64-849D-F64CA00FCD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7DBD37-1442-4D50-BBB5-FC72EEB0BC44}"/>
              </a:ext>
            </a:extLst>
          </p:cNvPr>
          <p:cNvSpPr>
            <a:spLocks noGrp="1"/>
          </p:cNvSpPr>
          <p:nvPr>
            <p:ph type="dt" sz="half" idx="10"/>
          </p:nvPr>
        </p:nvSpPr>
        <p:spPr/>
        <p:txBody>
          <a:bodyPr/>
          <a:lstStyle/>
          <a:p>
            <a:fld id="{E82DE13A-16DF-49A4-8BE4-1B8B3E27B532}" type="datetime1">
              <a:rPr lang="en-IN" smtClean="0"/>
              <a:t>04-06-2021</a:t>
            </a:fld>
            <a:endParaRPr lang="en-IN"/>
          </a:p>
        </p:txBody>
      </p:sp>
      <p:sp>
        <p:nvSpPr>
          <p:cNvPr id="5" name="Footer Placeholder 4">
            <a:extLst>
              <a:ext uri="{FF2B5EF4-FFF2-40B4-BE49-F238E27FC236}">
                <a16:creationId xmlns:a16="http://schemas.microsoft.com/office/drawing/2014/main" id="{C50945B0-6A81-43E4-8DA3-A4B7452DA449}"/>
              </a:ext>
            </a:extLst>
          </p:cNvPr>
          <p:cNvSpPr>
            <a:spLocks noGrp="1"/>
          </p:cNvSpPr>
          <p:nvPr>
            <p:ph type="ftr" sz="quarter" idx="11"/>
          </p:nvPr>
        </p:nvSpPr>
        <p:spPr/>
        <p:txBody>
          <a:bodyPr/>
          <a:lstStyle/>
          <a:p>
            <a:r>
              <a:rPr lang="en-IN"/>
              <a:t>Batch - 5</a:t>
            </a:r>
          </a:p>
        </p:txBody>
      </p:sp>
      <p:sp>
        <p:nvSpPr>
          <p:cNvPr id="6" name="Slide Number Placeholder 5">
            <a:extLst>
              <a:ext uri="{FF2B5EF4-FFF2-40B4-BE49-F238E27FC236}">
                <a16:creationId xmlns:a16="http://schemas.microsoft.com/office/drawing/2014/main" id="{CB6C0B80-DD2B-4C2F-9EF8-B5E6ECDCDDD6}"/>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301701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5864D-9D06-4051-A10D-0B6D63C99DE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D40B5C-FA9D-4360-88A4-D15A3C5BB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66EBAB-53A7-484A-8F3A-4E525CF81B06}"/>
              </a:ext>
            </a:extLst>
          </p:cNvPr>
          <p:cNvSpPr>
            <a:spLocks noGrp="1"/>
          </p:cNvSpPr>
          <p:nvPr>
            <p:ph type="dt" sz="half" idx="10"/>
          </p:nvPr>
        </p:nvSpPr>
        <p:spPr/>
        <p:txBody>
          <a:bodyPr/>
          <a:lstStyle/>
          <a:p>
            <a:fld id="{A20E4765-36B5-46B7-8489-A5122BC56E5E}" type="datetime1">
              <a:rPr lang="en-IN" smtClean="0"/>
              <a:t>04-06-2021</a:t>
            </a:fld>
            <a:endParaRPr lang="en-IN"/>
          </a:p>
        </p:txBody>
      </p:sp>
      <p:sp>
        <p:nvSpPr>
          <p:cNvPr id="5" name="Footer Placeholder 4">
            <a:extLst>
              <a:ext uri="{FF2B5EF4-FFF2-40B4-BE49-F238E27FC236}">
                <a16:creationId xmlns:a16="http://schemas.microsoft.com/office/drawing/2014/main" id="{C7472A1F-5307-4FE0-ACF2-A0A35C2D60B4}"/>
              </a:ext>
            </a:extLst>
          </p:cNvPr>
          <p:cNvSpPr>
            <a:spLocks noGrp="1"/>
          </p:cNvSpPr>
          <p:nvPr>
            <p:ph type="ftr" sz="quarter" idx="11"/>
          </p:nvPr>
        </p:nvSpPr>
        <p:spPr/>
        <p:txBody>
          <a:bodyPr/>
          <a:lstStyle/>
          <a:p>
            <a:r>
              <a:rPr lang="en-IN"/>
              <a:t>Batch - 5</a:t>
            </a:r>
          </a:p>
        </p:txBody>
      </p:sp>
      <p:sp>
        <p:nvSpPr>
          <p:cNvPr id="6" name="Slide Number Placeholder 5">
            <a:extLst>
              <a:ext uri="{FF2B5EF4-FFF2-40B4-BE49-F238E27FC236}">
                <a16:creationId xmlns:a16="http://schemas.microsoft.com/office/drawing/2014/main" id="{E8EF9559-7F3B-406D-9ADB-265AC9BACD03}"/>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10805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E599B-4DF6-4DE3-BD5E-ABD3FD33FB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5D254B-B587-455F-80F9-7EBE794A75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DEA79-0BFA-4B9B-BD9D-9318B2DE71BE}"/>
              </a:ext>
            </a:extLst>
          </p:cNvPr>
          <p:cNvSpPr>
            <a:spLocks noGrp="1"/>
          </p:cNvSpPr>
          <p:nvPr>
            <p:ph type="dt" sz="half" idx="10"/>
          </p:nvPr>
        </p:nvSpPr>
        <p:spPr/>
        <p:txBody>
          <a:bodyPr/>
          <a:lstStyle/>
          <a:p>
            <a:fld id="{2FB384E1-C309-4FF4-A122-8A1159E97F20}" type="datetime1">
              <a:rPr lang="en-IN" smtClean="0"/>
              <a:t>04-06-2021</a:t>
            </a:fld>
            <a:endParaRPr lang="en-IN"/>
          </a:p>
        </p:txBody>
      </p:sp>
      <p:sp>
        <p:nvSpPr>
          <p:cNvPr id="5" name="Footer Placeholder 4">
            <a:extLst>
              <a:ext uri="{FF2B5EF4-FFF2-40B4-BE49-F238E27FC236}">
                <a16:creationId xmlns:a16="http://schemas.microsoft.com/office/drawing/2014/main" id="{5BEEFF8B-1DB7-46FE-A035-9FA9B3C3108C}"/>
              </a:ext>
            </a:extLst>
          </p:cNvPr>
          <p:cNvSpPr>
            <a:spLocks noGrp="1"/>
          </p:cNvSpPr>
          <p:nvPr>
            <p:ph type="ftr" sz="quarter" idx="11"/>
          </p:nvPr>
        </p:nvSpPr>
        <p:spPr/>
        <p:txBody>
          <a:bodyPr/>
          <a:lstStyle/>
          <a:p>
            <a:r>
              <a:rPr lang="en-IN"/>
              <a:t>Batch - 5</a:t>
            </a:r>
          </a:p>
        </p:txBody>
      </p:sp>
      <p:sp>
        <p:nvSpPr>
          <p:cNvPr id="6" name="Slide Number Placeholder 5">
            <a:extLst>
              <a:ext uri="{FF2B5EF4-FFF2-40B4-BE49-F238E27FC236}">
                <a16:creationId xmlns:a16="http://schemas.microsoft.com/office/drawing/2014/main" id="{4C0ECE87-BBAD-41C2-90BC-A782146C8895}"/>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3118102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0EC-43FB-4574-A105-F4305B0F17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E7073C-7CF7-494E-BA80-23F9427F82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1D03E4-751E-4210-8599-F9E4271D2384}"/>
              </a:ext>
            </a:extLst>
          </p:cNvPr>
          <p:cNvSpPr>
            <a:spLocks noGrp="1"/>
          </p:cNvSpPr>
          <p:nvPr>
            <p:ph type="dt" sz="half" idx="10"/>
          </p:nvPr>
        </p:nvSpPr>
        <p:spPr/>
        <p:txBody>
          <a:bodyPr/>
          <a:lstStyle/>
          <a:p>
            <a:fld id="{22D17F73-7BF6-4ABB-93A1-E4748EFB7ADF}" type="datetime1">
              <a:rPr lang="en-IN" smtClean="0"/>
              <a:t>04-06-2021</a:t>
            </a:fld>
            <a:endParaRPr lang="en-IN"/>
          </a:p>
        </p:txBody>
      </p:sp>
      <p:sp>
        <p:nvSpPr>
          <p:cNvPr id="5" name="Footer Placeholder 4">
            <a:extLst>
              <a:ext uri="{FF2B5EF4-FFF2-40B4-BE49-F238E27FC236}">
                <a16:creationId xmlns:a16="http://schemas.microsoft.com/office/drawing/2014/main" id="{5D0D77BF-2910-42CF-ADE8-2AD9A5F5AC94}"/>
              </a:ext>
            </a:extLst>
          </p:cNvPr>
          <p:cNvSpPr>
            <a:spLocks noGrp="1"/>
          </p:cNvSpPr>
          <p:nvPr>
            <p:ph type="ftr" sz="quarter" idx="11"/>
          </p:nvPr>
        </p:nvSpPr>
        <p:spPr/>
        <p:txBody>
          <a:bodyPr/>
          <a:lstStyle/>
          <a:p>
            <a:r>
              <a:rPr lang="en-IN"/>
              <a:t>Batch - 5</a:t>
            </a:r>
          </a:p>
        </p:txBody>
      </p:sp>
      <p:sp>
        <p:nvSpPr>
          <p:cNvPr id="6" name="Slide Number Placeholder 5">
            <a:extLst>
              <a:ext uri="{FF2B5EF4-FFF2-40B4-BE49-F238E27FC236}">
                <a16:creationId xmlns:a16="http://schemas.microsoft.com/office/drawing/2014/main" id="{F3CD5C36-F842-4802-AB3F-AA803124EDBC}"/>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315863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CC974-7B27-4278-AC70-272CB41BF2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83B505-E14E-4595-B975-3D6992F5A7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1BEC1-2CCA-476E-A555-1D733A87A8F1}"/>
              </a:ext>
            </a:extLst>
          </p:cNvPr>
          <p:cNvSpPr>
            <a:spLocks noGrp="1"/>
          </p:cNvSpPr>
          <p:nvPr>
            <p:ph type="dt" sz="half" idx="10"/>
          </p:nvPr>
        </p:nvSpPr>
        <p:spPr/>
        <p:txBody>
          <a:bodyPr/>
          <a:lstStyle/>
          <a:p>
            <a:fld id="{6E9236F0-F22E-4892-B9A3-C45E50FBA332}" type="datetime1">
              <a:rPr lang="en-IN" smtClean="0"/>
              <a:t>04-06-2021</a:t>
            </a:fld>
            <a:endParaRPr lang="en-IN"/>
          </a:p>
        </p:txBody>
      </p:sp>
      <p:sp>
        <p:nvSpPr>
          <p:cNvPr id="5" name="Footer Placeholder 4">
            <a:extLst>
              <a:ext uri="{FF2B5EF4-FFF2-40B4-BE49-F238E27FC236}">
                <a16:creationId xmlns:a16="http://schemas.microsoft.com/office/drawing/2014/main" id="{E895907E-B3B7-4C1E-844E-CB80B350DEED}"/>
              </a:ext>
            </a:extLst>
          </p:cNvPr>
          <p:cNvSpPr>
            <a:spLocks noGrp="1"/>
          </p:cNvSpPr>
          <p:nvPr>
            <p:ph type="ftr" sz="quarter" idx="11"/>
          </p:nvPr>
        </p:nvSpPr>
        <p:spPr/>
        <p:txBody>
          <a:bodyPr/>
          <a:lstStyle/>
          <a:p>
            <a:r>
              <a:rPr lang="en-IN"/>
              <a:t>Batch - 5</a:t>
            </a:r>
          </a:p>
        </p:txBody>
      </p:sp>
      <p:sp>
        <p:nvSpPr>
          <p:cNvPr id="6" name="Slide Number Placeholder 5">
            <a:extLst>
              <a:ext uri="{FF2B5EF4-FFF2-40B4-BE49-F238E27FC236}">
                <a16:creationId xmlns:a16="http://schemas.microsoft.com/office/drawing/2014/main" id="{51452E66-DA68-4138-9EF3-FEA4721617FC}"/>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739053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98CB-B5DA-4347-9BF1-0D0D2D6AB1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CC1E11-0784-4AB1-87AF-D13F287BAB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D2B504-C88A-45C1-AA7C-7B05B21F59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DD8370D-0950-4723-86FC-10D2AD5C3A8B}"/>
              </a:ext>
            </a:extLst>
          </p:cNvPr>
          <p:cNvSpPr>
            <a:spLocks noGrp="1"/>
          </p:cNvSpPr>
          <p:nvPr>
            <p:ph type="dt" sz="half" idx="10"/>
          </p:nvPr>
        </p:nvSpPr>
        <p:spPr/>
        <p:txBody>
          <a:bodyPr/>
          <a:lstStyle/>
          <a:p>
            <a:fld id="{B2B9F57E-0F56-4F54-A8D3-3F80CB7E86C0}" type="datetime1">
              <a:rPr lang="en-IN" smtClean="0"/>
              <a:t>04-06-2021</a:t>
            </a:fld>
            <a:endParaRPr lang="en-IN"/>
          </a:p>
        </p:txBody>
      </p:sp>
      <p:sp>
        <p:nvSpPr>
          <p:cNvPr id="6" name="Footer Placeholder 5">
            <a:extLst>
              <a:ext uri="{FF2B5EF4-FFF2-40B4-BE49-F238E27FC236}">
                <a16:creationId xmlns:a16="http://schemas.microsoft.com/office/drawing/2014/main" id="{4C88DC2C-34B8-48AF-9271-9F1E7B96AF4B}"/>
              </a:ext>
            </a:extLst>
          </p:cNvPr>
          <p:cNvSpPr>
            <a:spLocks noGrp="1"/>
          </p:cNvSpPr>
          <p:nvPr>
            <p:ph type="ftr" sz="quarter" idx="11"/>
          </p:nvPr>
        </p:nvSpPr>
        <p:spPr/>
        <p:txBody>
          <a:bodyPr/>
          <a:lstStyle/>
          <a:p>
            <a:r>
              <a:rPr lang="en-IN"/>
              <a:t>Batch - 5</a:t>
            </a:r>
          </a:p>
        </p:txBody>
      </p:sp>
      <p:sp>
        <p:nvSpPr>
          <p:cNvPr id="7" name="Slide Number Placeholder 6">
            <a:extLst>
              <a:ext uri="{FF2B5EF4-FFF2-40B4-BE49-F238E27FC236}">
                <a16:creationId xmlns:a16="http://schemas.microsoft.com/office/drawing/2014/main" id="{027F933C-7283-4648-AF1A-2CBFCB485F05}"/>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3184561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F57E-0105-4A00-AC00-36D3A02C0B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66B337-CDBE-4C4A-A6CB-F220D6C61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78A86-0F57-4FEF-8771-4C83A55F46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1DD566-194B-4183-A667-ADB06D3E13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440E21-4237-4C9D-A9E1-FF8E54914F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97E12C-1D29-40D4-AB51-1EE694276D6C}"/>
              </a:ext>
            </a:extLst>
          </p:cNvPr>
          <p:cNvSpPr>
            <a:spLocks noGrp="1"/>
          </p:cNvSpPr>
          <p:nvPr>
            <p:ph type="dt" sz="half" idx="10"/>
          </p:nvPr>
        </p:nvSpPr>
        <p:spPr/>
        <p:txBody>
          <a:bodyPr/>
          <a:lstStyle/>
          <a:p>
            <a:fld id="{9B2B3317-C0C6-419A-8625-281818AE6652}" type="datetime1">
              <a:rPr lang="en-IN" smtClean="0"/>
              <a:t>04-06-2021</a:t>
            </a:fld>
            <a:endParaRPr lang="en-IN"/>
          </a:p>
        </p:txBody>
      </p:sp>
      <p:sp>
        <p:nvSpPr>
          <p:cNvPr id="8" name="Footer Placeholder 7">
            <a:extLst>
              <a:ext uri="{FF2B5EF4-FFF2-40B4-BE49-F238E27FC236}">
                <a16:creationId xmlns:a16="http://schemas.microsoft.com/office/drawing/2014/main" id="{818C7233-9588-4A77-BD3B-F550DB1BFD0F}"/>
              </a:ext>
            </a:extLst>
          </p:cNvPr>
          <p:cNvSpPr>
            <a:spLocks noGrp="1"/>
          </p:cNvSpPr>
          <p:nvPr>
            <p:ph type="ftr" sz="quarter" idx="11"/>
          </p:nvPr>
        </p:nvSpPr>
        <p:spPr/>
        <p:txBody>
          <a:bodyPr/>
          <a:lstStyle/>
          <a:p>
            <a:r>
              <a:rPr lang="en-IN"/>
              <a:t>Batch - 5</a:t>
            </a:r>
          </a:p>
        </p:txBody>
      </p:sp>
      <p:sp>
        <p:nvSpPr>
          <p:cNvPr id="9" name="Slide Number Placeholder 8">
            <a:extLst>
              <a:ext uri="{FF2B5EF4-FFF2-40B4-BE49-F238E27FC236}">
                <a16:creationId xmlns:a16="http://schemas.microsoft.com/office/drawing/2014/main" id="{2691F11A-0C34-4FC3-BA4C-4704B0D26297}"/>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495582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154D-BAE1-44C4-AF56-D34E2865E71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DFD438A-0271-4C76-BFF1-31F7C89EF094}"/>
              </a:ext>
            </a:extLst>
          </p:cNvPr>
          <p:cNvSpPr>
            <a:spLocks noGrp="1"/>
          </p:cNvSpPr>
          <p:nvPr>
            <p:ph type="dt" sz="half" idx="10"/>
          </p:nvPr>
        </p:nvSpPr>
        <p:spPr/>
        <p:txBody>
          <a:bodyPr/>
          <a:lstStyle/>
          <a:p>
            <a:fld id="{6C76AAD4-724F-45B9-9AD0-4C0E89262D5F}" type="datetime1">
              <a:rPr lang="en-IN" smtClean="0"/>
              <a:t>04-06-2021</a:t>
            </a:fld>
            <a:endParaRPr lang="en-IN"/>
          </a:p>
        </p:txBody>
      </p:sp>
      <p:sp>
        <p:nvSpPr>
          <p:cNvPr id="4" name="Footer Placeholder 3">
            <a:extLst>
              <a:ext uri="{FF2B5EF4-FFF2-40B4-BE49-F238E27FC236}">
                <a16:creationId xmlns:a16="http://schemas.microsoft.com/office/drawing/2014/main" id="{09F23F80-F5AF-44EA-B6AD-D263430551FD}"/>
              </a:ext>
            </a:extLst>
          </p:cNvPr>
          <p:cNvSpPr>
            <a:spLocks noGrp="1"/>
          </p:cNvSpPr>
          <p:nvPr>
            <p:ph type="ftr" sz="quarter" idx="11"/>
          </p:nvPr>
        </p:nvSpPr>
        <p:spPr/>
        <p:txBody>
          <a:bodyPr/>
          <a:lstStyle/>
          <a:p>
            <a:r>
              <a:rPr lang="en-IN"/>
              <a:t>Batch - 5</a:t>
            </a:r>
          </a:p>
        </p:txBody>
      </p:sp>
      <p:sp>
        <p:nvSpPr>
          <p:cNvPr id="5" name="Slide Number Placeholder 4">
            <a:extLst>
              <a:ext uri="{FF2B5EF4-FFF2-40B4-BE49-F238E27FC236}">
                <a16:creationId xmlns:a16="http://schemas.microsoft.com/office/drawing/2014/main" id="{A7629DD9-23B8-40F2-B20D-7024F89160F7}"/>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2417464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CB53D9-C17E-40E7-BF01-344B74E2987A}"/>
              </a:ext>
            </a:extLst>
          </p:cNvPr>
          <p:cNvSpPr>
            <a:spLocks noGrp="1"/>
          </p:cNvSpPr>
          <p:nvPr>
            <p:ph type="dt" sz="half" idx="10"/>
          </p:nvPr>
        </p:nvSpPr>
        <p:spPr/>
        <p:txBody>
          <a:bodyPr/>
          <a:lstStyle/>
          <a:p>
            <a:fld id="{31612DD2-46FF-4E25-AD2F-BE08B2FCA73B}" type="datetime1">
              <a:rPr lang="en-IN" smtClean="0"/>
              <a:t>04-06-2021</a:t>
            </a:fld>
            <a:endParaRPr lang="en-IN"/>
          </a:p>
        </p:txBody>
      </p:sp>
      <p:sp>
        <p:nvSpPr>
          <p:cNvPr id="3" name="Footer Placeholder 2">
            <a:extLst>
              <a:ext uri="{FF2B5EF4-FFF2-40B4-BE49-F238E27FC236}">
                <a16:creationId xmlns:a16="http://schemas.microsoft.com/office/drawing/2014/main" id="{BF5D514B-629D-46AF-84F4-140FA972840E}"/>
              </a:ext>
            </a:extLst>
          </p:cNvPr>
          <p:cNvSpPr>
            <a:spLocks noGrp="1"/>
          </p:cNvSpPr>
          <p:nvPr>
            <p:ph type="ftr" sz="quarter" idx="11"/>
          </p:nvPr>
        </p:nvSpPr>
        <p:spPr/>
        <p:txBody>
          <a:bodyPr/>
          <a:lstStyle/>
          <a:p>
            <a:r>
              <a:rPr lang="en-IN"/>
              <a:t>Batch - 5</a:t>
            </a:r>
          </a:p>
        </p:txBody>
      </p:sp>
      <p:sp>
        <p:nvSpPr>
          <p:cNvPr id="4" name="Slide Number Placeholder 3">
            <a:extLst>
              <a:ext uri="{FF2B5EF4-FFF2-40B4-BE49-F238E27FC236}">
                <a16:creationId xmlns:a16="http://schemas.microsoft.com/office/drawing/2014/main" id="{E6807703-D399-4E0B-B11D-2F6586708BB7}"/>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351212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27964-3B97-42C1-A842-DF5136127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AB59EE3-7D8B-40A0-B85A-287485BBD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353402-6A98-4FCC-A5E6-489405CCD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ECB6AB-4571-4829-B6CA-F2BC532B4A9C}"/>
              </a:ext>
            </a:extLst>
          </p:cNvPr>
          <p:cNvSpPr>
            <a:spLocks noGrp="1"/>
          </p:cNvSpPr>
          <p:nvPr>
            <p:ph type="dt" sz="half" idx="10"/>
          </p:nvPr>
        </p:nvSpPr>
        <p:spPr/>
        <p:txBody>
          <a:bodyPr/>
          <a:lstStyle/>
          <a:p>
            <a:fld id="{808BF4AE-62E3-442B-B683-D12AADB1B69C}" type="datetime1">
              <a:rPr lang="en-IN" smtClean="0"/>
              <a:t>04-06-2021</a:t>
            </a:fld>
            <a:endParaRPr lang="en-IN"/>
          </a:p>
        </p:txBody>
      </p:sp>
      <p:sp>
        <p:nvSpPr>
          <p:cNvPr id="6" name="Footer Placeholder 5">
            <a:extLst>
              <a:ext uri="{FF2B5EF4-FFF2-40B4-BE49-F238E27FC236}">
                <a16:creationId xmlns:a16="http://schemas.microsoft.com/office/drawing/2014/main" id="{873DD542-8474-4F0E-BF20-BA13ABA4F3B1}"/>
              </a:ext>
            </a:extLst>
          </p:cNvPr>
          <p:cNvSpPr>
            <a:spLocks noGrp="1"/>
          </p:cNvSpPr>
          <p:nvPr>
            <p:ph type="ftr" sz="quarter" idx="11"/>
          </p:nvPr>
        </p:nvSpPr>
        <p:spPr/>
        <p:txBody>
          <a:bodyPr/>
          <a:lstStyle/>
          <a:p>
            <a:r>
              <a:rPr lang="en-IN"/>
              <a:t>Batch - 5</a:t>
            </a:r>
          </a:p>
        </p:txBody>
      </p:sp>
      <p:sp>
        <p:nvSpPr>
          <p:cNvPr id="7" name="Slide Number Placeholder 6">
            <a:extLst>
              <a:ext uri="{FF2B5EF4-FFF2-40B4-BE49-F238E27FC236}">
                <a16:creationId xmlns:a16="http://schemas.microsoft.com/office/drawing/2014/main" id="{390A0854-11D0-4C85-9FFF-9FC3AAA62688}"/>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219117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8ABDA-0EA7-451C-88FA-9A11F0148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B9176F-DF4C-4610-AB43-0437BFCF9E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0CFA45-3F0E-44A2-BCA8-5B86682CF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6B48DD-1920-44EF-B535-7A3E61A6275C}"/>
              </a:ext>
            </a:extLst>
          </p:cNvPr>
          <p:cNvSpPr>
            <a:spLocks noGrp="1"/>
          </p:cNvSpPr>
          <p:nvPr>
            <p:ph type="dt" sz="half" idx="10"/>
          </p:nvPr>
        </p:nvSpPr>
        <p:spPr/>
        <p:txBody>
          <a:bodyPr/>
          <a:lstStyle/>
          <a:p>
            <a:fld id="{11FE0ADB-3805-4B4A-A241-AAD05810D229}" type="datetime1">
              <a:rPr lang="en-IN" smtClean="0"/>
              <a:t>04-06-2021</a:t>
            </a:fld>
            <a:endParaRPr lang="en-IN"/>
          </a:p>
        </p:txBody>
      </p:sp>
      <p:sp>
        <p:nvSpPr>
          <p:cNvPr id="6" name="Footer Placeholder 5">
            <a:extLst>
              <a:ext uri="{FF2B5EF4-FFF2-40B4-BE49-F238E27FC236}">
                <a16:creationId xmlns:a16="http://schemas.microsoft.com/office/drawing/2014/main" id="{24B1554F-ADF4-4F2D-B3DB-E7748F07CB7D}"/>
              </a:ext>
            </a:extLst>
          </p:cNvPr>
          <p:cNvSpPr>
            <a:spLocks noGrp="1"/>
          </p:cNvSpPr>
          <p:nvPr>
            <p:ph type="ftr" sz="quarter" idx="11"/>
          </p:nvPr>
        </p:nvSpPr>
        <p:spPr/>
        <p:txBody>
          <a:bodyPr/>
          <a:lstStyle/>
          <a:p>
            <a:r>
              <a:rPr lang="en-IN"/>
              <a:t>Batch - 5</a:t>
            </a:r>
          </a:p>
        </p:txBody>
      </p:sp>
      <p:sp>
        <p:nvSpPr>
          <p:cNvPr id="7" name="Slide Number Placeholder 6">
            <a:extLst>
              <a:ext uri="{FF2B5EF4-FFF2-40B4-BE49-F238E27FC236}">
                <a16:creationId xmlns:a16="http://schemas.microsoft.com/office/drawing/2014/main" id="{240DC4BA-90E1-4375-93A3-8D3205A4B327}"/>
              </a:ext>
            </a:extLst>
          </p:cNvPr>
          <p:cNvSpPr>
            <a:spLocks noGrp="1"/>
          </p:cNvSpPr>
          <p:nvPr>
            <p:ph type="sldNum" sz="quarter" idx="12"/>
          </p:nvPr>
        </p:nvSpPr>
        <p:spPr/>
        <p:txBody>
          <a:bodyPr/>
          <a:lstStyle/>
          <a:p>
            <a:fld id="{AB93735C-CF24-4B99-A244-15E9BB6C4ED1}" type="slidenum">
              <a:rPr lang="en-IN" smtClean="0"/>
              <a:t>‹#›</a:t>
            </a:fld>
            <a:endParaRPr lang="en-IN"/>
          </a:p>
        </p:txBody>
      </p:sp>
    </p:spTree>
    <p:extLst>
      <p:ext uri="{BB962C8B-B14F-4D97-AF65-F5344CB8AC3E}">
        <p14:creationId xmlns:p14="http://schemas.microsoft.com/office/powerpoint/2010/main" val="82391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93438B-1C54-43BD-945C-C2A26FFBED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26F864-4695-4EDF-A4A4-52D02C858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86A946-B9BE-429C-A7B5-E4A9817FE5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676AB2-DABF-4F48-A2EA-94B3B3A5418C}" type="datetime1">
              <a:rPr lang="en-IN" smtClean="0"/>
              <a:t>04-06-2021</a:t>
            </a:fld>
            <a:endParaRPr lang="en-IN"/>
          </a:p>
        </p:txBody>
      </p:sp>
      <p:sp>
        <p:nvSpPr>
          <p:cNvPr id="5" name="Footer Placeholder 4">
            <a:extLst>
              <a:ext uri="{FF2B5EF4-FFF2-40B4-BE49-F238E27FC236}">
                <a16:creationId xmlns:a16="http://schemas.microsoft.com/office/drawing/2014/main" id="{F0602682-9061-47B4-93C0-CBD0FDC5E4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Batch - 5</a:t>
            </a:r>
          </a:p>
        </p:txBody>
      </p:sp>
      <p:sp>
        <p:nvSpPr>
          <p:cNvPr id="6" name="Slide Number Placeholder 5">
            <a:extLst>
              <a:ext uri="{FF2B5EF4-FFF2-40B4-BE49-F238E27FC236}">
                <a16:creationId xmlns:a16="http://schemas.microsoft.com/office/drawing/2014/main" id="{C465FA97-B97D-4F71-A47F-623DA0CD41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93735C-CF24-4B99-A244-15E9BB6C4ED1}" type="slidenum">
              <a:rPr lang="en-IN" smtClean="0"/>
              <a:t>‹#›</a:t>
            </a:fld>
            <a:endParaRPr lang="en-IN"/>
          </a:p>
        </p:txBody>
      </p:sp>
    </p:spTree>
    <p:extLst>
      <p:ext uri="{BB962C8B-B14F-4D97-AF65-F5344CB8AC3E}">
        <p14:creationId xmlns:p14="http://schemas.microsoft.com/office/powerpoint/2010/main" val="13002275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A8C70D-2F7B-448E-BE13-F41205728777}"/>
              </a:ext>
            </a:extLst>
          </p:cNvPr>
          <p:cNvSpPr txBox="1"/>
          <p:nvPr/>
        </p:nvSpPr>
        <p:spPr>
          <a:xfrm>
            <a:off x="1015124" y="2782669"/>
            <a:ext cx="10161756" cy="1077218"/>
          </a:xfrm>
          <a:prstGeom prst="rect">
            <a:avLst/>
          </a:prstGeom>
          <a:noFill/>
        </p:spPr>
        <p:txBody>
          <a:bodyPr wrap="none" rtlCol="0">
            <a:spAutoFit/>
          </a:bodyPr>
          <a:lstStyle/>
          <a:p>
            <a:pPr algn="ctr"/>
            <a:r>
              <a:rPr lang="en-IN" sz="3200" dirty="0">
                <a:latin typeface="Poppins" panose="00000500000000000000" pitchFamily="2" charset="0"/>
                <a:cs typeface="Poppins" panose="00000500000000000000" pitchFamily="2" charset="0"/>
              </a:rPr>
              <a:t>DEPRESSION DETECTION USING MACHINE LEARNING</a:t>
            </a:r>
          </a:p>
          <a:p>
            <a:pPr algn="ctr"/>
            <a:r>
              <a:rPr lang="en-IN" sz="3200" dirty="0">
                <a:latin typeface="Poppins" panose="00000500000000000000" pitchFamily="2" charset="0"/>
                <a:cs typeface="Poppins" panose="00000500000000000000" pitchFamily="2" charset="0"/>
              </a:rPr>
              <a:t>AND NATURAL LANGUAGE PROCESSING</a:t>
            </a:r>
          </a:p>
        </p:txBody>
      </p:sp>
    </p:spTree>
    <p:extLst>
      <p:ext uri="{BB962C8B-B14F-4D97-AF65-F5344CB8AC3E}">
        <p14:creationId xmlns:p14="http://schemas.microsoft.com/office/powerpoint/2010/main" val="2354845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114800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Poppins" panose="00000500000000000000" pitchFamily="2" charset="0"/>
                <a:cs typeface="Poppins" panose="00000500000000000000" pitchFamily="2" charset="0"/>
              </a:rPr>
              <a:t>Python - 3.8 or higher</a:t>
            </a:r>
          </a:p>
          <a:p>
            <a:pPr marL="342900" indent="-342900">
              <a:lnSpc>
                <a:spcPct val="150000"/>
              </a:lnSpc>
              <a:buFont typeface="Arial" panose="020B0604020202020204" pitchFamily="34" charset="0"/>
              <a:buChar char="•"/>
            </a:pPr>
            <a:r>
              <a:rPr lang="en-US" sz="2400" dirty="0">
                <a:latin typeface="Poppins" panose="00000500000000000000" pitchFamily="2" charset="0"/>
                <a:cs typeface="Poppins" panose="00000500000000000000" pitchFamily="2" charset="0"/>
              </a:rPr>
              <a:t>TensorFlow 2.4.x or higher with Keras API</a:t>
            </a:r>
            <a:endParaRPr lang="en-US" sz="2400" dirty="0">
              <a:effectLst/>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3292889"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Technologies used :</a:t>
            </a:r>
          </a:p>
        </p:txBody>
      </p:sp>
      <p:sp>
        <p:nvSpPr>
          <p:cNvPr id="2" name="Footer Placeholder 1">
            <a:extLst>
              <a:ext uri="{FF2B5EF4-FFF2-40B4-BE49-F238E27FC236}">
                <a16:creationId xmlns:a16="http://schemas.microsoft.com/office/drawing/2014/main" id="{F0A5E440-2BBE-4309-8157-F86A0BEE9EF0}"/>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837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1654052"/>
            <a:ext cx="10125512" cy="4614853"/>
          </a:xfrm>
          <a:prstGeom prst="rect">
            <a:avLst/>
          </a:prstGeom>
          <a:noFill/>
        </p:spPr>
        <p:txBody>
          <a:bodyPr wrap="square" rtlCol="0">
            <a:spAutoFit/>
          </a:bodyPr>
          <a:lstStyle/>
          <a:p>
            <a:pPr>
              <a:lnSpc>
                <a:spcPct val="150000"/>
              </a:lnSpc>
            </a:pPr>
            <a:r>
              <a:rPr lang="en-US" sz="2200" b="1" dirty="0">
                <a:latin typeface="Poppins" panose="00000500000000000000" pitchFamily="2" charset="0"/>
                <a:cs typeface="Poppins" panose="00000500000000000000" pitchFamily="2" charset="0"/>
              </a:rPr>
              <a:t>Step 1:   Data Collection</a:t>
            </a:r>
          </a:p>
          <a:p>
            <a:pPr>
              <a:lnSpc>
                <a:spcPct val="150000"/>
              </a:lnSpc>
            </a:pPr>
            <a:r>
              <a:rPr lang="en-US" sz="2200" dirty="0">
                <a:latin typeface="Poppins" panose="00000500000000000000" pitchFamily="2" charset="0"/>
                <a:cs typeface="Poppins" panose="00000500000000000000" pitchFamily="2" charset="0"/>
              </a:rPr>
              <a:t>Use TWINT, a Twitter Intelligence Tool to collect the tweets of users containing the hashtags #sad, #depression, #</a:t>
            </a:r>
            <a:r>
              <a:rPr lang="en-US" sz="2200" dirty="0" err="1">
                <a:latin typeface="Poppins" panose="00000500000000000000" pitchFamily="2" charset="0"/>
                <a:cs typeface="Poppins" panose="00000500000000000000" pitchFamily="2" charset="0"/>
              </a:rPr>
              <a:t>mentalillness</a:t>
            </a:r>
            <a:r>
              <a:rPr lang="en-US" sz="2200" dirty="0">
                <a:latin typeface="Poppins" panose="00000500000000000000" pitchFamily="2" charset="0"/>
                <a:cs typeface="Poppins" panose="00000500000000000000" pitchFamily="2" charset="0"/>
              </a:rPr>
              <a:t>, #sad, #lonely for the negative class and #joy, #cheer, #happy for the positive class labels between the timeframe Dec 2019 to Jan 2021. </a:t>
            </a:r>
          </a:p>
          <a:p>
            <a:pPr>
              <a:lnSpc>
                <a:spcPct val="150000"/>
              </a:lnSpc>
            </a:pPr>
            <a:endParaRPr lang="en-US" sz="2200" dirty="0">
              <a:latin typeface="Poppins" panose="00000500000000000000" pitchFamily="2" charset="0"/>
              <a:cs typeface="Poppins" panose="00000500000000000000" pitchFamily="2" charset="0"/>
            </a:endParaRPr>
          </a:p>
          <a:p>
            <a:pPr>
              <a:lnSpc>
                <a:spcPct val="150000"/>
              </a:lnSpc>
            </a:pPr>
            <a:r>
              <a:rPr lang="en-US" sz="2200" b="1" dirty="0">
                <a:latin typeface="Poppins" panose="00000500000000000000" pitchFamily="2" charset="0"/>
                <a:cs typeface="Poppins" panose="00000500000000000000" pitchFamily="2" charset="0"/>
              </a:rPr>
              <a:t>Step 2:   Data Preprocessing</a:t>
            </a:r>
          </a:p>
          <a:p>
            <a:pPr>
              <a:lnSpc>
                <a:spcPct val="150000"/>
              </a:lnSpc>
            </a:pPr>
            <a:r>
              <a:rPr lang="en-US" sz="2200" dirty="0">
                <a:latin typeface="Poppins" panose="00000500000000000000" pitchFamily="2" charset="0"/>
                <a:cs typeface="Poppins" panose="00000500000000000000" pitchFamily="2" charset="0"/>
              </a:rPr>
              <a:t>Perform data cleaning and transform the text data into vectorized word embeddings.</a:t>
            </a: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3935693"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Action Plan (Workflow):</a:t>
            </a:r>
          </a:p>
        </p:txBody>
      </p:sp>
      <p:sp>
        <p:nvSpPr>
          <p:cNvPr id="2" name="Footer Placeholder 1">
            <a:extLst>
              <a:ext uri="{FF2B5EF4-FFF2-40B4-BE49-F238E27FC236}">
                <a16:creationId xmlns:a16="http://schemas.microsoft.com/office/drawing/2014/main" id="{07B95E4D-F004-45F0-B5FB-116C4CCB67D2}"/>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3116247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310492" cy="3917996"/>
          </a:xfrm>
          <a:prstGeom prst="rect">
            <a:avLst/>
          </a:prstGeom>
          <a:noFill/>
        </p:spPr>
        <p:txBody>
          <a:bodyPr wrap="square" rtlCol="0">
            <a:spAutoFit/>
          </a:bodyPr>
          <a:lstStyle/>
          <a:p>
            <a:pPr>
              <a:lnSpc>
                <a:spcPct val="150000"/>
              </a:lnSpc>
            </a:pPr>
            <a:r>
              <a:rPr lang="en-US" sz="2400" b="1" dirty="0">
                <a:latin typeface="Poppins" panose="00000500000000000000" pitchFamily="2" charset="0"/>
                <a:cs typeface="Poppins" panose="00000500000000000000" pitchFamily="2" charset="0"/>
              </a:rPr>
              <a:t>Step 3:</a:t>
            </a:r>
            <a:r>
              <a:rPr lang="en-US" sz="2400" dirty="0">
                <a:latin typeface="Poppins" panose="00000500000000000000" pitchFamily="2" charset="0"/>
                <a:cs typeface="Poppins" panose="00000500000000000000" pitchFamily="2" charset="0"/>
              </a:rPr>
              <a:t>   Train and evaluate different architectural neural networks on the cleaned data.</a:t>
            </a:r>
          </a:p>
          <a:p>
            <a:pPr>
              <a:lnSpc>
                <a:spcPct val="150000"/>
              </a:lnSpc>
            </a:pPr>
            <a:br>
              <a:rPr lang="en-US" sz="2400" dirty="0">
                <a:latin typeface="Poppins" panose="00000500000000000000" pitchFamily="2" charset="0"/>
                <a:cs typeface="Poppins" panose="00000500000000000000" pitchFamily="2" charset="0"/>
              </a:rPr>
            </a:br>
            <a:r>
              <a:rPr lang="en-US" sz="2400" b="1" dirty="0">
                <a:latin typeface="Poppins" panose="00000500000000000000" pitchFamily="2" charset="0"/>
                <a:cs typeface="Poppins" panose="00000500000000000000" pitchFamily="2" charset="0"/>
              </a:rPr>
              <a:t>Step 4:   </a:t>
            </a:r>
            <a:r>
              <a:rPr lang="en-US" sz="2400" dirty="0">
                <a:latin typeface="Poppins" panose="00000500000000000000" pitchFamily="2" charset="0"/>
                <a:cs typeface="Poppins" panose="00000500000000000000" pitchFamily="2" charset="0"/>
              </a:rPr>
              <a:t>Improve the model performance by introducing the regularization techniques.</a:t>
            </a:r>
          </a:p>
          <a:p>
            <a:pPr>
              <a:lnSpc>
                <a:spcPct val="150000"/>
              </a:lnSpc>
            </a:pPr>
            <a:endParaRPr lang="en-US" sz="2400" dirty="0">
              <a:effectLst/>
              <a:latin typeface="Poppins" panose="00000500000000000000" pitchFamily="2" charset="0"/>
              <a:cs typeface="Poppins" panose="00000500000000000000" pitchFamily="2" charset="0"/>
            </a:endParaRPr>
          </a:p>
          <a:p>
            <a:pPr>
              <a:lnSpc>
                <a:spcPct val="150000"/>
              </a:lnSpc>
            </a:pPr>
            <a:r>
              <a:rPr lang="en-IN" sz="2400" b="1" dirty="0">
                <a:latin typeface="Poppins" panose="00000500000000000000" pitchFamily="2" charset="0"/>
                <a:cs typeface="Poppins" panose="00000500000000000000" pitchFamily="2" charset="0"/>
              </a:rPr>
              <a:t>Step 5:</a:t>
            </a:r>
            <a:r>
              <a:rPr lang="en-IN" sz="2400" dirty="0">
                <a:latin typeface="Poppins" panose="00000500000000000000" pitchFamily="2" charset="0"/>
                <a:cs typeface="Poppins" panose="00000500000000000000" pitchFamily="2" charset="0"/>
              </a:rPr>
              <a:t>   Model deployment</a:t>
            </a: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3935693"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Action Plan (Workflow):</a:t>
            </a:r>
          </a:p>
        </p:txBody>
      </p:sp>
      <p:sp>
        <p:nvSpPr>
          <p:cNvPr id="2" name="Footer Placeholder 1">
            <a:extLst>
              <a:ext uri="{FF2B5EF4-FFF2-40B4-BE49-F238E27FC236}">
                <a16:creationId xmlns:a16="http://schemas.microsoft.com/office/drawing/2014/main" id="{20C86BA9-4402-4D5D-BCFC-2717BE8CBEF2}"/>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3025209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480314E-C800-4CD6-8E5E-E076E7EB0BC9}"/>
              </a:ext>
            </a:extLst>
          </p:cNvPr>
          <p:cNvGraphicFramePr>
            <a:graphicFrameLocks noGrp="1"/>
          </p:cNvGraphicFramePr>
          <p:nvPr>
            <p:extLst>
              <p:ext uri="{D42A27DB-BD31-4B8C-83A1-F6EECF244321}">
                <p14:modId xmlns:p14="http://schemas.microsoft.com/office/powerpoint/2010/main" val="3898006203"/>
              </p:ext>
            </p:extLst>
          </p:nvPr>
        </p:nvGraphicFramePr>
        <p:xfrm>
          <a:off x="4927764" y="3185758"/>
          <a:ext cx="4668612" cy="1854200"/>
        </p:xfrm>
        <a:graphic>
          <a:graphicData uri="http://schemas.openxmlformats.org/drawingml/2006/table">
            <a:tbl>
              <a:tblPr firstRow="1" bandRow="1">
                <a:tableStyleId>{C083E6E3-FA7D-4D7B-A595-EF9225AFEA82}</a:tableStyleId>
              </a:tblPr>
              <a:tblGrid>
                <a:gridCol w="833414">
                  <a:extLst>
                    <a:ext uri="{9D8B030D-6E8A-4147-A177-3AD203B41FA5}">
                      <a16:colId xmlns:a16="http://schemas.microsoft.com/office/drawing/2014/main" val="3454661547"/>
                    </a:ext>
                  </a:extLst>
                </a:gridCol>
                <a:gridCol w="1603997">
                  <a:extLst>
                    <a:ext uri="{9D8B030D-6E8A-4147-A177-3AD203B41FA5}">
                      <a16:colId xmlns:a16="http://schemas.microsoft.com/office/drawing/2014/main" val="927011541"/>
                    </a:ext>
                  </a:extLst>
                </a:gridCol>
                <a:gridCol w="2231201">
                  <a:extLst>
                    <a:ext uri="{9D8B030D-6E8A-4147-A177-3AD203B41FA5}">
                      <a16:colId xmlns:a16="http://schemas.microsoft.com/office/drawing/2014/main" val="976299773"/>
                    </a:ext>
                  </a:extLst>
                </a:gridCol>
              </a:tblGrid>
              <a:tr h="370840">
                <a:tc>
                  <a:txBody>
                    <a:bodyPr/>
                    <a:lstStyle/>
                    <a:p>
                      <a:pPr algn="ctr"/>
                      <a:r>
                        <a:rPr lang="en-IN" sz="1800" dirty="0">
                          <a:latin typeface="Poppins" panose="00000500000000000000" pitchFamily="2" charset="0"/>
                          <a:cs typeface="Poppins" panose="00000500000000000000" pitchFamily="2" charset="0"/>
                        </a:rPr>
                        <a:t>S.No</a:t>
                      </a:r>
                      <a:endParaRPr lang="en-IN" sz="2400" dirty="0">
                        <a:latin typeface="Poppins" panose="00000500000000000000" pitchFamily="2" charset="0"/>
                        <a:cs typeface="Poppins" panose="00000500000000000000" pitchFamily="2" charset="0"/>
                      </a:endParaRPr>
                    </a:p>
                  </a:txBody>
                  <a:tcPr anchor="ctr"/>
                </a:tc>
                <a:tc>
                  <a:txBody>
                    <a:bodyPr/>
                    <a:lstStyle/>
                    <a:p>
                      <a:pPr algn="ctr"/>
                      <a:r>
                        <a:rPr lang="en-IN" sz="1800" dirty="0">
                          <a:latin typeface="Poppins" panose="00000500000000000000" pitchFamily="2" charset="0"/>
                          <a:cs typeface="Poppins" panose="00000500000000000000" pitchFamily="2" charset="0"/>
                        </a:rPr>
                        <a:t>Reg no.</a:t>
                      </a:r>
                    </a:p>
                  </a:txBody>
                  <a:tcPr anchor="ctr"/>
                </a:tc>
                <a:tc>
                  <a:txBody>
                    <a:bodyPr/>
                    <a:lstStyle/>
                    <a:p>
                      <a:pPr algn="ctr"/>
                      <a:r>
                        <a:rPr lang="en-IN" sz="1800" dirty="0">
                          <a:latin typeface="Poppins" panose="00000500000000000000" pitchFamily="2" charset="0"/>
                          <a:cs typeface="Poppins" panose="00000500000000000000" pitchFamily="2" charset="0"/>
                        </a:rPr>
                        <a:t>Name</a:t>
                      </a:r>
                    </a:p>
                  </a:txBody>
                  <a:tcPr anchor="ctr"/>
                </a:tc>
                <a:extLst>
                  <a:ext uri="{0D108BD9-81ED-4DB2-BD59-A6C34878D82A}">
                    <a16:rowId xmlns:a16="http://schemas.microsoft.com/office/drawing/2014/main" val="1721249469"/>
                  </a:ext>
                </a:extLst>
              </a:tr>
              <a:tr h="370840">
                <a:tc>
                  <a:txBody>
                    <a:bodyPr/>
                    <a:lstStyle/>
                    <a:p>
                      <a:pPr algn="ctr"/>
                      <a:r>
                        <a:rPr lang="en-IN" sz="1800" dirty="0">
                          <a:latin typeface="Poppins" panose="00000500000000000000" pitchFamily="2" charset="0"/>
                          <a:cs typeface="Poppins" panose="00000500000000000000" pitchFamily="2" charset="0"/>
                        </a:rPr>
                        <a:t>1</a:t>
                      </a:r>
                    </a:p>
                  </a:txBody>
                  <a:tcPr anchor="ctr"/>
                </a:tc>
                <a:tc>
                  <a:txBody>
                    <a:bodyPr/>
                    <a:lstStyle/>
                    <a:p>
                      <a:pPr algn="ctr"/>
                      <a:r>
                        <a:rPr lang="en-IN" sz="1800" dirty="0">
                          <a:latin typeface="Poppins" panose="00000500000000000000" pitchFamily="2" charset="0"/>
                          <a:cs typeface="Poppins" panose="00000500000000000000" pitchFamily="2" charset="0"/>
                        </a:rPr>
                        <a:t>17VV1A0524</a:t>
                      </a:r>
                    </a:p>
                  </a:txBody>
                  <a:tcPr anchor="ctr"/>
                </a:tc>
                <a:tc>
                  <a:txBody>
                    <a:bodyPr/>
                    <a:lstStyle/>
                    <a:p>
                      <a:pPr algn="ctr"/>
                      <a:r>
                        <a:rPr lang="en-IN" sz="1800" dirty="0">
                          <a:latin typeface="Poppins" panose="00000500000000000000" pitchFamily="2" charset="0"/>
                          <a:cs typeface="Poppins" panose="00000500000000000000" pitchFamily="2" charset="0"/>
                        </a:rPr>
                        <a:t>M. Jahnavi</a:t>
                      </a:r>
                    </a:p>
                  </a:txBody>
                  <a:tcPr anchor="ctr"/>
                </a:tc>
                <a:extLst>
                  <a:ext uri="{0D108BD9-81ED-4DB2-BD59-A6C34878D82A}">
                    <a16:rowId xmlns:a16="http://schemas.microsoft.com/office/drawing/2014/main" val="2449489109"/>
                  </a:ext>
                </a:extLst>
              </a:tr>
              <a:tr h="370840">
                <a:tc>
                  <a:txBody>
                    <a:bodyPr/>
                    <a:lstStyle/>
                    <a:p>
                      <a:pPr algn="ctr"/>
                      <a:r>
                        <a:rPr lang="en-IN" sz="1800" dirty="0">
                          <a:latin typeface="Poppins" panose="00000500000000000000" pitchFamily="2" charset="0"/>
                          <a:cs typeface="Poppins" panose="00000500000000000000" pitchFamily="2" charset="0"/>
                        </a:rPr>
                        <a:t>2</a:t>
                      </a:r>
                    </a:p>
                  </a:txBody>
                  <a:tcPr anchor="ctr"/>
                </a:tc>
                <a:tc>
                  <a:txBody>
                    <a:bodyPr/>
                    <a:lstStyle/>
                    <a:p>
                      <a:pPr algn="ctr"/>
                      <a:r>
                        <a:rPr lang="en-IN" sz="1800" dirty="0">
                          <a:latin typeface="Poppins" panose="00000500000000000000" pitchFamily="2" charset="0"/>
                          <a:cs typeface="Poppins" panose="00000500000000000000" pitchFamily="2" charset="0"/>
                        </a:rPr>
                        <a:t>17VV1A0547</a:t>
                      </a:r>
                      <a:endParaRPr lang="en-IN" sz="2400" dirty="0">
                        <a:latin typeface="Poppins" panose="00000500000000000000" pitchFamily="2" charset="0"/>
                        <a:cs typeface="Poppins" panose="00000500000000000000" pitchFamily="2" charset="0"/>
                      </a:endParaRPr>
                    </a:p>
                  </a:txBody>
                  <a:tcPr anchor="ctr"/>
                </a:tc>
                <a:tc>
                  <a:txBody>
                    <a:bodyPr/>
                    <a:lstStyle/>
                    <a:p>
                      <a:pPr algn="ctr"/>
                      <a:r>
                        <a:rPr lang="en-IN" sz="1800" dirty="0">
                          <a:latin typeface="Poppins" panose="00000500000000000000" pitchFamily="2" charset="0"/>
                          <a:cs typeface="Poppins" panose="00000500000000000000" pitchFamily="2" charset="0"/>
                        </a:rPr>
                        <a:t>T. Sowmya</a:t>
                      </a:r>
                    </a:p>
                  </a:txBody>
                  <a:tcPr anchor="ctr"/>
                </a:tc>
                <a:extLst>
                  <a:ext uri="{0D108BD9-81ED-4DB2-BD59-A6C34878D82A}">
                    <a16:rowId xmlns:a16="http://schemas.microsoft.com/office/drawing/2014/main" val="3308601727"/>
                  </a:ext>
                </a:extLst>
              </a:tr>
              <a:tr h="370840">
                <a:tc>
                  <a:txBody>
                    <a:bodyPr/>
                    <a:lstStyle/>
                    <a:p>
                      <a:pPr algn="ctr"/>
                      <a:r>
                        <a:rPr lang="en-IN" sz="1800" dirty="0">
                          <a:latin typeface="Poppins" panose="00000500000000000000" pitchFamily="2" charset="0"/>
                          <a:cs typeface="Poppins" panose="00000500000000000000" pitchFamily="2" charset="0"/>
                        </a:rPr>
                        <a:t>3</a:t>
                      </a:r>
                    </a:p>
                  </a:txBody>
                  <a:tcPr anchor="ctr"/>
                </a:tc>
                <a:tc>
                  <a:txBody>
                    <a:bodyPr/>
                    <a:lstStyle/>
                    <a:p>
                      <a:pPr algn="ctr"/>
                      <a:r>
                        <a:rPr lang="en-IN" sz="1800" dirty="0">
                          <a:latin typeface="Poppins" panose="00000500000000000000" pitchFamily="2" charset="0"/>
                          <a:cs typeface="Poppins" panose="00000500000000000000" pitchFamily="2" charset="0"/>
                        </a:rPr>
                        <a:t>16VV1A0517</a:t>
                      </a:r>
                    </a:p>
                  </a:txBody>
                  <a:tcPr anchor="ctr"/>
                </a:tc>
                <a:tc>
                  <a:txBody>
                    <a:bodyPr/>
                    <a:lstStyle/>
                    <a:p>
                      <a:pPr algn="ctr"/>
                      <a:r>
                        <a:rPr lang="en-IN" sz="1800" dirty="0">
                          <a:latin typeface="Poppins" panose="00000500000000000000" pitchFamily="2" charset="0"/>
                          <a:cs typeface="Poppins" panose="00000500000000000000" pitchFamily="2" charset="0"/>
                        </a:rPr>
                        <a:t>G. Raj Sankeerth</a:t>
                      </a:r>
                    </a:p>
                  </a:txBody>
                  <a:tcPr anchor="ctr"/>
                </a:tc>
                <a:extLst>
                  <a:ext uri="{0D108BD9-81ED-4DB2-BD59-A6C34878D82A}">
                    <a16:rowId xmlns:a16="http://schemas.microsoft.com/office/drawing/2014/main" val="1633527157"/>
                  </a:ext>
                </a:extLst>
              </a:tr>
              <a:tr h="370840">
                <a:tc>
                  <a:txBody>
                    <a:bodyPr/>
                    <a:lstStyle/>
                    <a:p>
                      <a:pPr algn="ctr"/>
                      <a:r>
                        <a:rPr lang="en-IN" sz="1800" dirty="0">
                          <a:latin typeface="Poppins" panose="00000500000000000000" pitchFamily="2" charset="0"/>
                          <a:cs typeface="Poppins" panose="00000500000000000000" pitchFamily="2" charset="0"/>
                        </a:rPr>
                        <a:t>4</a:t>
                      </a:r>
                    </a:p>
                  </a:txBody>
                  <a:tcPr anchor="ctr"/>
                </a:tc>
                <a:tc>
                  <a:txBody>
                    <a:bodyPr/>
                    <a:lstStyle/>
                    <a:p>
                      <a:pPr algn="ctr"/>
                      <a:r>
                        <a:rPr lang="en-IN" sz="1800" dirty="0">
                          <a:latin typeface="Poppins" panose="00000500000000000000" pitchFamily="2" charset="0"/>
                          <a:cs typeface="Poppins" panose="00000500000000000000" pitchFamily="2" charset="0"/>
                        </a:rPr>
                        <a:t>17VV1A0538</a:t>
                      </a:r>
                    </a:p>
                  </a:txBody>
                  <a:tcPr anchor="ctr"/>
                </a:tc>
                <a:tc>
                  <a:txBody>
                    <a:bodyPr/>
                    <a:lstStyle/>
                    <a:p>
                      <a:pPr algn="ctr"/>
                      <a:r>
                        <a:rPr lang="en-IN" sz="1800" dirty="0">
                          <a:latin typeface="Poppins" panose="00000500000000000000" pitchFamily="2" charset="0"/>
                          <a:cs typeface="Poppins" panose="00000500000000000000" pitchFamily="2" charset="0"/>
                        </a:rPr>
                        <a:t>Sandeep. A</a:t>
                      </a:r>
                    </a:p>
                  </a:txBody>
                  <a:tcPr anchor="ctr"/>
                </a:tc>
                <a:extLst>
                  <a:ext uri="{0D108BD9-81ED-4DB2-BD59-A6C34878D82A}">
                    <a16:rowId xmlns:a16="http://schemas.microsoft.com/office/drawing/2014/main" val="2249760068"/>
                  </a:ext>
                </a:extLst>
              </a:tr>
            </a:tbl>
          </a:graphicData>
        </a:graphic>
      </p:graphicFrame>
      <p:sp>
        <p:nvSpPr>
          <p:cNvPr id="7" name="TextBox 6">
            <a:extLst>
              <a:ext uri="{FF2B5EF4-FFF2-40B4-BE49-F238E27FC236}">
                <a16:creationId xmlns:a16="http://schemas.microsoft.com/office/drawing/2014/main" id="{5C2AEF07-1EE4-48D0-A42B-029C3B9ABDC1}"/>
              </a:ext>
            </a:extLst>
          </p:cNvPr>
          <p:cNvSpPr txBox="1"/>
          <p:nvPr/>
        </p:nvSpPr>
        <p:spPr>
          <a:xfrm>
            <a:off x="1717282" y="1205414"/>
            <a:ext cx="2630848" cy="461665"/>
          </a:xfrm>
          <a:prstGeom prst="rect">
            <a:avLst/>
          </a:prstGeom>
          <a:noFill/>
        </p:spPr>
        <p:txBody>
          <a:bodyPr wrap="none" rtlCol="0">
            <a:spAutoFit/>
          </a:bodyPr>
          <a:lstStyle/>
          <a:p>
            <a:r>
              <a:rPr lang="en-IN" sz="2400" dirty="0">
                <a:latin typeface="Poppins" panose="00000500000000000000" pitchFamily="2" charset="0"/>
                <a:cs typeface="Poppins" panose="00000500000000000000" pitchFamily="2" charset="0"/>
              </a:rPr>
              <a:t>Project Team : 5</a:t>
            </a:r>
          </a:p>
        </p:txBody>
      </p:sp>
      <p:sp>
        <p:nvSpPr>
          <p:cNvPr id="8" name="TextBox 7">
            <a:extLst>
              <a:ext uri="{FF2B5EF4-FFF2-40B4-BE49-F238E27FC236}">
                <a16:creationId xmlns:a16="http://schemas.microsoft.com/office/drawing/2014/main" id="{2B8AEB08-8DF4-49DC-931E-29A2CF88F0E7}"/>
              </a:ext>
            </a:extLst>
          </p:cNvPr>
          <p:cNvSpPr txBox="1"/>
          <p:nvPr/>
        </p:nvSpPr>
        <p:spPr>
          <a:xfrm>
            <a:off x="1717282" y="2195586"/>
            <a:ext cx="7816563" cy="461665"/>
          </a:xfrm>
          <a:prstGeom prst="rect">
            <a:avLst/>
          </a:prstGeom>
          <a:noFill/>
        </p:spPr>
        <p:txBody>
          <a:bodyPr wrap="none" rtlCol="0">
            <a:spAutoFit/>
          </a:bodyPr>
          <a:lstStyle/>
          <a:p>
            <a:r>
              <a:rPr lang="en-IN" sz="2400" dirty="0">
                <a:latin typeface="Poppins" panose="00000500000000000000" pitchFamily="2" charset="0"/>
                <a:cs typeface="Poppins" panose="00000500000000000000" pitchFamily="2" charset="0"/>
              </a:rPr>
              <a:t>Under the guidance of :  Prof. A. S. N. Chakravarthy</a:t>
            </a:r>
          </a:p>
        </p:txBody>
      </p:sp>
      <p:sp>
        <p:nvSpPr>
          <p:cNvPr id="9" name="TextBox 8">
            <a:extLst>
              <a:ext uri="{FF2B5EF4-FFF2-40B4-BE49-F238E27FC236}">
                <a16:creationId xmlns:a16="http://schemas.microsoft.com/office/drawing/2014/main" id="{3213F4DF-3116-40EC-ADD5-70F6EE8F56DF}"/>
              </a:ext>
            </a:extLst>
          </p:cNvPr>
          <p:cNvSpPr txBox="1"/>
          <p:nvPr/>
        </p:nvSpPr>
        <p:spPr>
          <a:xfrm>
            <a:off x="1717282" y="3185758"/>
            <a:ext cx="2826415" cy="461665"/>
          </a:xfrm>
          <a:prstGeom prst="rect">
            <a:avLst/>
          </a:prstGeom>
          <a:noFill/>
        </p:spPr>
        <p:txBody>
          <a:bodyPr wrap="none" rtlCol="0">
            <a:spAutoFit/>
          </a:bodyPr>
          <a:lstStyle/>
          <a:p>
            <a:r>
              <a:rPr lang="en-IN" sz="2400" dirty="0">
                <a:latin typeface="Poppins" panose="00000500000000000000" pitchFamily="2" charset="0"/>
                <a:cs typeface="Poppins" panose="00000500000000000000" pitchFamily="2" charset="0"/>
              </a:rPr>
              <a:t>Team Members : </a:t>
            </a:r>
          </a:p>
        </p:txBody>
      </p:sp>
      <p:sp>
        <p:nvSpPr>
          <p:cNvPr id="2" name="Footer Placeholder 1">
            <a:extLst>
              <a:ext uri="{FF2B5EF4-FFF2-40B4-BE49-F238E27FC236}">
                <a16:creationId xmlns:a16="http://schemas.microsoft.com/office/drawing/2014/main" id="{01BFDCC8-2D71-4AD7-86A8-51257084BCF2}"/>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117461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3917996"/>
          </a:xfrm>
          <a:prstGeom prst="rect">
            <a:avLst/>
          </a:prstGeom>
          <a:noFill/>
        </p:spPr>
        <p:txBody>
          <a:bodyPr wrap="square" rtlCol="0">
            <a:spAutoFit/>
          </a:bodyPr>
          <a:lstStyle/>
          <a:p>
            <a:pPr algn="just">
              <a:lnSpc>
                <a:spcPct val="150000"/>
              </a:lnSpc>
            </a:pPr>
            <a:r>
              <a:rPr lang="en-US" sz="2400" dirty="0">
                <a:latin typeface="Poppins" panose="00000500000000000000" pitchFamily="2" charset="0"/>
                <a:cs typeface="Poppins" panose="00000500000000000000" pitchFamily="2" charset="0"/>
              </a:rPr>
              <a:t>Given the current social distancing regulations across the world, social media has become the primary mode of communication for most people. This has resulted in the isolation of many people suffering from mental illnesses who are unable to receive assistance in person. They have increasingly turned to social media to express themselves and to look for guidance in dealing with their illnesses.</a:t>
            </a:r>
            <a:endParaRPr lang="en-IN" sz="2400" dirty="0">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1721946"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Abstract :</a:t>
            </a:r>
          </a:p>
        </p:txBody>
      </p:sp>
      <p:sp>
        <p:nvSpPr>
          <p:cNvPr id="2" name="Footer Placeholder 1">
            <a:extLst>
              <a:ext uri="{FF2B5EF4-FFF2-40B4-BE49-F238E27FC236}">
                <a16:creationId xmlns:a16="http://schemas.microsoft.com/office/drawing/2014/main" id="{E8F17994-64F0-47AB-88CD-72AC558EC3CF}"/>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960912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3363998"/>
          </a:xfrm>
          <a:prstGeom prst="rect">
            <a:avLst/>
          </a:prstGeom>
          <a:noFill/>
        </p:spPr>
        <p:txBody>
          <a:bodyPr wrap="square" rtlCol="0">
            <a:spAutoFit/>
          </a:bodyPr>
          <a:lstStyle/>
          <a:p>
            <a:pPr algn="just">
              <a:lnSpc>
                <a:spcPct val="150000"/>
              </a:lnSpc>
            </a:pPr>
            <a:r>
              <a:rPr lang="en-US" sz="2400" dirty="0">
                <a:latin typeface="Poppins" panose="00000500000000000000" pitchFamily="2" charset="0"/>
                <a:cs typeface="Poppins" panose="00000500000000000000" pitchFamily="2" charset="0"/>
              </a:rPr>
              <a:t>With the rapid development of the internet and the social networks such as Twitter and Facebook, people are more frequently using them to express opinions and emotions. It provides researchers with a novel and effective way to detect the mood, communication, activity and social behavior pattern of individuals. </a:t>
            </a:r>
            <a:endParaRPr lang="en-US" sz="2400" dirty="0">
              <a:effectLst/>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2052165"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Motivation :</a:t>
            </a:r>
          </a:p>
        </p:txBody>
      </p:sp>
      <p:sp>
        <p:nvSpPr>
          <p:cNvPr id="2" name="Footer Placeholder 1">
            <a:extLst>
              <a:ext uri="{FF2B5EF4-FFF2-40B4-BE49-F238E27FC236}">
                <a16:creationId xmlns:a16="http://schemas.microsoft.com/office/drawing/2014/main" id="{0416CFD0-FE9E-47F1-859D-95DE84E3943D}"/>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2550463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2256002"/>
          </a:xfrm>
          <a:prstGeom prst="rect">
            <a:avLst/>
          </a:prstGeom>
          <a:noFill/>
        </p:spPr>
        <p:txBody>
          <a:bodyPr wrap="square" rtlCol="0">
            <a:spAutoFit/>
          </a:bodyPr>
          <a:lstStyle/>
          <a:p>
            <a:pPr algn="just">
              <a:lnSpc>
                <a:spcPct val="150000"/>
              </a:lnSpc>
            </a:pPr>
            <a:r>
              <a:rPr lang="en-US" sz="2400" dirty="0">
                <a:latin typeface="Poppins" panose="00000500000000000000" pitchFamily="2" charset="0"/>
                <a:cs typeface="Poppins" panose="00000500000000000000" pitchFamily="2" charset="0"/>
              </a:rPr>
              <a:t>The existing studies of depression detection based on machine learning still leave relatively low classification performance, suggesting that there is significant potential for improvement in their feature engineering.</a:t>
            </a: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3355406"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Motivation(contd.) :</a:t>
            </a:r>
          </a:p>
        </p:txBody>
      </p:sp>
      <p:sp>
        <p:nvSpPr>
          <p:cNvPr id="2" name="Footer Placeholder 1">
            <a:extLst>
              <a:ext uri="{FF2B5EF4-FFF2-40B4-BE49-F238E27FC236}">
                <a16:creationId xmlns:a16="http://schemas.microsoft.com/office/drawing/2014/main" id="{6941B62C-63E4-486A-892E-F9A26FA7CC01}"/>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120991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3917996"/>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Poppins" panose="00000500000000000000" pitchFamily="2" charset="0"/>
                <a:cs typeface="Poppins" panose="00000500000000000000" pitchFamily="2" charset="0"/>
              </a:rPr>
              <a:t>Deep Learning for Depression Detection of Twitter Users</a:t>
            </a:r>
          </a:p>
          <a:p>
            <a:pPr algn="just">
              <a:lnSpc>
                <a:spcPct val="150000"/>
              </a:lnSpc>
            </a:pPr>
            <a:r>
              <a:rPr lang="en-IN" sz="2400" dirty="0">
                <a:latin typeface="Poppins" panose="00000500000000000000" pitchFamily="2" charset="0"/>
                <a:cs typeface="Poppins" panose="00000500000000000000" pitchFamily="2" charset="0"/>
              </a:rPr>
              <a:t>	- Ahmed Husseini </a:t>
            </a:r>
            <a:r>
              <a:rPr lang="en-IN" sz="2400" dirty="0" err="1">
                <a:latin typeface="Poppins" panose="00000500000000000000" pitchFamily="2" charset="0"/>
                <a:cs typeface="Poppins" panose="00000500000000000000" pitchFamily="2" charset="0"/>
              </a:rPr>
              <a:t>Orabi</a:t>
            </a:r>
            <a:r>
              <a:rPr lang="en-IN" sz="2400" dirty="0">
                <a:latin typeface="Poppins" panose="00000500000000000000" pitchFamily="2" charset="0"/>
                <a:cs typeface="Poppins" panose="00000500000000000000" pitchFamily="2" charset="0"/>
              </a:rPr>
              <a:t>, </a:t>
            </a:r>
            <a:r>
              <a:rPr lang="en-IN" sz="2400" dirty="0" err="1">
                <a:latin typeface="Poppins" panose="00000500000000000000" pitchFamily="2" charset="0"/>
                <a:cs typeface="Poppins" panose="00000500000000000000" pitchFamily="2" charset="0"/>
              </a:rPr>
              <a:t>Prasadith</a:t>
            </a:r>
            <a:r>
              <a:rPr lang="en-IN" sz="2400" dirty="0">
                <a:latin typeface="Poppins" panose="00000500000000000000" pitchFamily="2" charset="0"/>
                <a:cs typeface="Poppins" panose="00000500000000000000" pitchFamily="2" charset="0"/>
              </a:rPr>
              <a:t> </a:t>
            </a:r>
            <a:r>
              <a:rPr lang="en-IN" sz="2400" dirty="0" err="1">
                <a:latin typeface="Poppins" panose="00000500000000000000" pitchFamily="2" charset="0"/>
                <a:cs typeface="Poppins" panose="00000500000000000000" pitchFamily="2" charset="0"/>
              </a:rPr>
              <a:t>Buddhitha</a:t>
            </a:r>
            <a:r>
              <a:rPr lang="en-IN" sz="2400" dirty="0">
                <a:latin typeface="Poppins" panose="00000500000000000000" pitchFamily="2" charset="0"/>
                <a:cs typeface="Poppins" panose="00000500000000000000" pitchFamily="2" charset="0"/>
              </a:rPr>
              <a:t>, Mahmoud Husseini </a:t>
            </a:r>
            <a:r>
              <a:rPr lang="en-IN" sz="2400" dirty="0" err="1">
                <a:latin typeface="Poppins" panose="00000500000000000000" pitchFamily="2" charset="0"/>
                <a:cs typeface="Poppins" panose="00000500000000000000" pitchFamily="2" charset="0"/>
              </a:rPr>
              <a:t>Orabi</a:t>
            </a:r>
            <a:r>
              <a:rPr lang="en-IN" sz="2400" dirty="0">
                <a:latin typeface="Poppins" panose="00000500000000000000" pitchFamily="2" charset="0"/>
                <a:cs typeface="Poppins" panose="00000500000000000000" pitchFamily="2" charset="0"/>
              </a:rPr>
              <a:t>, Diana </a:t>
            </a:r>
            <a:r>
              <a:rPr lang="en-IN" sz="2400" dirty="0" err="1">
                <a:latin typeface="Poppins" panose="00000500000000000000" pitchFamily="2" charset="0"/>
                <a:cs typeface="Poppins" panose="00000500000000000000" pitchFamily="2" charset="0"/>
              </a:rPr>
              <a:t>Inkpen</a:t>
            </a:r>
            <a:r>
              <a:rPr lang="en-IN" sz="2400" dirty="0">
                <a:latin typeface="Poppins" panose="00000500000000000000" pitchFamily="2" charset="0"/>
                <a:cs typeface="Poppins" panose="00000500000000000000" pitchFamily="2" charset="0"/>
              </a:rPr>
              <a:t>, University of Ottawa.</a:t>
            </a:r>
          </a:p>
          <a:p>
            <a:pPr algn="just">
              <a:lnSpc>
                <a:spcPct val="150000"/>
              </a:lnSpc>
            </a:pPr>
            <a:r>
              <a:rPr lang="en-IN" sz="2400" dirty="0">
                <a:latin typeface="Poppins" panose="00000500000000000000" pitchFamily="2" charset="0"/>
                <a:cs typeface="Poppins" panose="00000500000000000000" pitchFamily="2" charset="0"/>
              </a:rPr>
              <a:t>	- Identifying mental illness using supervised learning approaches.</a:t>
            </a:r>
          </a:p>
          <a:p>
            <a:pPr algn="just">
              <a:lnSpc>
                <a:spcPct val="150000"/>
              </a:lnSpc>
            </a:pPr>
            <a:r>
              <a:rPr lang="en-IN" sz="2400" dirty="0">
                <a:latin typeface="Poppins" panose="00000500000000000000" pitchFamily="2" charset="0"/>
                <a:cs typeface="Poppins" panose="00000500000000000000" pitchFamily="2" charset="0"/>
              </a:rPr>
              <a:t>	- Utilized word embeddings in tandem with a variety of neural network models like CNNs and RNNs to detect depression.</a:t>
            </a: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3052439"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Literature Survey :</a:t>
            </a:r>
          </a:p>
        </p:txBody>
      </p:sp>
      <p:sp>
        <p:nvSpPr>
          <p:cNvPr id="2" name="Footer Placeholder 1">
            <a:extLst>
              <a:ext uri="{FF2B5EF4-FFF2-40B4-BE49-F238E27FC236}">
                <a16:creationId xmlns:a16="http://schemas.microsoft.com/office/drawing/2014/main" id="{0D8ADA1B-E897-48D0-B752-E4B5273D2871}"/>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944100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3" y="2031557"/>
            <a:ext cx="10284613" cy="39179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IN" sz="2400" dirty="0">
                <a:latin typeface="Poppins" panose="00000500000000000000" pitchFamily="2" charset="0"/>
                <a:cs typeface="Poppins" panose="00000500000000000000" pitchFamily="2" charset="0"/>
              </a:rPr>
              <a:t>Detection and Classification of mental illnesses on social media</a:t>
            </a:r>
          </a:p>
          <a:p>
            <a:pPr>
              <a:lnSpc>
                <a:spcPct val="150000"/>
              </a:lnSpc>
            </a:pPr>
            <a:r>
              <a:rPr lang="en-IN" sz="2400" dirty="0">
                <a:latin typeface="Poppins" panose="00000500000000000000" pitchFamily="2" charset="0"/>
                <a:cs typeface="Poppins" panose="00000500000000000000" pitchFamily="2" charset="0"/>
              </a:rPr>
              <a:t>	-  Ankit </a:t>
            </a:r>
            <a:r>
              <a:rPr lang="en-IN" sz="2400" dirty="0" err="1">
                <a:latin typeface="Poppins" panose="00000500000000000000" pitchFamily="2" charset="0"/>
                <a:cs typeface="Poppins" panose="00000500000000000000" pitchFamily="2" charset="0"/>
              </a:rPr>
              <a:t>Murarka</a:t>
            </a:r>
            <a:r>
              <a:rPr lang="en-IN" sz="2400" dirty="0">
                <a:latin typeface="Poppins" panose="00000500000000000000" pitchFamily="2" charset="0"/>
                <a:cs typeface="Poppins" panose="00000500000000000000" pitchFamily="2" charset="0"/>
              </a:rPr>
              <a:t>, Balaji Radhakrishnan, Sushma Ravichandran.</a:t>
            </a:r>
          </a:p>
          <a:p>
            <a:pPr>
              <a:lnSpc>
                <a:spcPct val="150000"/>
              </a:lnSpc>
            </a:pPr>
            <a:r>
              <a:rPr lang="en-IN" sz="2400" dirty="0">
                <a:latin typeface="Poppins" panose="00000500000000000000" pitchFamily="2" charset="0"/>
                <a:cs typeface="Poppins" panose="00000500000000000000" pitchFamily="2" charset="0"/>
              </a:rPr>
              <a:t>	-  Identifying the 5 levels of mental illnesses by analyzing the unstructured user data.</a:t>
            </a:r>
          </a:p>
          <a:p>
            <a:pPr>
              <a:lnSpc>
                <a:spcPct val="150000"/>
              </a:lnSpc>
            </a:pPr>
            <a:r>
              <a:rPr lang="en-IN" sz="2400" dirty="0">
                <a:latin typeface="Poppins" panose="00000500000000000000" pitchFamily="2" charset="0"/>
                <a:cs typeface="Poppins" panose="00000500000000000000" pitchFamily="2" charset="0"/>
              </a:rPr>
              <a:t>	-  BERT((Bidirectional Encoder Representations from Transformers) based classifier to classify the mental health posts.</a:t>
            </a: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4355680"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Literature Survey(contd.) :</a:t>
            </a:r>
          </a:p>
        </p:txBody>
      </p:sp>
      <p:sp>
        <p:nvSpPr>
          <p:cNvPr id="2" name="Footer Placeholder 1">
            <a:extLst>
              <a:ext uri="{FF2B5EF4-FFF2-40B4-BE49-F238E27FC236}">
                <a16:creationId xmlns:a16="http://schemas.microsoft.com/office/drawing/2014/main" id="{D355965D-5D5D-45BD-A17B-A6073A9880FA}"/>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4265334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336399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a:latin typeface="Poppins" panose="00000500000000000000" pitchFamily="2" charset="0"/>
                <a:cs typeface="Poppins" panose="00000500000000000000" pitchFamily="2" charset="0"/>
              </a:rPr>
              <a:t>Characterisation of mental health conditions in social media using informed deep learning</a:t>
            </a:r>
          </a:p>
          <a:p>
            <a:pPr algn="just">
              <a:lnSpc>
                <a:spcPct val="150000"/>
              </a:lnSpc>
            </a:pPr>
            <a:r>
              <a:rPr lang="en-IN" sz="2400" dirty="0">
                <a:latin typeface="Poppins" panose="00000500000000000000" pitchFamily="2" charset="0"/>
                <a:cs typeface="Poppins" panose="00000500000000000000" pitchFamily="2" charset="0"/>
              </a:rPr>
              <a:t>	-  George </a:t>
            </a:r>
            <a:r>
              <a:rPr lang="en-IN" sz="2400" dirty="0" err="1">
                <a:latin typeface="Poppins" panose="00000500000000000000" pitchFamily="2" charset="0"/>
                <a:cs typeface="Poppins" panose="00000500000000000000" pitchFamily="2" charset="0"/>
              </a:rPr>
              <a:t>Gkotsis</a:t>
            </a:r>
            <a:r>
              <a:rPr lang="en-IN" sz="2400" dirty="0">
                <a:latin typeface="Poppins" panose="00000500000000000000" pitchFamily="2" charset="0"/>
                <a:cs typeface="Poppins" panose="00000500000000000000" pitchFamily="2" charset="0"/>
              </a:rPr>
              <a:t>, Anika </a:t>
            </a:r>
            <a:r>
              <a:rPr lang="en-IN" sz="2400" dirty="0" err="1">
                <a:latin typeface="Poppins" panose="00000500000000000000" pitchFamily="2" charset="0"/>
                <a:cs typeface="Poppins" panose="00000500000000000000" pitchFamily="2" charset="0"/>
              </a:rPr>
              <a:t>Oellrich</a:t>
            </a:r>
            <a:r>
              <a:rPr lang="en-IN" sz="2400" dirty="0">
                <a:latin typeface="Poppins" panose="00000500000000000000" pitchFamily="2" charset="0"/>
                <a:cs typeface="Poppins" panose="00000500000000000000" pitchFamily="2" charset="0"/>
              </a:rPr>
              <a:t>, </a:t>
            </a:r>
            <a:r>
              <a:rPr lang="en-IN" sz="2400" dirty="0" err="1">
                <a:latin typeface="Poppins" panose="00000500000000000000" pitchFamily="2" charset="0"/>
                <a:cs typeface="Poppins" panose="00000500000000000000" pitchFamily="2" charset="0"/>
              </a:rPr>
              <a:t>Sumithra</a:t>
            </a:r>
            <a:r>
              <a:rPr lang="en-IN" sz="2400" dirty="0">
                <a:latin typeface="Poppins" panose="00000500000000000000" pitchFamily="2" charset="0"/>
                <a:cs typeface="Poppins" panose="00000500000000000000" pitchFamily="2" charset="0"/>
              </a:rPr>
              <a:t> Velupillai, Maria </a:t>
            </a:r>
            <a:r>
              <a:rPr lang="en-IN" sz="2400" dirty="0" err="1">
                <a:latin typeface="Poppins" panose="00000500000000000000" pitchFamily="2" charset="0"/>
                <a:cs typeface="Poppins" panose="00000500000000000000" pitchFamily="2" charset="0"/>
              </a:rPr>
              <a:t>Liakata</a:t>
            </a:r>
            <a:r>
              <a:rPr lang="en-IN" sz="2400" dirty="0">
                <a:latin typeface="Poppins" panose="00000500000000000000" pitchFamily="2" charset="0"/>
                <a:cs typeface="Poppins" panose="00000500000000000000" pitchFamily="2" charset="0"/>
              </a:rPr>
              <a:t>, Tim J. P. Hubbard, Richard J. </a:t>
            </a:r>
            <a:r>
              <a:rPr lang="en-IN" sz="2400" dirty="0" err="1">
                <a:latin typeface="Poppins" panose="00000500000000000000" pitchFamily="2" charset="0"/>
                <a:cs typeface="Poppins" panose="00000500000000000000" pitchFamily="2" charset="0"/>
              </a:rPr>
              <a:t>B.Dobson</a:t>
            </a:r>
            <a:r>
              <a:rPr lang="en-IN" sz="2400" dirty="0">
                <a:latin typeface="Poppins" panose="00000500000000000000" pitchFamily="2" charset="0"/>
                <a:cs typeface="Poppins" panose="00000500000000000000" pitchFamily="2" charset="0"/>
              </a:rPr>
              <a:t>, and Rina Dutta</a:t>
            </a:r>
          </a:p>
          <a:p>
            <a:pPr algn="just">
              <a:lnSpc>
                <a:spcPct val="150000"/>
              </a:lnSpc>
            </a:pPr>
            <a:r>
              <a:rPr lang="en-IN" sz="2400" dirty="0">
                <a:latin typeface="Poppins" panose="00000500000000000000" pitchFamily="2" charset="0"/>
                <a:cs typeface="Poppins" panose="00000500000000000000" pitchFamily="2" charset="0"/>
              </a:rPr>
              <a:t>	-  Feed Forward Neural Networks, CNNs, SVMs and Linear classifiers to perform binary classification on the data.</a:t>
            </a:r>
            <a:endParaRPr lang="en-IN" sz="2400" dirty="0">
              <a:effectLst/>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4355680"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Literature Survey(contd.) :</a:t>
            </a:r>
          </a:p>
        </p:txBody>
      </p:sp>
      <p:sp>
        <p:nvSpPr>
          <p:cNvPr id="2" name="Footer Placeholder 1">
            <a:extLst>
              <a:ext uri="{FF2B5EF4-FFF2-40B4-BE49-F238E27FC236}">
                <a16:creationId xmlns:a16="http://schemas.microsoft.com/office/drawing/2014/main" id="{0606ED6A-EF85-4D89-A47B-38BCDFB152D4}"/>
              </a:ext>
            </a:extLst>
          </p:cNvPr>
          <p:cNvSpPr>
            <a:spLocks noGrp="1"/>
          </p:cNvSpPr>
          <p:nvPr>
            <p:ph type="ftr" sz="quarter" idx="11"/>
          </p:nvPr>
        </p:nvSpPr>
        <p:spPr/>
        <p:txBody>
          <a:bodyPr/>
          <a:lstStyle/>
          <a:p>
            <a:r>
              <a:rPr lang="en-IN" dirty="0"/>
              <a:t>Batch - 5</a:t>
            </a:r>
          </a:p>
        </p:txBody>
      </p:sp>
    </p:spTree>
    <p:extLst>
      <p:ext uri="{BB962C8B-B14F-4D97-AF65-F5344CB8AC3E}">
        <p14:creationId xmlns:p14="http://schemas.microsoft.com/office/powerpoint/2010/main" val="1068459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FD6A-35DC-46E4-A192-AA60E3B624B4}"/>
              </a:ext>
            </a:extLst>
          </p:cNvPr>
          <p:cNvSpPr txBox="1"/>
          <p:nvPr/>
        </p:nvSpPr>
        <p:spPr>
          <a:xfrm>
            <a:off x="1033244" y="2031557"/>
            <a:ext cx="10125512" cy="336399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IN" sz="2400" dirty="0" err="1">
                <a:latin typeface="Poppins" panose="00000500000000000000" pitchFamily="2" charset="0"/>
                <a:cs typeface="Poppins" panose="00000500000000000000" pitchFamily="2" charset="0"/>
              </a:rPr>
              <a:t>Clpsych</a:t>
            </a:r>
            <a:r>
              <a:rPr lang="en-IN" sz="2400" dirty="0">
                <a:latin typeface="Poppins" panose="00000500000000000000" pitchFamily="2" charset="0"/>
                <a:cs typeface="Poppins" panose="00000500000000000000" pitchFamily="2" charset="0"/>
              </a:rPr>
              <a:t> 2015 shared task:   Depression and PTSD on twitter</a:t>
            </a:r>
          </a:p>
          <a:p>
            <a:pPr algn="just">
              <a:lnSpc>
                <a:spcPct val="150000"/>
              </a:lnSpc>
            </a:pPr>
            <a:r>
              <a:rPr lang="en-IN" sz="2400" dirty="0">
                <a:latin typeface="Poppins" panose="00000500000000000000" pitchFamily="2" charset="0"/>
                <a:cs typeface="Poppins" panose="00000500000000000000" pitchFamily="2" charset="0"/>
              </a:rPr>
              <a:t>	-  Glen Coppersmith, Mark </a:t>
            </a:r>
            <a:r>
              <a:rPr lang="en-IN" sz="2400" dirty="0" err="1">
                <a:latin typeface="Poppins" panose="00000500000000000000" pitchFamily="2" charset="0"/>
                <a:cs typeface="Poppins" panose="00000500000000000000" pitchFamily="2" charset="0"/>
              </a:rPr>
              <a:t>Dredze</a:t>
            </a:r>
            <a:r>
              <a:rPr lang="en-IN" sz="2400" dirty="0">
                <a:latin typeface="Poppins" panose="00000500000000000000" pitchFamily="2" charset="0"/>
                <a:cs typeface="Poppins" panose="00000500000000000000" pitchFamily="2" charset="0"/>
              </a:rPr>
              <a:t>, Craig Harman, Kristy Hollingshead, and Margaret Mitchell</a:t>
            </a:r>
          </a:p>
          <a:p>
            <a:pPr algn="just">
              <a:lnSpc>
                <a:spcPct val="150000"/>
              </a:lnSpc>
            </a:pPr>
            <a:r>
              <a:rPr lang="en-IN" sz="2400" dirty="0">
                <a:latin typeface="Poppins" panose="00000500000000000000" pitchFamily="2" charset="0"/>
                <a:cs typeface="Poppins" panose="00000500000000000000" pitchFamily="2" charset="0"/>
              </a:rPr>
              <a:t>	-  Evaluated a standard regression model, a multilayer perceptron single-task learning (STL) model, and a neural MTL model on detecting multiple types of mental health issues.</a:t>
            </a:r>
            <a:endParaRPr lang="en-IN" sz="2400" dirty="0">
              <a:effectLst/>
              <a:latin typeface="Poppins" panose="00000500000000000000" pitchFamily="2" charset="0"/>
              <a:cs typeface="Poppins" panose="00000500000000000000" pitchFamily="2" charset="0"/>
            </a:endParaRPr>
          </a:p>
        </p:txBody>
      </p:sp>
      <p:sp>
        <p:nvSpPr>
          <p:cNvPr id="5" name="TextBox 4">
            <a:extLst>
              <a:ext uri="{FF2B5EF4-FFF2-40B4-BE49-F238E27FC236}">
                <a16:creationId xmlns:a16="http://schemas.microsoft.com/office/drawing/2014/main" id="{7C58067D-99B4-43D5-B962-AC2114B1539D}"/>
              </a:ext>
            </a:extLst>
          </p:cNvPr>
          <p:cNvSpPr txBox="1"/>
          <p:nvPr/>
        </p:nvSpPr>
        <p:spPr>
          <a:xfrm>
            <a:off x="1033244" y="1098957"/>
            <a:ext cx="4355680" cy="461665"/>
          </a:xfrm>
          <a:prstGeom prst="rect">
            <a:avLst/>
          </a:prstGeom>
          <a:noFill/>
        </p:spPr>
        <p:txBody>
          <a:bodyPr wrap="none" rtlCol="0">
            <a:spAutoFit/>
          </a:bodyPr>
          <a:lstStyle/>
          <a:p>
            <a:r>
              <a:rPr lang="en-IN" sz="2400" b="1" dirty="0">
                <a:latin typeface="Poppins" panose="00000500000000000000" pitchFamily="2" charset="0"/>
                <a:cs typeface="Poppins" panose="00000500000000000000" pitchFamily="2" charset="0"/>
              </a:rPr>
              <a:t>Literature Survey(contd.) :</a:t>
            </a:r>
          </a:p>
        </p:txBody>
      </p:sp>
      <p:sp>
        <p:nvSpPr>
          <p:cNvPr id="2" name="Footer Placeholder 1">
            <a:extLst>
              <a:ext uri="{FF2B5EF4-FFF2-40B4-BE49-F238E27FC236}">
                <a16:creationId xmlns:a16="http://schemas.microsoft.com/office/drawing/2014/main" id="{D5E25B8D-05C6-4537-8643-2021A8287C0F}"/>
              </a:ext>
            </a:extLst>
          </p:cNvPr>
          <p:cNvSpPr>
            <a:spLocks noGrp="1"/>
          </p:cNvSpPr>
          <p:nvPr>
            <p:ph type="ftr" sz="quarter" idx="11"/>
          </p:nvPr>
        </p:nvSpPr>
        <p:spPr/>
        <p:txBody>
          <a:bodyPr/>
          <a:lstStyle/>
          <a:p>
            <a:r>
              <a:rPr lang="en-IN"/>
              <a:t>Batch - 5</a:t>
            </a:r>
          </a:p>
        </p:txBody>
      </p:sp>
    </p:spTree>
    <p:extLst>
      <p:ext uri="{BB962C8B-B14F-4D97-AF65-F5344CB8AC3E}">
        <p14:creationId xmlns:p14="http://schemas.microsoft.com/office/powerpoint/2010/main" val="1329935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TotalTime>
  <Words>649</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 Sankeerth</dc:creator>
  <cp:lastModifiedBy>Raj Sankeerth</cp:lastModifiedBy>
  <cp:revision>12</cp:revision>
  <dcterms:created xsi:type="dcterms:W3CDTF">2021-06-04T08:59:03Z</dcterms:created>
  <dcterms:modified xsi:type="dcterms:W3CDTF">2021-06-04T10:55:17Z</dcterms:modified>
</cp:coreProperties>
</file>