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7" r:id="rId3"/>
    <p:sldId id="288" r:id="rId4"/>
    <p:sldId id="290" r:id="rId5"/>
    <p:sldId id="295" r:id="rId6"/>
    <p:sldId id="289" r:id="rId7"/>
    <p:sldId id="294" r:id="rId8"/>
    <p:sldId id="293" r:id="rId9"/>
    <p:sldId id="292" r:id="rId10"/>
    <p:sldId id="291" r:id="rId11"/>
    <p:sldId id="300" r:id="rId12"/>
    <p:sldId id="305" r:id="rId13"/>
    <p:sldId id="304" r:id="rId14"/>
    <p:sldId id="303" r:id="rId15"/>
    <p:sldId id="302" r:id="rId16"/>
    <p:sldId id="301" r:id="rId17"/>
    <p:sldId id="299" r:id="rId18"/>
    <p:sldId id="298" r:id="rId19"/>
    <p:sldId id="29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KADA" userId="b631c4da1033a7c4" providerId="LiveId" clId="{9DB1AD21-36B0-4E2D-8A95-B27A2A8D52B4}"/>
    <pc:docChg chg="modSld">
      <pc:chgData name="JAHNAVI KADA" userId="b631c4da1033a7c4" providerId="LiveId" clId="{9DB1AD21-36B0-4E2D-8A95-B27A2A8D52B4}" dt="2024-08-22T13:04:00.738" v="4" actId="1076"/>
      <pc:docMkLst>
        <pc:docMk/>
      </pc:docMkLst>
      <pc:sldChg chg="modSp mod">
        <pc:chgData name="JAHNAVI KADA" userId="b631c4da1033a7c4" providerId="LiveId" clId="{9DB1AD21-36B0-4E2D-8A95-B27A2A8D52B4}" dt="2024-08-22T13:04:00.738" v="4" actId="1076"/>
        <pc:sldMkLst>
          <pc:docMk/>
          <pc:sldMk cId="2379688390" sldId="287"/>
        </pc:sldMkLst>
        <pc:spChg chg="mod">
          <ac:chgData name="JAHNAVI KADA" userId="b631c4da1033a7c4" providerId="LiveId" clId="{9DB1AD21-36B0-4E2D-8A95-B27A2A8D52B4}" dt="2024-08-22T13:03:56.699" v="3" actId="1076"/>
          <ac:spMkLst>
            <pc:docMk/>
            <pc:sldMk cId="2379688390" sldId="287"/>
            <ac:spMk id="10" creationId="{3C47E11E-8C39-D3EA-6AC6-E1AEDCD52623}"/>
          </ac:spMkLst>
        </pc:spChg>
        <pc:spChg chg="mod">
          <ac:chgData name="JAHNAVI KADA" userId="b631c4da1033a7c4" providerId="LiveId" clId="{9DB1AD21-36B0-4E2D-8A95-B27A2A8D52B4}" dt="2024-08-22T13:04:00.738" v="4" actId="1076"/>
          <ac:spMkLst>
            <pc:docMk/>
            <pc:sldMk cId="2379688390" sldId="287"/>
            <ac:spMk id="17" creationId="{7519E628-86E0-56CC-8150-43CEF57C5B47}"/>
          </ac:spMkLst>
        </pc:spChg>
        <pc:picChg chg="mod">
          <ac:chgData name="JAHNAVI KADA" userId="b631c4da1033a7c4" providerId="LiveId" clId="{9DB1AD21-36B0-4E2D-8A95-B27A2A8D52B4}" dt="2024-08-22T13:01:50.313" v="1" actId="14100"/>
          <ac:picMkLst>
            <pc:docMk/>
            <pc:sldMk cId="2379688390" sldId="287"/>
            <ac:picMk id="20" creationId="{E131EA99-FC9B-0D72-B4B5-77E9FA6BDE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0D72A-DBD6-4F4A-A8EA-67CE61AB3F0D}"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B9CCB-1B4E-4FE5-9425-96E60FFAFEF5}" type="slidenum">
              <a:rPr lang="en-IN" smtClean="0"/>
              <a:t>‹#›</a:t>
            </a:fld>
            <a:endParaRPr lang="en-IN"/>
          </a:p>
        </p:txBody>
      </p:sp>
    </p:spTree>
    <p:extLst>
      <p:ext uri="{BB962C8B-B14F-4D97-AF65-F5344CB8AC3E}">
        <p14:creationId xmlns:p14="http://schemas.microsoft.com/office/powerpoint/2010/main" val="184068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DE65-65EB-D9D3-2AF6-2FC058D8B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2B8BED-A028-47BE-06ED-F5A4989FF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77A8BA-E6CD-A723-181C-4C7C58F68063}"/>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CCB554E2-3B23-9398-CDEE-4D90ED2CF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FE5266-855A-6838-E1BE-018E3039D728}"/>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409863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CBA3-93CF-9D18-ADEA-AD36A085FF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059A3A-1666-86A5-C1A5-F8148F755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01461-C217-CD1A-B8B5-0E86B6623A35}"/>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C81F10C6-F33C-74D1-6657-8BF2E5554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A1469-0EAE-BE0B-F9F4-57031A2B15A1}"/>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295870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1274BA-B677-1DAC-57E1-97C7690008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7B9CA9-ADCF-150F-02B3-92F188D47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DE497-ADD3-A287-ED70-9AC11976DAA9}"/>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1E50DFFD-85E6-C7A5-DA57-75F9BB0E1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997FB-D3E7-C363-C17B-92330C9A6911}"/>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198324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0BE3-881B-D3D8-7DA1-162C478B1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63AC0-2B38-44C2-D30A-CDF664206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0621F-FB0E-4E6A-2E7D-1246EC620DD9}"/>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9CFECD7E-2066-9BB5-1A37-CA81D8E51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AB425-E351-721C-1CE3-91D54269F845}"/>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304543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41C9-5F16-C935-A4D3-F929B6C96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A1AF2-A434-D736-5298-41623C888F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708AF-D496-D865-1C7B-32BB580A00D8}"/>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E828FEDA-2175-499C-D119-9C7B772F7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778BD-4865-06DE-1F7D-C23C1267AB26}"/>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41382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8B08-F704-0B5B-2CAD-B859D7E4E3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4D673F-B3D8-1819-195D-A5E46DFFE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54E52A-345C-859A-5D77-E3DCFF8F3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0E34A1-C00A-7F5C-B09D-53F4BE031B17}"/>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6" name="Footer Placeholder 5">
            <a:extLst>
              <a:ext uri="{FF2B5EF4-FFF2-40B4-BE49-F238E27FC236}">
                <a16:creationId xmlns:a16="http://schemas.microsoft.com/office/drawing/2014/main" id="{12A65D54-1978-F869-B6F7-8906DCD8B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E6551-55C5-C2A0-D184-CA9910377A3B}"/>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283046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2036-481E-67C0-940B-0D2F4E7C4B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47B5C-5D49-C0FF-3328-26EEF2EFF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0A0A0-FC49-7C29-A28F-1CCE8C4F71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754B32-1195-4F1A-29F5-AF8588CC9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98919-6D19-1BC6-E219-C96BE4AA4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0623BB-6053-D2F0-8C68-C9E7439F47B1}"/>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8" name="Footer Placeholder 7">
            <a:extLst>
              <a:ext uri="{FF2B5EF4-FFF2-40B4-BE49-F238E27FC236}">
                <a16:creationId xmlns:a16="http://schemas.microsoft.com/office/drawing/2014/main" id="{6F61B5D2-4D01-E6B8-2640-3841DF46C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A3B140-F9BD-73A5-9D9A-5D73F040FCE7}"/>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78940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5AE9-1B5C-6738-C337-0E9C871664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481BEF-9B1A-51B8-65F6-BA3472A7C872}"/>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4" name="Footer Placeholder 3">
            <a:extLst>
              <a:ext uri="{FF2B5EF4-FFF2-40B4-BE49-F238E27FC236}">
                <a16:creationId xmlns:a16="http://schemas.microsoft.com/office/drawing/2014/main" id="{F7F1777D-9013-5900-4C97-D27595CB5F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E49167-27A5-3244-3921-D260C39BD7F8}"/>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25447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C36EB-F023-45EF-1746-6C66600EEFD9}"/>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3" name="Footer Placeholder 2">
            <a:extLst>
              <a:ext uri="{FF2B5EF4-FFF2-40B4-BE49-F238E27FC236}">
                <a16:creationId xmlns:a16="http://schemas.microsoft.com/office/drawing/2014/main" id="{B1217F7D-1056-7EA7-A3CD-F3AE245D7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FC6E6F-CFD5-403A-4E30-5A3ED4C16B75}"/>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337618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F9C5-C58F-A4C3-61A1-9CA39D1F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4E0CE-07A6-1FE4-A6B2-060AE2F2E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87E2A8-F154-3BDE-57F0-5E8E8BD55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335B6-C76B-24FC-BA7F-13BFA646F43C}"/>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6" name="Footer Placeholder 5">
            <a:extLst>
              <a:ext uri="{FF2B5EF4-FFF2-40B4-BE49-F238E27FC236}">
                <a16:creationId xmlns:a16="http://schemas.microsoft.com/office/drawing/2014/main" id="{FE7EFE13-EBAB-01F6-CFBF-E19057094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21CCF-71C6-D8E4-630C-FD4D1750488C}"/>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363152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58A6-B9F0-54E5-D4DB-94B830475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8E3408-B1B2-2EF7-1273-A82C4CB75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AE2849-F6F3-92E7-C725-9DF36570F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E30DC-7056-3B01-A88D-0819F173BF7B}"/>
              </a:ext>
            </a:extLst>
          </p:cNvPr>
          <p:cNvSpPr>
            <a:spLocks noGrp="1"/>
          </p:cNvSpPr>
          <p:nvPr>
            <p:ph type="dt" sz="half" idx="10"/>
          </p:nvPr>
        </p:nvSpPr>
        <p:spPr/>
        <p:txBody>
          <a:bodyPr/>
          <a:lstStyle/>
          <a:p>
            <a:fld id="{1516B06B-3A19-4C7D-B72C-7DE91F774A34}" type="datetimeFigureOut">
              <a:rPr lang="en-IN" smtClean="0"/>
              <a:t>22-08-2024</a:t>
            </a:fld>
            <a:endParaRPr lang="en-IN"/>
          </a:p>
        </p:txBody>
      </p:sp>
      <p:sp>
        <p:nvSpPr>
          <p:cNvPr id="6" name="Footer Placeholder 5">
            <a:extLst>
              <a:ext uri="{FF2B5EF4-FFF2-40B4-BE49-F238E27FC236}">
                <a16:creationId xmlns:a16="http://schemas.microsoft.com/office/drawing/2014/main" id="{B5C49552-4DA0-191A-BBDB-70034760A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9615A-842A-A8B3-69C2-4859DD262585}"/>
              </a:ext>
            </a:extLst>
          </p:cNvPr>
          <p:cNvSpPr>
            <a:spLocks noGrp="1"/>
          </p:cNvSpPr>
          <p:nvPr>
            <p:ph type="sldNum" sz="quarter" idx="12"/>
          </p:nvPr>
        </p:nvSpPr>
        <p:spPr/>
        <p:txBody>
          <a:bodyPr/>
          <a:lstStyle/>
          <a:p>
            <a:fld id="{61C5BFD3-B321-4F1F-8541-6ED04B9E4192}" type="slidenum">
              <a:rPr lang="en-IN" smtClean="0"/>
              <a:t>‹#›</a:t>
            </a:fld>
            <a:endParaRPr lang="en-IN"/>
          </a:p>
        </p:txBody>
      </p:sp>
    </p:spTree>
    <p:extLst>
      <p:ext uri="{BB962C8B-B14F-4D97-AF65-F5344CB8AC3E}">
        <p14:creationId xmlns:p14="http://schemas.microsoft.com/office/powerpoint/2010/main" val="355983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35E52-0E45-6FF3-2B66-6BD010329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A83D0-B7D9-8EEE-7591-8F336C23B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C96DAF-8586-848D-7F37-FB8302651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16B06B-3A19-4C7D-B72C-7DE91F774A34}" type="datetimeFigureOut">
              <a:rPr lang="en-IN" smtClean="0"/>
              <a:t>22-08-2024</a:t>
            </a:fld>
            <a:endParaRPr lang="en-IN"/>
          </a:p>
        </p:txBody>
      </p:sp>
      <p:sp>
        <p:nvSpPr>
          <p:cNvPr id="5" name="Footer Placeholder 4">
            <a:extLst>
              <a:ext uri="{FF2B5EF4-FFF2-40B4-BE49-F238E27FC236}">
                <a16:creationId xmlns:a16="http://schemas.microsoft.com/office/drawing/2014/main" id="{DAB1A887-C116-030C-2CF2-429F7D923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EAFE915-4EA8-5859-D1BA-50C51DA40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C5BFD3-B321-4F1F-8541-6ED04B9E4192}" type="slidenum">
              <a:rPr lang="en-IN" smtClean="0"/>
              <a:t>‹#›</a:t>
            </a:fld>
            <a:endParaRPr lang="en-IN"/>
          </a:p>
        </p:txBody>
      </p:sp>
    </p:spTree>
    <p:extLst>
      <p:ext uri="{BB962C8B-B14F-4D97-AF65-F5344CB8AC3E}">
        <p14:creationId xmlns:p14="http://schemas.microsoft.com/office/powerpoint/2010/main" val="1358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hopping in a store&#10;&#10;Description automatically generated">
            <a:extLst>
              <a:ext uri="{FF2B5EF4-FFF2-40B4-BE49-F238E27FC236}">
                <a16:creationId xmlns:a16="http://schemas.microsoft.com/office/drawing/2014/main" id="{A1480AEE-5FCB-7D2A-32E9-0F68729C2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647" y="1050878"/>
            <a:ext cx="6697014" cy="5909480"/>
          </a:xfrm>
          <a:prstGeom prst="rect">
            <a:avLst/>
          </a:prstGeom>
        </p:spPr>
      </p:pic>
      <p:sp>
        <p:nvSpPr>
          <p:cNvPr id="6" name="TextBox 5">
            <a:extLst>
              <a:ext uri="{FF2B5EF4-FFF2-40B4-BE49-F238E27FC236}">
                <a16:creationId xmlns:a16="http://schemas.microsoft.com/office/drawing/2014/main" id="{218B7A98-A66C-50A0-1D4D-173F6D91B465}"/>
              </a:ext>
            </a:extLst>
          </p:cNvPr>
          <p:cNvSpPr txBox="1"/>
          <p:nvPr/>
        </p:nvSpPr>
        <p:spPr>
          <a:xfrm>
            <a:off x="150126" y="5754469"/>
            <a:ext cx="4517409" cy="646331"/>
          </a:xfrm>
          <a:prstGeom prst="rect">
            <a:avLst/>
          </a:prstGeom>
          <a:noFill/>
        </p:spPr>
        <p:txBody>
          <a:bodyPr wrap="square" rtlCol="0">
            <a:spAutoFit/>
          </a:bodyPr>
          <a:lstStyle/>
          <a:p>
            <a:r>
              <a:rPr lang="en-IN" sz="1800">
                <a:solidFill>
                  <a:schemeClr val="bg1"/>
                </a:solidFill>
              </a:rPr>
              <a:t>Presented By </a:t>
            </a:r>
          </a:p>
          <a:p>
            <a:r>
              <a:rPr lang="en-IN" sz="1800">
                <a:solidFill>
                  <a:schemeClr val="bg1"/>
                </a:solidFill>
              </a:rPr>
              <a:t>JAHNAVI.KADA</a:t>
            </a:r>
            <a:endParaRPr lang="en-IN" sz="1800" dirty="0">
              <a:solidFill>
                <a:schemeClr val="bg1"/>
              </a:solidFill>
            </a:endParaRPr>
          </a:p>
        </p:txBody>
      </p:sp>
      <p:sp>
        <p:nvSpPr>
          <p:cNvPr id="7" name="Rectangle 6">
            <a:extLst>
              <a:ext uri="{FF2B5EF4-FFF2-40B4-BE49-F238E27FC236}">
                <a16:creationId xmlns:a16="http://schemas.microsoft.com/office/drawing/2014/main" id="{D5773F6A-79C1-A8AD-DE57-8CC93CDCBEE1}"/>
              </a:ext>
            </a:extLst>
          </p:cNvPr>
          <p:cNvSpPr/>
          <p:nvPr/>
        </p:nvSpPr>
        <p:spPr>
          <a:xfrm>
            <a:off x="1186110" y="427827"/>
            <a:ext cx="10390601" cy="1107996"/>
          </a:xfrm>
          <a:prstGeom prst="rect">
            <a:avLst/>
          </a:prstGeom>
          <a:noFill/>
        </p:spPr>
        <p:txBody>
          <a:bodyPr wrap="none" lIns="91440" tIns="45720" rIns="91440" bIns="45720">
            <a:sp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effectLst>
              </a:rPr>
              <a:t>Ecommerce Data Analysis</a:t>
            </a:r>
            <a:endParaRPr lang="en-US" sz="6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30600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 screen&#10;&#10;Description automatically generated">
            <a:extLst>
              <a:ext uri="{FF2B5EF4-FFF2-40B4-BE49-F238E27FC236}">
                <a16:creationId xmlns:a16="http://schemas.microsoft.com/office/drawing/2014/main" id="{58BFF6CA-298A-0D05-C14C-11B5AD9DF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60" y="974461"/>
            <a:ext cx="5775715" cy="1250083"/>
          </a:xfrm>
          <a:prstGeom prst="rect">
            <a:avLst/>
          </a:prstGeom>
        </p:spPr>
      </p:pic>
      <p:pic>
        <p:nvPicPr>
          <p:cNvPr id="7" name="Picture 6" descr="A close up of a number&#10;&#10;Description automatically generated">
            <a:extLst>
              <a:ext uri="{FF2B5EF4-FFF2-40B4-BE49-F238E27FC236}">
                <a16:creationId xmlns:a16="http://schemas.microsoft.com/office/drawing/2014/main" id="{E5656AB7-A988-0379-2E3A-51F1FE79C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60" y="2265877"/>
            <a:ext cx="2156647" cy="499711"/>
          </a:xfrm>
          <a:prstGeom prst="rect">
            <a:avLst/>
          </a:prstGeom>
        </p:spPr>
      </p:pic>
      <p:pic>
        <p:nvPicPr>
          <p:cNvPr id="9" name="Picture 8" descr="A white background with black text&#10;&#10;Description automatically generated">
            <a:extLst>
              <a:ext uri="{FF2B5EF4-FFF2-40B4-BE49-F238E27FC236}">
                <a16:creationId xmlns:a16="http://schemas.microsoft.com/office/drawing/2014/main" id="{126403EE-F570-266B-7974-384ADBE69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147" y="3445730"/>
            <a:ext cx="5488436" cy="1031082"/>
          </a:xfrm>
          <a:prstGeom prst="rect">
            <a:avLst/>
          </a:prstGeom>
        </p:spPr>
      </p:pic>
      <p:pic>
        <p:nvPicPr>
          <p:cNvPr id="11" name="Picture 10">
            <a:extLst>
              <a:ext uri="{FF2B5EF4-FFF2-40B4-BE49-F238E27FC236}">
                <a16:creationId xmlns:a16="http://schemas.microsoft.com/office/drawing/2014/main" id="{2E367EEF-046D-9527-4F87-C205984F7B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060" y="4579884"/>
            <a:ext cx="2452220" cy="647756"/>
          </a:xfrm>
          <a:prstGeom prst="rect">
            <a:avLst/>
          </a:prstGeom>
        </p:spPr>
      </p:pic>
      <p:pic>
        <p:nvPicPr>
          <p:cNvPr id="19" name="Picture 18" descr="A close-up of words&#10;&#10;Description automatically generated">
            <a:extLst>
              <a:ext uri="{FF2B5EF4-FFF2-40B4-BE49-F238E27FC236}">
                <a16:creationId xmlns:a16="http://schemas.microsoft.com/office/drawing/2014/main" id="{B2DC7CFB-C0A8-B250-884F-C4DE98DF8D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3613" y="5143594"/>
            <a:ext cx="4671575" cy="847356"/>
          </a:xfrm>
          <a:prstGeom prst="rect">
            <a:avLst/>
          </a:prstGeom>
        </p:spPr>
      </p:pic>
      <p:pic>
        <p:nvPicPr>
          <p:cNvPr id="21" name="Picture 20" descr="A close up of a number&#10;&#10;Description automatically generated">
            <a:extLst>
              <a:ext uri="{FF2B5EF4-FFF2-40B4-BE49-F238E27FC236}">
                <a16:creationId xmlns:a16="http://schemas.microsoft.com/office/drawing/2014/main" id="{21CD8AB5-1E70-735D-846A-21D20C9A06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0173" y="6183463"/>
            <a:ext cx="1591055" cy="571465"/>
          </a:xfrm>
          <a:prstGeom prst="rect">
            <a:avLst/>
          </a:prstGeom>
        </p:spPr>
      </p:pic>
      <p:sp>
        <p:nvSpPr>
          <p:cNvPr id="22" name="TextBox 21">
            <a:extLst>
              <a:ext uri="{FF2B5EF4-FFF2-40B4-BE49-F238E27FC236}">
                <a16:creationId xmlns:a16="http://schemas.microsoft.com/office/drawing/2014/main" id="{D04ED64C-C99C-494C-C44B-045F2F121B97}"/>
              </a:ext>
            </a:extLst>
          </p:cNvPr>
          <p:cNvSpPr txBox="1"/>
          <p:nvPr/>
        </p:nvSpPr>
        <p:spPr>
          <a:xfrm>
            <a:off x="644147" y="572417"/>
            <a:ext cx="8668512" cy="369332"/>
          </a:xfrm>
          <a:prstGeom prst="rect">
            <a:avLst/>
          </a:prstGeom>
          <a:noFill/>
        </p:spPr>
        <p:txBody>
          <a:bodyPr wrap="square" rtlCol="0">
            <a:spAutoFit/>
          </a:bodyPr>
          <a:lstStyle/>
          <a:p>
            <a:r>
              <a:rPr lang="en-US" b="1" dirty="0"/>
              <a:t> 3.From which city do we have the maximum number of customers and how many?</a:t>
            </a:r>
            <a:endParaRPr lang="en-IN" b="1" dirty="0"/>
          </a:p>
        </p:txBody>
      </p:sp>
      <p:sp>
        <p:nvSpPr>
          <p:cNvPr id="23" name="TextBox 22">
            <a:extLst>
              <a:ext uri="{FF2B5EF4-FFF2-40B4-BE49-F238E27FC236}">
                <a16:creationId xmlns:a16="http://schemas.microsoft.com/office/drawing/2014/main" id="{F4B63267-67E9-356E-7CBC-719148693B25}"/>
              </a:ext>
            </a:extLst>
          </p:cNvPr>
          <p:cNvSpPr txBox="1"/>
          <p:nvPr/>
        </p:nvSpPr>
        <p:spPr>
          <a:xfrm>
            <a:off x="644147" y="2939034"/>
            <a:ext cx="7073389" cy="369332"/>
          </a:xfrm>
          <a:prstGeom prst="rect">
            <a:avLst/>
          </a:prstGeom>
          <a:noFill/>
        </p:spPr>
        <p:txBody>
          <a:bodyPr wrap="square" rtlCol="0">
            <a:spAutoFit/>
          </a:bodyPr>
          <a:lstStyle/>
          <a:p>
            <a:r>
              <a:rPr lang="en-US" b="1" dirty="0"/>
              <a:t>4.How many sub-categories are there under the Books category?</a:t>
            </a:r>
            <a:endParaRPr lang="en-IN" b="1" dirty="0"/>
          </a:p>
        </p:txBody>
      </p:sp>
      <p:sp>
        <p:nvSpPr>
          <p:cNvPr id="24" name="TextBox 23">
            <a:extLst>
              <a:ext uri="{FF2B5EF4-FFF2-40B4-BE49-F238E27FC236}">
                <a16:creationId xmlns:a16="http://schemas.microsoft.com/office/drawing/2014/main" id="{4450B6B7-5D7E-27D5-B2EB-99FE473003EB}"/>
              </a:ext>
            </a:extLst>
          </p:cNvPr>
          <p:cNvSpPr txBox="1"/>
          <p:nvPr/>
        </p:nvSpPr>
        <p:spPr>
          <a:xfrm>
            <a:off x="5701351" y="4589429"/>
            <a:ext cx="6290452" cy="369332"/>
          </a:xfrm>
          <a:prstGeom prst="rect">
            <a:avLst/>
          </a:prstGeom>
          <a:noFill/>
        </p:spPr>
        <p:txBody>
          <a:bodyPr wrap="square" rtlCol="0">
            <a:spAutoFit/>
          </a:bodyPr>
          <a:lstStyle/>
          <a:p>
            <a:r>
              <a:rPr lang="en-US" b="1" dirty="0"/>
              <a:t>5.What is the maximum quantity of products ever ordered?</a:t>
            </a:r>
            <a:endParaRPr lang="en-IN" b="1" dirty="0"/>
          </a:p>
        </p:txBody>
      </p:sp>
    </p:spTree>
    <p:extLst>
      <p:ext uri="{BB962C8B-B14F-4D97-AF65-F5344CB8AC3E}">
        <p14:creationId xmlns:p14="http://schemas.microsoft.com/office/powerpoint/2010/main" val="232959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background with black text&#10;&#10;Description automatically generated">
            <a:extLst>
              <a:ext uri="{FF2B5EF4-FFF2-40B4-BE49-F238E27FC236}">
                <a16:creationId xmlns:a16="http://schemas.microsoft.com/office/drawing/2014/main" id="{7DE2EBE9-2283-4CC5-D6C0-BB5CB826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05" y="1131475"/>
            <a:ext cx="7179920" cy="143599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2FF56F2-D3D4-1427-462D-A5D19A5A5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179" y="2604685"/>
            <a:ext cx="2662222" cy="835014"/>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22E8D81E-489B-4BC8-5A7C-B4EB15D39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6722" y="3612139"/>
            <a:ext cx="6094558" cy="2259550"/>
          </a:xfrm>
          <a:prstGeom prst="rect">
            <a:avLst/>
          </a:prstGeom>
        </p:spPr>
      </p:pic>
      <p:pic>
        <p:nvPicPr>
          <p:cNvPr id="9" name="Picture 8" descr="A close-up of a website&#10;&#10;Description automatically generated">
            <a:extLst>
              <a:ext uri="{FF2B5EF4-FFF2-40B4-BE49-F238E27FC236}">
                <a16:creationId xmlns:a16="http://schemas.microsoft.com/office/drawing/2014/main" id="{CBDCF189-8F88-35EA-8B62-F592C4E64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9874" y="5917449"/>
            <a:ext cx="1988902" cy="895246"/>
          </a:xfrm>
          <a:prstGeom prst="rect">
            <a:avLst/>
          </a:prstGeom>
        </p:spPr>
      </p:pic>
      <p:sp>
        <p:nvSpPr>
          <p:cNvPr id="17" name="TextBox 16">
            <a:extLst>
              <a:ext uri="{FF2B5EF4-FFF2-40B4-BE49-F238E27FC236}">
                <a16:creationId xmlns:a16="http://schemas.microsoft.com/office/drawing/2014/main" id="{BFC269A0-E67E-3728-D46A-4A1E1AAE770B}"/>
              </a:ext>
            </a:extLst>
          </p:cNvPr>
          <p:cNvSpPr txBox="1"/>
          <p:nvPr/>
        </p:nvSpPr>
        <p:spPr>
          <a:xfrm>
            <a:off x="805788" y="640613"/>
            <a:ext cx="9129561" cy="369332"/>
          </a:xfrm>
          <a:prstGeom prst="rect">
            <a:avLst/>
          </a:prstGeom>
          <a:noFill/>
        </p:spPr>
        <p:txBody>
          <a:bodyPr wrap="square" rtlCol="0">
            <a:spAutoFit/>
          </a:bodyPr>
          <a:lstStyle/>
          <a:p>
            <a:r>
              <a:rPr lang="en-US" b="1" dirty="0"/>
              <a:t>6.What is the net total revenue generated in categories Electronics and Books?</a:t>
            </a:r>
            <a:endParaRPr lang="en-IN" b="1" dirty="0"/>
          </a:p>
        </p:txBody>
      </p:sp>
      <p:sp>
        <p:nvSpPr>
          <p:cNvPr id="19" name="TextBox 18">
            <a:extLst>
              <a:ext uri="{FF2B5EF4-FFF2-40B4-BE49-F238E27FC236}">
                <a16:creationId xmlns:a16="http://schemas.microsoft.com/office/drawing/2014/main" id="{09AB504B-3077-AE69-49A5-BAC262040DEF}"/>
              </a:ext>
            </a:extLst>
          </p:cNvPr>
          <p:cNvSpPr txBox="1"/>
          <p:nvPr/>
        </p:nvSpPr>
        <p:spPr>
          <a:xfrm>
            <a:off x="3926795" y="3144407"/>
            <a:ext cx="8065008" cy="369332"/>
          </a:xfrm>
          <a:prstGeom prst="rect">
            <a:avLst/>
          </a:prstGeom>
          <a:noFill/>
        </p:spPr>
        <p:txBody>
          <a:bodyPr wrap="square" rtlCol="0">
            <a:spAutoFit/>
          </a:bodyPr>
          <a:lstStyle/>
          <a:p>
            <a:r>
              <a:rPr lang="en-US" b="1" dirty="0"/>
              <a:t>7.How many customers have &gt; 10 transactions with us, excluding returns?</a:t>
            </a:r>
            <a:endParaRPr lang="en-IN" b="1" dirty="0"/>
          </a:p>
        </p:txBody>
      </p:sp>
    </p:spTree>
    <p:extLst>
      <p:ext uri="{BB962C8B-B14F-4D97-AF65-F5344CB8AC3E}">
        <p14:creationId xmlns:p14="http://schemas.microsoft.com/office/powerpoint/2010/main" val="32674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code with text&#10;&#10;Description automatically generated">
            <a:extLst>
              <a:ext uri="{FF2B5EF4-FFF2-40B4-BE49-F238E27FC236}">
                <a16:creationId xmlns:a16="http://schemas.microsoft.com/office/drawing/2014/main" id="{F35E6862-F012-AB3F-A0A5-3F970711B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39" y="1090681"/>
            <a:ext cx="7681626" cy="20072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E7DBE7C-D490-650B-EFA0-0DC0EBEDD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515" y="2458475"/>
            <a:ext cx="2368941" cy="613713"/>
          </a:xfrm>
          <a:prstGeom prst="rect">
            <a:avLst/>
          </a:prstGeom>
        </p:spPr>
      </p:pic>
      <p:pic>
        <p:nvPicPr>
          <p:cNvPr id="7" name="Picture 6" descr="A computer screen shot of a code&#10;&#10;Description automatically generated">
            <a:extLst>
              <a:ext uri="{FF2B5EF4-FFF2-40B4-BE49-F238E27FC236}">
                <a16:creationId xmlns:a16="http://schemas.microsoft.com/office/drawing/2014/main" id="{00E6F24A-76F2-A206-FC54-200EDCD32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80" y="3594249"/>
            <a:ext cx="7193762" cy="243986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8E33403-B0C4-E80A-0C94-59283A9A5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051" y="5238071"/>
            <a:ext cx="3447414" cy="1185332"/>
          </a:xfrm>
          <a:prstGeom prst="rect">
            <a:avLst/>
          </a:prstGeom>
        </p:spPr>
      </p:pic>
      <p:sp>
        <p:nvSpPr>
          <p:cNvPr id="10" name="TextBox 9">
            <a:extLst>
              <a:ext uri="{FF2B5EF4-FFF2-40B4-BE49-F238E27FC236}">
                <a16:creationId xmlns:a16="http://schemas.microsoft.com/office/drawing/2014/main" id="{557597A7-DE7D-31AC-FAA5-25908D614296}"/>
              </a:ext>
            </a:extLst>
          </p:cNvPr>
          <p:cNvSpPr txBox="1"/>
          <p:nvPr/>
        </p:nvSpPr>
        <p:spPr>
          <a:xfrm>
            <a:off x="690939" y="723441"/>
            <a:ext cx="11333418" cy="369332"/>
          </a:xfrm>
          <a:prstGeom prst="rect">
            <a:avLst/>
          </a:prstGeom>
          <a:noFill/>
        </p:spPr>
        <p:txBody>
          <a:bodyPr wrap="square" rtlCol="0">
            <a:spAutoFit/>
          </a:bodyPr>
          <a:lstStyle/>
          <a:p>
            <a:r>
              <a:rPr lang="en-US" b="1" dirty="0"/>
              <a:t>8. What is the combined revenue earned from "Electronics" &amp; "Clothing" categories from "Flagship stores"?</a:t>
            </a:r>
            <a:endParaRPr lang="en-IN" b="1" dirty="0"/>
          </a:p>
        </p:txBody>
      </p:sp>
      <p:sp>
        <p:nvSpPr>
          <p:cNvPr id="11" name="TextBox 10">
            <a:extLst>
              <a:ext uri="{FF2B5EF4-FFF2-40B4-BE49-F238E27FC236}">
                <a16:creationId xmlns:a16="http://schemas.microsoft.com/office/drawing/2014/main" id="{DDE55A1F-784C-AE76-7F39-53DE89525D3A}"/>
              </a:ext>
            </a:extLst>
          </p:cNvPr>
          <p:cNvSpPr txBox="1"/>
          <p:nvPr/>
        </p:nvSpPr>
        <p:spPr>
          <a:xfrm>
            <a:off x="3059880" y="3244334"/>
            <a:ext cx="9244583" cy="369332"/>
          </a:xfrm>
          <a:prstGeom prst="rect">
            <a:avLst/>
          </a:prstGeom>
          <a:noFill/>
        </p:spPr>
        <p:txBody>
          <a:bodyPr wrap="square" rtlCol="0">
            <a:spAutoFit/>
          </a:bodyPr>
          <a:lstStyle/>
          <a:p>
            <a:r>
              <a:rPr lang="en-US" b="1" dirty="0"/>
              <a:t>9.What is the total revenue generated from "Male" customers in "Electronics" category? </a:t>
            </a:r>
            <a:endParaRPr lang="en-IN" b="1" dirty="0"/>
          </a:p>
        </p:txBody>
      </p:sp>
    </p:spTree>
    <p:extLst>
      <p:ext uri="{BB962C8B-B14F-4D97-AF65-F5344CB8AC3E}">
        <p14:creationId xmlns:p14="http://schemas.microsoft.com/office/powerpoint/2010/main" val="337410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BC336560-40CB-4F44-8C03-070916974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51" y="1153318"/>
            <a:ext cx="8695173" cy="525483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EF42BE87-9FE2-CDCE-A51E-CD336275D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571" y="4236792"/>
            <a:ext cx="4022517" cy="1350626"/>
          </a:xfrm>
          <a:prstGeom prst="rect">
            <a:avLst/>
          </a:prstGeom>
        </p:spPr>
      </p:pic>
      <p:sp>
        <p:nvSpPr>
          <p:cNvPr id="6" name="TextBox 5">
            <a:extLst>
              <a:ext uri="{FF2B5EF4-FFF2-40B4-BE49-F238E27FC236}">
                <a16:creationId xmlns:a16="http://schemas.microsoft.com/office/drawing/2014/main" id="{1752587F-C567-A5EE-F053-E993FE1A89C1}"/>
              </a:ext>
            </a:extLst>
          </p:cNvPr>
          <p:cNvSpPr txBox="1"/>
          <p:nvPr/>
        </p:nvSpPr>
        <p:spPr>
          <a:xfrm>
            <a:off x="739902" y="694538"/>
            <a:ext cx="7239043" cy="369332"/>
          </a:xfrm>
          <a:prstGeom prst="rect">
            <a:avLst/>
          </a:prstGeom>
          <a:noFill/>
        </p:spPr>
        <p:txBody>
          <a:bodyPr wrap="square" rtlCol="0">
            <a:spAutoFit/>
          </a:bodyPr>
          <a:lstStyle/>
          <a:p>
            <a:r>
              <a:rPr lang="en-US" b="1" dirty="0"/>
              <a:t>10.What is percentage of sales and returns by product sub category.</a:t>
            </a:r>
            <a:endParaRPr lang="en-IN" b="1" dirty="0"/>
          </a:p>
        </p:txBody>
      </p:sp>
    </p:spTree>
    <p:extLst>
      <p:ext uri="{BB962C8B-B14F-4D97-AF65-F5344CB8AC3E}">
        <p14:creationId xmlns:p14="http://schemas.microsoft.com/office/powerpoint/2010/main" val="88545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2FE5134B-6D11-2114-A7ED-D0DA14016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91" y="1417594"/>
            <a:ext cx="6797629" cy="4926503"/>
          </a:xfrm>
          <a:prstGeom prst="rect">
            <a:avLst/>
          </a:prstGeom>
        </p:spPr>
      </p:pic>
      <p:pic>
        <p:nvPicPr>
          <p:cNvPr id="5" name="Picture 4" descr="A close up of numbers&#10;&#10;Description automatically generated">
            <a:extLst>
              <a:ext uri="{FF2B5EF4-FFF2-40B4-BE49-F238E27FC236}">
                <a16:creationId xmlns:a16="http://schemas.microsoft.com/office/drawing/2014/main" id="{BB85F126-BC20-CBEF-CCEE-379C09362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654" y="5111364"/>
            <a:ext cx="2421264" cy="788641"/>
          </a:xfrm>
          <a:prstGeom prst="rect">
            <a:avLst/>
          </a:prstGeom>
        </p:spPr>
      </p:pic>
      <p:sp>
        <p:nvSpPr>
          <p:cNvPr id="7" name="TextBox 6">
            <a:extLst>
              <a:ext uri="{FF2B5EF4-FFF2-40B4-BE49-F238E27FC236}">
                <a16:creationId xmlns:a16="http://schemas.microsoft.com/office/drawing/2014/main" id="{5739C610-478E-2118-7104-9703B61CE6CC}"/>
              </a:ext>
            </a:extLst>
          </p:cNvPr>
          <p:cNvSpPr txBox="1"/>
          <p:nvPr/>
        </p:nvSpPr>
        <p:spPr>
          <a:xfrm>
            <a:off x="850491" y="566337"/>
            <a:ext cx="10491017" cy="646331"/>
          </a:xfrm>
          <a:prstGeom prst="rect">
            <a:avLst/>
          </a:prstGeom>
          <a:noFill/>
        </p:spPr>
        <p:txBody>
          <a:bodyPr wrap="square" rtlCol="0">
            <a:spAutoFit/>
          </a:bodyPr>
          <a:lstStyle/>
          <a:p>
            <a:r>
              <a:rPr lang="en-US" b="1" dirty="0"/>
              <a:t>11.For all customers aged between 25 to 35 years find what is the net total revenue generated by  these consumers in last 30 days of transactions from max transaction date available in the data?</a:t>
            </a:r>
            <a:endParaRPr lang="en-IN" b="1" dirty="0"/>
          </a:p>
        </p:txBody>
      </p:sp>
    </p:spTree>
    <p:extLst>
      <p:ext uri="{BB962C8B-B14F-4D97-AF65-F5344CB8AC3E}">
        <p14:creationId xmlns:p14="http://schemas.microsoft.com/office/powerpoint/2010/main" val="60967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screen shot of a code&#10;&#10;Description automatically generated">
            <a:extLst>
              <a:ext uri="{FF2B5EF4-FFF2-40B4-BE49-F238E27FC236}">
                <a16:creationId xmlns:a16="http://schemas.microsoft.com/office/drawing/2014/main" id="{8939A763-0312-F081-02EC-FBDFFC1D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40" y="1347244"/>
            <a:ext cx="7590178" cy="348078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8C8F81-C73D-A9BE-4F76-66B112068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0" y="4971613"/>
            <a:ext cx="2564339" cy="749494"/>
          </a:xfrm>
          <a:prstGeom prst="rect">
            <a:avLst/>
          </a:prstGeom>
        </p:spPr>
      </p:pic>
      <p:sp>
        <p:nvSpPr>
          <p:cNvPr id="10" name="TextBox 9">
            <a:extLst>
              <a:ext uri="{FF2B5EF4-FFF2-40B4-BE49-F238E27FC236}">
                <a16:creationId xmlns:a16="http://schemas.microsoft.com/office/drawing/2014/main" id="{62227CBC-3268-1CDB-63C9-DDCDFFEB36F9}"/>
              </a:ext>
            </a:extLst>
          </p:cNvPr>
          <p:cNvSpPr txBox="1"/>
          <p:nvPr/>
        </p:nvSpPr>
        <p:spPr>
          <a:xfrm>
            <a:off x="814840" y="770211"/>
            <a:ext cx="10372403" cy="369332"/>
          </a:xfrm>
          <a:prstGeom prst="rect">
            <a:avLst/>
          </a:prstGeom>
          <a:noFill/>
        </p:spPr>
        <p:txBody>
          <a:bodyPr wrap="square" rtlCol="0">
            <a:spAutoFit/>
          </a:bodyPr>
          <a:lstStyle/>
          <a:p>
            <a:r>
              <a:rPr lang="en-US" b="1" dirty="0"/>
              <a:t>12.Which product category has seen the max value of returns in the last 3 months of transactions?</a:t>
            </a:r>
            <a:endParaRPr lang="en-IN" b="1" dirty="0"/>
          </a:p>
        </p:txBody>
      </p:sp>
    </p:spTree>
    <p:extLst>
      <p:ext uri="{BB962C8B-B14F-4D97-AF65-F5344CB8AC3E}">
        <p14:creationId xmlns:p14="http://schemas.microsoft.com/office/powerpoint/2010/main" val="107918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code&#10;&#10;Description automatically generated">
            <a:extLst>
              <a:ext uri="{FF2B5EF4-FFF2-40B4-BE49-F238E27FC236}">
                <a16:creationId xmlns:a16="http://schemas.microsoft.com/office/drawing/2014/main" id="{F8484A4E-099E-AF0B-EB21-6AD93FAF8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5" y="3639538"/>
            <a:ext cx="7292972" cy="176635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BD4789A-DC0A-0E57-7257-4A3C06B9D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923" y="5405891"/>
            <a:ext cx="2225233" cy="952583"/>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EB1AB9E3-56AC-9870-DE8B-0C40B3531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061" y="1182221"/>
            <a:ext cx="6919560" cy="1607892"/>
          </a:xfrm>
          <a:prstGeom prst="rect">
            <a:avLst/>
          </a:prstGeom>
        </p:spPr>
      </p:pic>
      <p:pic>
        <p:nvPicPr>
          <p:cNvPr id="11" name="Picture 10" descr="A close-up of a number&#10;&#10;Description automatically generated">
            <a:extLst>
              <a:ext uri="{FF2B5EF4-FFF2-40B4-BE49-F238E27FC236}">
                <a16:creationId xmlns:a16="http://schemas.microsoft.com/office/drawing/2014/main" id="{E5E746D1-10DB-E320-F2A2-9B1BD7916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9885" y="1905513"/>
            <a:ext cx="2293819" cy="563830"/>
          </a:xfrm>
          <a:prstGeom prst="rect">
            <a:avLst/>
          </a:prstGeom>
        </p:spPr>
      </p:pic>
      <p:sp>
        <p:nvSpPr>
          <p:cNvPr id="17" name="TextBox 16">
            <a:extLst>
              <a:ext uri="{FF2B5EF4-FFF2-40B4-BE49-F238E27FC236}">
                <a16:creationId xmlns:a16="http://schemas.microsoft.com/office/drawing/2014/main" id="{49DB9173-6E08-6FD9-BC0E-5ACD23EE0D43}"/>
              </a:ext>
            </a:extLst>
          </p:cNvPr>
          <p:cNvSpPr txBox="1"/>
          <p:nvPr/>
        </p:nvSpPr>
        <p:spPr>
          <a:xfrm>
            <a:off x="766061" y="728000"/>
            <a:ext cx="10206739" cy="369332"/>
          </a:xfrm>
          <a:prstGeom prst="rect">
            <a:avLst/>
          </a:prstGeom>
          <a:noFill/>
        </p:spPr>
        <p:txBody>
          <a:bodyPr wrap="square" rtlCol="0">
            <a:spAutoFit/>
          </a:bodyPr>
          <a:lstStyle/>
          <a:p>
            <a:r>
              <a:rPr lang="en-US" b="1" dirty="0"/>
              <a:t>13.Which store-type sells the maximum products by value of sales amount and by quantity sold?</a:t>
            </a:r>
            <a:endParaRPr lang="en-IN" b="1" dirty="0"/>
          </a:p>
        </p:txBody>
      </p:sp>
      <p:sp>
        <p:nvSpPr>
          <p:cNvPr id="19" name="TextBox 18">
            <a:extLst>
              <a:ext uri="{FF2B5EF4-FFF2-40B4-BE49-F238E27FC236}">
                <a16:creationId xmlns:a16="http://schemas.microsoft.com/office/drawing/2014/main" id="{461A17DA-0002-15F9-C316-1508F12515CB}"/>
              </a:ext>
            </a:extLst>
          </p:cNvPr>
          <p:cNvSpPr txBox="1"/>
          <p:nvPr/>
        </p:nvSpPr>
        <p:spPr>
          <a:xfrm>
            <a:off x="766061" y="3244334"/>
            <a:ext cx="8970264" cy="369332"/>
          </a:xfrm>
          <a:prstGeom prst="rect">
            <a:avLst/>
          </a:prstGeom>
          <a:noFill/>
        </p:spPr>
        <p:txBody>
          <a:bodyPr wrap="square" rtlCol="0">
            <a:spAutoFit/>
          </a:bodyPr>
          <a:lstStyle/>
          <a:p>
            <a:r>
              <a:rPr lang="en-US" b="1" dirty="0"/>
              <a:t>14.What are the categories for which average revenue is above the overall average.</a:t>
            </a:r>
            <a:endParaRPr lang="en-IN" b="1" dirty="0"/>
          </a:p>
        </p:txBody>
      </p:sp>
    </p:spTree>
    <p:extLst>
      <p:ext uri="{BB962C8B-B14F-4D97-AF65-F5344CB8AC3E}">
        <p14:creationId xmlns:p14="http://schemas.microsoft.com/office/powerpoint/2010/main" val="95812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code&#10;&#10;Description automatically generated">
            <a:extLst>
              <a:ext uri="{FF2B5EF4-FFF2-40B4-BE49-F238E27FC236}">
                <a16:creationId xmlns:a16="http://schemas.microsoft.com/office/drawing/2014/main" id="{B4887EF3-D097-FA32-2A32-F7EE506A3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26" y="1353435"/>
            <a:ext cx="7495661" cy="380517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18931B2-5C91-4B74-A609-AB5366C7D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386" y="5158613"/>
            <a:ext cx="3823475" cy="1510889"/>
          </a:xfrm>
          <a:prstGeom prst="rect">
            <a:avLst/>
          </a:prstGeom>
        </p:spPr>
      </p:pic>
      <p:sp>
        <p:nvSpPr>
          <p:cNvPr id="2" name="TextBox 1">
            <a:extLst>
              <a:ext uri="{FF2B5EF4-FFF2-40B4-BE49-F238E27FC236}">
                <a16:creationId xmlns:a16="http://schemas.microsoft.com/office/drawing/2014/main" id="{C2EA5248-B2F4-797E-F81C-1C22C7F0C242}"/>
              </a:ext>
            </a:extLst>
          </p:cNvPr>
          <p:cNvSpPr txBox="1"/>
          <p:nvPr/>
        </p:nvSpPr>
        <p:spPr>
          <a:xfrm>
            <a:off x="737616" y="707103"/>
            <a:ext cx="10716768" cy="646331"/>
          </a:xfrm>
          <a:prstGeom prst="rect">
            <a:avLst/>
          </a:prstGeom>
          <a:noFill/>
        </p:spPr>
        <p:txBody>
          <a:bodyPr wrap="square" rtlCol="0">
            <a:spAutoFit/>
          </a:bodyPr>
          <a:lstStyle/>
          <a:p>
            <a:r>
              <a:rPr lang="en-US" b="1" dirty="0"/>
              <a:t>15. Find the average and total revenue by each subcategory for the categories which are among top 5 categories in terms of quantity sold.</a:t>
            </a:r>
            <a:endParaRPr lang="en-IN" b="1" dirty="0"/>
          </a:p>
        </p:txBody>
      </p:sp>
    </p:spTree>
    <p:extLst>
      <p:ext uri="{BB962C8B-B14F-4D97-AF65-F5344CB8AC3E}">
        <p14:creationId xmlns:p14="http://schemas.microsoft.com/office/powerpoint/2010/main" val="135590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69FC05-B2FC-A391-675C-39ED1971E10F}"/>
              </a:ext>
            </a:extLst>
          </p:cNvPr>
          <p:cNvSpPr txBox="1"/>
          <p:nvPr/>
        </p:nvSpPr>
        <p:spPr>
          <a:xfrm>
            <a:off x="862562" y="1279906"/>
            <a:ext cx="11040401" cy="4770537"/>
          </a:xfrm>
          <a:prstGeom prst="rect">
            <a:avLst/>
          </a:prstGeom>
          <a:noFill/>
        </p:spPr>
        <p:txBody>
          <a:bodyPr wrap="square" rtlCol="0">
            <a:spAutoFit/>
          </a:bodyPr>
          <a:lstStyle/>
          <a:p>
            <a:pPr algn="just"/>
            <a:r>
              <a:rPr lang="en-US" sz="1600" dirty="0"/>
              <a:t>The conclusion for an e-commerce retail data analysis project typically summarizes the insights gained, the effectiveness of the methodologies used, and potential recommendations for the business. Here are some key points often found in such conclusions:</a:t>
            </a:r>
          </a:p>
          <a:p>
            <a:pPr algn="just"/>
            <a:endParaRPr lang="en-US" sz="1600" dirty="0"/>
          </a:p>
          <a:p>
            <a:pPr algn="just"/>
            <a:r>
              <a:rPr lang="en-US" sz="1600" b="1" dirty="0"/>
              <a:t>Insight Generation: </a:t>
            </a:r>
            <a:r>
              <a:rPr lang="en-US" sz="1600" dirty="0"/>
              <a:t>The analysis usually identifies key patterns and trends in the data, such as peak sales periods, high-performing product categories, and customer demographics that drive the most revenue. For example, analyzing the sales data can reveal which marketing campaigns were the most successful and which customer segments are the most valuable.</a:t>
            </a:r>
          </a:p>
          <a:p>
            <a:pPr algn="just"/>
            <a:endParaRPr lang="en-US" sz="1600" dirty="0"/>
          </a:p>
          <a:p>
            <a:pPr algn="just"/>
            <a:r>
              <a:rPr lang="en-US" sz="1600" b="1" dirty="0"/>
              <a:t>Performance Measurement: </a:t>
            </a:r>
            <a:r>
              <a:rPr lang="en-US" sz="1600" dirty="0"/>
              <a:t>It often involves evaluating the effectiveness of various marketing channels, website performance, and new product launches. This includes metrics like conversion rates, return on investment for marketing campaigns, and customer acquisition costs.</a:t>
            </a:r>
          </a:p>
          <a:p>
            <a:pPr algn="just"/>
            <a:endParaRPr lang="en-US" sz="1600" dirty="0"/>
          </a:p>
          <a:p>
            <a:pPr algn="just"/>
            <a:r>
              <a:rPr lang="en-US" sz="1600" b="1" dirty="0"/>
              <a:t>Optimization Opportunities: </a:t>
            </a:r>
            <a:r>
              <a:rPr lang="en-US" sz="1600" dirty="0"/>
              <a:t>The conclusion may highlight areas where the business can optimize its operations, such as improving website user experience, targeting marketing efforts more effectively, or refining inventory management based on sales patterns.</a:t>
            </a:r>
          </a:p>
          <a:p>
            <a:pPr algn="just"/>
            <a:endParaRPr lang="en-US" sz="1600" dirty="0"/>
          </a:p>
          <a:p>
            <a:pPr algn="just"/>
            <a:r>
              <a:rPr lang="en-US" sz="1600" b="1" dirty="0"/>
              <a:t>Future Recommendations: </a:t>
            </a:r>
            <a:r>
              <a:rPr lang="en-US" sz="1600" dirty="0"/>
              <a:t>Based on the findings, the analysis may offer recommendations for future actions. These can include strategies for boosting sales during off-peak periods, enhancing customer retention through personalized marketing, or leveraging data analytics for more informed decision-making.</a:t>
            </a:r>
            <a:endParaRPr lang="en-IN" sz="1600" dirty="0"/>
          </a:p>
        </p:txBody>
      </p:sp>
      <p:sp>
        <p:nvSpPr>
          <p:cNvPr id="4" name="TextBox 3">
            <a:extLst>
              <a:ext uri="{FF2B5EF4-FFF2-40B4-BE49-F238E27FC236}">
                <a16:creationId xmlns:a16="http://schemas.microsoft.com/office/drawing/2014/main" id="{6C8A9A7A-034D-2C62-24E6-A3B6E7700AA1}"/>
              </a:ext>
            </a:extLst>
          </p:cNvPr>
          <p:cNvSpPr txBox="1"/>
          <p:nvPr/>
        </p:nvSpPr>
        <p:spPr>
          <a:xfrm>
            <a:off x="862562" y="593769"/>
            <a:ext cx="3264408"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u="sng" dirty="0">
                <a:solidFill>
                  <a:schemeClr val="tx2">
                    <a:lumMod val="75000"/>
                    <a:lumOff val="25000"/>
                  </a:schemeClr>
                </a:solidFill>
              </a:rPr>
              <a:t>CONCLUSION:</a:t>
            </a:r>
            <a:endParaRPr lang="en-IN" sz="3600" b="1" u="sng" dirty="0">
              <a:solidFill>
                <a:schemeClr val="tx2">
                  <a:lumMod val="75000"/>
                  <a:lumOff val="25000"/>
                </a:schemeClr>
              </a:solidFill>
            </a:endParaRPr>
          </a:p>
        </p:txBody>
      </p:sp>
    </p:spTree>
    <p:extLst>
      <p:ext uri="{BB962C8B-B14F-4D97-AF65-F5344CB8AC3E}">
        <p14:creationId xmlns:p14="http://schemas.microsoft.com/office/powerpoint/2010/main" val="71860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288287-35D9-38ED-5244-80FF3C74CBA5}"/>
              </a:ext>
            </a:extLst>
          </p:cNvPr>
          <p:cNvSpPr txBox="1"/>
          <p:nvPr/>
        </p:nvSpPr>
        <p:spPr>
          <a:xfrm>
            <a:off x="3516225" y="2195488"/>
            <a:ext cx="4439055" cy="1015663"/>
          </a:xfrm>
          <a:prstGeom prst="rect">
            <a:avLst/>
          </a:prstGeom>
          <a:noFill/>
        </p:spPr>
        <p:txBody>
          <a:bodyPr wrap="square" rtlCol="0">
            <a:spAutoFit/>
          </a:bodyPr>
          <a:lstStyle/>
          <a:p>
            <a:r>
              <a:rPr lang="en-US" sz="6000" b="1" dirty="0">
                <a:solidFill>
                  <a:schemeClr val="tx2">
                    <a:lumMod val="50000"/>
                    <a:lumOff val="50000"/>
                  </a:schemeClr>
                </a:solidFill>
                <a:effectLst>
                  <a:reflection blurRad="6350" stA="55000" endA="50" endPos="85000" dir="5400000" sy="-100000" algn="bl" rotWithShape="0"/>
                </a:effectLst>
              </a:rPr>
              <a:t>THANK YOU </a:t>
            </a:r>
            <a:endParaRPr lang="en-IN" sz="6000" b="1" dirty="0">
              <a:solidFill>
                <a:schemeClr val="tx2">
                  <a:lumMod val="50000"/>
                  <a:lumOff val="50000"/>
                </a:schemeClr>
              </a:solidFill>
              <a:effectLst>
                <a:reflection blurRad="6350" stA="55000" endA="50" endPos="85000" dir="5400000" sy="-100000" algn="bl" rotWithShape="0"/>
              </a:effectLst>
            </a:endParaRPr>
          </a:p>
        </p:txBody>
      </p:sp>
    </p:spTree>
    <p:extLst>
      <p:ext uri="{BB962C8B-B14F-4D97-AF65-F5344CB8AC3E}">
        <p14:creationId xmlns:p14="http://schemas.microsoft.com/office/powerpoint/2010/main" val="2160947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C47E11E-8C39-D3EA-6AC6-E1AEDCD52623}"/>
              </a:ext>
            </a:extLst>
          </p:cNvPr>
          <p:cNvSpPr txBox="1"/>
          <p:nvPr/>
        </p:nvSpPr>
        <p:spPr>
          <a:xfrm>
            <a:off x="840283" y="1398534"/>
            <a:ext cx="6337524" cy="3970318"/>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t>Ecommerce, or electronic commerce, refers to the buying and selling of goods and services over the internet. It encompasses a wide range of online business activities, including retail, wholesale, and services.</a:t>
            </a:r>
          </a:p>
          <a:p>
            <a:pPr marL="285750" indent="-285750" algn="just">
              <a:buFont typeface="Courier New" panose="02070309020205020404" pitchFamily="49" charset="0"/>
              <a:buChar char="o"/>
            </a:pPr>
            <a:endParaRPr lang="en-US" dirty="0"/>
          </a:p>
          <a:p>
            <a:pPr marL="285750" indent="-285750" algn="just">
              <a:buFont typeface="Courier New" panose="02070309020205020404" pitchFamily="49" charset="0"/>
              <a:buChar char="o"/>
            </a:pPr>
            <a:r>
              <a:rPr lang="en-US" dirty="0"/>
              <a:t>E-commerce retail data analysis plays a crucial role in understanding customer behavior and trends, particularly through the use of point of sale (POS) data.</a:t>
            </a:r>
            <a:r>
              <a:rPr lang="en-US" b="0" i="0" dirty="0">
                <a:solidFill>
                  <a:srgbClr val="FFFFFF"/>
                </a:solidFill>
                <a:effectLst/>
                <a:highlight>
                  <a:srgbClr val="1E1E1F"/>
                </a:highlight>
              </a:rPr>
              <a:t>​</a:t>
            </a:r>
          </a:p>
          <a:p>
            <a:pPr marL="285750" indent="-285750" algn="just">
              <a:buFont typeface="Courier New" panose="02070309020205020404" pitchFamily="49" charset="0"/>
              <a:buChar char="o"/>
            </a:pPr>
            <a:endParaRPr lang="en-US" dirty="0">
              <a:solidFill>
                <a:srgbClr val="FFFFFF"/>
              </a:solidFill>
              <a:highlight>
                <a:srgbClr val="1E1E1F"/>
              </a:highlight>
            </a:endParaRPr>
          </a:p>
          <a:p>
            <a:pPr marL="285750" indent="-285750" algn="just">
              <a:buFont typeface="Courier New" panose="02070309020205020404" pitchFamily="49" charset="0"/>
              <a:buChar char="o"/>
            </a:pPr>
            <a:r>
              <a:rPr lang="en-US" dirty="0"/>
              <a:t>This analysis enables retailers to optimize their marketing strategies, improve customer experiences, and drive sales growth.</a:t>
            </a:r>
          </a:p>
          <a:p>
            <a:endParaRPr lang="en-US" dirty="0">
              <a:solidFill>
                <a:srgbClr val="FFFFFF"/>
              </a:solidFill>
              <a:highlight>
                <a:srgbClr val="1E1E1F"/>
              </a:highlight>
              <a:latin typeface="Pretendard JP Variable"/>
            </a:endParaRPr>
          </a:p>
          <a:p>
            <a:endParaRPr lang="en-IN" dirty="0"/>
          </a:p>
        </p:txBody>
      </p:sp>
      <p:sp>
        <p:nvSpPr>
          <p:cNvPr id="17" name="TextBox 16">
            <a:extLst>
              <a:ext uri="{FF2B5EF4-FFF2-40B4-BE49-F238E27FC236}">
                <a16:creationId xmlns:a16="http://schemas.microsoft.com/office/drawing/2014/main" id="{7519E628-86E0-56CC-8150-43CEF57C5B47}"/>
              </a:ext>
            </a:extLst>
          </p:cNvPr>
          <p:cNvSpPr txBox="1"/>
          <p:nvPr/>
        </p:nvSpPr>
        <p:spPr>
          <a:xfrm>
            <a:off x="840283" y="576075"/>
            <a:ext cx="3783212" cy="646331"/>
          </a:xfrm>
          <a:prstGeom prst="rect">
            <a:avLst/>
          </a:prstGeom>
          <a:noFill/>
        </p:spPr>
        <p:txBody>
          <a:bodyPr wrap="square" rtlCol="0">
            <a:spAutoFit/>
          </a:bodyPr>
          <a:lstStyle/>
          <a:p>
            <a:r>
              <a:rPr lang="en-US" sz="3600" b="1" u="sng" dirty="0">
                <a:solidFill>
                  <a:schemeClr val="tx2">
                    <a:lumMod val="75000"/>
                    <a:lumOff val="25000"/>
                  </a:schemeClr>
                </a:solidFill>
                <a:effectLst>
                  <a:outerShdw blurRad="50800" dist="38100" dir="2700000" algn="tl" rotWithShape="0">
                    <a:prstClr val="black">
                      <a:alpha val="40000"/>
                    </a:prstClr>
                  </a:outerShdw>
                </a:effectLst>
              </a:rPr>
              <a:t>INTRODUCTION :</a:t>
            </a:r>
            <a:endParaRPr lang="en-IN" sz="3600" b="1" u="sng" dirty="0">
              <a:solidFill>
                <a:schemeClr val="tx2">
                  <a:lumMod val="75000"/>
                  <a:lumOff val="25000"/>
                </a:schemeClr>
              </a:solidFill>
              <a:effectLst>
                <a:outerShdw blurRad="50800" dist="38100" dir="2700000" algn="tl" rotWithShape="0">
                  <a:prstClr val="black">
                    <a:alpha val="40000"/>
                  </a:prstClr>
                </a:outerShdw>
              </a:effectLst>
            </a:endParaRPr>
          </a:p>
        </p:txBody>
      </p:sp>
      <p:pic>
        <p:nvPicPr>
          <p:cNvPr id="20" name="Picture 19" descr="A computer with a awning and icons&#10;&#10;Description automatically generated">
            <a:extLst>
              <a:ext uri="{FF2B5EF4-FFF2-40B4-BE49-F238E27FC236}">
                <a16:creationId xmlns:a16="http://schemas.microsoft.com/office/drawing/2014/main" id="{E131EA99-FC9B-0D72-B4B5-77E9FA6BD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658" y="3428999"/>
            <a:ext cx="5013137" cy="3383695"/>
          </a:xfrm>
          <a:prstGeom prst="rect">
            <a:avLst/>
          </a:prstGeom>
        </p:spPr>
      </p:pic>
    </p:spTree>
    <p:extLst>
      <p:ext uri="{BB962C8B-B14F-4D97-AF65-F5344CB8AC3E}">
        <p14:creationId xmlns:p14="http://schemas.microsoft.com/office/powerpoint/2010/main" val="2379688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5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B0B849-993B-A20E-8EF0-835265358D91}"/>
              </a:ext>
            </a:extLst>
          </p:cNvPr>
          <p:cNvSpPr txBox="1"/>
          <p:nvPr/>
        </p:nvSpPr>
        <p:spPr>
          <a:xfrm>
            <a:off x="813331" y="347573"/>
            <a:ext cx="3154680" cy="646331"/>
          </a:xfrm>
          <a:prstGeom prst="rect">
            <a:avLst/>
          </a:prstGeom>
          <a:noFill/>
        </p:spPr>
        <p:txBody>
          <a:bodyPr wrap="square" rtlCol="0">
            <a:spAutoFit/>
          </a:bodyPr>
          <a:lstStyle/>
          <a:p>
            <a:r>
              <a:rPr lang="en-US" sz="3600" b="1" u="sng" dirty="0">
                <a:solidFill>
                  <a:schemeClr val="tx2">
                    <a:lumMod val="75000"/>
                    <a:lumOff val="25000"/>
                  </a:schemeClr>
                </a:solidFill>
                <a:effectLst>
                  <a:outerShdw blurRad="50800" dist="38100" dir="2700000" algn="tl" rotWithShape="0">
                    <a:prstClr val="black">
                      <a:alpha val="40000"/>
                    </a:prstClr>
                  </a:outerShdw>
                </a:effectLst>
              </a:rPr>
              <a:t>OBJECTIVES :  </a:t>
            </a:r>
            <a:endParaRPr lang="en-IN" sz="3600" b="1" u="sng" dirty="0">
              <a:solidFill>
                <a:schemeClr val="tx2">
                  <a:lumMod val="75000"/>
                  <a:lumOff val="25000"/>
                </a:schemeClr>
              </a:solidFill>
              <a:effectLst>
                <a:outerShdw blurRad="50800" dist="38100" dir="2700000" algn="tl" rotWithShape="0">
                  <a:prstClr val="black">
                    <a:alpha val="40000"/>
                  </a:prstClr>
                </a:outerShdw>
              </a:effectLst>
            </a:endParaRPr>
          </a:p>
        </p:txBody>
      </p:sp>
      <p:sp>
        <p:nvSpPr>
          <p:cNvPr id="6" name="TextBox 5">
            <a:extLst>
              <a:ext uri="{FF2B5EF4-FFF2-40B4-BE49-F238E27FC236}">
                <a16:creationId xmlns:a16="http://schemas.microsoft.com/office/drawing/2014/main" id="{C5AE7BEB-902F-3F64-DA61-E2FF0596B98C}"/>
              </a:ext>
            </a:extLst>
          </p:cNvPr>
          <p:cNvSpPr txBox="1"/>
          <p:nvPr/>
        </p:nvSpPr>
        <p:spPr>
          <a:xfrm>
            <a:off x="813331" y="1248296"/>
            <a:ext cx="10491760" cy="5355312"/>
          </a:xfrm>
          <a:prstGeom prst="rect">
            <a:avLst/>
          </a:prstGeom>
          <a:noFill/>
        </p:spPr>
        <p:txBody>
          <a:bodyPr wrap="square" rtlCol="0">
            <a:spAutoFit/>
          </a:bodyPr>
          <a:lstStyle/>
          <a:p>
            <a:r>
              <a:rPr lang="en-US" b="1" dirty="0"/>
              <a:t>1.Identify Sales Patterns:</a:t>
            </a:r>
          </a:p>
          <a:p>
            <a:r>
              <a:rPr lang="en-US" dirty="0"/>
              <a:t>Analyze sales data to uncover trends and patterns over time, including seasonal fluctuations and peak sales periods.</a:t>
            </a:r>
          </a:p>
          <a:p>
            <a:endParaRPr lang="en-US" dirty="0"/>
          </a:p>
          <a:p>
            <a:r>
              <a:rPr lang="en-US" b="1" dirty="0"/>
              <a:t>2.Customer Behavior Analysis:</a:t>
            </a:r>
          </a:p>
          <a:p>
            <a:r>
              <a:rPr lang="en-US" dirty="0"/>
              <a:t>Understand customer purchasing behavior, including frequency of purchases, average order value, and customer demographics.</a:t>
            </a:r>
          </a:p>
          <a:p>
            <a:endParaRPr lang="en-US" dirty="0"/>
          </a:p>
          <a:p>
            <a:r>
              <a:rPr lang="en-US" b="1" dirty="0"/>
              <a:t>3.Product Performance:</a:t>
            </a:r>
          </a:p>
          <a:p>
            <a:r>
              <a:rPr lang="en-US" dirty="0"/>
              <a:t>Evaluate the performance of different products or categories, identifying bestsellers and underperforming items.</a:t>
            </a:r>
          </a:p>
          <a:p>
            <a:endParaRPr lang="en-US" dirty="0"/>
          </a:p>
          <a:p>
            <a:r>
              <a:rPr lang="en-US" b="1" dirty="0"/>
              <a:t>4.Revenue Analysis:</a:t>
            </a:r>
          </a:p>
          <a:p>
            <a:r>
              <a:rPr lang="en-US" dirty="0"/>
              <a:t>Calculate total revenue, profit margins, and other key financial metrics to assess the overall financial health of the e-commerce business.</a:t>
            </a:r>
          </a:p>
          <a:p>
            <a:endParaRPr lang="en-US" dirty="0"/>
          </a:p>
          <a:p>
            <a:r>
              <a:rPr lang="en-US" b="1" dirty="0"/>
              <a:t>5.Market Segmentation:</a:t>
            </a:r>
          </a:p>
          <a:p>
            <a:r>
              <a:rPr lang="en-US" dirty="0"/>
              <a:t>Segment the customer base into different groups based on purchasing habits, geographic location, and other relevant criteria to tailor marketing efforts.</a:t>
            </a:r>
          </a:p>
        </p:txBody>
      </p:sp>
    </p:spTree>
    <p:extLst>
      <p:ext uri="{BB962C8B-B14F-4D97-AF65-F5344CB8AC3E}">
        <p14:creationId xmlns:p14="http://schemas.microsoft.com/office/powerpoint/2010/main" val="20272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B0B849-993B-A20E-8EF0-835265358D91}"/>
              </a:ext>
            </a:extLst>
          </p:cNvPr>
          <p:cNvSpPr txBox="1"/>
          <p:nvPr/>
        </p:nvSpPr>
        <p:spPr>
          <a:xfrm>
            <a:off x="774203" y="397387"/>
            <a:ext cx="3028074" cy="646331"/>
          </a:xfrm>
          <a:prstGeom prst="rect">
            <a:avLst/>
          </a:prstGeom>
          <a:noFill/>
        </p:spPr>
        <p:txBody>
          <a:bodyPr wrap="square" rtlCol="0">
            <a:spAutoFit/>
          </a:bodyPr>
          <a:lstStyle/>
          <a:p>
            <a:r>
              <a:rPr lang="en-US" sz="3600" b="1" u="sng" dirty="0">
                <a:solidFill>
                  <a:schemeClr val="tx2">
                    <a:lumMod val="75000"/>
                    <a:lumOff val="25000"/>
                  </a:schemeClr>
                </a:solidFill>
                <a:effectLst>
                  <a:outerShdw blurRad="50800" dist="38100" dir="2700000" algn="tl" rotWithShape="0">
                    <a:prstClr val="black">
                      <a:alpha val="40000"/>
                    </a:prstClr>
                  </a:outerShdw>
                </a:effectLst>
              </a:rPr>
              <a:t>OBJECTIVES :  </a:t>
            </a:r>
            <a:endParaRPr lang="en-IN" sz="3600" b="1" u="sng" dirty="0">
              <a:solidFill>
                <a:schemeClr val="tx2">
                  <a:lumMod val="75000"/>
                  <a:lumOff val="25000"/>
                </a:schemeClr>
              </a:solidFill>
              <a:effectLst>
                <a:outerShdw blurRad="50800" dist="38100" dir="2700000" algn="tl" rotWithShape="0">
                  <a:prstClr val="black">
                    <a:alpha val="40000"/>
                  </a:prstClr>
                </a:outerShdw>
              </a:effectLst>
            </a:endParaRPr>
          </a:p>
        </p:txBody>
      </p:sp>
      <p:sp>
        <p:nvSpPr>
          <p:cNvPr id="6" name="TextBox 5">
            <a:extLst>
              <a:ext uri="{FF2B5EF4-FFF2-40B4-BE49-F238E27FC236}">
                <a16:creationId xmlns:a16="http://schemas.microsoft.com/office/drawing/2014/main" id="{C5AE7BEB-902F-3F64-DA61-E2FF0596B98C}"/>
              </a:ext>
            </a:extLst>
          </p:cNvPr>
          <p:cNvSpPr txBox="1"/>
          <p:nvPr/>
        </p:nvSpPr>
        <p:spPr>
          <a:xfrm>
            <a:off x="883931" y="1258754"/>
            <a:ext cx="10421160" cy="4247317"/>
          </a:xfrm>
          <a:prstGeom prst="rect">
            <a:avLst/>
          </a:prstGeom>
          <a:noFill/>
        </p:spPr>
        <p:txBody>
          <a:bodyPr wrap="square" rtlCol="0">
            <a:spAutoFit/>
          </a:bodyPr>
          <a:lstStyle/>
          <a:p>
            <a:r>
              <a:rPr lang="en-US" b="1" dirty="0"/>
              <a:t>6.Return Analysis:</a:t>
            </a:r>
          </a:p>
          <a:p>
            <a:r>
              <a:rPr lang="en-US" dirty="0"/>
              <a:t>Analyze the reasons and frequency of product returns to identify potential issues with products or customer expectations.</a:t>
            </a:r>
          </a:p>
          <a:p>
            <a:endParaRPr lang="en-US" dirty="0"/>
          </a:p>
          <a:p>
            <a:r>
              <a:rPr lang="en-US" b="1" dirty="0"/>
              <a:t>7.Channel Performance:</a:t>
            </a:r>
          </a:p>
          <a:p>
            <a:r>
              <a:rPr lang="en-US" dirty="0"/>
              <a:t>Compare the effectiveness of different sales channels (e.g., online store, mobile app) to understand where customers prefer to shop.</a:t>
            </a:r>
          </a:p>
          <a:p>
            <a:endParaRPr lang="en-US" dirty="0"/>
          </a:p>
          <a:p>
            <a:r>
              <a:rPr lang="en-US" b="1" dirty="0"/>
              <a:t>8.Customer Retention:</a:t>
            </a:r>
          </a:p>
          <a:p>
            <a:r>
              <a:rPr lang="en-US" dirty="0"/>
              <a:t>Measure customer retention rates and identify strategies to improve customer loyalty and repeat purchases.</a:t>
            </a:r>
          </a:p>
          <a:p>
            <a:endParaRPr lang="en-US" dirty="0"/>
          </a:p>
          <a:p>
            <a:r>
              <a:rPr lang="en-US" b="1" dirty="0"/>
              <a:t>9.Logistics and Delivery:</a:t>
            </a:r>
          </a:p>
          <a:p>
            <a:r>
              <a:rPr lang="en-US" dirty="0"/>
              <a:t>Evaluate the efficiency of the supply chain and delivery processes, including shipping times and costs, to optimize logistics.</a:t>
            </a:r>
          </a:p>
        </p:txBody>
      </p:sp>
    </p:spTree>
    <p:extLst>
      <p:ext uri="{BB962C8B-B14F-4D97-AF65-F5344CB8AC3E}">
        <p14:creationId xmlns:p14="http://schemas.microsoft.com/office/powerpoint/2010/main" val="249939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3E971F74-D5CF-ACB4-6E55-2AA4500D3BDB}"/>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u="sng" kern="1200" dirty="0">
                <a:solidFill>
                  <a:srgbClr val="FFFFFF"/>
                </a:solidFill>
                <a:latin typeface="+mj-lt"/>
                <a:ea typeface="+mj-ea"/>
                <a:cs typeface="+mj-cs"/>
              </a:rPr>
              <a:t>DATA MODEL DIAGRAMS :</a:t>
            </a:r>
          </a:p>
        </p:txBody>
      </p:sp>
      <p:pic>
        <p:nvPicPr>
          <p:cNvPr id="5" name="Picture 4" descr="A screenshot of a computer program&#10;&#10;Description automatically generated">
            <a:extLst>
              <a:ext uri="{FF2B5EF4-FFF2-40B4-BE49-F238E27FC236}">
                <a16:creationId xmlns:a16="http://schemas.microsoft.com/office/drawing/2014/main" id="{2953065B-E808-EA94-474E-EF3C7D03B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610958"/>
            <a:ext cx="7225748" cy="5636083"/>
          </a:xfrm>
          <a:prstGeom prst="rect">
            <a:avLst/>
          </a:prstGeom>
        </p:spPr>
      </p:pic>
    </p:spTree>
    <p:extLst>
      <p:ext uri="{BB962C8B-B14F-4D97-AF65-F5344CB8AC3E}">
        <p14:creationId xmlns:p14="http://schemas.microsoft.com/office/powerpoint/2010/main" val="281648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CAEB55-2DB5-F316-4073-7811588E1BD8}"/>
              </a:ext>
            </a:extLst>
          </p:cNvPr>
          <p:cNvSpPr txBox="1"/>
          <p:nvPr/>
        </p:nvSpPr>
        <p:spPr>
          <a:xfrm>
            <a:off x="863045" y="339596"/>
            <a:ext cx="7976155"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600" b="1" u="sng" dirty="0">
                <a:solidFill>
                  <a:schemeClr val="tx2">
                    <a:lumMod val="50000"/>
                    <a:lumOff val="50000"/>
                  </a:schemeClr>
                </a:solidFill>
              </a:rPr>
              <a:t>DATA preparation and understanding </a:t>
            </a:r>
          </a:p>
        </p:txBody>
      </p:sp>
      <p:sp>
        <p:nvSpPr>
          <p:cNvPr id="3" name="TextBox 2">
            <a:extLst>
              <a:ext uri="{FF2B5EF4-FFF2-40B4-BE49-F238E27FC236}">
                <a16:creationId xmlns:a16="http://schemas.microsoft.com/office/drawing/2014/main" id="{7C42141A-620E-D235-1964-23D3E6886C1D}"/>
              </a:ext>
            </a:extLst>
          </p:cNvPr>
          <p:cNvSpPr txBox="1"/>
          <p:nvPr/>
        </p:nvSpPr>
        <p:spPr>
          <a:xfrm>
            <a:off x="894085" y="1164824"/>
            <a:ext cx="8624819" cy="707886"/>
          </a:xfrm>
          <a:prstGeom prst="rect">
            <a:avLst/>
          </a:prstGeom>
          <a:noFill/>
        </p:spPr>
        <p:txBody>
          <a:bodyPr wrap="square" rtlCol="0">
            <a:spAutoFit/>
          </a:bodyPr>
          <a:lstStyle/>
          <a:p>
            <a:r>
              <a:rPr lang="en-US" sz="2000" b="1" dirty="0"/>
              <a:t> 1.What is the total number of rows in each of the 3 tables in the database? </a:t>
            </a:r>
            <a:endParaRPr lang="en-IN" sz="2000" b="1" dirty="0"/>
          </a:p>
        </p:txBody>
      </p:sp>
      <p:pic>
        <p:nvPicPr>
          <p:cNvPr id="5" name="Picture 4" descr="A screenshot of a computer code&#10;&#10;Description automatically generated">
            <a:extLst>
              <a:ext uri="{FF2B5EF4-FFF2-40B4-BE49-F238E27FC236}">
                <a16:creationId xmlns:a16="http://schemas.microsoft.com/office/drawing/2014/main" id="{49E99C2D-C262-C8DE-B09C-3895E1D9A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211" y="2050771"/>
            <a:ext cx="6893691" cy="28556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403D302-8A29-4ECB-EB1A-132E47507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605" y="2652489"/>
            <a:ext cx="1642331" cy="662997"/>
          </a:xfrm>
          <a:prstGeom prst="rect">
            <a:avLst/>
          </a:prstGeom>
        </p:spPr>
      </p:pic>
      <p:pic>
        <p:nvPicPr>
          <p:cNvPr id="9" name="Picture 8">
            <a:extLst>
              <a:ext uri="{FF2B5EF4-FFF2-40B4-BE49-F238E27FC236}">
                <a16:creationId xmlns:a16="http://schemas.microsoft.com/office/drawing/2014/main" id="{99026E58-5596-0C45-B144-3A98DF82AB06}"/>
              </a:ext>
            </a:extLst>
          </p:cNvPr>
          <p:cNvPicPr>
            <a:picLocks noChangeAspect="1"/>
          </p:cNvPicPr>
          <p:nvPr/>
        </p:nvPicPr>
        <p:blipFill>
          <a:blip r:embed="rId4"/>
          <a:stretch>
            <a:fillRect/>
          </a:stretch>
        </p:blipFill>
        <p:spPr>
          <a:xfrm>
            <a:off x="9275606" y="3563015"/>
            <a:ext cx="1541746" cy="495343"/>
          </a:xfrm>
          <a:prstGeom prst="rect">
            <a:avLst/>
          </a:prstGeom>
        </p:spPr>
      </p:pic>
      <p:pic>
        <p:nvPicPr>
          <p:cNvPr id="11" name="Picture 10">
            <a:extLst>
              <a:ext uri="{FF2B5EF4-FFF2-40B4-BE49-F238E27FC236}">
                <a16:creationId xmlns:a16="http://schemas.microsoft.com/office/drawing/2014/main" id="{4E832F37-7182-1EF2-0673-026AE2898099}"/>
              </a:ext>
            </a:extLst>
          </p:cNvPr>
          <p:cNvPicPr>
            <a:picLocks noChangeAspect="1"/>
          </p:cNvPicPr>
          <p:nvPr/>
        </p:nvPicPr>
        <p:blipFill>
          <a:blip r:embed="rId5"/>
          <a:stretch>
            <a:fillRect/>
          </a:stretch>
        </p:blipFill>
        <p:spPr>
          <a:xfrm>
            <a:off x="9275606" y="4305887"/>
            <a:ext cx="1465530" cy="434378"/>
          </a:xfrm>
          <a:prstGeom prst="rect">
            <a:avLst/>
          </a:prstGeom>
        </p:spPr>
      </p:pic>
      <p:sp>
        <p:nvSpPr>
          <p:cNvPr id="19" name="TextBox 18">
            <a:extLst>
              <a:ext uri="{FF2B5EF4-FFF2-40B4-BE49-F238E27FC236}">
                <a16:creationId xmlns:a16="http://schemas.microsoft.com/office/drawing/2014/main" id="{D9A444EA-BB56-5E0F-EEE5-6CBAD500E771}"/>
              </a:ext>
            </a:extLst>
          </p:cNvPr>
          <p:cNvSpPr txBox="1"/>
          <p:nvPr/>
        </p:nvSpPr>
        <p:spPr>
          <a:xfrm>
            <a:off x="9275605" y="2060655"/>
            <a:ext cx="2440534" cy="400110"/>
          </a:xfrm>
          <a:prstGeom prst="rect">
            <a:avLst/>
          </a:prstGeom>
          <a:noFill/>
        </p:spPr>
        <p:txBody>
          <a:bodyPr wrap="square" rtlCol="0">
            <a:spAutoFit/>
          </a:bodyPr>
          <a:lstStyle/>
          <a:p>
            <a:r>
              <a:rPr lang="en-US" sz="2000" b="1" dirty="0"/>
              <a:t>OUTPUT:</a:t>
            </a:r>
            <a:endParaRPr lang="en-IN" sz="2000" b="1" dirty="0"/>
          </a:p>
        </p:txBody>
      </p:sp>
    </p:spTree>
    <p:extLst>
      <p:ext uri="{BB962C8B-B14F-4D97-AF65-F5344CB8AC3E}">
        <p14:creationId xmlns:p14="http://schemas.microsoft.com/office/powerpoint/2010/main" val="176864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words&#10;&#10;Description automatically generated">
            <a:extLst>
              <a:ext uri="{FF2B5EF4-FFF2-40B4-BE49-F238E27FC236}">
                <a16:creationId xmlns:a16="http://schemas.microsoft.com/office/drawing/2014/main" id="{4FAEC6B6-F692-7A89-BCB1-22FE58B37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18" y="1148121"/>
            <a:ext cx="6713667" cy="95508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96EF466-FA9C-A5ED-36FB-E879601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23" y="2184945"/>
            <a:ext cx="2339171" cy="796314"/>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43D0AA93-FB09-9A89-F319-677781FA3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417" y="2872814"/>
            <a:ext cx="7427094" cy="3939881"/>
          </a:xfrm>
          <a:prstGeom prst="rect">
            <a:avLst/>
          </a:prstGeom>
        </p:spPr>
      </p:pic>
      <p:sp>
        <p:nvSpPr>
          <p:cNvPr id="8" name="TextBox 7">
            <a:extLst>
              <a:ext uri="{FF2B5EF4-FFF2-40B4-BE49-F238E27FC236}">
                <a16:creationId xmlns:a16="http://schemas.microsoft.com/office/drawing/2014/main" id="{D667006F-B989-EDF8-631E-D0970AC9AA58}"/>
              </a:ext>
            </a:extLst>
          </p:cNvPr>
          <p:cNvSpPr txBox="1"/>
          <p:nvPr/>
        </p:nvSpPr>
        <p:spPr>
          <a:xfrm>
            <a:off x="698760" y="697047"/>
            <a:ext cx="8201025" cy="369332"/>
          </a:xfrm>
          <a:prstGeom prst="rect">
            <a:avLst/>
          </a:prstGeom>
          <a:noFill/>
        </p:spPr>
        <p:txBody>
          <a:bodyPr wrap="square" rtlCol="0">
            <a:spAutoFit/>
          </a:bodyPr>
          <a:lstStyle/>
          <a:p>
            <a:r>
              <a:rPr lang="en-US" b="1" dirty="0"/>
              <a:t>2.What is the total number of transactions that have a return?</a:t>
            </a:r>
            <a:endParaRPr lang="en-IN" b="1" dirty="0"/>
          </a:p>
        </p:txBody>
      </p:sp>
      <p:sp>
        <p:nvSpPr>
          <p:cNvPr id="9" name="TextBox 8">
            <a:extLst>
              <a:ext uri="{FF2B5EF4-FFF2-40B4-BE49-F238E27FC236}">
                <a16:creationId xmlns:a16="http://schemas.microsoft.com/office/drawing/2014/main" id="{B9285488-1C66-B3C2-7CC7-287BA5861F3B}"/>
              </a:ext>
            </a:extLst>
          </p:cNvPr>
          <p:cNvSpPr txBox="1"/>
          <p:nvPr/>
        </p:nvSpPr>
        <p:spPr>
          <a:xfrm>
            <a:off x="4057715" y="2365531"/>
            <a:ext cx="8207437" cy="369332"/>
          </a:xfrm>
          <a:prstGeom prst="rect">
            <a:avLst/>
          </a:prstGeom>
          <a:noFill/>
        </p:spPr>
        <p:txBody>
          <a:bodyPr wrap="square" rtlCol="0">
            <a:spAutoFit/>
          </a:bodyPr>
          <a:lstStyle/>
          <a:p>
            <a:r>
              <a:rPr lang="en-US" b="1" dirty="0"/>
              <a:t>3. Convert the date variables into valid date formats before proceeding ahead.</a:t>
            </a:r>
            <a:endParaRPr lang="en-IN" b="1" dirty="0"/>
          </a:p>
        </p:txBody>
      </p:sp>
    </p:spTree>
    <p:extLst>
      <p:ext uri="{BB962C8B-B14F-4D97-AF65-F5344CB8AC3E}">
        <p14:creationId xmlns:p14="http://schemas.microsoft.com/office/powerpoint/2010/main" val="155135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screen shot of a code&#10;&#10;Description automatically generated">
            <a:extLst>
              <a:ext uri="{FF2B5EF4-FFF2-40B4-BE49-F238E27FC236}">
                <a16:creationId xmlns:a16="http://schemas.microsoft.com/office/drawing/2014/main" id="{B9BC4F80-23CF-220D-F647-52C03B44E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37" y="1071221"/>
            <a:ext cx="6172735" cy="2110923"/>
          </a:xfrm>
          <a:prstGeom prst="rect">
            <a:avLst/>
          </a:prstGeom>
        </p:spPr>
      </p:pic>
      <p:pic>
        <p:nvPicPr>
          <p:cNvPr id="5" name="Picture 4">
            <a:extLst>
              <a:ext uri="{FF2B5EF4-FFF2-40B4-BE49-F238E27FC236}">
                <a16:creationId xmlns:a16="http://schemas.microsoft.com/office/drawing/2014/main" id="{D3FFC518-379D-2399-196A-CBDF5915F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337" y="3316081"/>
            <a:ext cx="5508226" cy="570119"/>
          </a:xfrm>
          <a:prstGeom prst="rect">
            <a:avLst/>
          </a:prstGeom>
        </p:spPr>
      </p:pic>
      <p:pic>
        <p:nvPicPr>
          <p:cNvPr id="6" name="Picture 5" descr="A close-up of a cat&#10;&#10;Description automatically generated">
            <a:extLst>
              <a:ext uri="{FF2B5EF4-FFF2-40B4-BE49-F238E27FC236}">
                <a16:creationId xmlns:a16="http://schemas.microsoft.com/office/drawing/2014/main" id="{DBD22BA6-14DB-E129-2EDF-0EC57F1C7D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864" y="4718305"/>
            <a:ext cx="5467103" cy="986878"/>
          </a:xfrm>
          <a:prstGeom prst="rect">
            <a:avLst/>
          </a:prstGeom>
        </p:spPr>
      </p:pic>
      <p:pic>
        <p:nvPicPr>
          <p:cNvPr id="7" name="Picture 6" descr="A close up of words&#10;&#10;Description automatically generated">
            <a:extLst>
              <a:ext uri="{FF2B5EF4-FFF2-40B4-BE49-F238E27FC236}">
                <a16:creationId xmlns:a16="http://schemas.microsoft.com/office/drawing/2014/main" id="{0601C155-9C06-0FB0-BE24-9870175636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747" y="5933654"/>
            <a:ext cx="2836102" cy="768898"/>
          </a:xfrm>
          <a:prstGeom prst="rect">
            <a:avLst/>
          </a:prstGeom>
        </p:spPr>
      </p:pic>
      <p:sp>
        <p:nvSpPr>
          <p:cNvPr id="8" name="TextBox 7">
            <a:extLst>
              <a:ext uri="{FF2B5EF4-FFF2-40B4-BE49-F238E27FC236}">
                <a16:creationId xmlns:a16="http://schemas.microsoft.com/office/drawing/2014/main" id="{4F78B19E-C063-70D7-E971-753648DEAD69}"/>
              </a:ext>
            </a:extLst>
          </p:cNvPr>
          <p:cNvSpPr txBox="1"/>
          <p:nvPr/>
        </p:nvSpPr>
        <p:spPr>
          <a:xfrm>
            <a:off x="968532" y="568543"/>
            <a:ext cx="8074884" cy="369332"/>
          </a:xfrm>
          <a:prstGeom prst="rect">
            <a:avLst/>
          </a:prstGeom>
          <a:noFill/>
        </p:spPr>
        <p:txBody>
          <a:bodyPr wrap="square" rtlCol="0">
            <a:spAutoFit/>
          </a:bodyPr>
          <a:lstStyle/>
          <a:p>
            <a:r>
              <a:rPr lang="en-US" b="1" dirty="0"/>
              <a:t>4.What is the time range of the transaction data available for analysis? </a:t>
            </a:r>
            <a:endParaRPr lang="en-IN" b="1" dirty="0"/>
          </a:p>
        </p:txBody>
      </p:sp>
      <p:sp>
        <p:nvSpPr>
          <p:cNvPr id="9" name="TextBox 8">
            <a:extLst>
              <a:ext uri="{FF2B5EF4-FFF2-40B4-BE49-F238E27FC236}">
                <a16:creationId xmlns:a16="http://schemas.microsoft.com/office/drawing/2014/main" id="{F75B89D8-C9A8-2C49-2D92-2B1FBA089E4E}"/>
              </a:ext>
            </a:extLst>
          </p:cNvPr>
          <p:cNvSpPr txBox="1"/>
          <p:nvPr/>
        </p:nvSpPr>
        <p:spPr>
          <a:xfrm>
            <a:off x="5005974" y="4203167"/>
            <a:ext cx="7794707" cy="369332"/>
          </a:xfrm>
          <a:prstGeom prst="rect">
            <a:avLst/>
          </a:prstGeom>
          <a:noFill/>
        </p:spPr>
        <p:txBody>
          <a:bodyPr wrap="square" rtlCol="0">
            <a:spAutoFit/>
          </a:bodyPr>
          <a:lstStyle/>
          <a:p>
            <a:r>
              <a:rPr lang="en-US" b="1" dirty="0"/>
              <a:t>5.Which product category does the sub-category "DIY" belong to?</a:t>
            </a:r>
            <a:endParaRPr lang="en-IN" b="1" dirty="0"/>
          </a:p>
        </p:txBody>
      </p:sp>
    </p:spTree>
    <p:extLst>
      <p:ext uri="{BB962C8B-B14F-4D97-AF65-F5344CB8AC3E}">
        <p14:creationId xmlns:p14="http://schemas.microsoft.com/office/powerpoint/2010/main" val="3485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shot of a computer code&#10;&#10;Description automatically generated">
            <a:extLst>
              <a:ext uri="{FF2B5EF4-FFF2-40B4-BE49-F238E27FC236}">
                <a16:creationId xmlns:a16="http://schemas.microsoft.com/office/drawing/2014/main" id="{6331EC27-094D-3321-669A-D8D63B292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92" y="1389656"/>
            <a:ext cx="6228063" cy="156791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5DEA5D2-EAE1-ADCC-21E7-ECC6F7FB1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92" y="3100355"/>
            <a:ext cx="2730791" cy="712381"/>
          </a:xfrm>
          <a:prstGeom prst="rect">
            <a:avLst/>
          </a:prstGeom>
        </p:spPr>
      </p:pic>
      <p:pic>
        <p:nvPicPr>
          <p:cNvPr id="11" name="Picture 10" descr="A white background with blue text&#10;&#10;Description automatically generated">
            <a:extLst>
              <a:ext uri="{FF2B5EF4-FFF2-40B4-BE49-F238E27FC236}">
                <a16:creationId xmlns:a16="http://schemas.microsoft.com/office/drawing/2014/main" id="{F3B6031E-2DD0-EAF6-3288-AEE60609B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689" y="3916273"/>
            <a:ext cx="5552447" cy="1373559"/>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010A299B-9EE5-4722-69D6-C78AE91BAC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1872" y="5551824"/>
            <a:ext cx="2792811" cy="950251"/>
          </a:xfrm>
          <a:prstGeom prst="rect">
            <a:avLst/>
          </a:prstGeom>
        </p:spPr>
      </p:pic>
      <p:sp>
        <p:nvSpPr>
          <p:cNvPr id="20" name="TextBox 19">
            <a:extLst>
              <a:ext uri="{FF2B5EF4-FFF2-40B4-BE49-F238E27FC236}">
                <a16:creationId xmlns:a16="http://schemas.microsoft.com/office/drawing/2014/main" id="{5BD0F962-EAD4-4120-22EC-08A9E133BB5C}"/>
              </a:ext>
            </a:extLst>
          </p:cNvPr>
          <p:cNvSpPr txBox="1"/>
          <p:nvPr/>
        </p:nvSpPr>
        <p:spPr>
          <a:xfrm>
            <a:off x="964192" y="1033731"/>
            <a:ext cx="8788384" cy="369332"/>
          </a:xfrm>
          <a:prstGeom prst="rect">
            <a:avLst/>
          </a:prstGeom>
          <a:noFill/>
        </p:spPr>
        <p:txBody>
          <a:bodyPr wrap="square" rtlCol="0">
            <a:spAutoFit/>
          </a:bodyPr>
          <a:lstStyle/>
          <a:p>
            <a:r>
              <a:rPr lang="en-US" b="1" dirty="0"/>
              <a:t>1.Which channel is most frequently used for transactions?</a:t>
            </a:r>
            <a:endParaRPr lang="en-IN" b="1" dirty="0"/>
          </a:p>
        </p:txBody>
      </p:sp>
      <p:sp>
        <p:nvSpPr>
          <p:cNvPr id="21" name="TextBox 20">
            <a:extLst>
              <a:ext uri="{FF2B5EF4-FFF2-40B4-BE49-F238E27FC236}">
                <a16:creationId xmlns:a16="http://schemas.microsoft.com/office/drawing/2014/main" id="{1BDC9262-D938-8FC7-FA03-C7DBC1339D07}"/>
              </a:ext>
            </a:extLst>
          </p:cNvPr>
          <p:cNvSpPr txBox="1"/>
          <p:nvPr/>
        </p:nvSpPr>
        <p:spPr>
          <a:xfrm>
            <a:off x="4743111" y="3443404"/>
            <a:ext cx="7794707" cy="369332"/>
          </a:xfrm>
          <a:prstGeom prst="rect">
            <a:avLst/>
          </a:prstGeom>
          <a:noFill/>
        </p:spPr>
        <p:txBody>
          <a:bodyPr wrap="square" rtlCol="0">
            <a:spAutoFit/>
          </a:bodyPr>
          <a:lstStyle/>
          <a:p>
            <a:r>
              <a:rPr lang="en-US" b="1"/>
              <a:t>2.What is the count of Male and Female customers in the database?</a:t>
            </a:r>
            <a:endParaRPr lang="en-IN" b="1" dirty="0"/>
          </a:p>
        </p:txBody>
      </p:sp>
      <p:sp>
        <p:nvSpPr>
          <p:cNvPr id="23" name="TextBox 22">
            <a:extLst>
              <a:ext uri="{FF2B5EF4-FFF2-40B4-BE49-F238E27FC236}">
                <a16:creationId xmlns:a16="http://schemas.microsoft.com/office/drawing/2014/main" id="{3435498D-3EC1-24B4-54C9-BA87E3000952}"/>
              </a:ext>
            </a:extLst>
          </p:cNvPr>
          <p:cNvSpPr txBox="1"/>
          <p:nvPr/>
        </p:nvSpPr>
        <p:spPr>
          <a:xfrm>
            <a:off x="964192" y="383937"/>
            <a:ext cx="3520440" cy="646331"/>
          </a:xfrm>
          <a:prstGeom prst="rect">
            <a:avLst/>
          </a:prstGeom>
          <a:noFill/>
        </p:spPr>
        <p:txBody>
          <a:bodyPr wrap="square" rtlCol="0">
            <a:spAutoFit/>
          </a:bodyPr>
          <a:lstStyle/>
          <a:p>
            <a:r>
              <a:rPr lang="en-IN" sz="3600" b="1" u="sng" dirty="0">
                <a:solidFill>
                  <a:schemeClr val="tx2">
                    <a:lumMod val="50000"/>
                    <a:lumOff val="50000"/>
                  </a:schemeClr>
                </a:solidFill>
                <a:effectLst>
                  <a:outerShdw blurRad="50800" dist="38100" dir="2700000" algn="tl" rotWithShape="0">
                    <a:prstClr val="black">
                      <a:alpha val="40000"/>
                    </a:prstClr>
                  </a:outerShdw>
                </a:effectLst>
              </a:rPr>
              <a:t>DATA ANALYSIS</a:t>
            </a:r>
          </a:p>
        </p:txBody>
      </p:sp>
    </p:spTree>
    <p:extLst>
      <p:ext uri="{BB962C8B-B14F-4D97-AF65-F5344CB8AC3E}">
        <p14:creationId xmlns:p14="http://schemas.microsoft.com/office/powerpoint/2010/main" val="306542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912</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Courier New</vt:lpstr>
      <vt:lpstr>Pretendard JP Variable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JAHNAVI KADA</dc:creator>
  <cp:lastModifiedBy>JAHNAVI KADA</cp:lastModifiedBy>
  <cp:revision>1</cp:revision>
  <dcterms:created xsi:type="dcterms:W3CDTF">2024-08-22T08:50:27Z</dcterms:created>
  <dcterms:modified xsi:type="dcterms:W3CDTF">2024-08-22T13:04:08Z</dcterms:modified>
</cp:coreProperties>
</file>