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2" r:id="rId5"/>
    <p:sldId id="265" r:id="rId6"/>
    <p:sldId id="264" r:id="rId7"/>
    <p:sldId id="266" r:id="rId8"/>
    <p:sldId id="260" r:id="rId9"/>
    <p:sldId id="270" r:id="rId10"/>
    <p:sldId id="287" r:id="rId11"/>
    <p:sldId id="272" r:id="rId12"/>
    <p:sldId id="276" r:id="rId13"/>
    <p:sldId id="268" r:id="rId14"/>
    <p:sldId id="280" r:id="rId15"/>
    <p:sldId id="288" r:id="rId16"/>
    <p:sldId id="279" r:id="rId17"/>
    <p:sldId id="278" r:id="rId18"/>
    <p:sldId id="277" r:id="rId19"/>
    <p:sldId id="271" r:id="rId20"/>
    <p:sldId id="273" r:id="rId21"/>
    <p:sldId id="275" r:id="rId22"/>
    <p:sldId id="274" r:id="rId23"/>
    <p:sldId id="269" r:id="rId24"/>
    <p:sldId id="282" r:id="rId25"/>
    <p:sldId id="263" r:id="rId26"/>
    <p:sldId id="283" r:id="rId27"/>
    <p:sldId id="284" r:id="rId28"/>
    <p:sldId id="289" r:id="rId29"/>
    <p:sldId id="267"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C941F4-F9BD-44A5-8B20-5CE99F78582A}" v="45" dt="2024-08-22T16:31:38.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KADA" userId="b631c4da1033a7c4" providerId="LiveId" clId="{FFC941F4-F9BD-44A5-8B20-5CE99F78582A}"/>
    <pc:docChg chg="modSld">
      <pc:chgData name="JAHNAVI KADA" userId="b631c4da1033a7c4" providerId="LiveId" clId="{FFC941F4-F9BD-44A5-8B20-5CE99F78582A}" dt="2024-08-22T16:31:38.180" v="44"/>
      <pc:docMkLst>
        <pc:docMk/>
      </pc:docMkLst>
      <pc:sldChg chg="modTransition modAnim">
        <pc:chgData name="JAHNAVI KADA" userId="b631c4da1033a7c4" providerId="LiveId" clId="{FFC941F4-F9BD-44A5-8B20-5CE99F78582A}" dt="2024-08-22T16:31:38.180" v="44"/>
        <pc:sldMkLst>
          <pc:docMk/>
          <pc:sldMk cId="1610810266"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5348-03D0-6C96-28A5-94DE9317F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E9C2FE-BB78-C583-98BB-3F51B14F4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A11C0-1CE7-42AD-B538-47E3A3F3C2FF}"/>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D4742AD6-BEAF-7AE2-679B-C73950439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D8050-3A53-CAC7-493C-BF8AAA7B4ED1}"/>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388458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7F0-9D8F-00A0-22C9-1305AD6A45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31E8D-A7FF-0FF7-394C-7FBB47479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B9E3F-98CD-D6A7-57D3-878DCE7D1235}"/>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C0AABD62-4BFE-46E7-5C70-86FAA7E1B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E4571-4CEE-3BBD-EAC1-A962025FE109}"/>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364027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C644E-BA26-58FC-CA2F-F29ED811FA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42717-386C-ED33-B45B-76E9781FA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51D9D-8B7C-FB1D-2255-64C8835B4433}"/>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A3328029-61D8-D941-7963-D17CD3A5E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52A7A-99E6-C9AD-A6F0-982E41F09AE6}"/>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143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BB0E-E1B3-27FB-1A1E-236B2B6003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582CE-DE60-CC81-B1F0-EFDF4F22F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1D1B6-E6BA-9DE6-9BFD-328DA57F2C5A}"/>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66E64BC2-0379-486A-6A98-3C06654AC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B9F06-89BB-D6CD-15F7-A4A3382FED61}"/>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280211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148E-31E9-CEB1-518B-6A77B8988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34F831-97C4-98AB-DEB5-4BD3B0438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EA87F-CDF5-2DA0-7C57-8F8C1F6B209D}"/>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C626E19F-9774-39AA-9DA7-0F9A56D8B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6C3ED-F95F-34E2-03C8-872B759DF834}"/>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190064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4EE2-F96B-8D31-DDA6-0C4763B91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344C3-5CA6-129F-33AD-D88CDEEC8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893734-34C7-C8B5-122F-41E1BFF94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0D55EC-9A47-09A8-6E0C-07109D5DD8DE}"/>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6" name="Footer Placeholder 5">
            <a:extLst>
              <a:ext uri="{FF2B5EF4-FFF2-40B4-BE49-F238E27FC236}">
                <a16:creationId xmlns:a16="http://schemas.microsoft.com/office/drawing/2014/main" id="{52B62DC4-249F-345F-91DA-8916D8649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2AD0D-D480-A822-516F-17112AE76DEB}"/>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10049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0E91-E77B-A234-7E8A-9CB3D507AE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D5A273-F659-DE47-A83C-54AE9E655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34566-FB30-EDFB-CBCE-C1AA18FCC8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65BB74-4880-892A-711E-7B92A22F8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D7D32-2AE8-9F93-44E6-2A374C6B4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BA2FA9-71D0-A990-6E78-0718003F5361}"/>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8" name="Footer Placeholder 7">
            <a:extLst>
              <a:ext uri="{FF2B5EF4-FFF2-40B4-BE49-F238E27FC236}">
                <a16:creationId xmlns:a16="http://schemas.microsoft.com/office/drawing/2014/main" id="{31AD7CE8-5A6D-021E-E1F9-5726269A6E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43B8FF-354F-846D-A4A7-FD34C3FD02AC}"/>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24930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073E-08AB-77E3-CF12-EDFC9A1376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834AB6-39B1-2204-FB08-3D3A28DE1C51}"/>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4" name="Footer Placeholder 3">
            <a:extLst>
              <a:ext uri="{FF2B5EF4-FFF2-40B4-BE49-F238E27FC236}">
                <a16:creationId xmlns:a16="http://schemas.microsoft.com/office/drawing/2014/main" id="{0184A824-1307-D349-9070-F868C4F9C3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C1C49E-72B3-6536-B265-C6C7C99BDF58}"/>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388091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898A6-BB06-17B2-CB49-FE9F0A069533}"/>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3" name="Footer Placeholder 2">
            <a:extLst>
              <a:ext uri="{FF2B5EF4-FFF2-40B4-BE49-F238E27FC236}">
                <a16:creationId xmlns:a16="http://schemas.microsoft.com/office/drawing/2014/main" id="{AC4E7BCB-D980-513E-4918-48B38549CD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470C24-CD1C-78E0-D10A-8A8A012DF573}"/>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238529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BEF7-11F3-A50F-ACDC-3CBE5FE96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4E3038-65E5-694D-A3EC-FF39E26BC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5A8349-52EF-2F2F-8B67-2078CA116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04B35-7843-9F3B-3415-A838990879E5}"/>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6" name="Footer Placeholder 5">
            <a:extLst>
              <a:ext uri="{FF2B5EF4-FFF2-40B4-BE49-F238E27FC236}">
                <a16:creationId xmlns:a16="http://schemas.microsoft.com/office/drawing/2014/main" id="{409088FC-59F6-675A-E202-04C806D853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1C1187-22B9-881B-290C-F2692D2A1372}"/>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106159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FAE0-0B3D-51D1-3AD2-63A50D393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BFE805-338D-4B95-6A41-90B1BBC74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6EE465-9DEE-1BC8-2702-9F6B14869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4B6C6-94CB-C06A-0B8C-FA4CE738143B}"/>
              </a:ext>
            </a:extLst>
          </p:cNvPr>
          <p:cNvSpPr>
            <a:spLocks noGrp="1"/>
          </p:cNvSpPr>
          <p:nvPr>
            <p:ph type="dt" sz="half" idx="10"/>
          </p:nvPr>
        </p:nvSpPr>
        <p:spPr/>
        <p:txBody>
          <a:bodyPr/>
          <a:lstStyle/>
          <a:p>
            <a:fld id="{8CF9118A-85D2-43C2-BC08-3536A1B37C75}" type="datetimeFigureOut">
              <a:rPr lang="en-IN" smtClean="0"/>
              <a:t>22-08-2024</a:t>
            </a:fld>
            <a:endParaRPr lang="en-IN"/>
          </a:p>
        </p:txBody>
      </p:sp>
      <p:sp>
        <p:nvSpPr>
          <p:cNvPr id="6" name="Footer Placeholder 5">
            <a:extLst>
              <a:ext uri="{FF2B5EF4-FFF2-40B4-BE49-F238E27FC236}">
                <a16:creationId xmlns:a16="http://schemas.microsoft.com/office/drawing/2014/main" id="{A21FA79B-C7B6-9A81-FFCD-7F1CDB356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9CC9A-5DF3-8531-15EE-CDD3A55B673B}"/>
              </a:ext>
            </a:extLst>
          </p:cNvPr>
          <p:cNvSpPr>
            <a:spLocks noGrp="1"/>
          </p:cNvSpPr>
          <p:nvPr>
            <p:ph type="sldNum" sz="quarter" idx="12"/>
          </p:nvPr>
        </p:nvSpPr>
        <p:spPr/>
        <p:txBody>
          <a:bodyPr/>
          <a:lstStyle/>
          <a:p>
            <a:fld id="{CBAB8AE0-37CF-4CAE-83D2-488727877F18}" type="slidenum">
              <a:rPr lang="en-IN" smtClean="0"/>
              <a:t>‹#›</a:t>
            </a:fld>
            <a:endParaRPr lang="en-IN"/>
          </a:p>
        </p:txBody>
      </p:sp>
    </p:spTree>
    <p:extLst>
      <p:ext uri="{BB962C8B-B14F-4D97-AF65-F5344CB8AC3E}">
        <p14:creationId xmlns:p14="http://schemas.microsoft.com/office/powerpoint/2010/main" val="368153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5B362-43FB-A8AA-B5D6-4C1B35188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3D8B06-51D9-5637-CFB0-DFC7F3DE8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6C73D-C26E-5034-4B91-05C2F5263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F9118A-85D2-43C2-BC08-3536A1B37C75}" type="datetimeFigureOut">
              <a:rPr lang="en-IN" smtClean="0"/>
              <a:t>22-08-2024</a:t>
            </a:fld>
            <a:endParaRPr lang="en-IN"/>
          </a:p>
        </p:txBody>
      </p:sp>
      <p:sp>
        <p:nvSpPr>
          <p:cNvPr id="5" name="Footer Placeholder 4">
            <a:extLst>
              <a:ext uri="{FF2B5EF4-FFF2-40B4-BE49-F238E27FC236}">
                <a16:creationId xmlns:a16="http://schemas.microsoft.com/office/drawing/2014/main" id="{F8A015FC-0FF0-F91B-6527-7C5EF9FB8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1BC68BE-D9B4-71BD-4A38-939D475B0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AB8AE0-37CF-4CAE-83D2-488727877F18}" type="slidenum">
              <a:rPr lang="en-IN" smtClean="0"/>
              <a:t>‹#›</a:t>
            </a:fld>
            <a:endParaRPr lang="en-IN"/>
          </a:p>
        </p:txBody>
      </p:sp>
    </p:spTree>
    <p:extLst>
      <p:ext uri="{BB962C8B-B14F-4D97-AF65-F5344CB8AC3E}">
        <p14:creationId xmlns:p14="http://schemas.microsoft.com/office/powerpoint/2010/main" val="15527197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redit card with a world map&#10;&#10;Description automatically generated">
            <a:extLst>
              <a:ext uri="{FF2B5EF4-FFF2-40B4-BE49-F238E27FC236}">
                <a16:creationId xmlns:a16="http://schemas.microsoft.com/office/drawing/2014/main" id="{22A4FD39-B0CA-B7AF-C8AF-0B8BCB1F0980}"/>
              </a:ext>
            </a:extLst>
          </p:cNvPr>
          <p:cNvPicPr>
            <a:picLocks noChangeAspect="1"/>
          </p:cNvPicPr>
          <p:nvPr/>
        </p:nvPicPr>
        <p:blipFill>
          <a:blip r:embed="rId2">
            <a:extLst>
              <a:ext uri="{28A0092B-C50C-407E-A947-70E740481C1C}">
                <a14:useLocalDpi xmlns:a14="http://schemas.microsoft.com/office/drawing/2010/main" val="0"/>
              </a:ext>
            </a:extLst>
          </a:blip>
          <a:srcRect t="6243" b="9186"/>
          <a:stretch/>
        </p:blipFill>
        <p:spPr>
          <a:xfrm>
            <a:off x="0" y="0"/>
            <a:ext cx="12192000" cy="6858000"/>
          </a:xfrm>
          <a:prstGeom prst="rect">
            <a:avLst/>
          </a:prstGeom>
        </p:spPr>
      </p:pic>
      <p:sp>
        <p:nvSpPr>
          <p:cNvPr id="6" name="TextBox 5">
            <a:extLst>
              <a:ext uri="{FF2B5EF4-FFF2-40B4-BE49-F238E27FC236}">
                <a16:creationId xmlns:a16="http://schemas.microsoft.com/office/drawing/2014/main" id="{4A1FA447-B400-A1C5-85E4-57DD7C6661AD}"/>
              </a:ext>
            </a:extLst>
          </p:cNvPr>
          <p:cNvSpPr txBox="1"/>
          <p:nvPr/>
        </p:nvSpPr>
        <p:spPr>
          <a:xfrm>
            <a:off x="3740080" y="448056"/>
            <a:ext cx="7488936" cy="132343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4000" b="1" spc="50" dirty="0">
                <a:ln w="0"/>
                <a:solidFill>
                  <a:schemeClr val="bg2"/>
                </a:solidFill>
                <a:effectLst>
                  <a:outerShdw blurRad="50800" dist="38100" dir="5400000" algn="t" rotWithShape="0">
                    <a:prstClr val="black">
                      <a:alpha val="40000"/>
                    </a:prstClr>
                  </a:outerShdw>
                </a:effectLst>
              </a:rPr>
              <a:t>Exploratory Data Analysis for Credit Card </a:t>
            </a:r>
            <a:endParaRPr lang="en-IN" sz="4000" b="1" spc="50" dirty="0">
              <a:ln w="0"/>
              <a:solidFill>
                <a:schemeClr val="bg2"/>
              </a:solidFill>
              <a:effectLst>
                <a:outerShdw blurRad="50800" dist="38100" dir="5400000" algn="t" rotWithShape="0">
                  <a:prstClr val="black">
                    <a:alpha val="40000"/>
                  </a:prstClr>
                </a:outerShdw>
              </a:effectLst>
            </a:endParaRPr>
          </a:p>
        </p:txBody>
      </p:sp>
      <p:sp>
        <p:nvSpPr>
          <p:cNvPr id="7" name="TextBox 6">
            <a:extLst>
              <a:ext uri="{FF2B5EF4-FFF2-40B4-BE49-F238E27FC236}">
                <a16:creationId xmlns:a16="http://schemas.microsoft.com/office/drawing/2014/main" id="{BC279FA9-D2F4-A32E-523B-2AE518EFA6FA}"/>
              </a:ext>
            </a:extLst>
          </p:cNvPr>
          <p:cNvSpPr txBox="1"/>
          <p:nvPr/>
        </p:nvSpPr>
        <p:spPr>
          <a:xfrm>
            <a:off x="338328" y="5669280"/>
            <a:ext cx="3401752" cy="646331"/>
          </a:xfrm>
          <a:prstGeom prst="rect">
            <a:avLst/>
          </a:prstGeom>
          <a:noFill/>
        </p:spPr>
        <p:txBody>
          <a:bodyPr wrap="square" rtlCol="0">
            <a:spAutoFit/>
          </a:bodyPr>
          <a:lstStyle/>
          <a:p>
            <a:r>
              <a:rPr lang="en-US" dirty="0"/>
              <a:t>PRESENTED BY:</a:t>
            </a:r>
          </a:p>
          <a:p>
            <a:r>
              <a:rPr lang="en-US" dirty="0"/>
              <a:t>JAHNAVI KADA</a:t>
            </a:r>
            <a:endParaRPr lang="en-IN" dirty="0"/>
          </a:p>
        </p:txBody>
      </p:sp>
    </p:spTree>
    <p:extLst>
      <p:ext uri="{BB962C8B-B14F-4D97-AF65-F5344CB8AC3E}">
        <p14:creationId xmlns:p14="http://schemas.microsoft.com/office/powerpoint/2010/main" val="1155749577"/>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04B8AE49-54A6-6205-2E7A-270A1143F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39" y="808950"/>
            <a:ext cx="7528561" cy="2327968"/>
          </a:xfrm>
          <a:prstGeom prst="rect">
            <a:avLst/>
          </a:prstGeom>
        </p:spPr>
      </p:pic>
      <p:sp>
        <p:nvSpPr>
          <p:cNvPr id="3" name="TextBox 2">
            <a:extLst>
              <a:ext uri="{FF2B5EF4-FFF2-40B4-BE49-F238E27FC236}">
                <a16:creationId xmlns:a16="http://schemas.microsoft.com/office/drawing/2014/main" id="{5787C774-2319-6955-9365-3877D7636B81}"/>
              </a:ext>
            </a:extLst>
          </p:cNvPr>
          <p:cNvSpPr txBox="1"/>
          <p:nvPr/>
        </p:nvSpPr>
        <p:spPr>
          <a:xfrm>
            <a:off x="819911" y="3520153"/>
            <a:ext cx="4062985" cy="369332"/>
          </a:xfrm>
          <a:prstGeom prst="rect">
            <a:avLst/>
          </a:prstGeom>
          <a:noFill/>
        </p:spPr>
        <p:txBody>
          <a:bodyPr wrap="square" rtlCol="0">
            <a:spAutoFit/>
          </a:bodyPr>
          <a:lstStyle/>
          <a:p>
            <a:r>
              <a:rPr lang="en-US" b="1" dirty="0"/>
              <a:t>f) What are the top 5 product types?</a:t>
            </a:r>
            <a:endParaRPr lang="en-IN" b="1" dirty="0"/>
          </a:p>
        </p:txBody>
      </p:sp>
      <p:pic>
        <p:nvPicPr>
          <p:cNvPr id="5" name="Picture 4" descr="A screenshot of a computer&#10;&#10;Description automatically generated">
            <a:extLst>
              <a:ext uri="{FF2B5EF4-FFF2-40B4-BE49-F238E27FC236}">
                <a16:creationId xmlns:a16="http://schemas.microsoft.com/office/drawing/2014/main" id="{38135097-6A3A-A879-944B-A8623E6D1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39" y="4099322"/>
            <a:ext cx="4427604" cy="217950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D436D2A-BCFC-62D5-C725-B7F2A03C7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099322"/>
            <a:ext cx="2718816" cy="2179509"/>
          </a:xfrm>
          <a:prstGeom prst="rect">
            <a:avLst/>
          </a:prstGeom>
        </p:spPr>
      </p:pic>
    </p:spTree>
    <p:extLst>
      <p:ext uri="{BB962C8B-B14F-4D97-AF65-F5344CB8AC3E}">
        <p14:creationId xmlns:p14="http://schemas.microsoft.com/office/powerpoint/2010/main" val="1927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graph of different types of blue bars&#10;&#10;Description automatically generated">
            <a:extLst>
              <a:ext uri="{FF2B5EF4-FFF2-40B4-BE49-F238E27FC236}">
                <a16:creationId xmlns:a16="http://schemas.microsoft.com/office/drawing/2014/main" id="{350EBEDD-0AEC-4485-A541-7DD3AC7DC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412" y="914400"/>
            <a:ext cx="6593700" cy="4105656"/>
          </a:xfrm>
          <a:prstGeom prst="rect">
            <a:avLst/>
          </a:prstGeom>
        </p:spPr>
      </p:pic>
    </p:spTree>
    <p:extLst>
      <p:ext uri="{BB962C8B-B14F-4D97-AF65-F5344CB8AC3E}">
        <p14:creationId xmlns:p14="http://schemas.microsoft.com/office/powerpoint/2010/main" val="409705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42C55DF-A494-31DD-DFE0-4993C98C5F0E}"/>
              </a:ext>
            </a:extLst>
          </p:cNvPr>
          <p:cNvSpPr txBox="1"/>
          <p:nvPr/>
        </p:nvSpPr>
        <p:spPr>
          <a:xfrm>
            <a:off x="906780" y="731195"/>
            <a:ext cx="4451604" cy="369332"/>
          </a:xfrm>
          <a:prstGeom prst="rect">
            <a:avLst/>
          </a:prstGeom>
          <a:noFill/>
        </p:spPr>
        <p:txBody>
          <a:bodyPr wrap="square" rtlCol="0">
            <a:spAutoFit/>
          </a:bodyPr>
          <a:lstStyle/>
          <a:p>
            <a:r>
              <a:rPr lang="en-US" b="1" dirty="0"/>
              <a:t>g) Which city is having maximum spend?</a:t>
            </a:r>
            <a:endParaRPr lang="en-IN" b="1" dirty="0"/>
          </a:p>
        </p:txBody>
      </p:sp>
      <p:pic>
        <p:nvPicPr>
          <p:cNvPr id="4" name="Picture 3">
            <a:extLst>
              <a:ext uri="{FF2B5EF4-FFF2-40B4-BE49-F238E27FC236}">
                <a16:creationId xmlns:a16="http://schemas.microsoft.com/office/drawing/2014/main" id="{CF777CAB-C58B-7AD7-EF3F-5C0EE8460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 y="1478677"/>
            <a:ext cx="6439458" cy="283488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F59A54F-2BE7-1BEA-1ECA-62EFE3BBD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018" y="1478678"/>
            <a:ext cx="3032202" cy="2834886"/>
          </a:xfrm>
          <a:prstGeom prst="rect">
            <a:avLst/>
          </a:prstGeom>
        </p:spPr>
      </p:pic>
    </p:spTree>
    <p:extLst>
      <p:ext uri="{BB962C8B-B14F-4D97-AF65-F5344CB8AC3E}">
        <p14:creationId xmlns:p14="http://schemas.microsoft.com/office/powerpoint/2010/main" val="243825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CE40C01F-C58A-1DB8-576E-EFC9EF422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816" y="1235968"/>
            <a:ext cx="5128704" cy="3985605"/>
          </a:xfrm>
          <a:prstGeom prst="rect">
            <a:avLst/>
          </a:prstGeom>
        </p:spPr>
      </p:pic>
    </p:spTree>
    <p:extLst>
      <p:ext uri="{BB962C8B-B14F-4D97-AF65-F5344CB8AC3E}">
        <p14:creationId xmlns:p14="http://schemas.microsoft.com/office/powerpoint/2010/main" val="408381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2923F87-4A0B-DAEA-35B9-F65DBF9F8355}"/>
              </a:ext>
            </a:extLst>
          </p:cNvPr>
          <p:cNvSpPr txBox="1"/>
          <p:nvPr/>
        </p:nvSpPr>
        <p:spPr>
          <a:xfrm>
            <a:off x="940081" y="757617"/>
            <a:ext cx="5020056" cy="369332"/>
          </a:xfrm>
          <a:prstGeom prst="rect">
            <a:avLst/>
          </a:prstGeom>
          <a:noFill/>
        </p:spPr>
        <p:txBody>
          <a:bodyPr wrap="square" rtlCol="0">
            <a:spAutoFit/>
          </a:bodyPr>
          <a:lstStyle/>
          <a:p>
            <a:r>
              <a:rPr lang="en-US" b="1" dirty="0"/>
              <a:t>h) Which age group is spending more money?</a:t>
            </a:r>
            <a:endParaRPr lang="en-IN" b="1" dirty="0"/>
          </a:p>
        </p:txBody>
      </p:sp>
      <p:pic>
        <p:nvPicPr>
          <p:cNvPr id="4" name="Picture 3">
            <a:extLst>
              <a:ext uri="{FF2B5EF4-FFF2-40B4-BE49-F238E27FC236}">
                <a16:creationId xmlns:a16="http://schemas.microsoft.com/office/drawing/2014/main" id="{4CD1A822-1320-F67D-5DEA-964089985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81" y="1436510"/>
            <a:ext cx="7011008" cy="442760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7D2D9CE-B06D-3AA7-7B91-EDDB399A2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950" y="2679192"/>
            <a:ext cx="2723330" cy="3184922"/>
          </a:xfrm>
          <a:prstGeom prst="rect">
            <a:avLst/>
          </a:prstGeom>
        </p:spPr>
      </p:pic>
    </p:spTree>
    <p:extLst>
      <p:ext uri="{BB962C8B-B14F-4D97-AF65-F5344CB8AC3E}">
        <p14:creationId xmlns:p14="http://schemas.microsoft.com/office/powerpoint/2010/main" val="313862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A7D8294A-1C14-4DA6-10F6-399C13F75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03" y="1336446"/>
            <a:ext cx="4359018" cy="3924640"/>
          </a:xfrm>
          <a:prstGeom prst="rect">
            <a:avLst/>
          </a:prstGeom>
        </p:spPr>
      </p:pic>
    </p:spTree>
    <p:extLst>
      <p:ext uri="{BB962C8B-B14F-4D97-AF65-F5344CB8AC3E}">
        <p14:creationId xmlns:p14="http://schemas.microsoft.com/office/powerpoint/2010/main" val="4125814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E490DCA-418D-44F3-A558-0B67BC6D9AD8}"/>
              </a:ext>
            </a:extLst>
          </p:cNvPr>
          <p:cNvSpPr txBox="1"/>
          <p:nvPr/>
        </p:nvSpPr>
        <p:spPr>
          <a:xfrm>
            <a:off x="868680" y="731520"/>
            <a:ext cx="5888736" cy="369332"/>
          </a:xfrm>
          <a:prstGeom prst="rect">
            <a:avLst/>
          </a:prstGeom>
          <a:noFill/>
        </p:spPr>
        <p:txBody>
          <a:bodyPr wrap="square" rtlCol="0">
            <a:spAutoFit/>
          </a:bodyPr>
          <a:lstStyle/>
          <a:p>
            <a:r>
              <a:rPr lang="en-US" b="1" dirty="0" err="1"/>
              <a:t>i</a:t>
            </a:r>
            <a:r>
              <a:rPr lang="en-US" b="1" dirty="0"/>
              <a:t>) Who are the top 10 customers in terms of repayment?</a:t>
            </a:r>
            <a:endParaRPr lang="en-IN" b="1" dirty="0"/>
          </a:p>
        </p:txBody>
      </p:sp>
      <p:pic>
        <p:nvPicPr>
          <p:cNvPr id="4" name="Picture 3">
            <a:extLst>
              <a:ext uri="{FF2B5EF4-FFF2-40B4-BE49-F238E27FC236}">
                <a16:creationId xmlns:a16="http://schemas.microsoft.com/office/drawing/2014/main" id="{A7DD77CD-315C-FB01-81AD-AB82EB1C3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139" y="1447832"/>
            <a:ext cx="4910328" cy="2883343"/>
          </a:xfrm>
          <a:prstGeom prst="rect">
            <a:avLst/>
          </a:prstGeom>
        </p:spPr>
      </p:pic>
      <p:pic>
        <p:nvPicPr>
          <p:cNvPr id="6" name="Picture 5">
            <a:extLst>
              <a:ext uri="{FF2B5EF4-FFF2-40B4-BE49-F238E27FC236}">
                <a16:creationId xmlns:a16="http://schemas.microsoft.com/office/drawing/2014/main" id="{0C56DF98-A14F-2D0B-68CB-A80CDDC87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416" y="1447832"/>
            <a:ext cx="2485729" cy="2962656"/>
          </a:xfrm>
          <a:prstGeom prst="rect">
            <a:avLst/>
          </a:prstGeom>
        </p:spPr>
      </p:pic>
    </p:spTree>
    <p:extLst>
      <p:ext uri="{BB962C8B-B14F-4D97-AF65-F5344CB8AC3E}">
        <p14:creationId xmlns:p14="http://schemas.microsoft.com/office/powerpoint/2010/main" val="84792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12F422A-34A3-BB97-E4A7-6E47BF0E74A7}"/>
              </a:ext>
            </a:extLst>
          </p:cNvPr>
          <p:cNvSpPr txBox="1"/>
          <p:nvPr/>
        </p:nvSpPr>
        <p:spPr>
          <a:xfrm>
            <a:off x="795528" y="731520"/>
            <a:ext cx="9189720" cy="646331"/>
          </a:xfrm>
          <a:prstGeom prst="rect">
            <a:avLst/>
          </a:prstGeom>
          <a:noFill/>
        </p:spPr>
        <p:txBody>
          <a:bodyPr wrap="square" rtlCol="0">
            <a:spAutoFit/>
          </a:bodyPr>
          <a:lstStyle/>
          <a:p>
            <a:r>
              <a:rPr lang="en-US" dirty="0"/>
              <a:t> </a:t>
            </a:r>
            <a:r>
              <a:rPr lang="en-US" b="1" dirty="0"/>
              <a:t>3) Calculate the city wise spend on each product on yearly basis.  Also include a graphical representation for the same</a:t>
            </a:r>
            <a:endParaRPr lang="en-IN" b="1" dirty="0"/>
          </a:p>
        </p:txBody>
      </p:sp>
      <p:pic>
        <p:nvPicPr>
          <p:cNvPr id="4" name="Picture 3" descr="A screenshot of a computer program&#10;&#10;Description automatically generated">
            <a:extLst>
              <a:ext uri="{FF2B5EF4-FFF2-40B4-BE49-F238E27FC236}">
                <a16:creationId xmlns:a16="http://schemas.microsoft.com/office/drawing/2014/main" id="{211FD4BA-A5D4-C135-D51B-8855ED418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28" y="1667052"/>
            <a:ext cx="7864522" cy="4694327"/>
          </a:xfrm>
          <a:prstGeom prst="rect">
            <a:avLst/>
          </a:prstGeom>
        </p:spPr>
      </p:pic>
    </p:spTree>
    <p:extLst>
      <p:ext uri="{BB962C8B-B14F-4D97-AF65-F5344CB8AC3E}">
        <p14:creationId xmlns:p14="http://schemas.microsoft.com/office/powerpoint/2010/main" val="288915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55DE6C90-7E7E-074F-D463-FD994835E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461" y="761757"/>
            <a:ext cx="3183399" cy="2804403"/>
          </a:xfrm>
          <a:prstGeom prst="rect">
            <a:avLst/>
          </a:prstGeom>
        </p:spPr>
      </p:pic>
      <p:pic>
        <p:nvPicPr>
          <p:cNvPr id="3" name="Picture 2" descr="A graph of different colored bars&#10;&#10;Description automatically generated with medium confidence">
            <a:extLst>
              <a:ext uri="{FF2B5EF4-FFF2-40B4-BE49-F238E27FC236}">
                <a16:creationId xmlns:a16="http://schemas.microsoft.com/office/drawing/2014/main" id="{AA10E866-059F-40DE-22E2-9167487A0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111" y="2618060"/>
            <a:ext cx="6264428" cy="3962743"/>
          </a:xfrm>
          <a:prstGeom prst="rect">
            <a:avLst/>
          </a:prstGeom>
        </p:spPr>
      </p:pic>
    </p:spTree>
    <p:extLst>
      <p:ext uri="{BB962C8B-B14F-4D97-AF65-F5344CB8AC3E}">
        <p14:creationId xmlns:p14="http://schemas.microsoft.com/office/powerpoint/2010/main" val="225821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C157278-57F0-35E4-FD70-354915D5B5E1}"/>
              </a:ext>
            </a:extLst>
          </p:cNvPr>
          <p:cNvSpPr txBox="1"/>
          <p:nvPr/>
        </p:nvSpPr>
        <p:spPr>
          <a:xfrm>
            <a:off x="768096" y="667726"/>
            <a:ext cx="6748272" cy="646331"/>
          </a:xfrm>
          <a:prstGeom prst="rect">
            <a:avLst/>
          </a:prstGeom>
          <a:noFill/>
        </p:spPr>
        <p:txBody>
          <a:bodyPr wrap="square" rtlCol="0">
            <a:spAutoFit/>
          </a:bodyPr>
          <a:lstStyle/>
          <a:p>
            <a:r>
              <a:rPr lang="en-US" b="1" dirty="0"/>
              <a:t>(4) Create graphs for  </a:t>
            </a:r>
          </a:p>
          <a:p>
            <a:r>
              <a:rPr lang="en-US" b="1" dirty="0"/>
              <a:t>a) Monthly comparison of total spends, city wise</a:t>
            </a:r>
            <a:endParaRPr lang="en-IN" b="1" dirty="0"/>
          </a:p>
        </p:txBody>
      </p:sp>
      <p:pic>
        <p:nvPicPr>
          <p:cNvPr id="5" name="Picture 4" descr="A screenshot of a computer code&#10;&#10;Description automatically generated">
            <a:extLst>
              <a:ext uri="{FF2B5EF4-FFF2-40B4-BE49-F238E27FC236}">
                <a16:creationId xmlns:a16="http://schemas.microsoft.com/office/drawing/2014/main" id="{E1678B86-7769-BB4D-2B01-58CDCB61B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15" y="1584768"/>
            <a:ext cx="7978831" cy="4419983"/>
          </a:xfrm>
          <a:prstGeom prst="rect">
            <a:avLst/>
          </a:prstGeom>
        </p:spPr>
      </p:pic>
    </p:spTree>
    <p:extLst>
      <p:ext uri="{BB962C8B-B14F-4D97-AF65-F5344CB8AC3E}">
        <p14:creationId xmlns:p14="http://schemas.microsoft.com/office/powerpoint/2010/main" val="26163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BCDC6074-4E97-B582-A462-CEFC51290E0C}"/>
              </a:ext>
            </a:extLst>
          </p:cNvPr>
          <p:cNvSpPr txBox="1"/>
          <p:nvPr/>
        </p:nvSpPr>
        <p:spPr>
          <a:xfrm>
            <a:off x="840283" y="576075"/>
            <a:ext cx="3783212" cy="646331"/>
          </a:xfrm>
          <a:prstGeom prst="rect">
            <a:avLst/>
          </a:prstGeom>
          <a:noFill/>
        </p:spPr>
        <p:txBody>
          <a:bodyPr wrap="square" rtlCol="0">
            <a:spAutoFit/>
          </a:bodyPr>
          <a:lstStyle/>
          <a:p>
            <a:r>
              <a:rPr lang="en-US" sz="3600" b="1" u="sng">
                <a:solidFill>
                  <a:schemeClr val="tx2">
                    <a:lumMod val="75000"/>
                    <a:lumOff val="25000"/>
                  </a:schemeClr>
                </a:solidFill>
                <a:effectLst>
                  <a:outerShdw blurRad="50800" dist="38100" dir="2700000" algn="tl" rotWithShape="0">
                    <a:prstClr val="black">
                      <a:alpha val="40000"/>
                    </a:prstClr>
                  </a:outerShdw>
                </a:effectLst>
              </a:rPr>
              <a:t>INTRODUCTION :</a:t>
            </a:r>
            <a:endParaRPr lang="en-IN" sz="3600" b="1" u="sng" dirty="0">
              <a:solidFill>
                <a:schemeClr val="tx2">
                  <a:lumMod val="75000"/>
                  <a:lumOff val="25000"/>
                </a:schemeClr>
              </a:solidFill>
              <a:effectLst>
                <a:outerShdw blurRad="50800" dist="38100" dir="2700000" algn="tl" rotWithShape="0">
                  <a:prstClr val="black">
                    <a:alpha val="40000"/>
                  </a:prstClr>
                </a:outerShdw>
              </a:effectLst>
            </a:endParaRPr>
          </a:p>
        </p:txBody>
      </p:sp>
      <p:sp>
        <p:nvSpPr>
          <p:cNvPr id="9" name="TextBox 8">
            <a:extLst>
              <a:ext uri="{FF2B5EF4-FFF2-40B4-BE49-F238E27FC236}">
                <a16:creationId xmlns:a16="http://schemas.microsoft.com/office/drawing/2014/main" id="{D9708F98-555A-310C-BB83-4CA0F343974D}"/>
              </a:ext>
            </a:extLst>
          </p:cNvPr>
          <p:cNvSpPr txBox="1"/>
          <p:nvPr/>
        </p:nvSpPr>
        <p:spPr>
          <a:xfrm>
            <a:off x="840282" y="1307592"/>
            <a:ext cx="9144965" cy="2585323"/>
          </a:xfrm>
          <a:prstGeom prst="rect">
            <a:avLst/>
          </a:prstGeom>
          <a:noFill/>
        </p:spPr>
        <p:txBody>
          <a:bodyPr wrap="square" rtlCol="0">
            <a:spAutoFit/>
          </a:bodyPr>
          <a:lstStyle/>
          <a:p>
            <a:pPr algn="just"/>
            <a:r>
              <a:rPr lang="en-US" dirty="0"/>
              <a:t>Credit card data analysis plays a fundamental role in understanding consumer behavior, managing risks, and optimizing business strategies within the financial sector. By thoroughly examining credit card transactions, organizations can derive insights that are essential for enhancing service offerings and mitigating risks associated with fraud and credit defaults1. The analysis encompasses a wide array of aspects including transaction trends, spending patterns, and demographic influences, crucial for creating tailored financial products that resonate with diverse customer needs2. This exploratory approach to analyzing credit card data not only aids in identifying fraud but also enhances customer engagement through personalized marketing efforts</a:t>
            </a:r>
            <a:endParaRPr lang="en-IN" dirty="0"/>
          </a:p>
        </p:txBody>
      </p:sp>
      <p:pic>
        <p:nvPicPr>
          <p:cNvPr id="1030" name="Picture 6" descr="Credit Card Fraud Detection EDA">
            <a:extLst>
              <a:ext uri="{FF2B5EF4-FFF2-40B4-BE49-F238E27FC236}">
                <a16:creationId xmlns:a16="http://schemas.microsoft.com/office/drawing/2014/main" id="{3FB463AB-28BD-DE2A-4E85-6242CBC24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324" y="3602736"/>
            <a:ext cx="6065676" cy="325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102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70">
                                          <p:stCondLst>
                                            <p:cond delay="0"/>
                                          </p:stCondLst>
                                        </p:cTn>
                                        <p:tgtEl>
                                          <p:spTgt spid="1030"/>
                                        </p:tgtEl>
                                      </p:cBhvr>
                                    </p:animEffect>
                                    <p:anim calcmode="lin" valueType="num">
                                      <p:cBhvr>
                                        <p:cTn id="8" dur="1792" tmFilter="0,0; 0.14,0.36; 0.43,0.73; 0.71,0.91; 1.0,1.0">
                                          <p:stCondLst>
                                            <p:cond delay="0"/>
                                          </p:stCondLst>
                                        </p:cTn>
                                        <p:tgtEl>
                                          <p:spTgt spid="1030"/>
                                        </p:tgtEl>
                                        <p:attrNameLst>
                                          <p:attrName>ppt_x</p:attrName>
                                        </p:attrNameLst>
                                      </p:cBhvr>
                                      <p:tavLst>
                                        <p:tav tm="0">
                                          <p:val>
                                            <p:strVal val="#ppt_x-0.25"/>
                                          </p:val>
                                        </p:tav>
                                        <p:tav tm="100000">
                                          <p:val>
                                            <p:strVal val="#ppt_x"/>
                                          </p:val>
                                        </p:tav>
                                      </p:tavLst>
                                    </p:anim>
                                    <p:anim calcmode="lin" valueType="num">
                                      <p:cBhvr>
                                        <p:cTn id="9" dur="653" tmFilter="0.0,0.0; 0.25,0.07; 0.50,0.2; 0.75,0.467; 1.0,1.0">
                                          <p:stCondLst>
                                            <p:cond delay="0"/>
                                          </p:stCondLst>
                                        </p:cTn>
                                        <p:tgtEl>
                                          <p:spTgt spid="1030"/>
                                        </p:tgtEl>
                                        <p:attrNameLst>
                                          <p:attrName>ppt_y</p:attrName>
                                        </p:attrNameLst>
                                      </p:cBhvr>
                                      <p:tavLst>
                                        <p:tav tm="0" fmla="#ppt_y-sin(pi*$)/3">
                                          <p:val>
                                            <p:fltVal val="0.5"/>
                                          </p:val>
                                        </p:tav>
                                        <p:tav tm="100000">
                                          <p:val>
                                            <p:fltVal val="1"/>
                                          </p:val>
                                        </p:tav>
                                      </p:tavLst>
                                    </p:anim>
                                    <p:anim calcmode="lin" valueType="num">
                                      <p:cBhvr>
                                        <p:cTn id="10" dur="653" tmFilter="0, 0; 0.125,0.2665; 0.25,0.4; 0.375,0.465; 0.5,0.5;  0.625,0.535; 0.75,0.6; 0.875,0.7335; 1,1">
                                          <p:stCondLst>
                                            <p:cond delay="653"/>
                                          </p:stCondLst>
                                        </p:cTn>
                                        <p:tgtEl>
                                          <p:spTgt spid="1030"/>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1302"/>
                                          </p:stCondLst>
                                        </p:cTn>
                                        <p:tgtEl>
                                          <p:spTgt spid="1030"/>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1999"/>
                                          </p:stCondLst>
                                        </p:cTn>
                                        <p:tgtEl>
                                          <p:spTgt spid="1030"/>
                                        </p:tgtEl>
                                        <p:attrNameLst>
                                          <p:attrName>ppt_y</p:attrName>
                                        </p:attrNameLst>
                                      </p:cBhvr>
                                      <p:tavLst>
                                        <p:tav tm="0" fmla="#ppt_y-sin(pi*$)/81">
                                          <p:val>
                                            <p:fltVal val="0"/>
                                          </p:val>
                                        </p:tav>
                                        <p:tav tm="100000">
                                          <p:val>
                                            <p:fltVal val="1"/>
                                          </p:val>
                                        </p:tav>
                                      </p:tavLst>
                                    </p:anim>
                                    <p:animScale>
                                      <p:cBhvr>
                                        <p:cTn id="13" dur="1">
                                          <p:stCondLst>
                                            <p:cond delay="639"/>
                                          </p:stCondLst>
                                        </p:cTn>
                                        <p:tgtEl>
                                          <p:spTgt spid="1030"/>
                                        </p:tgtEl>
                                      </p:cBhvr>
                                      <p:to x="100000" y="60000"/>
                                    </p:animScale>
                                    <p:animScale>
                                      <p:cBhvr>
                                        <p:cTn id="14" dur="1" decel="50000">
                                          <p:stCondLst>
                                            <p:cond delay="665"/>
                                          </p:stCondLst>
                                        </p:cTn>
                                        <p:tgtEl>
                                          <p:spTgt spid="1030"/>
                                        </p:tgtEl>
                                      </p:cBhvr>
                                      <p:to x="100000" y="100000"/>
                                    </p:animScale>
                                    <p:animScale>
                                      <p:cBhvr>
                                        <p:cTn id="15" dur="1">
                                          <p:stCondLst>
                                            <p:cond delay="1290"/>
                                          </p:stCondLst>
                                        </p:cTn>
                                        <p:tgtEl>
                                          <p:spTgt spid="1030"/>
                                        </p:tgtEl>
                                      </p:cBhvr>
                                      <p:to x="100000" y="80000"/>
                                    </p:animScale>
                                    <p:animScale>
                                      <p:cBhvr>
                                        <p:cTn id="16" dur="1" decel="50000">
                                          <p:stCondLst>
                                            <p:cond delay="1316"/>
                                          </p:stCondLst>
                                        </p:cTn>
                                        <p:tgtEl>
                                          <p:spTgt spid="1030"/>
                                        </p:tgtEl>
                                      </p:cBhvr>
                                      <p:to x="100000" y="100000"/>
                                    </p:animScale>
                                    <p:animScale>
                                      <p:cBhvr>
                                        <p:cTn id="17" dur="1">
                                          <p:stCondLst>
                                            <p:cond delay="1999"/>
                                          </p:stCondLst>
                                        </p:cTn>
                                        <p:tgtEl>
                                          <p:spTgt spid="1030"/>
                                        </p:tgtEl>
                                      </p:cBhvr>
                                      <p:to x="100000" y="90000"/>
                                    </p:animScale>
                                    <p:animScale>
                                      <p:cBhvr>
                                        <p:cTn id="18" dur="1" decel="50000">
                                          <p:stCondLst>
                                            <p:cond delay="1999"/>
                                          </p:stCondLst>
                                        </p:cTn>
                                        <p:tgtEl>
                                          <p:spTgt spid="1030"/>
                                        </p:tgtEl>
                                      </p:cBhvr>
                                      <p:to x="100000" y="100000"/>
                                    </p:animScale>
                                    <p:animScale>
                                      <p:cBhvr>
                                        <p:cTn id="19" dur="1">
                                          <p:stCondLst>
                                            <p:cond delay="1999"/>
                                          </p:stCondLst>
                                        </p:cTn>
                                        <p:tgtEl>
                                          <p:spTgt spid="1030"/>
                                        </p:tgtEl>
                                      </p:cBhvr>
                                      <p:to x="100000" y="95000"/>
                                    </p:animScale>
                                    <p:animScale>
                                      <p:cBhvr>
                                        <p:cTn id="20" dur="1" decel="50000">
                                          <p:stCondLst>
                                            <p:cond delay="1999"/>
                                          </p:stCondLst>
                                        </p:cTn>
                                        <p:tgtEl>
                                          <p:spTgt spid="10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graph of a number of cities&#10;&#10;Description automatically generated">
            <a:extLst>
              <a:ext uri="{FF2B5EF4-FFF2-40B4-BE49-F238E27FC236}">
                <a16:creationId xmlns:a16="http://schemas.microsoft.com/office/drawing/2014/main" id="{5E75730B-0BBF-E225-CA2D-1E6609B10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852" y="2378029"/>
            <a:ext cx="6302286" cy="39856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62ECA27-599F-1247-2A46-C49DCC2E3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862" y="866859"/>
            <a:ext cx="3216824" cy="2857748"/>
          </a:xfrm>
          <a:prstGeom prst="rect">
            <a:avLst/>
          </a:prstGeom>
        </p:spPr>
      </p:pic>
    </p:spTree>
    <p:extLst>
      <p:ext uri="{BB962C8B-B14F-4D97-AF65-F5344CB8AC3E}">
        <p14:creationId xmlns:p14="http://schemas.microsoft.com/office/powerpoint/2010/main" val="320309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69F3117-EC19-B2A8-386C-C5E8DE34E062}"/>
              </a:ext>
            </a:extLst>
          </p:cNvPr>
          <p:cNvSpPr txBox="1"/>
          <p:nvPr/>
        </p:nvSpPr>
        <p:spPr>
          <a:xfrm>
            <a:off x="914400" y="750942"/>
            <a:ext cx="10527792" cy="646331"/>
          </a:xfrm>
          <a:prstGeom prst="rect">
            <a:avLst/>
          </a:prstGeom>
          <a:noFill/>
        </p:spPr>
        <p:txBody>
          <a:bodyPr wrap="square" rtlCol="0">
            <a:spAutoFit/>
          </a:bodyPr>
          <a:lstStyle/>
          <a:p>
            <a:r>
              <a:rPr lang="en-US" b="1" dirty="0"/>
              <a:t>(b) Comparison of monthly spend for each product (look for any seasonality that exists in terms of spend)</a:t>
            </a:r>
            <a:endParaRPr lang="en-IN" b="1" dirty="0"/>
          </a:p>
        </p:txBody>
      </p:sp>
      <p:pic>
        <p:nvPicPr>
          <p:cNvPr id="4" name="Picture 3" descr="A screenshot of a computer code&#10;&#10;Description automatically generated">
            <a:extLst>
              <a:ext uri="{FF2B5EF4-FFF2-40B4-BE49-F238E27FC236}">
                <a16:creationId xmlns:a16="http://schemas.microsoft.com/office/drawing/2014/main" id="{5A321BCB-B4C9-BB91-180B-1F280CAF3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56" y="1645276"/>
            <a:ext cx="8359864" cy="3338203"/>
          </a:xfrm>
          <a:prstGeom prst="rect">
            <a:avLst/>
          </a:prstGeom>
        </p:spPr>
      </p:pic>
    </p:spTree>
    <p:extLst>
      <p:ext uri="{BB962C8B-B14F-4D97-AF65-F5344CB8AC3E}">
        <p14:creationId xmlns:p14="http://schemas.microsoft.com/office/powerpoint/2010/main" val="104657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99B4970E-1639-5217-B564-071F3517F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112" y="2094482"/>
            <a:ext cx="6073775" cy="440478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A668269-5A8F-CD2D-6FF7-E0F3E0FB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69" y="904630"/>
            <a:ext cx="3482974" cy="2944993"/>
          </a:xfrm>
          <a:prstGeom prst="rect">
            <a:avLst/>
          </a:prstGeom>
        </p:spPr>
      </p:pic>
    </p:spTree>
    <p:extLst>
      <p:ext uri="{BB962C8B-B14F-4D97-AF65-F5344CB8AC3E}">
        <p14:creationId xmlns:p14="http://schemas.microsoft.com/office/powerpoint/2010/main" val="58179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D733F5D-475A-5E11-FB6E-2EC7E5AFE304}"/>
              </a:ext>
            </a:extLst>
          </p:cNvPr>
          <p:cNvSpPr txBox="1"/>
          <p:nvPr/>
        </p:nvSpPr>
        <p:spPr>
          <a:xfrm>
            <a:off x="883920" y="864679"/>
            <a:ext cx="5010912" cy="369332"/>
          </a:xfrm>
          <a:prstGeom prst="rect">
            <a:avLst/>
          </a:prstGeom>
          <a:noFill/>
        </p:spPr>
        <p:txBody>
          <a:bodyPr wrap="square" rtlCol="0">
            <a:spAutoFit/>
          </a:bodyPr>
          <a:lstStyle/>
          <a:p>
            <a:r>
              <a:rPr lang="en-US" b="1" dirty="0"/>
              <a:t>(c) Comparison of yearly spend on air tickets</a:t>
            </a:r>
            <a:endParaRPr lang="en-IN" b="1" dirty="0"/>
          </a:p>
        </p:txBody>
      </p:sp>
      <p:pic>
        <p:nvPicPr>
          <p:cNvPr id="4" name="Picture 3" descr="A computer screen shot of text&#10;&#10;Description automatically generated">
            <a:extLst>
              <a:ext uri="{FF2B5EF4-FFF2-40B4-BE49-F238E27FC236}">
                <a16:creationId xmlns:a16="http://schemas.microsoft.com/office/drawing/2014/main" id="{BB36C087-0F95-5918-1E1C-3E669EECD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 y="1346434"/>
            <a:ext cx="6432675" cy="2530059"/>
          </a:xfrm>
          <a:prstGeom prst="rect">
            <a:avLst/>
          </a:prstGeom>
        </p:spPr>
      </p:pic>
      <p:pic>
        <p:nvPicPr>
          <p:cNvPr id="6" name="Picture 5">
            <a:extLst>
              <a:ext uri="{FF2B5EF4-FFF2-40B4-BE49-F238E27FC236}">
                <a16:creationId xmlns:a16="http://schemas.microsoft.com/office/drawing/2014/main" id="{FD2E3E1B-380E-43C6-A6FF-5B407A1AA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327" y="1346434"/>
            <a:ext cx="3590753" cy="2075754"/>
          </a:xfrm>
          <a:prstGeom prst="rect">
            <a:avLst/>
          </a:prstGeom>
        </p:spPr>
      </p:pic>
      <p:pic>
        <p:nvPicPr>
          <p:cNvPr id="8" name="Picture 7">
            <a:extLst>
              <a:ext uri="{FF2B5EF4-FFF2-40B4-BE49-F238E27FC236}">
                <a16:creationId xmlns:a16="http://schemas.microsoft.com/office/drawing/2014/main" id="{3BFE7FEA-83F9-E30A-AB3E-550E4852F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20" y="3896459"/>
            <a:ext cx="6432675" cy="2941575"/>
          </a:xfrm>
          <a:prstGeom prst="rect">
            <a:avLst/>
          </a:prstGeom>
        </p:spPr>
      </p:pic>
    </p:spTree>
    <p:extLst>
      <p:ext uri="{BB962C8B-B14F-4D97-AF65-F5344CB8AC3E}">
        <p14:creationId xmlns:p14="http://schemas.microsoft.com/office/powerpoint/2010/main" val="381555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4CB2C0D-51B9-6C83-7D7D-D9E79F33D707}"/>
              </a:ext>
            </a:extLst>
          </p:cNvPr>
          <p:cNvSpPr txBox="1"/>
          <p:nvPr/>
        </p:nvSpPr>
        <p:spPr>
          <a:xfrm>
            <a:off x="833720" y="380688"/>
            <a:ext cx="10341864" cy="1200329"/>
          </a:xfrm>
          <a:prstGeom prst="rect">
            <a:avLst/>
          </a:prstGeom>
          <a:noFill/>
        </p:spPr>
        <p:txBody>
          <a:bodyPr wrap="square" rtlCol="0">
            <a:spAutoFit/>
          </a:bodyPr>
          <a:lstStyle/>
          <a:p>
            <a:pPr algn="just"/>
            <a:r>
              <a:rPr lang="en-US" b="1" dirty="0"/>
              <a:t>(5) You need to find top 10 customers for each city in terms of their repayment amount by different products and by different time periods  i.e. year or month. The user should be able to specify the product (Gold/Silver/Platinum) and time period (yearly or monthly) and the function should automatically take these inputs while identifying the top 10 customers</a:t>
            </a:r>
            <a:endParaRPr lang="en-IN" b="1" dirty="0"/>
          </a:p>
        </p:txBody>
      </p:sp>
      <p:pic>
        <p:nvPicPr>
          <p:cNvPr id="5" name="Picture 4">
            <a:extLst>
              <a:ext uri="{FF2B5EF4-FFF2-40B4-BE49-F238E27FC236}">
                <a16:creationId xmlns:a16="http://schemas.microsoft.com/office/drawing/2014/main" id="{99A9D473-E08A-21E8-3879-9592C5C179DF}"/>
              </a:ext>
            </a:extLst>
          </p:cNvPr>
          <p:cNvPicPr>
            <a:picLocks noChangeAspect="1"/>
          </p:cNvPicPr>
          <p:nvPr/>
        </p:nvPicPr>
        <p:blipFill>
          <a:blip r:embed="rId2"/>
          <a:stretch>
            <a:fillRect/>
          </a:stretch>
        </p:blipFill>
        <p:spPr>
          <a:xfrm>
            <a:off x="6510529" y="1639915"/>
            <a:ext cx="5265400" cy="5159187"/>
          </a:xfrm>
          <a:prstGeom prst="rect">
            <a:avLst/>
          </a:prstGeom>
        </p:spPr>
      </p:pic>
      <p:pic>
        <p:nvPicPr>
          <p:cNvPr id="6" name="Picture 5">
            <a:extLst>
              <a:ext uri="{FF2B5EF4-FFF2-40B4-BE49-F238E27FC236}">
                <a16:creationId xmlns:a16="http://schemas.microsoft.com/office/drawing/2014/main" id="{FAED157F-878D-F5A1-846C-1F82A7ACA2A2}"/>
              </a:ext>
            </a:extLst>
          </p:cNvPr>
          <p:cNvPicPr>
            <a:picLocks noChangeAspect="1"/>
          </p:cNvPicPr>
          <p:nvPr/>
        </p:nvPicPr>
        <p:blipFill>
          <a:blip r:embed="rId3"/>
          <a:stretch>
            <a:fillRect/>
          </a:stretch>
        </p:blipFill>
        <p:spPr>
          <a:xfrm>
            <a:off x="576423" y="1639915"/>
            <a:ext cx="5586634" cy="5159187"/>
          </a:xfrm>
          <a:prstGeom prst="rect">
            <a:avLst/>
          </a:prstGeom>
        </p:spPr>
      </p:pic>
    </p:spTree>
    <p:extLst>
      <p:ext uri="{BB962C8B-B14F-4D97-AF65-F5344CB8AC3E}">
        <p14:creationId xmlns:p14="http://schemas.microsoft.com/office/powerpoint/2010/main" val="199943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7F3D18F-6C4B-B8CA-F448-007E4CA0151E}"/>
              </a:ext>
            </a:extLst>
          </p:cNvPr>
          <p:cNvSpPr txBox="1"/>
          <p:nvPr/>
        </p:nvSpPr>
        <p:spPr>
          <a:xfrm>
            <a:off x="825246" y="1583680"/>
            <a:ext cx="8455914" cy="2308324"/>
          </a:xfrm>
          <a:prstGeom prst="rect">
            <a:avLst/>
          </a:prstGeom>
          <a:noFill/>
        </p:spPr>
        <p:txBody>
          <a:bodyPr wrap="square">
            <a:spAutoFit/>
          </a:bodyPr>
          <a:lstStyle/>
          <a:p>
            <a:pPr algn="just"/>
            <a:r>
              <a:rPr lang="en-IN" dirty="0"/>
              <a:t>​In conclusion, analysing credit card data is crucial for various stakeholders, including banks, businesses, and consumers.​ It provides valuable insights that can enhance fraud detection, improve customer service, and aid in strategic decision-making. Understanding consumer behaviour concerning credit card usage not only aids in tailoring marketing strategies but also helps in risk management and financial stability for institutions. As more data continues to be generated, leveraging data analysis tools and techniques will be vital in maintaining a competitive edge in the financial landscape.</a:t>
            </a:r>
          </a:p>
        </p:txBody>
      </p:sp>
      <p:sp>
        <p:nvSpPr>
          <p:cNvPr id="5" name="TextBox 4">
            <a:extLst>
              <a:ext uri="{FF2B5EF4-FFF2-40B4-BE49-F238E27FC236}">
                <a16:creationId xmlns:a16="http://schemas.microsoft.com/office/drawing/2014/main" id="{5681C9A2-BBB9-FB64-2DB4-0F57B1AA3B90}"/>
              </a:ext>
            </a:extLst>
          </p:cNvPr>
          <p:cNvSpPr txBox="1"/>
          <p:nvPr/>
        </p:nvSpPr>
        <p:spPr>
          <a:xfrm>
            <a:off x="902970" y="660350"/>
            <a:ext cx="3074670"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3600" b="1" u="sng" dirty="0">
                <a:solidFill>
                  <a:schemeClr val="tx2">
                    <a:lumMod val="75000"/>
                    <a:lumOff val="25000"/>
                  </a:schemeClr>
                </a:solidFill>
              </a:rPr>
              <a:t>Conclusion:</a:t>
            </a:r>
          </a:p>
          <a:p>
            <a:endParaRPr lang="en-IN" dirty="0"/>
          </a:p>
        </p:txBody>
      </p:sp>
    </p:spTree>
    <p:extLst>
      <p:ext uri="{BB962C8B-B14F-4D97-AF65-F5344CB8AC3E}">
        <p14:creationId xmlns:p14="http://schemas.microsoft.com/office/powerpoint/2010/main" val="114940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B0B249D-38F3-FCCB-EDFD-73E4F5F30429}"/>
              </a:ext>
            </a:extLst>
          </p:cNvPr>
          <p:cNvSpPr txBox="1"/>
          <p:nvPr/>
        </p:nvSpPr>
        <p:spPr>
          <a:xfrm>
            <a:off x="3462620" y="2176272"/>
            <a:ext cx="5084064" cy="1015663"/>
          </a:xfrm>
          <a:prstGeom prst="rect">
            <a:avLst/>
          </a:prstGeom>
          <a:noFill/>
          <a:effectLst>
            <a:reflection blurRad="6350" stA="50000" endA="300" endPos="90000" dir="5400000" sy="-100000" algn="bl" rotWithShape="0"/>
          </a:effectLst>
        </p:spPr>
        <p:txBody>
          <a:bodyPr wrap="square" rtlCol="0">
            <a:spAutoFit/>
          </a:bodyPr>
          <a:lstStyle/>
          <a:p>
            <a:r>
              <a:rPr lang="en-US" sz="6000" b="1" dirty="0">
                <a:solidFill>
                  <a:schemeClr val="tx2">
                    <a:lumMod val="50000"/>
                    <a:lumOff val="50000"/>
                  </a:schemeClr>
                </a:solidFill>
              </a:rPr>
              <a:t>THANK YOU </a:t>
            </a:r>
            <a:endParaRPr lang="en-IN" sz="6000" b="1" dirty="0">
              <a:solidFill>
                <a:schemeClr val="tx2">
                  <a:lumMod val="50000"/>
                  <a:lumOff val="50000"/>
                </a:schemeClr>
              </a:solidFill>
            </a:endParaRPr>
          </a:p>
        </p:txBody>
      </p:sp>
    </p:spTree>
    <p:extLst>
      <p:ext uri="{BB962C8B-B14F-4D97-AF65-F5344CB8AC3E}">
        <p14:creationId xmlns:p14="http://schemas.microsoft.com/office/powerpoint/2010/main" val="1616181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3028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256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280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F716DB2-C6EF-E0AE-BCF0-D3D9AA957FD2}"/>
              </a:ext>
            </a:extLst>
          </p:cNvPr>
          <p:cNvSpPr txBox="1"/>
          <p:nvPr/>
        </p:nvSpPr>
        <p:spPr>
          <a:xfrm>
            <a:off x="732206" y="520511"/>
            <a:ext cx="3154680" cy="646331"/>
          </a:xfrm>
          <a:prstGeom prst="rect">
            <a:avLst/>
          </a:prstGeom>
          <a:noFill/>
        </p:spPr>
        <p:txBody>
          <a:bodyPr wrap="square" rtlCol="0">
            <a:spAutoFit/>
          </a:bodyPr>
          <a:lstStyle/>
          <a:p>
            <a:r>
              <a:rPr lang="en-US" sz="3600" b="1" u="sng" dirty="0">
                <a:solidFill>
                  <a:schemeClr val="tx2">
                    <a:lumMod val="75000"/>
                    <a:lumOff val="25000"/>
                  </a:schemeClr>
                </a:solidFill>
                <a:effectLst>
                  <a:outerShdw blurRad="50800" dist="38100" dir="2700000" algn="tl" rotWithShape="0">
                    <a:prstClr val="black">
                      <a:alpha val="40000"/>
                    </a:prstClr>
                  </a:outerShdw>
                </a:effectLst>
              </a:rPr>
              <a:t>OBJECTIVES :  </a:t>
            </a:r>
            <a:endParaRPr lang="en-IN" sz="3600" b="1" u="sng" dirty="0">
              <a:solidFill>
                <a:schemeClr val="tx2">
                  <a:lumMod val="75000"/>
                  <a:lumOff val="25000"/>
                </a:schemeClr>
              </a:solidFill>
              <a:effectLst>
                <a:outerShdw blurRad="50800" dist="38100" dir="2700000" algn="tl" rotWithShape="0">
                  <a:prstClr val="black">
                    <a:alpha val="40000"/>
                  </a:prstClr>
                </a:outerShdw>
              </a:effectLst>
            </a:endParaRPr>
          </a:p>
        </p:txBody>
      </p:sp>
      <p:sp>
        <p:nvSpPr>
          <p:cNvPr id="4" name="TextBox 3">
            <a:extLst>
              <a:ext uri="{FF2B5EF4-FFF2-40B4-BE49-F238E27FC236}">
                <a16:creationId xmlns:a16="http://schemas.microsoft.com/office/drawing/2014/main" id="{59A779A8-C57B-B082-D6B4-4CF9A52BF7B4}"/>
              </a:ext>
            </a:extLst>
          </p:cNvPr>
          <p:cNvSpPr txBox="1"/>
          <p:nvPr/>
        </p:nvSpPr>
        <p:spPr>
          <a:xfrm>
            <a:off x="732206" y="1166842"/>
            <a:ext cx="10727587" cy="4524315"/>
          </a:xfrm>
          <a:prstGeom prst="rect">
            <a:avLst/>
          </a:prstGeom>
          <a:noFill/>
        </p:spPr>
        <p:txBody>
          <a:bodyPr wrap="square" rtlCol="0">
            <a:spAutoFit/>
          </a:bodyPr>
          <a:lstStyle/>
          <a:p>
            <a:pPr algn="just"/>
            <a:r>
              <a:rPr lang="en-US" dirty="0"/>
              <a:t>The main objectives of credit card data analysis can be outlined as follows:</a:t>
            </a:r>
          </a:p>
          <a:p>
            <a:pPr algn="just"/>
            <a:endParaRPr lang="en-US" dirty="0"/>
          </a:p>
          <a:p>
            <a:pPr algn="just"/>
            <a:r>
              <a:rPr lang="en-US" b="1" dirty="0"/>
              <a:t>Fraud Detection: </a:t>
            </a:r>
            <a:r>
              <a:rPr lang="en-US" dirty="0"/>
              <a:t>To identify and mitigate potentially fraudulent activities by analyzing transaction patterns and anomalies common in credit card misuse1.</a:t>
            </a:r>
          </a:p>
          <a:p>
            <a:pPr algn="just"/>
            <a:endParaRPr lang="en-US" dirty="0"/>
          </a:p>
          <a:p>
            <a:pPr algn="just"/>
            <a:r>
              <a:rPr lang="en-US" b="1" dirty="0"/>
              <a:t>Customer Behavior Insight: </a:t>
            </a:r>
            <a:r>
              <a:rPr lang="en-US" dirty="0"/>
              <a:t>To gain a comprehensive understanding of consumer spending habits across different demographics, allowing for refined targeting in marketing strategies.</a:t>
            </a:r>
          </a:p>
          <a:p>
            <a:pPr algn="just"/>
            <a:endParaRPr lang="en-US" dirty="0"/>
          </a:p>
          <a:p>
            <a:pPr algn="just"/>
            <a:r>
              <a:rPr lang="en-US" b="1" dirty="0"/>
              <a:t>Risk Management: </a:t>
            </a:r>
            <a:r>
              <a:rPr lang="en-US" dirty="0"/>
              <a:t>To evaluate risks associated with credit card usage, particularly in assessing creditworthiness and default probability among borrowers.</a:t>
            </a:r>
          </a:p>
          <a:p>
            <a:pPr algn="just"/>
            <a:endParaRPr lang="en-US" dirty="0"/>
          </a:p>
          <a:p>
            <a:pPr algn="just"/>
            <a:r>
              <a:rPr lang="en-US" b="1" dirty="0"/>
              <a:t>Business Strategy Optimization: </a:t>
            </a:r>
            <a:r>
              <a:rPr lang="en-US" dirty="0"/>
              <a:t>To inform businesses about spending trends and consumer preferences, enabling them to develop more effective marketing campaigns and improve service delivery.</a:t>
            </a:r>
          </a:p>
          <a:p>
            <a:pPr algn="just"/>
            <a:endParaRPr lang="en-US" dirty="0"/>
          </a:p>
          <a:p>
            <a:pPr algn="just"/>
            <a:r>
              <a:rPr lang="en-US" b="1" dirty="0"/>
              <a:t>Predictive Analytics: </a:t>
            </a:r>
            <a:r>
              <a:rPr lang="en-US" dirty="0"/>
              <a:t>To deploy machine learning algorithms for predictive modeling that aids in forecasting credit card usage trends and potential defaults.</a:t>
            </a:r>
            <a:endParaRPr lang="en-IN" dirty="0"/>
          </a:p>
        </p:txBody>
      </p:sp>
    </p:spTree>
    <p:extLst>
      <p:ext uri="{BB962C8B-B14F-4D97-AF65-F5344CB8AC3E}">
        <p14:creationId xmlns:p14="http://schemas.microsoft.com/office/powerpoint/2010/main" val="4027145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497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A441F81-D1A8-89E1-0154-9BA1A54D7606}"/>
              </a:ext>
            </a:extLst>
          </p:cNvPr>
          <p:cNvSpPr txBox="1"/>
          <p:nvPr/>
        </p:nvSpPr>
        <p:spPr>
          <a:xfrm>
            <a:off x="793493" y="824398"/>
            <a:ext cx="6999812" cy="369332"/>
          </a:xfrm>
          <a:prstGeom prst="rect">
            <a:avLst/>
          </a:prstGeom>
          <a:noFill/>
        </p:spPr>
        <p:txBody>
          <a:bodyPr wrap="square" rtlCol="0">
            <a:spAutoFit/>
          </a:bodyPr>
          <a:lstStyle/>
          <a:p>
            <a:r>
              <a:rPr lang="en-US" b="1" dirty="0"/>
              <a:t>(a) In case age is less than 18, replace it with mean of age values</a:t>
            </a:r>
            <a:endParaRPr lang="en-IN" b="1" dirty="0"/>
          </a:p>
        </p:txBody>
      </p:sp>
      <p:pic>
        <p:nvPicPr>
          <p:cNvPr id="4" name="Picture 3">
            <a:extLst>
              <a:ext uri="{FF2B5EF4-FFF2-40B4-BE49-F238E27FC236}">
                <a16:creationId xmlns:a16="http://schemas.microsoft.com/office/drawing/2014/main" id="{99975A5A-0054-FB22-2ED3-36D3E0FF4472}"/>
              </a:ext>
            </a:extLst>
          </p:cNvPr>
          <p:cNvPicPr>
            <a:picLocks noChangeAspect="1"/>
          </p:cNvPicPr>
          <p:nvPr/>
        </p:nvPicPr>
        <p:blipFill>
          <a:blip r:embed="rId2"/>
          <a:stretch>
            <a:fillRect/>
          </a:stretch>
        </p:blipFill>
        <p:spPr>
          <a:xfrm>
            <a:off x="932688" y="1248851"/>
            <a:ext cx="3360711" cy="609653"/>
          </a:xfrm>
          <a:prstGeom prst="rect">
            <a:avLst/>
          </a:prstGeom>
        </p:spPr>
      </p:pic>
      <p:sp>
        <p:nvSpPr>
          <p:cNvPr id="5" name="TextBox 4">
            <a:extLst>
              <a:ext uri="{FF2B5EF4-FFF2-40B4-BE49-F238E27FC236}">
                <a16:creationId xmlns:a16="http://schemas.microsoft.com/office/drawing/2014/main" id="{60E65B9B-C780-DCB3-BD95-EFAAE389A981}"/>
              </a:ext>
            </a:extLst>
          </p:cNvPr>
          <p:cNvSpPr txBox="1"/>
          <p:nvPr/>
        </p:nvSpPr>
        <p:spPr>
          <a:xfrm>
            <a:off x="857501" y="2046250"/>
            <a:ext cx="9621524" cy="646331"/>
          </a:xfrm>
          <a:prstGeom prst="rect">
            <a:avLst/>
          </a:prstGeom>
          <a:noFill/>
        </p:spPr>
        <p:txBody>
          <a:bodyPr wrap="square" rtlCol="0">
            <a:spAutoFit/>
          </a:bodyPr>
          <a:lstStyle/>
          <a:p>
            <a:r>
              <a:rPr lang="en-US" b="1" dirty="0"/>
              <a:t>(b) In case spend amount is more than the limit, replace it with 50% of that customer’s limit   (customer’s limit provided in acquisition table is the per transaction limit on his card)</a:t>
            </a:r>
            <a:endParaRPr lang="en-IN" b="1" dirty="0"/>
          </a:p>
        </p:txBody>
      </p:sp>
      <p:pic>
        <p:nvPicPr>
          <p:cNvPr id="7" name="Picture 6" descr="A screenshot of a computer code&#10;&#10;Description automatically generated">
            <a:extLst>
              <a:ext uri="{FF2B5EF4-FFF2-40B4-BE49-F238E27FC236}">
                <a16:creationId xmlns:a16="http://schemas.microsoft.com/office/drawing/2014/main" id="{AD685611-1240-B941-65BB-EB9190AF7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39" y="2880327"/>
            <a:ext cx="9312447" cy="1798476"/>
          </a:xfrm>
          <a:prstGeom prst="rect">
            <a:avLst/>
          </a:prstGeom>
        </p:spPr>
      </p:pic>
      <p:pic>
        <p:nvPicPr>
          <p:cNvPr id="9" name="Picture 8" descr="A close-up of a number&#10;&#10;Description automatically generated">
            <a:extLst>
              <a:ext uri="{FF2B5EF4-FFF2-40B4-BE49-F238E27FC236}">
                <a16:creationId xmlns:a16="http://schemas.microsoft.com/office/drawing/2014/main" id="{4BC4A4AC-7896-EDA9-D165-42C1F47D4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039" y="4810317"/>
            <a:ext cx="9716342" cy="1597663"/>
          </a:xfrm>
          <a:prstGeom prst="rect">
            <a:avLst/>
          </a:prstGeom>
        </p:spPr>
      </p:pic>
      <p:sp>
        <p:nvSpPr>
          <p:cNvPr id="10" name="TextBox 9">
            <a:extLst>
              <a:ext uri="{FF2B5EF4-FFF2-40B4-BE49-F238E27FC236}">
                <a16:creationId xmlns:a16="http://schemas.microsoft.com/office/drawing/2014/main" id="{53A2ACDA-D114-9477-187B-74C954AA9DEC}"/>
              </a:ext>
            </a:extLst>
          </p:cNvPr>
          <p:cNvSpPr txBox="1"/>
          <p:nvPr/>
        </p:nvSpPr>
        <p:spPr>
          <a:xfrm flipH="1">
            <a:off x="793493" y="476211"/>
            <a:ext cx="2677341" cy="369332"/>
          </a:xfrm>
          <a:prstGeom prst="rect">
            <a:avLst/>
          </a:prstGeom>
          <a:noFill/>
        </p:spPr>
        <p:txBody>
          <a:bodyPr wrap="square" rtlCol="0">
            <a:spAutoFit/>
          </a:bodyPr>
          <a:lstStyle/>
          <a:p>
            <a:r>
              <a:rPr lang="en-US" b="1" dirty="0"/>
              <a:t>(1) In the above dataset</a:t>
            </a:r>
            <a:endParaRPr lang="en-IN" b="1" dirty="0"/>
          </a:p>
        </p:txBody>
      </p:sp>
    </p:spTree>
    <p:extLst>
      <p:ext uri="{BB962C8B-B14F-4D97-AF65-F5344CB8AC3E}">
        <p14:creationId xmlns:p14="http://schemas.microsoft.com/office/powerpoint/2010/main" val="205898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B10A2A5F-8265-A09B-CEAF-AFB4B229AEC5}"/>
              </a:ext>
            </a:extLst>
          </p:cNvPr>
          <p:cNvSpPr txBox="1"/>
          <p:nvPr/>
        </p:nvSpPr>
        <p:spPr>
          <a:xfrm>
            <a:off x="854010" y="811769"/>
            <a:ext cx="9731583" cy="369332"/>
          </a:xfrm>
          <a:prstGeom prst="rect">
            <a:avLst/>
          </a:prstGeom>
          <a:noFill/>
        </p:spPr>
        <p:txBody>
          <a:bodyPr wrap="square" rtlCol="0">
            <a:spAutoFit/>
          </a:bodyPr>
          <a:lstStyle/>
          <a:p>
            <a:r>
              <a:rPr lang="en-US" b="1" dirty="0"/>
              <a:t>(c) Incase the repayment amount is more than the limit, replace the repayment with the limit</a:t>
            </a:r>
            <a:endParaRPr lang="en-IN" b="1" dirty="0"/>
          </a:p>
        </p:txBody>
      </p:sp>
      <p:pic>
        <p:nvPicPr>
          <p:cNvPr id="4" name="Picture 3" descr="A screen shot of a computer code&#10;&#10;Description automatically generated">
            <a:extLst>
              <a:ext uri="{FF2B5EF4-FFF2-40B4-BE49-F238E27FC236}">
                <a16:creationId xmlns:a16="http://schemas.microsoft.com/office/drawing/2014/main" id="{88513A38-B63E-B2D8-CC98-610B8D8F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06" y="1382925"/>
            <a:ext cx="8817104" cy="1623201"/>
          </a:xfrm>
          <a:prstGeom prst="rect">
            <a:avLst/>
          </a:prstGeom>
        </p:spPr>
      </p:pic>
      <p:pic>
        <p:nvPicPr>
          <p:cNvPr id="6" name="Picture 5" descr="A close-up of a number&#10;&#10;Description automatically generated">
            <a:extLst>
              <a:ext uri="{FF2B5EF4-FFF2-40B4-BE49-F238E27FC236}">
                <a16:creationId xmlns:a16="http://schemas.microsoft.com/office/drawing/2014/main" id="{166E7D37-C072-D812-4A2D-B2E972314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306" y="3207950"/>
            <a:ext cx="9731583" cy="1623201"/>
          </a:xfrm>
          <a:prstGeom prst="rect">
            <a:avLst/>
          </a:prstGeom>
        </p:spPr>
      </p:pic>
    </p:spTree>
    <p:extLst>
      <p:ext uri="{BB962C8B-B14F-4D97-AF65-F5344CB8AC3E}">
        <p14:creationId xmlns:p14="http://schemas.microsoft.com/office/powerpoint/2010/main" val="7926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white background with black text&#10;&#10;Description automatically generated">
            <a:extLst>
              <a:ext uri="{FF2B5EF4-FFF2-40B4-BE49-F238E27FC236}">
                <a16:creationId xmlns:a16="http://schemas.microsoft.com/office/drawing/2014/main" id="{C56644F8-84E7-20A6-7BF1-4B2AD32D6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26" y="1540109"/>
            <a:ext cx="4770533" cy="876376"/>
          </a:xfrm>
          <a:prstGeom prst="rect">
            <a:avLst/>
          </a:prstGeom>
        </p:spPr>
      </p:pic>
      <p:pic>
        <p:nvPicPr>
          <p:cNvPr id="5" name="Picture 4" descr="A close up of a white background&#10;&#10;Description automatically generated">
            <a:extLst>
              <a:ext uri="{FF2B5EF4-FFF2-40B4-BE49-F238E27FC236}">
                <a16:creationId xmlns:a16="http://schemas.microsoft.com/office/drawing/2014/main" id="{0AEA1437-52DD-C2F1-E30F-83EED92E4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26" y="2627186"/>
            <a:ext cx="3551228" cy="396274"/>
          </a:xfrm>
          <a:prstGeom prst="rect">
            <a:avLst/>
          </a:prstGeom>
        </p:spPr>
      </p:pic>
      <p:sp>
        <p:nvSpPr>
          <p:cNvPr id="6" name="TextBox 5">
            <a:extLst>
              <a:ext uri="{FF2B5EF4-FFF2-40B4-BE49-F238E27FC236}">
                <a16:creationId xmlns:a16="http://schemas.microsoft.com/office/drawing/2014/main" id="{78B6F5BF-D5CD-1EA9-855F-22331E912745}"/>
              </a:ext>
            </a:extLst>
          </p:cNvPr>
          <p:cNvSpPr txBox="1"/>
          <p:nvPr/>
        </p:nvSpPr>
        <p:spPr>
          <a:xfrm>
            <a:off x="834082" y="3339090"/>
            <a:ext cx="5166360" cy="369332"/>
          </a:xfrm>
          <a:prstGeom prst="rect">
            <a:avLst/>
          </a:prstGeom>
          <a:noFill/>
        </p:spPr>
        <p:txBody>
          <a:bodyPr wrap="square" rtlCol="0">
            <a:spAutoFit/>
          </a:bodyPr>
          <a:lstStyle/>
          <a:p>
            <a:r>
              <a:rPr lang="en-US" b="1" dirty="0"/>
              <a:t>b) How many distinct categories exist?</a:t>
            </a:r>
            <a:endParaRPr lang="en-IN" b="1" dirty="0"/>
          </a:p>
        </p:txBody>
      </p:sp>
      <p:sp>
        <p:nvSpPr>
          <p:cNvPr id="7" name="TextBox 6">
            <a:extLst>
              <a:ext uri="{FF2B5EF4-FFF2-40B4-BE49-F238E27FC236}">
                <a16:creationId xmlns:a16="http://schemas.microsoft.com/office/drawing/2014/main" id="{503B2BC6-9782-7859-9FEC-2D6C758B014C}"/>
              </a:ext>
            </a:extLst>
          </p:cNvPr>
          <p:cNvSpPr txBox="1"/>
          <p:nvPr/>
        </p:nvSpPr>
        <p:spPr>
          <a:xfrm>
            <a:off x="754380" y="581321"/>
            <a:ext cx="6831330" cy="646331"/>
          </a:xfrm>
          <a:prstGeom prst="rect">
            <a:avLst/>
          </a:prstGeom>
          <a:noFill/>
        </p:spPr>
        <p:txBody>
          <a:bodyPr wrap="square" rtlCol="0">
            <a:spAutoFit/>
          </a:bodyPr>
          <a:lstStyle/>
          <a:p>
            <a:r>
              <a:rPr lang="en-US" dirty="0"/>
              <a:t> </a:t>
            </a:r>
            <a:r>
              <a:rPr lang="en-US" b="1" dirty="0"/>
              <a:t>(2) From the above dataset create the following summaries: </a:t>
            </a:r>
          </a:p>
          <a:p>
            <a:r>
              <a:rPr lang="en-US" b="1" dirty="0"/>
              <a:t>  </a:t>
            </a:r>
            <a:endParaRPr lang="en-IN" b="1" dirty="0"/>
          </a:p>
        </p:txBody>
      </p:sp>
      <p:pic>
        <p:nvPicPr>
          <p:cNvPr id="9" name="Picture 8" descr="A white background with black text&#10;&#10;Description automatically generated">
            <a:extLst>
              <a:ext uri="{FF2B5EF4-FFF2-40B4-BE49-F238E27FC236}">
                <a16:creationId xmlns:a16="http://schemas.microsoft.com/office/drawing/2014/main" id="{D18FDFD8-3729-B7CE-6DBC-C8CEE9E36D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854" y="3884435"/>
            <a:ext cx="3368332" cy="670618"/>
          </a:xfrm>
          <a:prstGeom prst="rect">
            <a:avLst/>
          </a:prstGeom>
        </p:spPr>
      </p:pic>
      <p:pic>
        <p:nvPicPr>
          <p:cNvPr id="11" name="Picture 10" descr="A close up of a white background&#10;&#10;Description automatically generated">
            <a:extLst>
              <a:ext uri="{FF2B5EF4-FFF2-40B4-BE49-F238E27FC236}">
                <a16:creationId xmlns:a16="http://schemas.microsoft.com/office/drawing/2014/main" id="{EA0907AE-888C-20FD-931D-3717A42EB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122" y="4735956"/>
            <a:ext cx="6477561" cy="899238"/>
          </a:xfrm>
          <a:prstGeom prst="rect">
            <a:avLst/>
          </a:prstGeom>
        </p:spPr>
      </p:pic>
      <p:sp>
        <p:nvSpPr>
          <p:cNvPr id="12" name="TextBox 11">
            <a:extLst>
              <a:ext uri="{FF2B5EF4-FFF2-40B4-BE49-F238E27FC236}">
                <a16:creationId xmlns:a16="http://schemas.microsoft.com/office/drawing/2014/main" id="{220BC14B-338A-677E-DD91-587992D073D3}"/>
              </a:ext>
            </a:extLst>
          </p:cNvPr>
          <p:cNvSpPr txBox="1"/>
          <p:nvPr/>
        </p:nvSpPr>
        <p:spPr>
          <a:xfrm>
            <a:off x="834082" y="1030940"/>
            <a:ext cx="5018078" cy="369332"/>
          </a:xfrm>
          <a:prstGeom prst="rect">
            <a:avLst/>
          </a:prstGeom>
          <a:noFill/>
        </p:spPr>
        <p:txBody>
          <a:bodyPr wrap="square" rtlCol="0">
            <a:spAutoFit/>
          </a:bodyPr>
          <a:lstStyle/>
          <a:p>
            <a:r>
              <a:rPr lang="en-US" b="1" dirty="0"/>
              <a:t>a) How many distinct customers exist?</a:t>
            </a:r>
            <a:endParaRPr lang="en-IN" dirty="0"/>
          </a:p>
        </p:txBody>
      </p:sp>
    </p:spTree>
    <p:extLst>
      <p:ext uri="{BB962C8B-B14F-4D97-AF65-F5344CB8AC3E}">
        <p14:creationId xmlns:p14="http://schemas.microsoft.com/office/powerpoint/2010/main" val="38713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A36413B-6A28-0C59-08CA-44B8EC183CE6}"/>
              </a:ext>
            </a:extLst>
          </p:cNvPr>
          <p:cNvSpPr txBox="1"/>
          <p:nvPr/>
        </p:nvSpPr>
        <p:spPr>
          <a:xfrm>
            <a:off x="915578" y="671282"/>
            <a:ext cx="6519672" cy="369332"/>
          </a:xfrm>
          <a:prstGeom prst="rect">
            <a:avLst/>
          </a:prstGeom>
          <a:noFill/>
        </p:spPr>
        <p:txBody>
          <a:bodyPr wrap="square" rtlCol="0">
            <a:spAutoFit/>
          </a:bodyPr>
          <a:lstStyle/>
          <a:p>
            <a:r>
              <a:rPr lang="en-US" b="1" dirty="0"/>
              <a:t>c) What is the average monthly spend by customers?</a:t>
            </a:r>
            <a:endParaRPr lang="en-IN" b="1" dirty="0"/>
          </a:p>
        </p:txBody>
      </p:sp>
      <p:pic>
        <p:nvPicPr>
          <p:cNvPr id="4" name="Picture 3" descr="A screenshot of a computer program&#10;&#10;Description automatically generated">
            <a:extLst>
              <a:ext uri="{FF2B5EF4-FFF2-40B4-BE49-F238E27FC236}">
                <a16:creationId xmlns:a16="http://schemas.microsoft.com/office/drawing/2014/main" id="{49F70F83-045C-B9CC-F264-2940482F0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02" y="1356542"/>
            <a:ext cx="5052498" cy="206519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22422D5-639D-B91A-3B64-FBA0C2C00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02" y="3737669"/>
            <a:ext cx="2949196" cy="2804403"/>
          </a:xfrm>
          <a:prstGeom prst="rect">
            <a:avLst/>
          </a:prstGeom>
        </p:spPr>
      </p:pic>
    </p:spTree>
    <p:extLst>
      <p:ext uri="{BB962C8B-B14F-4D97-AF65-F5344CB8AC3E}">
        <p14:creationId xmlns:p14="http://schemas.microsoft.com/office/powerpoint/2010/main" val="380234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C98B4AD-EE8F-4958-75CE-8B4D774477FC}"/>
              </a:ext>
            </a:extLst>
          </p:cNvPr>
          <p:cNvSpPr txBox="1"/>
          <p:nvPr/>
        </p:nvSpPr>
        <p:spPr>
          <a:xfrm>
            <a:off x="852297" y="694992"/>
            <a:ext cx="6739128" cy="369332"/>
          </a:xfrm>
          <a:prstGeom prst="rect">
            <a:avLst/>
          </a:prstGeom>
          <a:noFill/>
        </p:spPr>
        <p:txBody>
          <a:bodyPr wrap="square" rtlCol="0">
            <a:spAutoFit/>
          </a:bodyPr>
          <a:lstStyle/>
          <a:p>
            <a:r>
              <a:rPr lang="en-US" b="1" dirty="0"/>
              <a:t>d) What is the average monthly repayment by customers?</a:t>
            </a:r>
            <a:endParaRPr lang="en-IN" b="1" dirty="0"/>
          </a:p>
        </p:txBody>
      </p:sp>
      <p:pic>
        <p:nvPicPr>
          <p:cNvPr id="4" name="Picture 3" descr="A screenshot of a computer program&#10;&#10;Description automatically generated">
            <a:extLst>
              <a:ext uri="{FF2B5EF4-FFF2-40B4-BE49-F238E27FC236}">
                <a16:creationId xmlns:a16="http://schemas.microsoft.com/office/drawing/2014/main" id="{195A4A9B-0FDC-084D-0924-16D09F677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61" y="1333318"/>
            <a:ext cx="4854361" cy="209568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CBA526B-BCC6-110F-0864-2D6B0864F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61" y="3697994"/>
            <a:ext cx="2911092" cy="2857748"/>
          </a:xfrm>
          <a:prstGeom prst="rect">
            <a:avLst/>
          </a:prstGeom>
        </p:spPr>
      </p:pic>
    </p:spTree>
    <p:extLst>
      <p:ext uri="{BB962C8B-B14F-4D97-AF65-F5344CB8AC3E}">
        <p14:creationId xmlns:p14="http://schemas.microsoft.com/office/powerpoint/2010/main" val="33341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021D7A-B0B6-D53D-A24A-69A24F4269F8}"/>
              </a:ext>
            </a:extLst>
          </p:cNvPr>
          <p:cNvSpPr txBox="1"/>
          <p:nvPr/>
        </p:nvSpPr>
        <p:spPr>
          <a:xfrm>
            <a:off x="852773" y="795107"/>
            <a:ext cx="9110092" cy="369332"/>
          </a:xfrm>
          <a:prstGeom prst="rect">
            <a:avLst/>
          </a:prstGeom>
          <a:noFill/>
        </p:spPr>
        <p:txBody>
          <a:bodyPr wrap="square" rtlCol="0">
            <a:spAutoFit/>
          </a:bodyPr>
          <a:lstStyle/>
          <a:p>
            <a:r>
              <a:rPr lang="en-US" b="1" dirty="0"/>
              <a:t>e) If the monthly rate of interest is 2.9%, what is the profit for the bank for each month?</a:t>
            </a:r>
            <a:endParaRPr lang="en-IN" b="1" dirty="0"/>
          </a:p>
        </p:txBody>
      </p:sp>
      <p:pic>
        <p:nvPicPr>
          <p:cNvPr id="4" name="Picture 3" descr="A screenshot of a computer&#10;&#10;Description automatically generated">
            <a:extLst>
              <a:ext uri="{FF2B5EF4-FFF2-40B4-BE49-F238E27FC236}">
                <a16:creationId xmlns:a16="http://schemas.microsoft.com/office/drawing/2014/main" id="{A9441042-0F7D-9DFF-FFFE-5FD83EDFC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789" y="1582134"/>
            <a:ext cx="7331075" cy="3848433"/>
          </a:xfrm>
          <a:prstGeom prst="rect">
            <a:avLst/>
          </a:prstGeom>
        </p:spPr>
      </p:pic>
    </p:spTree>
    <p:extLst>
      <p:ext uri="{BB962C8B-B14F-4D97-AF65-F5344CB8AC3E}">
        <p14:creationId xmlns:p14="http://schemas.microsoft.com/office/powerpoint/2010/main" val="2858144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192</TotalTime>
  <Words>698</Words>
  <Application>Microsoft Office PowerPoint</Application>
  <PresentationFormat>Widescreen</PresentationFormat>
  <Paragraphs>41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JAHNAVI KADA</dc:creator>
  <cp:lastModifiedBy>JAHNAVI KADA</cp:lastModifiedBy>
  <cp:revision>1</cp:revision>
  <dcterms:created xsi:type="dcterms:W3CDTF">2024-08-22T13:16:53Z</dcterms:created>
  <dcterms:modified xsi:type="dcterms:W3CDTF">2024-08-22T16:31:45Z</dcterms:modified>
</cp:coreProperties>
</file>