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714" r:id="rId2"/>
    <p:sldId id="727" r:id="rId3"/>
    <p:sldId id="749" r:id="rId4"/>
    <p:sldId id="728" r:id="rId5"/>
    <p:sldId id="729" r:id="rId6"/>
    <p:sldId id="746" r:id="rId7"/>
    <p:sldId id="752" r:id="rId8"/>
    <p:sldId id="753" r:id="rId9"/>
    <p:sldId id="754" r:id="rId10"/>
    <p:sldId id="751" r:id="rId11"/>
    <p:sldId id="75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677" autoAdjust="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navi Moka" userId="S::jahnavi.moka@rampgroup.com::2db873c6-8fe4-47e7-82f1-3e511c35c0f9" providerId="AD" clId="Web-{1CC72379-276C-80FA-AF1F-B210DC24BE16}"/>
    <pc:docChg chg="modSld">
      <pc:chgData name="jahnavi Moka" userId="S::jahnavi.moka@rampgroup.com::2db873c6-8fe4-47e7-82f1-3e511c35c0f9" providerId="AD" clId="Web-{1CC72379-276C-80FA-AF1F-B210DC24BE16}" dt="2024-11-10T05:30:31.436" v="9" actId="20577"/>
      <pc:docMkLst>
        <pc:docMk/>
      </pc:docMkLst>
      <pc:sldChg chg="modSp">
        <pc:chgData name="jahnavi Moka" userId="S::jahnavi.moka@rampgroup.com::2db873c6-8fe4-47e7-82f1-3e511c35c0f9" providerId="AD" clId="Web-{1CC72379-276C-80FA-AF1F-B210DC24BE16}" dt="2024-11-10T05:30:31.436" v="9" actId="20577"/>
        <pc:sldMkLst>
          <pc:docMk/>
          <pc:sldMk cId="0" sldId="714"/>
        </pc:sldMkLst>
        <pc:spChg chg="mod">
          <ac:chgData name="jahnavi Moka" userId="S::jahnavi.moka@rampgroup.com::2db873c6-8fe4-47e7-82f1-3e511c35c0f9" providerId="AD" clId="Web-{1CC72379-276C-80FA-AF1F-B210DC24BE16}" dt="2024-11-10T05:30:31.436" v="9" actId="20577"/>
          <ac:spMkLst>
            <pc:docMk/>
            <pc:sldMk cId="0" sldId="714"/>
            <ac:spMk id="5" creationId="{7DB5964B-008B-5A67-92F7-FEAFBB27CD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CD531-EAC9-4A89-B888-9E1C772F16DF}" type="datetimeFigureOut">
              <a:rPr lang="en-IN" smtClean="0"/>
              <a:t>12-11-2024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88C30-A622-44B0-A478-E180B5097A02}" type="slidenum">
              <a:rPr lang="en-IN" smtClean="0"/>
              <a:t>‹#›</a:t>
            </a:fld>
            <a:endParaRPr lang="en-IN"/>
          </a:p>
        </p:txBody>
      </p:sp>
    </p:spTree>
    <p:extLst>
      <p:ext uri="{BB962C8B-B14F-4D97-AF65-F5344CB8AC3E}">
        <p14:creationId xmlns:p14="http://schemas.microsoft.com/office/powerpoint/2010/main" val="736446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BE56-8890-E9BB-C8A3-5B4C98BFE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1ADEB5-C02D-DAC4-760B-3754A99B1D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BBB025-C93F-D802-ED8C-A2166E0F957F}"/>
              </a:ext>
            </a:extLst>
          </p:cNvPr>
          <p:cNvSpPr>
            <a:spLocks noGrp="1"/>
          </p:cNvSpPr>
          <p:nvPr>
            <p:ph type="dt" sz="half" idx="10"/>
          </p:nvPr>
        </p:nvSpPr>
        <p:spPr/>
        <p:txBody>
          <a:bodyPr/>
          <a:lstStyle/>
          <a:p>
            <a:fld id="{5DAE9A91-E1E4-4AD8-8FC7-824F656F5814}" type="datetimeFigureOut">
              <a:rPr lang="en-IN" smtClean="0"/>
              <a:t>12-11-2024</a:t>
            </a:fld>
            <a:endParaRPr lang="en-IN"/>
          </a:p>
        </p:txBody>
      </p:sp>
      <p:sp>
        <p:nvSpPr>
          <p:cNvPr id="5" name="Footer Placeholder 4">
            <a:extLst>
              <a:ext uri="{FF2B5EF4-FFF2-40B4-BE49-F238E27FC236}">
                <a16:creationId xmlns:a16="http://schemas.microsoft.com/office/drawing/2014/main" id="{FBFAB11C-EC02-FFBF-6033-9F7244E388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45C9BC-7B2D-2D74-05F0-8739DA31EAED}"/>
              </a:ext>
            </a:extLst>
          </p:cNvPr>
          <p:cNvSpPr>
            <a:spLocks noGrp="1"/>
          </p:cNvSpPr>
          <p:nvPr>
            <p:ph type="sldNum" sz="quarter" idx="12"/>
          </p:nvPr>
        </p:nvSpPr>
        <p:spPr/>
        <p:txBody>
          <a:bodyPr/>
          <a:lstStyle/>
          <a:p>
            <a:fld id="{FB810D1C-2A75-4C92-8783-9569D93BD4C8}" type="slidenum">
              <a:rPr lang="en-IN" smtClean="0"/>
              <a:t>‹#›</a:t>
            </a:fld>
            <a:endParaRPr lang="en-IN"/>
          </a:p>
        </p:txBody>
      </p:sp>
    </p:spTree>
    <p:extLst>
      <p:ext uri="{BB962C8B-B14F-4D97-AF65-F5344CB8AC3E}">
        <p14:creationId xmlns:p14="http://schemas.microsoft.com/office/powerpoint/2010/main" val="112459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B396-90F7-5B43-78E5-5B6AFCD23E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A1C525-8796-540B-F42E-B30DDE1297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EF67D6-923F-CDDB-A830-117C4E527D87}"/>
              </a:ext>
            </a:extLst>
          </p:cNvPr>
          <p:cNvSpPr>
            <a:spLocks noGrp="1"/>
          </p:cNvSpPr>
          <p:nvPr>
            <p:ph type="dt" sz="half" idx="10"/>
          </p:nvPr>
        </p:nvSpPr>
        <p:spPr/>
        <p:txBody>
          <a:bodyPr/>
          <a:lstStyle/>
          <a:p>
            <a:fld id="{5DAE9A91-E1E4-4AD8-8FC7-824F656F5814}" type="datetimeFigureOut">
              <a:rPr lang="en-IN" smtClean="0"/>
              <a:t>12-11-2024</a:t>
            </a:fld>
            <a:endParaRPr lang="en-IN"/>
          </a:p>
        </p:txBody>
      </p:sp>
      <p:sp>
        <p:nvSpPr>
          <p:cNvPr id="5" name="Footer Placeholder 4">
            <a:extLst>
              <a:ext uri="{FF2B5EF4-FFF2-40B4-BE49-F238E27FC236}">
                <a16:creationId xmlns:a16="http://schemas.microsoft.com/office/drawing/2014/main" id="{E2BD6A37-345B-1221-C77A-DE00BD6206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C0450-DEDC-3450-3920-35D5216E6EE7}"/>
              </a:ext>
            </a:extLst>
          </p:cNvPr>
          <p:cNvSpPr>
            <a:spLocks noGrp="1"/>
          </p:cNvSpPr>
          <p:nvPr>
            <p:ph type="sldNum" sz="quarter" idx="12"/>
          </p:nvPr>
        </p:nvSpPr>
        <p:spPr/>
        <p:txBody>
          <a:bodyPr/>
          <a:lstStyle/>
          <a:p>
            <a:fld id="{FB810D1C-2A75-4C92-8783-9569D93BD4C8}" type="slidenum">
              <a:rPr lang="en-IN" smtClean="0"/>
              <a:t>‹#›</a:t>
            </a:fld>
            <a:endParaRPr lang="en-IN"/>
          </a:p>
        </p:txBody>
      </p:sp>
    </p:spTree>
    <p:extLst>
      <p:ext uri="{BB962C8B-B14F-4D97-AF65-F5344CB8AC3E}">
        <p14:creationId xmlns:p14="http://schemas.microsoft.com/office/powerpoint/2010/main" val="3182582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DB1C82-5473-97E8-8441-E5DF09DC23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D0CC65-D5FA-F523-8734-362EC5E665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820280-D1C6-20EE-9CA6-2F86CA139A8D}"/>
              </a:ext>
            </a:extLst>
          </p:cNvPr>
          <p:cNvSpPr>
            <a:spLocks noGrp="1"/>
          </p:cNvSpPr>
          <p:nvPr>
            <p:ph type="dt" sz="half" idx="10"/>
          </p:nvPr>
        </p:nvSpPr>
        <p:spPr/>
        <p:txBody>
          <a:bodyPr/>
          <a:lstStyle/>
          <a:p>
            <a:fld id="{5DAE9A91-E1E4-4AD8-8FC7-824F656F5814}" type="datetimeFigureOut">
              <a:rPr lang="en-IN" smtClean="0"/>
              <a:t>12-11-2024</a:t>
            </a:fld>
            <a:endParaRPr lang="en-IN"/>
          </a:p>
        </p:txBody>
      </p:sp>
      <p:sp>
        <p:nvSpPr>
          <p:cNvPr id="5" name="Footer Placeholder 4">
            <a:extLst>
              <a:ext uri="{FF2B5EF4-FFF2-40B4-BE49-F238E27FC236}">
                <a16:creationId xmlns:a16="http://schemas.microsoft.com/office/drawing/2014/main" id="{B558101C-1F1F-0A9C-8CAB-025A9BCCC6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A12490-2920-27CD-1050-F7DADD4AE10A}"/>
              </a:ext>
            </a:extLst>
          </p:cNvPr>
          <p:cNvSpPr>
            <a:spLocks noGrp="1"/>
          </p:cNvSpPr>
          <p:nvPr>
            <p:ph type="sldNum" sz="quarter" idx="12"/>
          </p:nvPr>
        </p:nvSpPr>
        <p:spPr/>
        <p:txBody>
          <a:bodyPr/>
          <a:lstStyle/>
          <a:p>
            <a:fld id="{FB810D1C-2A75-4C92-8783-9569D93BD4C8}" type="slidenum">
              <a:rPr lang="en-IN" smtClean="0"/>
              <a:t>‹#›</a:t>
            </a:fld>
            <a:endParaRPr lang="en-IN"/>
          </a:p>
        </p:txBody>
      </p:sp>
    </p:spTree>
    <p:extLst>
      <p:ext uri="{BB962C8B-B14F-4D97-AF65-F5344CB8AC3E}">
        <p14:creationId xmlns:p14="http://schemas.microsoft.com/office/powerpoint/2010/main" val="177981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Content Placeholder 2"/>
          <p:cNvSpPr>
            <a:spLocks noGrp="1" noEditPoints="1"/>
          </p:cNvSpPr>
          <p:nvPr>
            <p:ph idx="1"/>
          </p:nvPr>
        </p:nvSpPr>
        <p:spPr>
          <a:xfrm>
            <a:off x="440012" y="1067231"/>
            <a:ext cx="11091968" cy="4851269"/>
          </a:xfrm>
        </p:spPr>
        <p:txBody>
          <a:bodyPr/>
          <a:lstStyle>
            <a:lvl1pPr>
              <a:defRPr sz="2133"/>
            </a:lvl1pPr>
            <a:lvl2pPr>
              <a:defRPr sz="2133"/>
            </a:lvl2pPr>
            <a:lvl3pPr>
              <a:defRPr sz="2133"/>
            </a:lvl3pPr>
            <a:lvl4pPr>
              <a:defRPr sz="2133"/>
            </a:lvl4pPr>
            <a:lvl5pPr>
              <a:defRPr sz="21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userDrawn="1"/>
        </p:nvCxnSpPr>
        <p:spPr>
          <a:xfrm>
            <a:off x="0" y="994561"/>
            <a:ext cx="12170453" cy="555"/>
          </a:xfrm>
          <a:prstGeom prst="line">
            <a:avLst/>
          </a:prstGeom>
        </p:spPr>
        <p:style>
          <a:lnRef idx="1">
            <a:schemeClr val="accent2"/>
          </a:lnRef>
          <a:fillRef idx="0">
            <a:schemeClr val="accent2"/>
          </a:fillRef>
          <a:effectRef idx="0">
            <a:schemeClr val="accent2"/>
          </a:effectRef>
          <a:fontRef idx="minor">
            <a:schemeClr val="tx1"/>
          </a:fontRef>
        </p:style>
      </p:cxnSp>
      <p:pic>
        <p:nvPicPr>
          <p:cNvPr id="12" name="Picture 11" descr="A close up of a sign  Description generated with very high confidence"/>
          <p:cNvPicPr>
            <a:picLocks noChangeAspect="1"/>
          </p:cNvPicPr>
          <p:nvPr userDrawn="1"/>
        </p:nvPicPr>
        <p:blipFill>
          <a:blip r:embed="rId2"/>
          <a:srcRect/>
          <a:stretch>
            <a:fillRect/>
          </a:stretch>
        </p:blipFill>
        <p:spPr>
          <a:xfrm>
            <a:off x="11682493" y="109828"/>
            <a:ext cx="323083" cy="323083"/>
          </a:xfrm>
          <a:prstGeom prst="rect">
            <a:avLst/>
          </a:prstGeom>
          <a:effectLst>
            <a:outerShdw blurRad="50800" sx="1000" sy="1000" algn="ctr" rotWithShape="0">
              <a:srgbClr val="000000"/>
            </a:outerShdw>
            <a:reflection endPos="0" dist="50800" dir="5400000" sy="-100000" algn="bl" rotWithShape="0"/>
          </a:effectLst>
        </p:spPr>
      </p:pic>
      <p:cxnSp>
        <p:nvCxnSpPr>
          <p:cNvPr id="13" name="Straight Connector 12"/>
          <p:cNvCxnSpPr/>
          <p:nvPr userDrawn="1"/>
        </p:nvCxnSpPr>
        <p:spPr>
          <a:xfrm>
            <a:off x="0" y="6424536"/>
            <a:ext cx="12170453" cy="555"/>
          </a:xfrm>
          <a:prstGeom prst="line">
            <a:avLst/>
          </a:prstGeom>
          <a:ln>
            <a:solidFill>
              <a:srgbClr val="F0872A">
                <a:alpha val="18000"/>
              </a:srgbClr>
            </a:solidFill>
          </a:ln>
        </p:spPr>
        <p:style>
          <a:lnRef idx="1">
            <a:schemeClr val="accent2"/>
          </a:lnRef>
          <a:fillRef idx="0">
            <a:schemeClr val="accent2"/>
          </a:fillRef>
          <a:effectRef idx="0">
            <a:schemeClr val="accent2"/>
          </a:effectRef>
          <a:fontRef idx="minor">
            <a:schemeClr val="tx1"/>
          </a:fontRef>
        </p:style>
      </p:cxnSp>
      <p:pic>
        <p:nvPicPr>
          <p:cNvPr id="14" name="Picture 13" descr="A close up of a sign  Description generated with high confidence"/>
          <p:cNvPicPr>
            <a:picLocks noChangeAspect="1"/>
          </p:cNvPicPr>
          <p:nvPr userDrawn="1"/>
        </p:nvPicPr>
        <p:blipFill>
          <a:blip r:embed="rId3"/>
          <a:srcRect/>
          <a:stretch>
            <a:fillRect/>
          </a:stretch>
        </p:blipFill>
        <p:spPr>
          <a:xfrm>
            <a:off x="193023" y="6461818"/>
            <a:ext cx="1479028" cy="330567"/>
          </a:xfrm>
          <a:prstGeom prst="rect">
            <a:avLst/>
          </a:prstGeom>
        </p:spPr>
      </p:pic>
      <p:sp>
        <p:nvSpPr>
          <p:cNvPr id="15" name="Date Placeholder 3"/>
          <p:cNvSpPr>
            <a:spLocks noGrp="1" noEditPoints="1"/>
          </p:cNvSpPr>
          <p:nvPr>
            <p:ph type="dt" sz="half" idx="10"/>
          </p:nvPr>
        </p:nvSpPr>
        <p:spPr>
          <a:xfrm>
            <a:off x="9551459" y="6461818"/>
            <a:ext cx="1252388" cy="366183"/>
          </a:xfrm>
          <a:noFill/>
        </p:spPr>
        <p:txBody>
          <a:bodyPr/>
          <a:lstStyle/>
          <a:p>
            <a:fld id="{92D188BF-018D-3A4D-835E-F9466034BEB8}" type="datetime1">
              <a:rPr lang="en-US" altLang="en-US" smtClean="0"/>
              <a:t>11/12/2024</a:t>
            </a:fld>
            <a:endParaRPr lang="en-US" altLang="en-US" dirty="0"/>
          </a:p>
        </p:txBody>
      </p:sp>
      <p:sp>
        <p:nvSpPr>
          <p:cNvPr id="16" name="Footer Placeholder 4"/>
          <p:cNvSpPr>
            <a:spLocks noGrp="1" noEditPoints="1"/>
          </p:cNvSpPr>
          <p:nvPr>
            <p:ph type="ftr" sz="quarter" idx="3"/>
          </p:nvPr>
        </p:nvSpPr>
        <p:spPr>
          <a:xfrm>
            <a:off x="4165600" y="6475713"/>
            <a:ext cx="3860800" cy="366183"/>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mn-lt"/>
                <a:ea typeface="+mn-ea"/>
                <a:cs typeface="+mn-cs"/>
              </a:defRPr>
            </a:lvl1pPr>
          </a:lstStyle>
          <a:p>
            <a:endParaRPr lang="en-US" dirty="0"/>
          </a:p>
        </p:txBody>
      </p:sp>
      <p:sp>
        <p:nvSpPr>
          <p:cNvPr id="17" name="Title Placeholder 1"/>
          <p:cNvSpPr>
            <a:spLocks noGrp="1" noEditPoints="1"/>
          </p:cNvSpPr>
          <p:nvPr>
            <p:ph type="title"/>
          </p:nvPr>
        </p:nvSpPr>
        <p:spPr>
          <a:xfrm>
            <a:off x="440012" y="50247"/>
            <a:ext cx="11091969" cy="807005"/>
          </a:xfrm>
          <a:prstGeom prst="rect">
            <a:avLst/>
          </a:prstGeom>
        </p:spPr>
        <p:txBody>
          <a:bodyPr lIns="68580" tIns="34290" rIns="68580" bIns="34290" rtlCol="0">
            <a:normAutofit/>
          </a:bodyPr>
          <a:lstStyle>
            <a:lvl1pPr algn="l">
              <a:defRPr sz="4267" b="1">
                <a:solidFill>
                  <a:schemeClr val="tx1"/>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18" name="Slide Number Placeholder 5"/>
          <p:cNvSpPr txBox="1"/>
          <p:nvPr userDrawn="1"/>
        </p:nvSpPr>
        <p:spPr>
          <a:xfrm>
            <a:off x="11233151" y="6487160"/>
            <a:ext cx="508000" cy="366184"/>
          </a:xfrm>
          <a:prstGeom prst="rect">
            <a:avLst/>
          </a:prstGeom>
        </p:spPr>
        <p:txBody>
          <a:bodyPr lIns="91440" tIns="45720" rIns="91440" bIns="45720" anchor="ctr"/>
          <a:lstStyle>
            <a:lvl1pPr defTabSz="342900">
              <a:defRPr>
                <a:solidFill>
                  <a:schemeClr val="tx1"/>
                </a:solidFill>
                <a:latin typeface="Calibri" panose="020F0502020204030204" pitchFamily="34" charset="0"/>
                <a:ea typeface="MS PGothic" panose="020B0600070205080204" pitchFamily="34" charset="-128"/>
              </a:defRPr>
            </a:lvl1pPr>
            <a:lvl2pPr marL="742950" indent="-285750" defTabSz="342900">
              <a:defRPr>
                <a:solidFill>
                  <a:schemeClr val="tx1"/>
                </a:solidFill>
                <a:latin typeface="Calibri" panose="020F0502020204030204" pitchFamily="34" charset="0"/>
                <a:ea typeface="MS PGothic" panose="020B0600070205080204" pitchFamily="34" charset="-128"/>
              </a:defRPr>
            </a:lvl2pPr>
            <a:lvl3pPr marL="1143000" indent="-228600" defTabSz="342900">
              <a:defRPr>
                <a:solidFill>
                  <a:schemeClr val="tx1"/>
                </a:solidFill>
                <a:latin typeface="Calibri" panose="020F0502020204030204" pitchFamily="34" charset="0"/>
                <a:ea typeface="MS PGothic" panose="020B0600070205080204" pitchFamily="34" charset="-128"/>
              </a:defRPr>
            </a:lvl3pPr>
            <a:lvl4pPr marL="1600200" indent="-228600" defTabSz="342900">
              <a:defRPr>
                <a:solidFill>
                  <a:schemeClr val="tx1"/>
                </a:solidFill>
                <a:latin typeface="Calibri" panose="020F0502020204030204" pitchFamily="34" charset="0"/>
                <a:ea typeface="MS PGothic" panose="020B0600070205080204" pitchFamily="34" charset="-128"/>
              </a:defRPr>
            </a:lvl4pPr>
            <a:lvl5pPr marL="2057400" indent="-228600" defTabSz="342900">
              <a:defRPr>
                <a:solidFill>
                  <a:schemeClr val="tx1"/>
                </a:solidFill>
                <a:latin typeface="Calibri" panose="020F0502020204030204" pitchFamily="3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t>‹#›</a:t>
            </a:fld>
            <a:endParaRPr lang="en-US" altLang="en-US" sz="1200" dirty="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19" name="Freeform 6"/>
          <p:cNvSpPr/>
          <p:nvPr userDrawn="1"/>
        </p:nvSpPr>
        <p:spPr bwMode="auto">
          <a:xfrm>
            <a:off x="11696700" y="6582411"/>
            <a:ext cx="86784" cy="175683"/>
          </a:xfrm>
          <a:custGeom>
            <a:avLst/>
            <a:gdLst/>
            <a:ahLst/>
            <a:cxnLst/>
            <a:rect l="l" t="t"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67" dirty="0">
              <a:latin typeface="Open Sans" pitchFamily="34" charset="0"/>
              <a:ea typeface="Open Sans" pitchFamily="34" charset="0"/>
              <a:cs typeface="Open Sans" pitchFamily="34" charset="0"/>
            </a:endParaRPr>
          </a:p>
        </p:txBody>
      </p:sp>
      <p:sp>
        <p:nvSpPr>
          <p:cNvPr id="20" name="Freeform 6"/>
          <p:cNvSpPr/>
          <p:nvPr userDrawn="1"/>
        </p:nvSpPr>
        <p:spPr bwMode="auto">
          <a:xfrm rot="10800000">
            <a:off x="11190818" y="6582411"/>
            <a:ext cx="88900" cy="175683"/>
          </a:xfrm>
          <a:custGeom>
            <a:avLst/>
            <a:gdLst/>
            <a:ahLst/>
            <a:cxnLst/>
            <a:rect l="l" t="t"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67" dirty="0">
              <a:latin typeface="Open Sans" pitchFamily="34" charset="0"/>
              <a:ea typeface="Open Sans" pitchFamily="34" charset="0"/>
              <a:cs typeface="Open Sans" pitchFamily="34" charset="0"/>
            </a:endParaRPr>
          </a:p>
        </p:txBody>
      </p:sp>
    </p:spTree>
    <p:extLst>
      <p:ext uri="{BB962C8B-B14F-4D97-AF65-F5344CB8AC3E}">
        <p14:creationId xmlns:p14="http://schemas.microsoft.com/office/powerpoint/2010/main" val="333972476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t>11/12/2024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t>‹#›</a:t>
            </a:fld>
            <a:endParaRPr lang="en-US" altLang="en-US"/>
          </a:p>
        </p:txBody>
      </p:sp>
    </p:spTree>
    <p:extLst>
      <p:ext uri="{BB962C8B-B14F-4D97-AF65-F5344CB8AC3E}">
        <p14:creationId xmlns:p14="http://schemas.microsoft.com/office/powerpoint/2010/main" val="373824791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EE64-15FE-3A96-812C-7E3A7B4F97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9B20DD-AB8D-E6F1-6504-FEA1F4F5C9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CD948A-CD0B-82C9-5787-812F9CBF38DB}"/>
              </a:ext>
            </a:extLst>
          </p:cNvPr>
          <p:cNvSpPr>
            <a:spLocks noGrp="1"/>
          </p:cNvSpPr>
          <p:nvPr>
            <p:ph type="dt" sz="half" idx="10"/>
          </p:nvPr>
        </p:nvSpPr>
        <p:spPr/>
        <p:txBody>
          <a:bodyPr/>
          <a:lstStyle/>
          <a:p>
            <a:fld id="{5DAE9A91-E1E4-4AD8-8FC7-824F656F5814}" type="datetimeFigureOut">
              <a:rPr lang="en-IN" smtClean="0"/>
              <a:t>12-11-2024</a:t>
            </a:fld>
            <a:endParaRPr lang="en-IN"/>
          </a:p>
        </p:txBody>
      </p:sp>
      <p:sp>
        <p:nvSpPr>
          <p:cNvPr id="5" name="Footer Placeholder 4">
            <a:extLst>
              <a:ext uri="{FF2B5EF4-FFF2-40B4-BE49-F238E27FC236}">
                <a16:creationId xmlns:a16="http://schemas.microsoft.com/office/drawing/2014/main" id="{A601B8CF-B9FA-8C9A-03E1-7FB7E55D47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88C16C-87E8-D5D0-AC91-F9100CBE07EC}"/>
              </a:ext>
            </a:extLst>
          </p:cNvPr>
          <p:cNvSpPr>
            <a:spLocks noGrp="1"/>
          </p:cNvSpPr>
          <p:nvPr>
            <p:ph type="sldNum" sz="quarter" idx="12"/>
          </p:nvPr>
        </p:nvSpPr>
        <p:spPr/>
        <p:txBody>
          <a:bodyPr/>
          <a:lstStyle/>
          <a:p>
            <a:fld id="{FB810D1C-2A75-4C92-8783-9569D93BD4C8}" type="slidenum">
              <a:rPr lang="en-IN" smtClean="0"/>
              <a:t>‹#›</a:t>
            </a:fld>
            <a:endParaRPr lang="en-IN"/>
          </a:p>
        </p:txBody>
      </p:sp>
    </p:spTree>
    <p:extLst>
      <p:ext uri="{BB962C8B-B14F-4D97-AF65-F5344CB8AC3E}">
        <p14:creationId xmlns:p14="http://schemas.microsoft.com/office/powerpoint/2010/main" val="404465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154A-DFAE-1151-6A47-A016B83059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27445D-B829-0628-3E1E-5037CE5DC2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9F073-8F96-7AF9-422A-BAE1A6F2A5E7}"/>
              </a:ext>
            </a:extLst>
          </p:cNvPr>
          <p:cNvSpPr>
            <a:spLocks noGrp="1"/>
          </p:cNvSpPr>
          <p:nvPr>
            <p:ph type="dt" sz="half" idx="10"/>
          </p:nvPr>
        </p:nvSpPr>
        <p:spPr/>
        <p:txBody>
          <a:bodyPr/>
          <a:lstStyle/>
          <a:p>
            <a:fld id="{5DAE9A91-E1E4-4AD8-8FC7-824F656F5814}" type="datetimeFigureOut">
              <a:rPr lang="en-IN" smtClean="0"/>
              <a:t>12-11-2024</a:t>
            </a:fld>
            <a:endParaRPr lang="en-IN"/>
          </a:p>
        </p:txBody>
      </p:sp>
      <p:sp>
        <p:nvSpPr>
          <p:cNvPr id="5" name="Footer Placeholder 4">
            <a:extLst>
              <a:ext uri="{FF2B5EF4-FFF2-40B4-BE49-F238E27FC236}">
                <a16:creationId xmlns:a16="http://schemas.microsoft.com/office/drawing/2014/main" id="{37373A70-3FE2-6C2D-D446-A01B75F6D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1374C5-9C6B-5A6F-C36D-7077F69CBEBB}"/>
              </a:ext>
            </a:extLst>
          </p:cNvPr>
          <p:cNvSpPr>
            <a:spLocks noGrp="1"/>
          </p:cNvSpPr>
          <p:nvPr>
            <p:ph type="sldNum" sz="quarter" idx="12"/>
          </p:nvPr>
        </p:nvSpPr>
        <p:spPr/>
        <p:txBody>
          <a:bodyPr/>
          <a:lstStyle/>
          <a:p>
            <a:fld id="{FB810D1C-2A75-4C92-8783-9569D93BD4C8}" type="slidenum">
              <a:rPr lang="en-IN" smtClean="0"/>
              <a:t>‹#›</a:t>
            </a:fld>
            <a:endParaRPr lang="en-IN"/>
          </a:p>
        </p:txBody>
      </p:sp>
    </p:spTree>
    <p:extLst>
      <p:ext uri="{BB962C8B-B14F-4D97-AF65-F5344CB8AC3E}">
        <p14:creationId xmlns:p14="http://schemas.microsoft.com/office/powerpoint/2010/main" val="52253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AC61-2351-5A31-80B2-1E99F82B83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43786F-E621-B5A1-D6F0-75E5A813D6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B2DF4E-912F-346C-4E6B-ED908B6678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BB9EBD-11DF-1B13-A5A8-7E16009BB07D}"/>
              </a:ext>
            </a:extLst>
          </p:cNvPr>
          <p:cNvSpPr>
            <a:spLocks noGrp="1"/>
          </p:cNvSpPr>
          <p:nvPr>
            <p:ph type="dt" sz="half" idx="10"/>
          </p:nvPr>
        </p:nvSpPr>
        <p:spPr/>
        <p:txBody>
          <a:bodyPr/>
          <a:lstStyle/>
          <a:p>
            <a:fld id="{5DAE9A91-E1E4-4AD8-8FC7-824F656F5814}" type="datetimeFigureOut">
              <a:rPr lang="en-IN" smtClean="0"/>
              <a:t>12-11-2024</a:t>
            </a:fld>
            <a:endParaRPr lang="en-IN"/>
          </a:p>
        </p:txBody>
      </p:sp>
      <p:sp>
        <p:nvSpPr>
          <p:cNvPr id="6" name="Footer Placeholder 5">
            <a:extLst>
              <a:ext uri="{FF2B5EF4-FFF2-40B4-BE49-F238E27FC236}">
                <a16:creationId xmlns:a16="http://schemas.microsoft.com/office/drawing/2014/main" id="{666224BC-2750-0118-2BAE-B5C2754FFB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429D73-BD76-8E6C-82A3-C5C42A23D54D}"/>
              </a:ext>
            </a:extLst>
          </p:cNvPr>
          <p:cNvSpPr>
            <a:spLocks noGrp="1"/>
          </p:cNvSpPr>
          <p:nvPr>
            <p:ph type="sldNum" sz="quarter" idx="12"/>
          </p:nvPr>
        </p:nvSpPr>
        <p:spPr/>
        <p:txBody>
          <a:bodyPr/>
          <a:lstStyle/>
          <a:p>
            <a:fld id="{FB810D1C-2A75-4C92-8783-9569D93BD4C8}" type="slidenum">
              <a:rPr lang="en-IN" smtClean="0"/>
              <a:t>‹#›</a:t>
            </a:fld>
            <a:endParaRPr lang="en-IN"/>
          </a:p>
        </p:txBody>
      </p:sp>
    </p:spTree>
    <p:extLst>
      <p:ext uri="{BB962C8B-B14F-4D97-AF65-F5344CB8AC3E}">
        <p14:creationId xmlns:p14="http://schemas.microsoft.com/office/powerpoint/2010/main" val="171539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5546-5782-2DBC-EEEB-4F7C261C6A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B99B6E-E71D-688F-AE63-728FB5211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DDB17C-2E68-D1E1-5349-07DB38BEEE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2B1D7A-ABB0-219D-F1AC-668065BE29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EB463B-8D35-654E-F00A-5A8A735C5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C13B03-08B7-833E-4526-43B8914B07BD}"/>
              </a:ext>
            </a:extLst>
          </p:cNvPr>
          <p:cNvSpPr>
            <a:spLocks noGrp="1"/>
          </p:cNvSpPr>
          <p:nvPr>
            <p:ph type="dt" sz="half" idx="10"/>
          </p:nvPr>
        </p:nvSpPr>
        <p:spPr/>
        <p:txBody>
          <a:bodyPr/>
          <a:lstStyle/>
          <a:p>
            <a:fld id="{5DAE9A91-E1E4-4AD8-8FC7-824F656F5814}" type="datetimeFigureOut">
              <a:rPr lang="en-IN" smtClean="0"/>
              <a:t>12-11-2024</a:t>
            </a:fld>
            <a:endParaRPr lang="en-IN"/>
          </a:p>
        </p:txBody>
      </p:sp>
      <p:sp>
        <p:nvSpPr>
          <p:cNvPr id="8" name="Footer Placeholder 7">
            <a:extLst>
              <a:ext uri="{FF2B5EF4-FFF2-40B4-BE49-F238E27FC236}">
                <a16:creationId xmlns:a16="http://schemas.microsoft.com/office/drawing/2014/main" id="{1CF1D833-10E8-3F62-FCC2-AA7E7D800C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97C736-DA52-75F2-4293-8AF6801BD987}"/>
              </a:ext>
            </a:extLst>
          </p:cNvPr>
          <p:cNvSpPr>
            <a:spLocks noGrp="1"/>
          </p:cNvSpPr>
          <p:nvPr>
            <p:ph type="sldNum" sz="quarter" idx="12"/>
          </p:nvPr>
        </p:nvSpPr>
        <p:spPr/>
        <p:txBody>
          <a:bodyPr/>
          <a:lstStyle/>
          <a:p>
            <a:fld id="{FB810D1C-2A75-4C92-8783-9569D93BD4C8}" type="slidenum">
              <a:rPr lang="en-IN" smtClean="0"/>
              <a:t>‹#›</a:t>
            </a:fld>
            <a:endParaRPr lang="en-IN"/>
          </a:p>
        </p:txBody>
      </p:sp>
    </p:spTree>
    <p:extLst>
      <p:ext uri="{BB962C8B-B14F-4D97-AF65-F5344CB8AC3E}">
        <p14:creationId xmlns:p14="http://schemas.microsoft.com/office/powerpoint/2010/main" val="269794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D8A1-13CF-F742-6637-CE1DABB9FB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4CEA6D-72B2-A7B3-5DA3-913A4B76294E}"/>
              </a:ext>
            </a:extLst>
          </p:cNvPr>
          <p:cNvSpPr>
            <a:spLocks noGrp="1"/>
          </p:cNvSpPr>
          <p:nvPr>
            <p:ph type="dt" sz="half" idx="10"/>
          </p:nvPr>
        </p:nvSpPr>
        <p:spPr/>
        <p:txBody>
          <a:bodyPr/>
          <a:lstStyle/>
          <a:p>
            <a:fld id="{5DAE9A91-E1E4-4AD8-8FC7-824F656F5814}" type="datetimeFigureOut">
              <a:rPr lang="en-IN" smtClean="0"/>
              <a:t>12-11-2024</a:t>
            </a:fld>
            <a:endParaRPr lang="en-IN"/>
          </a:p>
        </p:txBody>
      </p:sp>
      <p:sp>
        <p:nvSpPr>
          <p:cNvPr id="4" name="Footer Placeholder 3">
            <a:extLst>
              <a:ext uri="{FF2B5EF4-FFF2-40B4-BE49-F238E27FC236}">
                <a16:creationId xmlns:a16="http://schemas.microsoft.com/office/drawing/2014/main" id="{57DE3674-EF6A-0AA7-EC78-470697B0A7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502F19-B170-DD54-650B-54CBE44B4ADF}"/>
              </a:ext>
            </a:extLst>
          </p:cNvPr>
          <p:cNvSpPr>
            <a:spLocks noGrp="1"/>
          </p:cNvSpPr>
          <p:nvPr>
            <p:ph type="sldNum" sz="quarter" idx="12"/>
          </p:nvPr>
        </p:nvSpPr>
        <p:spPr/>
        <p:txBody>
          <a:bodyPr/>
          <a:lstStyle/>
          <a:p>
            <a:fld id="{FB810D1C-2A75-4C92-8783-9569D93BD4C8}" type="slidenum">
              <a:rPr lang="en-IN" smtClean="0"/>
              <a:t>‹#›</a:t>
            </a:fld>
            <a:endParaRPr lang="en-IN"/>
          </a:p>
        </p:txBody>
      </p:sp>
    </p:spTree>
    <p:extLst>
      <p:ext uri="{BB962C8B-B14F-4D97-AF65-F5344CB8AC3E}">
        <p14:creationId xmlns:p14="http://schemas.microsoft.com/office/powerpoint/2010/main" val="128521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6BBA2C-AC47-BCFB-E9F3-2C7D90DF28A9}"/>
              </a:ext>
            </a:extLst>
          </p:cNvPr>
          <p:cNvSpPr>
            <a:spLocks noGrp="1"/>
          </p:cNvSpPr>
          <p:nvPr>
            <p:ph type="dt" sz="half" idx="10"/>
          </p:nvPr>
        </p:nvSpPr>
        <p:spPr/>
        <p:txBody>
          <a:bodyPr/>
          <a:lstStyle/>
          <a:p>
            <a:fld id="{5DAE9A91-E1E4-4AD8-8FC7-824F656F5814}" type="datetimeFigureOut">
              <a:rPr lang="en-IN" smtClean="0"/>
              <a:t>12-11-2024</a:t>
            </a:fld>
            <a:endParaRPr lang="en-IN"/>
          </a:p>
        </p:txBody>
      </p:sp>
      <p:sp>
        <p:nvSpPr>
          <p:cNvPr id="3" name="Footer Placeholder 2">
            <a:extLst>
              <a:ext uri="{FF2B5EF4-FFF2-40B4-BE49-F238E27FC236}">
                <a16:creationId xmlns:a16="http://schemas.microsoft.com/office/drawing/2014/main" id="{B8E3EAA2-02D1-4DBA-EFB4-F373F0E2AD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7F7DF4-A7C9-AB02-7641-F0409665859F}"/>
              </a:ext>
            </a:extLst>
          </p:cNvPr>
          <p:cNvSpPr>
            <a:spLocks noGrp="1"/>
          </p:cNvSpPr>
          <p:nvPr>
            <p:ph type="sldNum" sz="quarter" idx="12"/>
          </p:nvPr>
        </p:nvSpPr>
        <p:spPr/>
        <p:txBody>
          <a:bodyPr/>
          <a:lstStyle/>
          <a:p>
            <a:fld id="{FB810D1C-2A75-4C92-8783-9569D93BD4C8}" type="slidenum">
              <a:rPr lang="en-IN" smtClean="0"/>
              <a:t>‹#›</a:t>
            </a:fld>
            <a:endParaRPr lang="en-IN"/>
          </a:p>
        </p:txBody>
      </p:sp>
    </p:spTree>
    <p:extLst>
      <p:ext uri="{BB962C8B-B14F-4D97-AF65-F5344CB8AC3E}">
        <p14:creationId xmlns:p14="http://schemas.microsoft.com/office/powerpoint/2010/main" val="276843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B96C-0214-2A71-F53C-2FE47ABFB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C72FB2-0387-C566-6179-608DB544A3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F11297-E72F-46C3-4DDB-73075226B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3D859-3AD4-A062-D7E5-23269780F2CB}"/>
              </a:ext>
            </a:extLst>
          </p:cNvPr>
          <p:cNvSpPr>
            <a:spLocks noGrp="1"/>
          </p:cNvSpPr>
          <p:nvPr>
            <p:ph type="dt" sz="half" idx="10"/>
          </p:nvPr>
        </p:nvSpPr>
        <p:spPr/>
        <p:txBody>
          <a:bodyPr/>
          <a:lstStyle/>
          <a:p>
            <a:fld id="{5DAE9A91-E1E4-4AD8-8FC7-824F656F5814}" type="datetimeFigureOut">
              <a:rPr lang="en-IN" smtClean="0"/>
              <a:t>12-11-2024</a:t>
            </a:fld>
            <a:endParaRPr lang="en-IN"/>
          </a:p>
        </p:txBody>
      </p:sp>
      <p:sp>
        <p:nvSpPr>
          <p:cNvPr id="6" name="Footer Placeholder 5">
            <a:extLst>
              <a:ext uri="{FF2B5EF4-FFF2-40B4-BE49-F238E27FC236}">
                <a16:creationId xmlns:a16="http://schemas.microsoft.com/office/drawing/2014/main" id="{D3BA377F-A5AA-D7AE-287F-0C24232AD3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ECEE5E-8FD0-3A19-9C72-951B65FA8C49}"/>
              </a:ext>
            </a:extLst>
          </p:cNvPr>
          <p:cNvSpPr>
            <a:spLocks noGrp="1"/>
          </p:cNvSpPr>
          <p:nvPr>
            <p:ph type="sldNum" sz="quarter" idx="12"/>
          </p:nvPr>
        </p:nvSpPr>
        <p:spPr/>
        <p:txBody>
          <a:bodyPr/>
          <a:lstStyle/>
          <a:p>
            <a:fld id="{FB810D1C-2A75-4C92-8783-9569D93BD4C8}" type="slidenum">
              <a:rPr lang="en-IN" smtClean="0"/>
              <a:t>‹#›</a:t>
            </a:fld>
            <a:endParaRPr lang="en-IN"/>
          </a:p>
        </p:txBody>
      </p:sp>
    </p:spTree>
    <p:extLst>
      <p:ext uri="{BB962C8B-B14F-4D97-AF65-F5344CB8AC3E}">
        <p14:creationId xmlns:p14="http://schemas.microsoft.com/office/powerpoint/2010/main" val="3098174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ADC8-A2A7-76DA-44E6-E0DD9B29A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44BE65-75A8-BCB3-16E4-58A8A937F1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5BC71C-5004-8198-0A09-41CAB6F1A5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445C8-384E-D3D8-E921-1ACB304EFD5C}"/>
              </a:ext>
            </a:extLst>
          </p:cNvPr>
          <p:cNvSpPr>
            <a:spLocks noGrp="1"/>
          </p:cNvSpPr>
          <p:nvPr>
            <p:ph type="dt" sz="half" idx="10"/>
          </p:nvPr>
        </p:nvSpPr>
        <p:spPr/>
        <p:txBody>
          <a:bodyPr/>
          <a:lstStyle/>
          <a:p>
            <a:fld id="{5DAE9A91-E1E4-4AD8-8FC7-824F656F5814}" type="datetimeFigureOut">
              <a:rPr lang="en-IN" smtClean="0"/>
              <a:t>12-11-2024</a:t>
            </a:fld>
            <a:endParaRPr lang="en-IN"/>
          </a:p>
        </p:txBody>
      </p:sp>
      <p:sp>
        <p:nvSpPr>
          <p:cNvPr id="6" name="Footer Placeholder 5">
            <a:extLst>
              <a:ext uri="{FF2B5EF4-FFF2-40B4-BE49-F238E27FC236}">
                <a16:creationId xmlns:a16="http://schemas.microsoft.com/office/drawing/2014/main" id="{F8C1B70B-F508-EADA-3FBE-5D48AF48D9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5B0E10-F7EE-1AF8-B6C6-83B7987AF55E}"/>
              </a:ext>
            </a:extLst>
          </p:cNvPr>
          <p:cNvSpPr>
            <a:spLocks noGrp="1"/>
          </p:cNvSpPr>
          <p:nvPr>
            <p:ph type="sldNum" sz="quarter" idx="12"/>
          </p:nvPr>
        </p:nvSpPr>
        <p:spPr/>
        <p:txBody>
          <a:bodyPr/>
          <a:lstStyle/>
          <a:p>
            <a:fld id="{FB810D1C-2A75-4C92-8783-9569D93BD4C8}" type="slidenum">
              <a:rPr lang="en-IN" smtClean="0"/>
              <a:t>‹#›</a:t>
            </a:fld>
            <a:endParaRPr lang="en-IN"/>
          </a:p>
        </p:txBody>
      </p:sp>
    </p:spTree>
    <p:extLst>
      <p:ext uri="{BB962C8B-B14F-4D97-AF65-F5344CB8AC3E}">
        <p14:creationId xmlns:p14="http://schemas.microsoft.com/office/powerpoint/2010/main" val="205179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847F9-0F1F-4722-56D0-4486C2DADB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2B87E9-3B3C-40AE-46EF-8DB91C7D7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8D3042-2701-3E83-E5C6-02E6DF1D1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AE9A91-E1E4-4AD8-8FC7-824F656F5814}" type="datetimeFigureOut">
              <a:rPr lang="en-IN" smtClean="0"/>
              <a:t>12-11-2024</a:t>
            </a:fld>
            <a:endParaRPr lang="en-IN"/>
          </a:p>
        </p:txBody>
      </p:sp>
      <p:sp>
        <p:nvSpPr>
          <p:cNvPr id="5" name="Footer Placeholder 4">
            <a:extLst>
              <a:ext uri="{FF2B5EF4-FFF2-40B4-BE49-F238E27FC236}">
                <a16:creationId xmlns:a16="http://schemas.microsoft.com/office/drawing/2014/main" id="{E8563058-752A-AAF0-47C8-D71C7A6BC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10DDCD-8AAC-47A4-C2A2-8A031EB2F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810D1C-2A75-4C92-8783-9569D93BD4C8}" type="slidenum">
              <a:rPr lang="en-IN" smtClean="0"/>
              <a:t>‹#›</a:t>
            </a:fld>
            <a:endParaRPr lang="en-IN"/>
          </a:p>
        </p:txBody>
      </p:sp>
    </p:spTree>
    <p:extLst>
      <p:ext uri="{BB962C8B-B14F-4D97-AF65-F5344CB8AC3E}">
        <p14:creationId xmlns:p14="http://schemas.microsoft.com/office/powerpoint/2010/main" val="2158145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1700" y="5862320"/>
            <a:ext cx="2381885" cy="845820"/>
          </a:xfrm>
          <a:prstGeom prst="rect">
            <a:avLst/>
          </a:prstGeom>
        </p:spPr>
      </p:pic>
      <p:grpSp>
        <p:nvGrpSpPr>
          <p:cNvPr id="2" name="Group 1"/>
          <p:cNvGrpSpPr/>
          <p:nvPr/>
        </p:nvGrpSpPr>
        <p:grpSpPr>
          <a:xfrm>
            <a:off x="826135" y="865505"/>
            <a:ext cx="4286885" cy="5842635"/>
            <a:chOff x="457198" y="411475"/>
            <a:chExt cx="4305240" cy="5400478"/>
          </a:xfrm>
        </p:grpSpPr>
        <p:sp>
          <p:nvSpPr>
            <p:cNvPr id="3" name="Google Shape;55;p15"/>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sp>
        <p:nvSpPr>
          <p:cNvPr id="16" name="Google Shape;57;p15"/>
          <p:cNvSpPr txBox="1"/>
          <p:nvPr/>
        </p:nvSpPr>
        <p:spPr>
          <a:xfrm>
            <a:off x="5812567" y="1666763"/>
            <a:ext cx="6026946" cy="3193723"/>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Bef>
                <a:spcPts val="0"/>
              </a:spcBef>
            </a:pPr>
            <a:r>
              <a:rPr lang="en-US" sz="6000">
                <a:solidFill>
                  <a:srgbClr val="676767"/>
                </a:solidFill>
                <a:latin typeface="Fira Sans Condensed SemiBold"/>
                <a:ea typeface="Fira Sans Condensed SemiBold"/>
                <a:cs typeface="Fira Sans Condensed SemiBold"/>
                <a:sym typeface="Fira Sans Condensed SemiBold"/>
              </a:rPr>
              <a:t> </a:t>
            </a:r>
          </a:p>
        </p:txBody>
      </p:sp>
      <p:grpSp>
        <p:nvGrpSpPr>
          <p:cNvPr id="20" name="Group 19"/>
          <p:cNvGrpSpPr/>
          <p:nvPr/>
        </p:nvGrpSpPr>
        <p:grpSpPr>
          <a:xfrm>
            <a:off x="1415415" y="1842769"/>
            <a:ext cx="3050540" cy="3175004"/>
            <a:chOff x="1302541" y="1701554"/>
            <a:chExt cx="3391423" cy="3627315"/>
          </a:xfrm>
        </p:grpSpPr>
        <p:sp>
          <p:nvSpPr>
            <p:cNvPr id="13" name="Rectangle 12"/>
            <p:cNvSpPr/>
            <p:nvPr/>
          </p:nvSpPr>
          <p:spPr>
            <a:xfrm>
              <a:off x="1302541" y="4908101"/>
              <a:ext cx="3391423" cy="420768"/>
            </a:xfrm>
            <a:prstGeom prst="rect">
              <a:avLst/>
            </a:prstGeom>
            <a:noFill/>
          </p:spPr>
          <p:txBody>
            <a:bodyPr wrap="square" lIns="91440" tIns="45720" rIns="91440" bIns="45720">
              <a:spAutoFit/>
            </a:bodyPr>
            <a:lstStyle/>
            <a:p>
              <a:pPr algn="ctr"/>
              <a:r>
                <a:rPr lang="en-US" cap="none" spc="0">
                  <a:ln w="10160">
                    <a:noFill/>
                    <a:prstDash val="solid"/>
                  </a:ln>
                  <a:solidFill>
                    <a:srgbClr val="676767"/>
                  </a:solidFill>
                  <a:latin typeface="Aharoni" panose="02010803020104030203" pitchFamily="2" charset="-79"/>
                  <a:cs typeface="Aharoni" panose="02010803020104030203" pitchFamily="2" charset="-79"/>
                </a:rPr>
                <a:t>A Quest Global Company</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536213" y="1701554"/>
              <a:ext cx="3044798" cy="2924337"/>
            </a:xfrm>
            <a:prstGeom prst="rect">
              <a:avLst/>
            </a:prstGeom>
          </p:spPr>
        </p:pic>
        <p:cxnSp>
          <p:nvCxnSpPr>
            <p:cNvPr id="19" name="Straight Connector 18"/>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7DB5964B-008B-5A67-92F7-FEAFBB27CD5B}"/>
              </a:ext>
            </a:extLst>
          </p:cNvPr>
          <p:cNvSpPr txBox="1"/>
          <p:nvPr/>
        </p:nvSpPr>
        <p:spPr>
          <a:xfrm>
            <a:off x="5705239" y="2320413"/>
            <a:ext cx="6134274" cy="1938992"/>
          </a:xfrm>
          <a:prstGeom prst="rect">
            <a:avLst/>
          </a:prstGeom>
          <a:noFill/>
        </p:spPr>
        <p:txBody>
          <a:bodyPr wrap="square" lIns="91440" tIns="45720" rIns="91440" bIns="45720" rtlCol="0" anchor="t">
            <a:spAutoFit/>
          </a:bodyPr>
          <a:lstStyle/>
          <a:p>
            <a:r>
              <a:rPr lang="en-US" sz="6000" dirty="0">
                <a:solidFill>
                  <a:srgbClr val="C00000"/>
                </a:solidFill>
                <a:latin typeface="Times New Roman"/>
                <a:cs typeface="Times New Roman"/>
              </a:rPr>
              <a:t>JIRA </a:t>
            </a:r>
          </a:p>
          <a:p>
            <a:r>
              <a:rPr lang="en-US" sz="6000" dirty="0">
                <a:solidFill>
                  <a:srgbClr val="C00000"/>
                </a:solidFill>
                <a:latin typeface="Times New Roman"/>
                <a:cs typeface="Times New Roman"/>
              </a:rPr>
              <a:t>                  </a:t>
            </a:r>
            <a:r>
              <a:rPr lang="en-US" dirty="0">
                <a:solidFill>
                  <a:srgbClr val="C00000"/>
                </a:solidFill>
                <a:latin typeface="Times New Roman"/>
                <a:cs typeface="Times New Roman"/>
              </a:rPr>
              <a:t>Jahnavi Moka(T1826)</a:t>
            </a:r>
            <a:endParaRPr lang="en-IN" dirty="0">
              <a:solidFill>
                <a:srgbClr val="C00000"/>
              </a:solidFill>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E047AD-F535-DB93-F22D-2EA18F40C806}"/>
              </a:ext>
            </a:extLst>
          </p:cNvPr>
          <p:cNvSpPr>
            <a:spLocks noGrp="1"/>
          </p:cNvSpPr>
          <p:nvPr>
            <p:ph idx="1"/>
          </p:nvPr>
        </p:nvSpPr>
        <p:spPr/>
        <p:txBody>
          <a:bodyPr/>
          <a:lstStyle/>
          <a:p>
            <a:pPr marL="0" indent="0">
              <a:buNone/>
            </a:pPr>
            <a:r>
              <a:rPr lang="en-US" dirty="0"/>
              <a:t>6. Click "Create" : Once all details are filled in, click the "Create" button to submit the bug report.</a:t>
            </a:r>
            <a:endParaRPr lang="en-IN" dirty="0"/>
          </a:p>
        </p:txBody>
      </p:sp>
      <p:sp>
        <p:nvSpPr>
          <p:cNvPr id="3" name="Title 2">
            <a:extLst>
              <a:ext uri="{FF2B5EF4-FFF2-40B4-BE49-F238E27FC236}">
                <a16:creationId xmlns:a16="http://schemas.microsoft.com/office/drawing/2014/main" id="{6C4E0CAA-5449-D917-0E82-E5F596E81F23}"/>
              </a:ext>
            </a:extLst>
          </p:cNvPr>
          <p:cNvSpPr>
            <a:spLocks noGrp="1"/>
          </p:cNvSpPr>
          <p:nvPr>
            <p:ph type="title"/>
          </p:nvPr>
        </p:nvSpPr>
        <p:spPr/>
        <p:txBody>
          <a:bodyPr>
            <a:normAutofit/>
          </a:bodyPr>
          <a:lstStyle/>
          <a:p>
            <a:r>
              <a:rPr lang="en-IN" sz="100" dirty="0"/>
              <a:t>.</a:t>
            </a:r>
          </a:p>
        </p:txBody>
      </p:sp>
      <p:pic>
        <p:nvPicPr>
          <p:cNvPr id="4" name="Content Placeholder 4">
            <a:extLst>
              <a:ext uri="{FF2B5EF4-FFF2-40B4-BE49-F238E27FC236}">
                <a16:creationId xmlns:a16="http://schemas.microsoft.com/office/drawing/2014/main" id="{6177A15B-8442-AE84-F6AC-04785740A896}"/>
              </a:ext>
            </a:extLst>
          </p:cNvPr>
          <p:cNvPicPr>
            <a:picLocks noChangeAspect="1"/>
          </p:cNvPicPr>
          <p:nvPr/>
        </p:nvPicPr>
        <p:blipFill>
          <a:blip r:embed="rId2"/>
          <a:stretch>
            <a:fillRect/>
          </a:stretch>
        </p:blipFill>
        <p:spPr>
          <a:xfrm>
            <a:off x="3993006" y="1578849"/>
            <a:ext cx="7307367" cy="4851400"/>
          </a:xfrm>
          <a:prstGeom prst="rect">
            <a:avLst/>
          </a:prstGeom>
        </p:spPr>
      </p:pic>
    </p:spTree>
    <p:extLst>
      <p:ext uri="{BB962C8B-B14F-4D97-AF65-F5344CB8AC3E}">
        <p14:creationId xmlns:p14="http://schemas.microsoft.com/office/powerpoint/2010/main" val="200810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ACD188-84B1-847D-69AD-9D518C001ADF}"/>
              </a:ext>
            </a:extLst>
          </p:cNvPr>
          <p:cNvSpPr>
            <a:spLocks noGrp="1"/>
          </p:cNvSpPr>
          <p:nvPr>
            <p:ph idx="1"/>
          </p:nvPr>
        </p:nvSpPr>
        <p:spPr/>
        <p:txBody>
          <a:bodyPr/>
          <a:lstStyle/>
          <a:p>
            <a:endParaRPr lang="en-IN" dirty="0"/>
          </a:p>
        </p:txBody>
      </p:sp>
      <p:sp>
        <p:nvSpPr>
          <p:cNvPr id="3" name="Title 2">
            <a:extLst>
              <a:ext uri="{FF2B5EF4-FFF2-40B4-BE49-F238E27FC236}">
                <a16:creationId xmlns:a16="http://schemas.microsoft.com/office/drawing/2014/main" id="{0A1EAC11-283C-19F0-8DF9-F87FEDD3AF03}"/>
              </a:ext>
            </a:extLst>
          </p:cNvPr>
          <p:cNvSpPr>
            <a:spLocks noGrp="1"/>
          </p:cNvSpPr>
          <p:nvPr>
            <p:ph type="title"/>
          </p:nvPr>
        </p:nvSpPr>
        <p:spPr/>
        <p:txBody>
          <a:bodyPr>
            <a:normAutofit/>
          </a:bodyPr>
          <a:lstStyle/>
          <a:p>
            <a:r>
              <a:rPr lang="en-IN" sz="100" dirty="0"/>
              <a:t>.</a:t>
            </a:r>
          </a:p>
        </p:txBody>
      </p:sp>
      <p:pic>
        <p:nvPicPr>
          <p:cNvPr id="5" name="Picture 4">
            <a:extLst>
              <a:ext uri="{FF2B5EF4-FFF2-40B4-BE49-F238E27FC236}">
                <a16:creationId xmlns:a16="http://schemas.microsoft.com/office/drawing/2014/main" id="{675AF0F7-E405-253C-D9F4-0A231DCD1F22}"/>
              </a:ext>
            </a:extLst>
          </p:cNvPr>
          <p:cNvPicPr>
            <a:picLocks noChangeAspect="1"/>
          </p:cNvPicPr>
          <p:nvPr/>
        </p:nvPicPr>
        <p:blipFill>
          <a:blip r:embed="rId2"/>
          <a:stretch>
            <a:fillRect/>
          </a:stretch>
        </p:blipFill>
        <p:spPr>
          <a:xfrm>
            <a:off x="660019" y="1067231"/>
            <a:ext cx="10740619" cy="4851269"/>
          </a:xfrm>
          <a:prstGeom prst="rect">
            <a:avLst/>
          </a:prstGeom>
        </p:spPr>
      </p:pic>
    </p:spTree>
    <p:extLst>
      <p:ext uri="{BB962C8B-B14F-4D97-AF65-F5344CB8AC3E}">
        <p14:creationId xmlns:p14="http://schemas.microsoft.com/office/powerpoint/2010/main" val="382317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646EA-6330-637E-2509-AB03154E95C7}"/>
              </a:ext>
            </a:extLst>
          </p:cNvPr>
          <p:cNvSpPr>
            <a:spLocks noGrp="1"/>
          </p:cNvSpPr>
          <p:nvPr>
            <p:ph idx="1"/>
          </p:nvPr>
        </p:nvSpPr>
        <p:spPr>
          <a:xfrm>
            <a:off x="440013" y="1067231"/>
            <a:ext cx="11091968" cy="535034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JIRA is a software development tool used for project</a:t>
            </a:r>
          </a:p>
          <a:p>
            <a:pPr marL="0" indent="0">
              <a:buNone/>
            </a:pPr>
            <a:r>
              <a:rPr lang="en-US" sz="1800" dirty="0">
                <a:latin typeface="Times New Roman" panose="02020603050405020304" pitchFamily="18" charset="0"/>
                <a:cs typeface="Times New Roman" panose="02020603050405020304" pitchFamily="18" charset="0"/>
              </a:rPr>
              <a:t>management and issue tracking. It is a popular tool among</a:t>
            </a:r>
          </a:p>
          <a:p>
            <a:pPr marL="0" indent="0">
              <a:buNone/>
            </a:pPr>
            <a:r>
              <a:rPr lang="en-US" sz="1800" dirty="0">
                <a:latin typeface="Times New Roman" panose="02020603050405020304" pitchFamily="18" charset="0"/>
                <a:cs typeface="Times New Roman" panose="02020603050405020304" pitchFamily="18" charset="0"/>
              </a:rPr>
              <a:t>software development teams to plan, track, and release software</a:t>
            </a:r>
          </a:p>
          <a:p>
            <a:pPr marL="0" indent="0">
              <a:buNone/>
            </a:pPr>
            <a:r>
              <a:rPr lang="en-US" sz="1800" dirty="0">
                <a:latin typeface="Times New Roman" panose="02020603050405020304" pitchFamily="18" charset="0"/>
                <a:cs typeface="Times New Roman" panose="02020603050405020304" pitchFamily="18" charset="0"/>
              </a:rPr>
              <a:t>projects.</a:t>
            </a:r>
          </a:p>
          <a:p>
            <a:pPr marL="0" indent="0">
              <a:buNone/>
            </a:pPr>
            <a:r>
              <a:rPr lang="en-US" sz="1800" dirty="0">
                <a:latin typeface="Times New Roman" panose="02020603050405020304" pitchFamily="18" charset="0"/>
                <a:cs typeface="Times New Roman" panose="02020603050405020304" pitchFamily="18" charset="0"/>
              </a:rPr>
              <a:t>➢ JIRA provides a centralized platform for managing tasks, bugs,</a:t>
            </a:r>
          </a:p>
          <a:p>
            <a:pPr marL="0" indent="0">
              <a:buNone/>
            </a:pPr>
            <a:r>
              <a:rPr lang="en-US" sz="1800" dirty="0">
                <a:latin typeface="Times New Roman" panose="02020603050405020304" pitchFamily="18" charset="0"/>
                <a:cs typeface="Times New Roman" panose="02020603050405020304" pitchFamily="18" charset="0"/>
              </a:rPr>
              <a:t>and other types of issues and it helps teams to organize and</a:t>
            </a:r>
          </a:p>
          <a:p>
            <a:pPr marL="0" indent="0">
              <a:buNone/>
            </a:pPr>
            <a:r>
              <a:rPr lang="en-US" sz="1800" dirty="0">
                <a:latin typeface="Times New Roman" panose="02020603050405020304" pitchFamily="18" charset="0"/>
                <a:cs typeface="Times New Roman" panose="02020603050405020304" pitchFamily="18" charset="0"/>
              </a:rPr>
              <a:t>prioritize their work.</a:t>
            </a:r>
          </a:p>
          <a:p>
            <a:pPr marL="0" indent="0">
              <a:buNone/>
            </a:pPr>
            <a:r>
              <a:rPr lang="en-US" sz="1800" dirty="0">
                <a:latin typeface="Times New Roman" panose="02020603050405020304" pitchFamily="18" charset="0"/>
                <a:cs typeface="Times New Roman" panose="02020603050405020304" pitchFamily="18" charset="0"/>
              </a:rPr>
              <a:t>➢ The tool integrates with other software development tools and</a:t>
            </a:r>
          </a:p>
          <a:p>
            <a:pPr marL="0" indent="0">
              <a:buNone/>
            </a:pPr>
            <a:r>
              <a:rPr lang="en-US" sz="1800" dirty="0">
                <a:latin typeface="Times New Roman" panose="02020603050405020304" pitchFamily="18" charset="0"/>
                <a:cs typeface="Times New Roman" panose="02020603050405020304" pitchFamily="18" charset="0"/>
              </a:rPr>
              <a:t>has a variety of customizable features and workflows that allow</a:t>
            </a:r>
          </a:p>
          <a:p>
            <a:pPr marL="0" indent="0">
              <a:buNone/>
            </a:pPr>
            <a:r>
              <a:rPr lang="en-US" sz="1800" dirty="0">
                <a:latin typeface="Times New Roman" panose="02020603050405020304" pitchFamily="18" charset="0"/>
                <a:cs typeface="Times New Roman" panose="02020603050405020304" pitchFamily="18" charset="0"/>
              </a:rPr>
              <a:t>teams to adapt it to their specific needs.</a:t>
            </a:r>
          </a:p>
          <a:p>
            <a:pPr marL="0" indent="0">
              <a:buNone/>
            </a:pPr>
            <a:r>
              <a:rPr lang="en-US" sz="1800" dirty="0">
                <a:latin typeface="Times New Roman" panose="02020603050405020304" pitchFamily="18" charset="0"/>
                <a:cs typeface="Times New Roman" panose="02020603050405020304" pitchFamily="18" charset="0"/>
              </a:rPr>
              <a:t>➢ Additionally, JIRA also provides various reporting and</a:t>
            </a:r>
          </a:p>
          <a:p>
            <a:pPr marL="0" indent="0">
              <a:buNone/>
            </a:pPr>
            <a:r>
              <a:rPr lang="en-US" sz="1800" dirty="0">
                <a:latin typeface="Times New Roman" panose="02020603050405020304" pitchFamily="18" charset="0"/>
                <a:cs typeface="Times New Roman" panose="02020603050405020304" pitchFamily="18" charset="0"/>
              </a:rPr>
              <a:t>dashboard features that help teams stay on top of their work and</a:t>
            </a:r>
          </a:p>
          <a:p>
            <a:pPr marL="0" indent="0">
              <a:buNone/>
            </a:pPr>
            <a:r>
              <a:rPr lang="en-US" sz="1800" dirty="0">
                <a:latin typeface="Times New Roman" panose="02020603050405020304" pitchFamily="18" charset="0"/>
                <a:cs typeface="Times New Roman" panose="02020603050405020304" pitchFamily="18" charset="0"/>
              </a:rPr>
              <a:t>make data-driven decisions</a:t>
            </a:r>
            <a:endParaRPr lang="en-IN"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40549E68-34B2-25A3-37A2-10AE17071F9A}"/>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WHAT IS JIRA</a:t>
            </a:r>
          </a:p>
        </p:txBody>
      </p:sp>
      <p:pic>
        <p:nvPicPr>
          <p:cNvPr id="7" name="Picture 6">
            <a:extLst>
              <a:ext uri="{FF2B5EF4-FFF2-40B4-BE49-F238E27FC236}">
                <a16:creationId xmlns:a16="http://schemas.microsoft.com/office/drawing/2014/main" id="{C480F77C-C4F1-99BB-0B0B-CFF748AB87A4}"/>
              </a:ext>
            </a:extLst>
          </p:cNvPr>
          <p:cNvPicPr>
            <a:picLocks noChangeAspect="1"/>
          </p:cNvPicPr>
          <p:nvPr/>
        </p:nvPicPr>
        <p:blipFill>
          <a:blip r:embed="rId2"/>
          <a:stretch>
            <a:fillRect/>
          </a:stretch>
        </p:blipFill>
        <p:spPr>
          <a:xfrm>
            <a:off x="6630099" y="1208014"/>
            <a:ext cx="5561901" cy="5209563"/>
          </a:xfrm>
          <a:prstGeom prst="rect">
            <a:avLst/>
          </a:prstGeom>
        </p:spPr>
      </p:pic>
    </p:spTree>
    <p:extLst>
      <p:ext uri="{BB962C8B-B14F-4D97-AF65-F5344CB8AC3E}">
        <p14:creationId xmlns:p14="http://schemas.microsoft.com/office/powerpoint/2010/main" val="395162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0E05C0-E59E-DEFE-17F6-43247DB1C434}"/>
              </a:ext>
            </a:extLst>
          </p:cNvPr>
          <p:cNvSpPr>
            <a:spLocks noGrp="1"/>
          </p:cNvSpPr>
          <p:nvPr>
            <p:ph idx="1"/>
          </p:nvPr>
        </p:nvSpPr>
        <p:spPr>
          <a:xfrm>
            <a:off x="440012" y="1067231"/>
            <a:ext cx="11091968" cy="5190956"/>
          </a:xfrm>
        </p:spPr>
        <p:txBody>
          <a:bodyPr>
            <a:normAutofit/>
          </a:bodyPr>
          <a:lstStyle/>
          <a:p>
            <a:pPr marL="0" indent="0" algn="l">
              <a:lnSpc>
                <a:spcPct val="150000"/>
              </a:lnSpc>
              <a:buNone/>
            </a:pPr>
            <a:r>
              <a:rPr lang="en-US" sz="2800" b="1" i="0" dirty="0">
                <a:effectLst/>
                <a:latin typeface="Times New Roman" panose="02020603050405020304" pitchFamily="18" charset="0"/>
                <a:cs typeface="Times New Roman" panose="02020603050405020304" pitchFamily="18" charset="0"/>
              </a:rPr>
              <a:t>What Is the history of Jira?</a:t>
            </a:r>
            <a:endParaRPr lang="en-US" sz="2800" b="0" i="0" dirty="0">
              <a:effectLst/>
              <a:latin typeface="Times New Roman" panose="02020603050405020304" pitchFamily="18" charset="0"/>
              <a:cs typeface="Times New Roman" panose="02020603050405020304" pitchFamily="18" charset="0"/>
            </a:endParaRPr>
          </a:p>
          <a:p>
            <a:pPr algn="l">
              <a:lnSpc>
                <a:spcPct val="150000"/>
              </a:lnSpc>
              <a:buFont typeface="Wingdings" panose="05000000000000000000" pitchFamily="2" charset="2"/>
              <a:buChar char="v"/>
            </a:pPr>
            <a:r>
              <a:rPr lang="en-US" sz="1800" b="0" i="0" dirty="0">
                <a:effectLst/>
                <a:latin typeface="Times New Roman" panose="02020603050405020304" pitchFamily="18" charset="0"/>
                <a:cs typeface="Times New Roman" panose="02020603050405020304" pitchFamily="18" charset="0"/>
              </a:rPr>
              <a:t>Jira was originally created by Atlassian as a bug-tracking tool for their own software development projects. The first public release of Jira was in 2002. Since then, Jira has become one of the most widely used issue-tracking and project-management tools in the world.</a:t>
            </a:r>
          </a:p>
          <a:p>
            <a:pPr marL="0" indent="0" algn="l">
              <a:lnSpc>
                <a:spcPct val="150000"/>
              </a:lnSpc>
              <a:buNone/>
            </a:pPr>
            <a:r>
              <a:rPr lang="en-US" sz="2800" b="1" i="0" dirty="0">
                <a:effectLst/>
                <a:latin typeface="Times New Roman" panose="02020603050405020304" pitchFamily="18" charset="0"/>
                <a:cs typeface="Times New Roman" panose="02020603050405020304" pitchFamily="18" charset="0"/>
              </a:rPr>
              <a:t>How does Jira work?</a:t>
            </a:r>
            <a:endParaRPr lang="en-US" sz="2800" b="0" i="0" dirty="0">
              <a:effectLst/>
              <a:latin typeface="Times New Roman" panose="02020603050405020304" pitchFamily="18" charset="0"/>
              <a:cs typeface="Times New Roman" panose="02020603050405020304" pitchFamily="18" charset="0"/>
            </a:endParaRPr>
          </a:p>
          <a:p>
            <a:pPr algn="l">
              <a:lnSpc>
                <a:spcPct val="150000"/>
              </a:lnSpc>
              <a:buFont typeface="Wingdings" panose="05000000000000000000" pitchFamily="2" charset="2"/>
              <a:buChar char="v"/>
            </a:pPr>
            <a:r>
              <a:rPr lang="en-US" sz="1800" b="0" i="0" dirty="0">
                <a:effectLst/>
                <a:latin typeface="Times New Roman" panose="02020603050405020304" pitchFamily="18" charset="0"/>
                <a:cs typeface="Times New Roman" panose="02020603050405020304" pitchFamily="18" charset="0"/>
              </a:rPr>
              <a:t>Jira is designed to help teams track and manage issues within a project. Jira can be used to track bugs, stories, epics, tasks, and anything else that needs to be tracked within a project. Jira's issue-tracking features enable teams to quickly identify and resolve issues. Jira's project management features help teams plan, track, and release software projects</a:t>
            </a:r>
            <a:r>
              <a:rPr lang="en-US" sz="1800" b="0" i="0" dirty="0">
                <a:solidFill>
                  <a:srgbClr val="595D61"/>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90579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6694AC-CBF9-0336-DFB1-D970898016DE}"/>
              </a:ext>
            </a:extLst>
          </p:cNvPr>
          <p:cNvSpPr>
            <a:spLocks noGrp="1"/>
          </p:cNvSpPr>
          <p:nvPr>
            <p:ph idx="1"/>
          </p:nvPr>
        </p:nvSpPr>
        <p:spPr>
          <a:xfrm>
            <a:off x="440012" y="1067231"/>
            <a:ext cx="11091968" cy="5392291"/>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JIRA provides a centralized platform for managing tasks, bugs, and other types of issues, and it helps teams organize and prioritize their work. JIRA is designed for agile software development teams, and it supports multiple methodologies such </a:t>
            </a:r>
            <a:r>
              <a:rPr lang="en-US" sz="1800" b="1" dirty="0">
                <a:latin typeface="Times New Roman" panose="02020603050405020304" pitchFamily="18" charset="0"/>
                <a:cs typeface="Times New Roman" panose="02020603050405020304" pitchFamily="18" charset="0"/>
              </a:rPr>
              <a:t>as Scrum, Kanban, </a:t>
            </a:r>
            <a:r>
              <a:rPr lang="en-US" sz="1800" dirty="0">
                <a:latin typeface="Times New Roman" panose="02020603050405020304" pitchFamily="18" charset="0"/>
                <a:cs typeface="Times New Roman" panose="02020603050405020304" pitchFamily="18" charset="0"/>
              </a:rPr>
              <a:t>and </a:t>
            </a:r>
            <a:r>
              <a:rPr lang="en-US" sz="1800" b="1" dirty="0">
                <a:latin typeface="Times New Roman" panose="02020603050405020304" pitchFamily="18" charset="0"/>
                <a:cs typeface="Times New Roman" panose="02020603050405020304" pitchFamily="18" charset="0"/>
              </a:rPr>
              <a:t>custom workflows</a:t>
            </a:r>
            <a:r>
              <a:rPr lang="en-US" sz="1800" dirty="0">
                <a:latin typeface="Times New Roman" panose="02020603050405020304" pitchFamily="18" charset="0"/>
                <a:cs typeface="Times New Roman" panose="02020603050405020304" pitchFamily="18" charset="0"/>
              </a:rPr>
              <a:t>.</a:t>
            </a:r>
          </a:p>
          <a:p>
            <a:pPr>
              <a:lnSpc>
                <a:spcPct val="100000"/>
              </a:lnSpc>
            </a:pPr>
            <a:r>
              <a:rPr lang="en-US" sz="1800" dirty="0">
                <a:latin typeface="Times New Roman" panose="02020603050405020304" pitchFamily="18" charset="0"/>
                <a:cs typeface="Times New Roman" panose="02020603050405020304" pitchFamily="18" charset="0"/>
              </a:rPr>
              <a:t>JIRA is used for:</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Project Management: </a:t>
            </a:r>
            <a:r>
              <a:rPr lang="en-US" sz="1800" dirty="0">
                <a:latin typeface="Times New Roman" panose="02020603050405020304" pitchFamily="18" charset="0"/>
                <a:cs typeface="Times New Roman" panose="02020603050405020304" pitchFamily="18" charset="0"/>
              </a:rPr>
              <a:t>JIRA provides a centralized platform for managing software development projects, with support for multiple projects and workflows.</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Task Management: </a:t>
            </a:r>
            <a:r>
              <a:rPr lang="en-US" sz="1800" dirty="0">
                <a:latin typeface="Times New Roman" panose="02020603050405020304" pitchFamily="18" charset="0"/>
                <a:cs typeface="Times New Roman" panose="02020603050405020304" pitchFamily="18" charset="0"/>
              </a:rPr>
              <a:t>Teams can create, assign, and track tasks, bugs, and other types of issues.</a:t>
            </a:r>
          </a:p>
          <a:p>
            <a:pPr marL="342900" indent="-342900">
              <a:lnSpc>
                <a:spcPct val="100000"/>
              </a:lnSpc>
              <a:buFont typeface="+mj-lt"/>
              <a:buAutoNum type="arabicPeriod"/>
            </a:pPr>
            <a:r>
              <a:rPr lang="en-US" sz="1800" b="1" dirty="0">
                <a:latin typeface="Times New Roman" panose="02020603050405020304" pitchFamily="18" charset="0"/>
                <a:cs typeface="Times New Roman" panose="02020603050405020304" pitchFamily="18" charset="0"/>
              </a:rPr>
              <a:t>Agile Planning: </a:t>
            </a:r>
            <a:r>
              <a:rPr lang="en-US" sz="1800" dirty="0">
                <a:latin typeface="Times New Roman" panose="02020603050405020304" pitchFamily="18" charset="0"/>
                <a:cs typeface="Times New Roman" panose="02020603050405020304" pitchFamily="18" charset="0"/>
              </a:rPr>
              <a:t>JIRA supports agile methodologies such as Scrum and Kanban and provides tools for planning and tracking sprints, backlogs, and releases.</a:t>
            </a:r>
          </a:p>
          <a:p>
            <a:pPr marL="342900" indent="-342900">
              <a:lnSpc>
                <a:spcPct val="100000"/>
              </a:lnSpc>
              <a:buFont typeface="+mj-lt"/>
              <a:buAutoNum type="arabicPeriod"/>
            </a:pPr>
            <a:r>
              <a:rPr lang="en-US" sz="1800" b="1" dirty="0">
                <a:latin typeface="Times New Roman" panose="02020603050405020304" pitchFamily="18" charset="0"/>
                <a:cs typeface="Times New Roman" panose="02020603050405020304" pitchFamily="18" charset="0"/>
              </a:rPr>
              <a:t>Reporting and Dashboards: </a:t>
            </a:r>
            <a:r>
              <a:rPr lang="en-US" sz="1800" dirty="0">
                <a:latin typeface="Times New Roman" panose="02020603050405020304" pitchFamily="18" charset="0"/>
                <a:cs typeface="Times New Roman" panose="02020603050405020304" pitchFamily="18" charset="0"/>
              </a:rPr>
              <a:t>JIRA provides various reports and dashboards that help teams get a real-time view of their work and make data-driven decisions.</a:t>
            </a:r>
          </a:p>
          <a:p>
            <a:pPr marL="342900" indent="-342900">
              <a:lnSpc>
                <a:spcPct val="100000"/>
              </a:lnSpc>
              <a:buFont typeface="+mj-lt"/>
              <a:buAutoNum type="arabicPeriod"/>
            </a:pPr>
            <a:r>
              <a:rPr lang="en-US" sz="1800" b="1" dirty="0">
                <a:latin typeface="Times New Roman" panose="02020603050405020304" pitchFamily="18" charset="0"/>
                <a:cs typeface="Times New Roman" panose="02020603050405020304" pitchFamily="18" charset="0"/>
              </a:rPr>
              <a:t>Collaboration:</a:t>
            </a:r>
            <a:r>
              <a:rPr lang="en-US" sz="1800" dirty="0">
                <a:latin typeface="Times New Roman" panose="02020603050405020304" pitchFamily="18" charset="0"/>
                <a:cs typeface="Times New Roman" panose="02020603050405020304" pitchFamily="18" charset="0"/>
              </a:rPr>
              <a:t> JIRA allows teams to collaborate and communicate effectively, with features such as comments,</a:t>
            </a:r>
          </a:p>
          <a:p>
            <a:pPr marL="0" indent="0">
              <a:lnSpc>
                <a:spcPct val="100000"/>
              </a:lnSpc>
              <a:buNone/>
            </a:pPr>
            <a:r>
              <a:rPr lang="en-US" sz="1800" dirty="0">
                <a:latin typeface="Times New Roman" panose="02020603050405020304" pitchFamily="18" charset="0"/>
                <a:cs typeface="Times New Roman" panose="02020603050405020304" pitchFamily="18" charset="0"/>
              </a:rPr>
              <a:t>notifications, and alerts.</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433BD492-2146-FA93-A0FD-83121028535B}"/>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WHAT IS THE USE OF JIRA SOFTWARE</a:t>
            </a:r>
          </a:p>
        </p:txBody>
      </p:sp>
    </p:spTree>
    <p:extLst>
      <p:ext uri="{BB962C8B-B14F-4D97-AF65-F5344CB8AC3E}">
        <p14:creationId xmlns:p14="http://schemas.microsoft.com/office/powerpoint/2010/main" val="374778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712AC6-1FB2-8FCE-A1D8-D9BB07785D11}"/>
              </a:ext>
            </a:extLst>
          </p:cNvPr>
          <p:cNvSpPr>
            <a:spLocks noGrp="1"/>
          </p:cNvSpPr>
          <p:nvPr>
            <p:ph idx="1"/>
          </p:nvPr>
        </p:nvSpPr>
        <p:spPr/>
        <p:txBody>
          <a:bodyPr>
            <a:normAutofit/>
          </a:bodyPr>
          <a:lstStyle/>
          <a:p>
            <a:pPr marL="457200" indent="-457200">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Easy Issue Creation : </a:t>
            </a:r>
            <a:r>
              <a:rPr lang="en-US" sz="1800" dirty="0">
                <a:latin typeface="Times New Roman" panose="02020603050405020304" pitchFamily="18" charset="0"/>
                <a:cs typeface="Times New Roman" panose="02020603050405020304" pitchFamily="18" charset="0"/>
              </a:rPr>
              <a:t>Creating tasks, bug reports, and feature requests is simple. You can fill out a form on the web or send an email to set up issues, eliminating the need for manual data entry.</a:t>
            </a:r>
          </a:p>
          <a:p>
            <a:pPr marL="457200" indent="-4572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Real-Time Information : </a:t>
            </a:r>
            <a:r>
              <a:rPr lang="en-US" sz="1800" dirty="0">
                <a:latin typeface="Times New Roman" panose="02020603050405020304" pitchFamily="18" charset="0"/>
                <a:cs typeface="Times New Roman" panose="02020603050405020304" pitchFamily="18" charset="0"/>
              </a:rPr>
              <a:t>JIRA delivers real-time updates, allowing teams and management to see project status and progress clearly.</a:t>
            </a:r>
          </a:p>
          <a:p>
            <a:pPr marL="457200" indent="-457200">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Scrum and Kanban Boards : </a:t>
            </a:r>
            <a:r>
              <a:rPr lang="en-US" sz="1800" dirty="0">
                <a:latin typeface="Times New Roman" panose="02020603050405020304" pitchFamily="18" charset="0"/>
                <a:cs typeface="Times New Roman" panose="02020603050405020304" pitchFamily="18" charset="0"/>
              </a:rPr>
              <a:t>JIRA supports boards that give an instant view of the project's progress, helping teams track individual tasks and customize workflows as needed.</a:t>
            </a:r>
          </a:p>
          <a:p>
            <a:pPr marL="457200" indent="-457200">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Task Management : </a:t>
            </a:r>
            <a:r>
              <a:rPr lang="en-US" sz="1800" dirty="0">
                <a:latin typeface="Times New Roman" panose="02020603050405020304" pitchFamily="18" charset="0"/>
                <a:cs typeface="Times New Roman" panose="02020603050405020304" pitchFamily="18" charset="0"/>
              </a:rPr>
              <a:t>Each task has its own details, such as status, comments, attachments, and due dates, all stored </a:t>
            </a:r>
            <a:r>
              <a:rPr lang="en-US" sz="1800" dirty="0" err="1">
                <a:latin typeface="Times New Roman" panose="02020603050405020304" pitchFamily="18" charset="0"/>
                <a:cs typeface="Times New Roman" panose="02020603050405020304" pitchFamily="18" charset="0"/>
              </a:rPr>
              <a:t>inone</a:t>
            </a:r>
            <a:r>
              <a:rPr lang="en-US" sz="1800" dirty="0">
                <a:latin typeface="Times New Roman" panose="02020603050405020304" pitchFamily="18" charset="0"/>
                <a:cs typeface="Times New Roman" panose="02020603050405020304" pitchFamily="18" charset="0"/>
              </a:rPr>
              <a:t> place for easy tracking.</a:t>
            </a:r>
          </a:p>
          <a:p>
            <a:pPr marL="457200" indent="-457200">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Integration :</a:t>
            </a:r>
            <a:r>
              <a:rPr lang="en-US" sz="1800" dirty="0">
                <a:latin typeface="Times New Roman" panose="02020603050405020304" pitchFamily="18" charset="0"/>
                <a:cs typeface="Times New Roman" panose="02020603050405020304" pitchFamily="18" charset="0"/>
              </a:rPr>
              <a:t> Seamlessly connect test cases in TestRail with issues in JIRA, allowing teams to track test progress and related bugs</a:t>
            </a:r>
            <a:endParaRPr lang="en-IN"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BBD72800-579D-4712-7145-0E3ECDBDD096}"/>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FEATURES OF JIRA</a:t>
            </a:r>
          </a:p>
        </p:txBody>
      </p:sp>
    </p:spTree>
    <p:extLst>
      <p:ext uri="{BB962C8B-B14F-4D97-AF65-F5344CB8AC3E}">
        <p14:creationId xmlns:p14="http://schemas.microsoft.com/office/powerpoint/2010/main" val="137106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5CE694-5211-6D11-0984-9CA3062CBAFD}"/>
              </a:ext>
            </a:extLst>
          </p:cNvPr>
          <p:cNvSpPr>
            <a:spLocks noGrp="1"/>
          </p:cNvSpPr>
          <p:nvPr>
            <p:ph idx="1"/>
          </p:nvPr>
        </p:nvSpPr>
        <p:spPr/>
        <p:txBody>
          <a:bodyPr/>
          <a:lstStyle/>
          <a:p>
            <a:r>
              <a:rPr lang="en-US" dirty="0"/>
              <a:t>1. Log in to JIRA : Access your JIRA account and go to the relevant project.</a:t>
            </a:r>
            <a:endParaRPr lang="en-IN" dirty="0"/>
          </a:p>
        </p:txBody>
      </p:sp>
      <p:sp>
        <p:nvSpPr>
          <p:cNvPr id="3" name="Title 2">
            <a:extLst>
              <a:ext uri="{FF2B5EF4-FFF2-40B4-BE49-F238E27FC236}">
                <a16:creationId xmlns:a16="http://schemas.microsoft.com/office/drawing/2014/main" id="{E9D4311E-573F-2F96-A3B5-BD03E61AA3E5}"/>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STEP BY STEP PROCEDURE FOR JIRA</a:t>
            </a:r>
          </a:p>
        </p:txBody>
      </p:sp>
      <p:pic>
        <p:nvPicPr>
          <p:cNvPr id="5" name="Picture 4">
            <a:extLst>
              <a:ext uri="{FF2B5EF4-FFF2-40B4-BE49-F238E27FC236}">
                <a16:creationId xmlns:a16="http://schemas.microsoft.com/office/drawing/2014/main" id="{EB02CD99-561B-DB0A-F12D-56CCDCA54619}"/>
              </a:ext>
            </a:extLst>
          </p:cNvPr>
          <p:cNvPicPr>
            <a:picLocks noChangeAspect="1"/>
          </p:cNvPicPr>
          <p:nvPr/>
        </p:nvPicPr>
        <p:blipFill>
          <a:blip r:embed="rId2"/>
          <a:stretch>
            <a:fillRect/>
          </a:stretch>
        </p:blipFill>
        <p:spPr>
          <a:xfrm>
            <a:off x="3500437" y="1635852"/>
            <a:ext cx="5191125" cy="4282647"/>
          </a:xfrm>
          <a:prstGeom prst="rect">
            <a:avLst/>
          </a:prstGeom>
        </p:spPr>
      </p:pic>
    </p:spTree>
    <p:extLst>
      <p:ext uri="{BB962C8B-B14F-4D97-AF65-F5344CB8AC3E}">
        <p14:creationId xmlns:p14="http://schemas.microsoft.com/office/powerpoint/2010/main" val="288260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6584A7-CBCC-D5DC-7622-4F6EEFA46A0B}"/>
              </a:ext>
            </a:extLst>
          </p:cNvPr>
          <p:cNvSpPr>
            <a:spLocks noGrp="1"/>
          </p:cNvSpPr>
          <p:nvPr>
            <p:ph idx="1"/>
          </p:nvPr>
        </p:nvSpPr>
        <p:spPr/>
        <p:txBody>
          <a:bodyPr/>
          <a:lstStyle/>
          <a:p>
            <a:pPr marL="0" indent="0">
              <a:buNone/>
            </a:pPr>
            <a:r>
              <a:rPr lang="en-US" dirty="0"/>
              <a:t>2. Click on "Create " : Find and click the "Create" button at the top of the screen.</a:t>
            </a:r>
            <a:endParaRPr lang="en-IN" dirty="0"/>
          </a:p>
        </p:txBody>
      </p:sp>
      <p:sp>
        <p:nvSpPr>
          <p:cNvPr id="3" name="Title 2">
            <a:extLst>
              <a:ext uri="{FF2B5EF4-FFF2-40B4-BE49-F238E27FC236}">
                <a16:creationId xmlns:a16="http://schemas.microsoft.com/office/drawing/2014/main" id="{B49D8243-7642-1C43-0801-75176724EDA2}"/>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HOW TO CREATE A BUG</a:t>
            </a:r>
          </a:p>
        </p:txBody>
      </p:sp>
      <p:pic>
        <p:nvPicPr>
          <p:cNvPr id="5" name="Picture 4">
            <a:extLst>
              <a:ext uri="{FF2B5EF4-FFF2-40B4-BE49-F238E27FC236}">
                <a16:creationId xmlns:a16="http://schemas.microsoft.com/office/drawing/2014/main" id="{2C104B45-114D-7647-9C1D-2A6368DEBEF9}"/>
              </a:ext>
            </a:extLst>
          </p:cNvPr>
          <p:cNvPicPr>
            <a:picLocks noChangeAspect="1"/>
          </p:cNvPicPr>
          <p:nvPr/>
        </p:nvPicPr>
        <p:blipFill>
          <a:blip r:embed="rId2"/>
          <a:stretch>
            <a:fillRect/>
          </a:stretch>
        </p:blipFill>
        <p:spPr>
          <a:xfrm>
            <a:off x="506250" y="1620571"/>
            <a:ext cx="11498280" cy="4858428"/>
          </a:xfrm>
          <a:prstGeom prst="rect">
            <a:avLst/>
          </a:prstGeom>
        </p:spPr>
      </p:pic>
    </p:spTree>
    <p:extLst>
      <p:ext uri="{BB962C8B-B14F-4D97-AF65-F5344CB8AC3E}">
        <p14:creationId xmlns:p14="http://schemas.microsoft.com/office/powerpoint/2010/main" val="98394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A9F723-4350-4D10-093F-B5539BC9ED4D}"/>
              </a:ext>
            </a:extLst>
          </p:cNvPr>
          <p:cNvSpPr>
            <a:spLocks noGrp="1"/>
          </p:cNvSpPr>
          <p:nvPr>
            <p:ph idx="1"/>
          </p:nvPr>
        </p:nvSpPr>
        <p:spPr>
          <a:xfrm>
            <a:off x="440012" y="1067231"/>
            <a:ext cx="4735995" cy="4851269"/>
          </a:xfrm>
        </p:spPr>
        <p:txBody>
          <a:bodyPr/>
          <a:lstStyle/>
          <a:p>
            <a:pPr marL="0" indent="0">
              <a:buNone/>
            </a:pPr>
            <a:r>
              <a:rPr lang="en-US" dirty="0"/>
              <a:t>3. Fill Out the Bug Details:</a:t>
            </a:r>
          </a:p>
          <a:p>
            <a:r>
              <a:rPr lang="en-US" b="1" dirty="0"/>
              <a:t>Issue Type : </a:t>
            </a:r>
            <a:r>
              <a:rPr lang="en-US" dirty="0"/>
              <a:t>Select "Bug."</a:t>
            </a:r>
          </a:p>
          <a:p>
            <a:r>
              <a:rPr lang="en-US" b="1" dirty="0"/>
              <a:t>Summary :</a:t>
            </a:r>
            <a:r>
              <a:rPr lang="en-US" dirty="0"/>
              <a:t> Provide a brief title for the bug.</a:t>
            </a:r>
          </a:p>
          <a:p>
            <a:r>
              <a:rPr lang="en-US" b="1" dirty="0"/>
              <a:t>Description : </a:t>
            </a:r>
            <a:r>
              <a:rPr lang="en-US" dirty="0"/>
              <a:t>Describe the bug in </a:t>
            </a:r>
            <a:r>
              <a:rPr lang="en-US" dirty="0" err="1"/>
              <a:t>detail,including</a:t>
            </a:r>
            <a:r>
              <a:rPr lang="en-US" dirty="0"/>
              <a:t> steps to reproduce it.</a:t>
            </a:r>
          </a:p>
          <a:p>
            <a:r>
              <a:rPr lang="en-US" b="1" dirty="0"/>
              <a:t>Assign and Set Priority : </a:t>
            </a:r>
            <a:r>
              <a:rPr lang="en-US" dirty="0"/>
              <a:t>Choose assignee and priority level as needed.</a:t>
            </a:r>
            <a:endParaRPr lang="en-IN" dirty="0"/>
          </a:p>
        </p:txBody>
      </p:sp>
      <p:sp>
        <p:nvSpPr>
          <p:cNvPr id="3" name="Title 2">
            <a:extLst>
              <a:ext uri="{FF2B5EF4-FFF2-40B4-BE49-F238E27FC236}">
                <a16:creationId xmlns:a16="http://schemas.microsoft.com/office/drawing/2014/main" id="{48A21FA0-58E8-3916-D07D-F3D9CA9C5910}"/>
              </a:ext>
            </a:extLst>
          </p:cNvPr>
          <p:cNvSpPr>
            <a:spLocks noGrp="1"/>
          </p:cNvSpPr>
          <p:nvPr>
            <p:ph type="title"/>
          </p:nvPr>
        </p:nvSpPr>
        <p:spPr/>
        <p:txBody>
          <a:bodyPr>
            <a:normAutofit/>
          </a:bodyPr>
          <a:lstStyle/>
          <a:p>
            <a:r>
              <a:rPr lang="en-IN" sz="100" dirty="0"/>
              <a:t>.</a:t>
            </a:r>
          </a:p>
        </p:txBody>
      </p:sp>
      <p:pic>
        <p:nvPicPr>
          <p:cNvPr id="5" name="Picture 4">
            <a:extLst>
              <a:ext uri="{FF2B5EF4-FFF2-40B4-BE49-F238E27FC236}">
                <a16:creationId xmlns:a16="http://schemas.microsoft.com/office/drawing/2014/main" id="{7668027C-1ACA-1EDD-30AE-D74BDB3A3FAC}"/>
              </a:ext>
            </a:extLst>
          </p:cNvPr>
          <p:cNvPicPr>
            <a:picLocks noChangeAspect="1"/>
          </p:cNvPicPr>
          <p:nvPr/>
        </p:nvPicPr>
        <p:blipFill>
          <a:blip r:embed="rId2"/>
          <a:stretch>
            <a:fillRect/>
          </a:stretch>
        </p:blipFill>
        <p:spPr>
          <a:xfrm>
            <a:off x="5369129" y="953374"/>
            <a:ext cx="7124700" cy="5219700"/>
          </a:xfrm>
          <a:prstGeom prst="rect">
            <a:avLst/>
          </a:prstGeom>
        </p:spPr>
      </p:pic>
    </p:spTree>
    <p:extLst>
      <p:ext uri="{BB962C8B-B14F-4D97-AF65-F5344CB8AC3E}">
        <p14:creationId xmlns:p14="http://schemas.microsoft.com/office/powerpoint/2010/main" val="252329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71C472-48F6-DB58-F360-6691BA8FCE27}"/>
              </a:ext>
            </a:extLst>
          </p:cNvPr>
          <p:cNvSpPr>
            <a:spLocks noGrp="1"/>
          </p:cNvSpPr>
          <p:nvPr>
            <p:ph idx="1"/>
          </p:nvPr>
        </p:nvSpPr>
        <p:spPr/>
        <p:txBody>
          <a:bodyPr/>
          <a:lstStyle/>
          <a:p>
            <a:pPr marL="0" indent="0">
              <a:buNone/>
            </a:pPr>
            <a:r>
              <a:rPr lang="en-US" dirty="0"/>
              <a:t>4. Attach Files (if necessary) : Upload any relevant screenshots or documents.</a:t>
            </a:r>
          </a:p>
          <a:p>
            <a:pPr marL="0" indent="0">
              <a:buNone/>
            </a:pPr>
            <a:r>
              <a:rPr lang="en-US" dirty="0"/>
              <a:t>5. Assignee: Select the team member responsible for fixing the bug.</a:t>
            </a:r>
            <a:endParaRPr lang="en-IN" dirty="0"/>
          </a:p>
        </p:txBody>
      </p:sp>
      <p:sp>
        <p:nvSpPr>
          <p:cNvPr id="3" name="Title 2">
            <a:extLst>
              <a:ext uri="{FF2B5EF4-FFF2-40B4-BE49-F238E27FC236}">
                <a16:creationId xmlns:a16="http://schemas.microsoft.com/office/drawing/2014/main" id="{2E3D90CD-D649-3B03-718F-D3347B5F9CAF}"/>
              </a:ext>
            </a:extLst>
          </p:cNvPr>
          <p:cNvSpPr>
            <a:spLocks noGrp="1"/>
          </p:cNvSpPr>
          <p:nvPr>
            <p:ph type="title"/>
          </p:nvPr>
        </p:nvSpPr>
        <p:spPr/>
        <p:txBody>
          <a:bodyPr>
            <a:normAutofit/>
          </a:bodyPr>
          <a:lstStyle/>
          <a:p>
            <a:r>
              <a:rPr lang="en-IN" sz="100" dirty="0"/>
              <a:t>.</a:t>
            </a:r>
          </a:p>
        </p:txBody>
      </p:sp>
      <p:pic>
        <p:nvPicPr>
          <p:cNvPr id="5" name="Picture 4">
            <a:extLst>
              <a:ext uri="{FF2B5EF4-FFF2-40B4-BE49-F238E27FC236}">
                <a16:creationId xmlns:a16="http://schemas.microsoft.com/office/drawing/2014/main" id="{CF0463AA-9792-7B0C-FD25-7D9E05B5278A}"/>
              </a:ext>
            </a:extLst>
          </p:cNvPr>
          <p:cNvPicPr>
            <a:picLocks noChangeAspect="1"/>
          </p:cNvPicPr>
          <p:nvPr/>
        </p:nvPicPr>
        <p:blipFill>
          <a:blip r:embed="rId2"/>
          <a:stretch>
            <a:fillRect/>
          </a:stretch>
        </p:blipFill>
        <p:spPr>
          <a:xfrm>
            <a:off x="4178680" y="1790700"/>
            <a:ext cx="7353300" cy="5067300"/>
          </a:xfrm>
          <a:prstGeom prst="rect">
            <a:avLst/>
          </a:prstGeom>
        </p:spPr>
      </p:pic>
    </p:spTree>
    <p:extLst>
      <p:ext uri="{BB962C8B-B14F-4D97-AF65-F5344CB8AC3E}">
        <p14:creationId xmlns:p14="http://schemas.microsoft.com/office/powerpoint/2010/main" val="477553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1113</TotalTime>
  <Words>744</Words>
  <Application>Microsoft Office PowerPoint</Application>
  <PresentationFormat>Widescreen</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WHAT IS JIRA</vt:lpstr>
      <vt:lpstr>PowerPoint Presentation</vt:lpstr>
      <vt:lpstr>WHAT IS THE USE OF JIRA SOFTWARE</vt:lpstr>
      <vt:lpstr>FEATURES OF JIRA</vt:lpstr>
      <vt:lpstr>STEP BY STEP PROCEDURE FOR JIRA</vt:lpstr>
      <vt:lpstr>HOW TO CREATE A BUG</vt:lpstr>
      <vt:lpstr>.</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Srikanth Vemula</dc:creator>
  <cp:lastModifiedBy>Jahnavi Moka</cp:lastModifiedBy>
  <cp:revision>35</cp:revision>
  <dcterms:created xsi:type="dcterms:W3CDTF">2024-10-26T16:59:56Z</dcterms:created>
  <dcterms:modified xsi:type="dcterms:W3CDTF">2024-11-12T16:34:51Z</dcterms:modified>
</cp:coreProperties>
</file>