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A3E9E04-EE32-4E8C-9C10-D580CCD6E5D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50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E8A1A-5FA9-4A65-B405-625E897B082C}"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E9E04-EE32-4E8C-9C10-D580CCD6E5D1}" type="slidenum">
              <a:rPr lang="en-IN" smtClean="0"/>
              <a:t>‹#›</a:t>
            </a:fld>
            <a:endParaRPr lang="en-IN"/>
          </a:p>
        </p:txBody>
      </p:sp>
    </p:spTree>
    <p:extLst>
      <p:ext uri="{BB962C8B-B14F-4D97-AF65-F5344CB8AC3E}">
        <p14:creationId xmlns:p14="http://schemas.microsoft.com/office/powerpoint/2010/main" val="365353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304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91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spTree>
    <p:extLst>
      <p:ext uri="{BB962C8B-B14F-4D97-AF65-F5344CB8AC3E}">
        <p14:creationId xmlns:p14="http://schemas.microsoft.com/office/powerpoint/2010/main" val="99033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2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998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190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43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spTree>
    <p:extLst>
      <p:ext uri="{BB962C8B-B14F-4D97-AF65-F5344CB8AC3E}">
        <p14:creationId xmlns:p14="http://schemas.microsoft.com/office/powerpoint/2010/main" val="83929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E8A1A-5FA9-4A65-B405-625E897B082C}"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E9E04-EE32-4E8C-9C10-D580CCD6E5D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56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E8A1A-5FA9-4A65-B405-625E897B082C}"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E9E04-EE32-4E8C-9C10-D580CCD6E5D1}"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92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E8A1A-5FA9-4A65-B405-625E897B082C}" type="datetimeFigureOut">
              <a:rPr lang="en-IN" smtClean="0"/>
              <a:t>17-05-2021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3E9E04-EE32-4E8C-9C10-D580CCD6E5D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E8A1A-5FA9-4A65-B405-625E897B082C}" type="datetimeFigureOut">
              <a:rPr lang="en-IN" smtClean="0"/>
              <a:t>17-05-2021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3E9E04-EE32-4E8C-9C10-D580CCD6E5D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40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E8A1A-5FA9-4A65-B405-625E897B082C}" type="datetimeFigureOut">
              <a:rPr lang="en-IN" smtClean="0"/>
              <a:t>17-05-2021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3E9E04-EE32-4E8C-9C10-D580CCD6E5D1}" type="slidenum">
              <a:rPr lang="en-IN" smtClean="0"/>
              <a:t>‹#›</a:t>
            </a:fld>
            <a:endParaRPr lang="en-IN"/>
          </a:p>
        </p:txBody>
      </p:sp>
    </p:spTree>
    <p:extLst>
      <p:ext uri="{BB962C8B-B14F-4D97-AF65-F5344CB8AC3E}">
        <p14:creationId xmlns:p14="http://schemas.microsoft.com/office/powerpoint/2010/main" val="71549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E8A1A-5FA9-4A65-B405-625E897B082C}"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E9E04-EE32-4E8C-9C10-D580CCD6E5D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E8A1A-5FA9-4A65-B405-625E897B082C}"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3E9E04-EE32-4E8C-9C10-D580CCD6E5D1}" type="slidenum">
              <a:rPr lang="en-IN" smtClean="0"/>
              <a:t>‹#›</a:t>
            </a:fld>
            <a:endParaRPr lang="en-IN"/>
          </a:p>
        </p:txBody>
      </p:sp>
    </p:spTree>
    <p:extLst>
      <p:ext uri="{BB962C8B-B14F-4D97-AF65-F5344CB8AC3E}">
        <p14:creationId xmlns:p14="http://schemas.microsoft.com/office/powerpoint/2010/main" val="298658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DE8A1A-5FA9-4A65-B405-625E897B082C}" type="datetimeFigureOut">
              <a:rPr lang="en-IN" smtClean="0"/>
              <a:t>17-05-2021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3E9E04-EE32-4E8C-9C10-D580CCD6E5D1}" type="slidenum">
              <a:rPr lang="en-IN" smtClean="0"/>
              <a:t>‹#›</a:t>
            </a:fld>
            <a:endParaRPr lang="en-IN"/>
          </a:p>
        </p:txBody>
      </p:sp>
    </p:spTree>
    <p:extLst>
      <p:ext uri="{BB962C8B-B14F-4D97-AF65-F5344CB8AC3E}">
        <p14:creationId xmlns:p14="http://schemas.microsoft.com/office/powerpoint/2010/main" val="13499325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4A049A-5613-47D4-B657-4D8F08268F1A}"/>
              </a:ext>
            </a:extLst>
          </p:cNvPr>
          <p:cNvSpPr>
            <a:spLocks noGrp="1"/>
          </p:cNvSpPr>
          <p:nvPr>
            <p:ph type="ctrTitle"/>
          </p:nvPr>
        </p:nvSpPr>
        <p:spPr>
          <a:xfrm>
            <a:off x="2688165" y="1823507"/>
            <a:ext cx="6815669" cy="1338794"/>
          </a:xfrm>
        </p:spPr>
        <p:txBody>
          <a:bodyPr/>
          <a:lstStyle/>
          <a:p>
            <a:r>
              <a:rPr lang="en-US" sz="2800" dirty="0"/>
              <a:t>INNOVATION- MORE THAN THINKING</a:t>
            </a:r>
            <a:r>
              <a:rPr lang="en-US" dirty="0"/>
              <a:t> </a:t>
            </a:r>
            <a:endParaRPr lang="en-IN" dirty="0"/>
          </a:p>
        </p:txBody>
      </p:sp>
      <p:sp>
        <p:nvSpPr>
          <p:cNvPr id="10" name="TextBox 9">
            <a:extLst>
              <a:ext uri="{FF2B5EF4-FFF2-40B4-BE49-F238E27FC236}">
                <a16:creationId xmlns:a16="http://schemas.microsoft.com/office/drawing/2014/main" id="{F523728F-359F-4302-BE71-58EDE77D3B7F}"/>
              </a:ext>
            </a:extLst>
          </p:cNvPr>
          <p:cNvSpPr txBox="1"/>
          <p:nvPr/>
        </p:nvSpPr>
        <p:spPr>
          <a:xfrm>
            <a:off x="3138486" y="3890962"/>
            <a:ext cx="5915025" cy="369332"/>
          </a:xfrm>
          <a:prstGeom prst="rect">
            <a:avLst/>
          </a:prstGeom>
          <a:noFill/>
        </p:spPr>
        <p:txBody>
          <a:bodyPr wrap="square" rtlCol="0">
            <a:spAutoFit/>
          </a:bodyPr>
          <a:lstStyle/>
          <a:p>
            <a:pPr algn="ctr"/>
            <a:r>
              <a:rPr lang="en-US" dirty="0"/>
              <a:t>By-  </a:t>
            </a:r>
            <a:r>
              <a:rPr lang="en-US" dirty="0" err="1"/>
              <a:t>Jahnavi</a:t>
            </a:r>
            <a:r>
              <a:rPr lang="en-US" dirty="0"/>
              <a:t> </a:t>
            </a:r>
            <a:r>
              <a:rPr lang="en-US" dirty="0" err="1"/>
              <a:t>Bhuptani</a:t>
            </a:r>
            <a:r>
              <a:rPr lang="en-US" dirty="0"/>
              <a:t> </a:t>
            </a:r>
            <a:endParaRPr lang="en-IN" dirty="0"/>
          </a:p>
        </p:txBody>
      </p:sp>
    </p:spTree>
    <p:extLst>
      <p:ext uri="{BB962C8B-B14F-4D97-AF65-F5344CB8AC3E}">
        <p14:creationId xmlns:p14="http://schemas.microsoft.com/office/powerpoint/2010/main" val="208281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03CB-3FAD-4ECE-9C46-CACC87E4E96E}"/>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1547667D-5608-473D-82E9-2DED242FC2F0}"/>
              </a:ext>
            </a:extLst>
          </p:cNvPr>
          <p:cNvSpPr>
            <a:spLocks noGrp="1"/>
          </p:cNvSpPr>
          <p:nvPr>
            <p:ph idx="1"/>
          </p:nvPr>
        </p:nvSpPr>
        <p:spPr/>
        <p:txBody>
          <a:bodyPr/>
          <a:lstStyle/>
          <a:p>
            <a:r>
              <a:rPr lang="en-US" dirty="0"/>
              <a:t>Process of innovation</a:t>
            </a:r>
          </a:p>
          <a:p>
            <a:r>
              <a:rPr lang="en-US" dirty="0"/>
              <a:t>Systematic approach </a:t>
            </a:r>
          </a:p>
          <a:p>
            <a:r>
              <a:rPr lang="en-US" dirty="0"/>
              <a:t>Adaptability </a:t>
            </a:r>
          </a:p>
          <a:p>
            <a:r>
              <a:rPr lang="en-US" dirty="0"/>
              <a:t>Presence of mind </a:t>
            </a:r>
          </a:p>
          <a:p>
            <a:r>
              <a:rPr lang="en-US" dirty="0"/>
              <a:t>Freedom of failure </a:t>
            </a:r>
            <a:endParaRPr lang="en-IN" dirty="0"/>
          </a:p>
        </p:txBody>
      </p:sp>
    </p:spTree>
    <p:extLst>
      <p:ext uri="{BB962C8B-B14F-4D97-AF65-F5344CB8AC3E}">
        <p14:creationId xmlns:p14="http://schemas.microsoft.com/office/powerpoint/2010/main" val="216777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D921-465B-43B1-AD8F-3FC28DB1D7A8}"/>
              </a:ext>
            </a:extLst>
          </p:cNvPr>
          <p:cNvSpPr>
            <a:spLocks noGrp="1"/>
          </p:cNvSpPr>
          <p:nvPr>
            <p:ph type="title"/>
          </p:nvPr>
        </p:nvSpPr>
        <p:spPr/>
        <p:txBody>
          <a:bodyPr/>
          <a:lstStyle/>
          <a:p>
            <a:r>
              <a:rPr lang="en-US" dirty="0"/>
              <a:t>Ingredients of Concept </a:t>
            </a:r>
            <a:endParaRPr lang="en-IN" dirty="0"/>
          </a:p>
        </p:txBody>
      </p:sp>
      <p:sp>
        <p:nvSpPr>
          <p:cNvPr id="3" name="Content Placeholder 2">
            <a:extLst>
              <a:ext uri="{FF2B5EF4-FFF2-40B4-BE49-F238E27FC236}">
                <a16:creationId xmlns:a16="http://schemas.microsoft.com/office/drawing/2014/main" id="{1A1319F3-8DAB-4336-8462-9E453721C552}"/>
              </a:ext>
            </a:extLst>
          </p:cNvPr>
          <p:cNvSpPr>
            <a:spLocks noGrp="1"/>
          </p:cNvSpPr>
          <p:nvPr>
            <p:ph idx="1"/>
          </p:nvPr>
        </p:nvSpPr>
        <p:spPr/>
        <p:txBody>
          <a:bodyPr/>
          <a:lstStyle/>
          <a:p>
            <a:r>
              <a:rPr lang="en-US" dirty="0">
                <a:latin typeface="+mj-lt"/>
              </a:rPr>
              <a:t>Innovative approach- </a:t>
            </a:r>
            <a:r>
              <a:rPr lang="en-US" dirty="0">
                <a:effectLst/>
                <a:latin typeface="+mj-lt"/>
                <a:ea typeface="Calibri" panose="020F0502020204030204" pitchFamily="34" charset="0"/>
              </a:rPr>
              <a:t>An innovative approach is needed to solve and tackle challenges which are faced not only in our private life, but also in our workplaces too. </a:t>
            </a:r>
          </a:p>
          <a:p>
            <a:r>
              <a:rPr lang="en-US" dirty="0">
                <a:latin typeface="+mj-lt"/>
              </a:rPr>
              <a:t>True collaboration- A </a:t>
            </a:r>
            <a:r>
              <a:rPr lang="en-US" dirty="0">
                <a:effectLst/>
                <a:latin typeface="+mj-lt"/>
                <a:ea typeface="Calibri" panose="020F0502020204030204" pitchFamily="34" charset="0"/>
              </a:rPr>
              <a:t>true collaboration of ideas and implementation is a must.</a:t>
            </a:r>
          </a:p>
          <a:p>
            <a:r>
              <a:rPr lang="en-US" dirty="0">
                <a:latin typeface="+mj-lt"/>
              </a:rPr>
              <a:t>Honesty- </a:t>
            </a:r>
            <a:r>
              <a:rPr lang="en-US" dirty="0">
                <a:effectLst/>
                <a:latin typeface="+mj-lt"/>
                <a:ea typeface="Calibri" panose="020F0502020204030204" pitchFamily="34" charset="0"/>
              </a:rPr>
              <a:t>also necessary to know your boundaries and legitimately reinterpret them to work diligently and efficiently</a:t>
            </a:r>
            <a:r>
              <a:rPr lang="en-US" dirty="0">
                <a:latin typeface="+mj-lt"/>
                <a:ea typeface="Calibri" panose="020F0502020204030204" pitchFamily="34" charset="0"/>
              </a:rPr>
              <a:t>. Hence there needs to be the honesty about ones intellectual prowess</a:t>
            </a:r>
            <a:r>
              <a:rPr lang="en-US" sz="1800" dirty="0">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303205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1974F4-AE9E-40C2-B1C6-7B3ABB119A42}"/>
              </a:ext>
            </a:extLst>
          </p:cNvPr>
          <p:cNvSpPr txBox="1"/>
          <p:nvPr/>
        </p:nvSpPr>
        <p:spPr>
          <a:xfrm>
            <a:off x="942975" y="1038225"/>
            <a:ext cx="10306050"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Challenging Environment- A challenging environment will push a person to strive for better.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Catalyst- a consequence of a challenging environment is the catalyst of innovation.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Different Perspective- To make something new, one must now and understand the value of diversity, Differences in perspective play an important role here.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Execution- </a:t>
            </a:r>
            <a:r>
              <a:rPr lang="en-US" sz="2400" dirty="0">
                <a:effectLst/>
                <a:latin typeface="+mj-lt"/>
                <a:ea typeface="Calibri" panose="020F0502020204030204" pitchFamily="34" charset="0"/>
                <a:cs typeface="Times New Roman" panose="02020603050405020304" pitchFamily="18" charset="0"/>
              </a:rPr>
              <a:t>In order for thought processes to not turning into just that- a stagnant thought- execution and implementation of ideas is essential. Many projects are often short lived and hence just end up catching dust in the corner of a room. To prevent that, one must have proper and systematic planning that pans from the birth of the idea to its execution in full finality. </a:t>
            </a:r>
            <a:endParaRPr lang="en-IN" sz="24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9471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CD0E-5406-44EE-9C0E-85FBB6ECDD9A}"/>
              </a:ext>
            </a:extLst>
          </p:cNvPr>
          <p:cNvSpPr>
            <a:spLocks noGrp="1"/>
          </p:cNvSpPr>
          <p:nvPr>
            <p:ph type="title"/>
          </p:nvPr>
        </p:nvSpPr>
        <p:spPr/>
        <p:txBody>
          <a:bodyPr/>
          <a:lstStyle/>
          <a:p>
            <a:r>
              <a:rPr lang="en-US" dirty="0"/>
              <a:t>Core of Society</a:t>
            </a:r>
            <a:endParaRPr lang="en-IN" dirty="0"/>
          </a:p>
        </p:txBody>
      </p:sp>
      <p:sp>
        <p:nvSpPr>
          <p:cNvPr id="3" name="Content Placeholder 2">
            <a:extLst>
              <a:ext uri="{FF2B5EF4-FFF2-40B4-BE49-F238E27FC236}">
                <a16:creationId xmlns:a16="http://schemas.microsoft.com/office/drawing/2014/main" id="{5E7E91CC-10B7-44B1-ACB0-E681083042E5}"/>
              </a:ext>
            </a:extLst>
          </p:cNvPr>
          <p:cNvSpPr>
            <a:spLocks noGrp="1"/>
          </p:cNvSpPr>
          <p:nvPr>
            <p:ph idx="1"/>
          </p:nvPr>
        </p:nvSpPr>
        <p:spPr>
          <a:xfrm>
            <a:off x="1295402" y="2461682"/>
            <a:ext cx="9601196" cy="3318936"/>
          </a:xfrm>
        </p:spPr>
        <p:txBody>
          <a:bodyPr>
            <a:noAutofit/>
          </a:bodyPr>
          <a:lstStyle/>
          <a:p>
            <a:r>
              <a:rPr lang="en-IN" sz="2000" dirty="0">
                <a:solidFill>
                  <a:srgbClr val="000000"/>
                </a:solidFill>
                <a:effectLst/>
                <a:latin typeface="+mj-lt"/>
                <a:ea typeface="Calibri" panose="020F0502020204030204" pitchFamily="34" charset="0"/>
              </a:rPr>
              <a:t>Our society revolves around continues growth- in terms of economy, sustainability, equality and multiple other factors. In this manner, it is very important to find new things to grow into</a:t>
            </a:r>
          </a:p>
          <a:p>
            <a:r>
              <a:rPr lang="en-IN" sz="2000" dirty="0">
                <a:solidFill>
                  <a:srgbClr val="000000"/>
                </a:solidFill>
                <a:effectLst/>
                <a:latin typeface="+mj-lt"/>
                <a:ea typeface="Calibri" panose="020F0502020204030204" pitchFamily="34" charset="0"/>
              </a:rPr>
              <a:t>The fundamentals of innovations are very effect oriented</a:t>
            </a:r>
            <a:endParaRPr lang="en-IN" sz="2000" dirty="0">
              <a:solidFill>
                <a:srgbClr val="000000"/>
              </a:solidFill>
              <a:latin typeface="+mj-lt"/>
              <a:ea typeface="Calibri" panose="020F0502020204030204" pitchFamily="34" charset="0"/>
            </a:endParaRPr>
          </a:p>
          <a:p>
            <a:r>
              <a:rPr lang="en-IN" sz="2000" dirty="0">
                <a:solidFill>
                  <a:srgbClr val="000000"/>
                </a:solidFill>
                <a:effectLst/>
                <a:latin typeface="+mj-lt"/>
                <a:ea typeface="Calibri" panose="020F0502020204030204" pitchFamily="34" charset="0"/>
              </a:rPr>
              <a:t>the fundamental outcomes of innovation are economic growth, increased well-being and communication, educational accessibility and environmental sustainability</a:t>
            </a:r>
          </a:p>
          <a:p>
            <a:r>
              <a:rPr lang="en-IN" sz="2000" dirty="0">
                <a:solidFill>
                  <a:srgbClr val="000000"/>
                </a:solidFill>
                <a:effectLst/>
                <a:latin typeface="+mj-lt"/>
                <a:ea typeface="Calibri" panose="020F0502020204030204" pitchFamily="34" charset="0"/>
              </a:rPr>
              <a:t>It needs to be understood that innovations- irrespective of their magnitude- stem from the want of betterment of others and upliftment of society.</a:t>
            </a:r>
            <a:endParaRPr lang="en-IN" sz="2000" dirty="0">
              <a:solidFill>
                <a:srgbClr val="000000"/>
              </a:solidFill>
              <a:latin typeface="+mj-lt"/>
              <a:ea typeface="Calibri" panose="020F0502020204030204" pitchFamily="34" charset="0"/>
            </a:endParaRPr>
          </a:p>
          <a:p>
            <a:r>
              <a:rPr lang="en-US" sz="2000" dirty="0">
                <a:effectLst/>
                <a:latin typeface="+mj-lt"/>
                <a:ea typeface="Calibri" panose="020F0502020204030204" pitchFamily="34" charset="0"/>
              </a:rPr>
              <a:t>An ambit of innovation and the formative comprehension of the same that one must be alerted on is how to nurture the innovation. </a:t>
            </a:r>
            <a:endParaRPr lang="en-IN" sz="2000" dirty="0">
              <a:latin typeface="+mj-lt"/>
            </a:endParaRPr>
          </a:p>
        </p:txBody>
      </p:sp>
    </p:spTree>
    <p:extLst>
      <p:ext uri="{BB962C8B-B14F-4D97-AF65-F5344CB8AC3E}">
        <p14:creationId xmlns:p14="http://schemas.microsoft.com/office/powerpoint/2010/main" val="301949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589-28B8-43C7-9C32-47D660474DDC}"/>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513F8C07-5030-4507-86AE-395233BC32EB}"/>
              </a:ext>
            </a:extLst>
          </p:cNvPr>
          <p:cNvSpPr>
            <a:spLocks noGrp="1"/>
          </p:cNvSpPr>
          <p:nvPr>
            <p:ph idx="1"/>
          </p:nvPr>
        </p:nvSpPr>
        <p:spPr/>
        <p:txBody>
          <a:bodyPr>
            <a:normAutofit lnSpcReduction="10000"/>
          </a:bodyPr>
          <a:lstStyle/>
          <a:p>
            <a:r>
              <a:rPr lang="en-US" sz="2000" dirty="0">
                <a:effectLst/>
                <a:latin typeface="+mj-lt"/>
                <a:ea typeface="Calibri" panose="020F0502020204030204" pitchFamily="34" charset="0"/>
              </a:rPr>
              <a:t>Due to the focus on that fact that innovators are now mostly newcomers, there is an entire minefield of rules that need to be re-apprehended. </a:t>
            </a:r>
          </a:p>
          <a:p>
            <a:r>
              <a:rPr lang="en-US" sz="2000" dirty="0">
                <a:effectLst/>
                <a:latin typeface="+mj-lt"/>
                <a:ea typeface="Calibri" panose="020F0502020204030204" pitchFamily="34" charset="0"/>
              </a:rPr>
              <a:t>. Freedom of thinking is just as important as the freedom to create, tying them all up comes the freedom of opportunity. </a:t>
            </a:r>
            <a:endParaRPr lang="en-US" sz="2000" dirty="0">
              <a:latin typeface="+mj-lt"/>
              <a:ea typeface="Calibri" panose="020F0502020204030204" pitchFamily="34" charset="0"/>
            </a:endParaRPr>
          </a:p>
          <a:p>
            <a:r>
              <a:rPr lang="en-US" sz="2000" dirty="0">
                <a:effectLst/>
                <a:latin typeface="+mj-lt"/>
                <a:ea typeface="Calibri" panose="020F0502020204030204" pitchFamily="34" charset="0"/>
              </a:rPr>
              <a:t>While it is true that lot of innovative methods end up in failure and creating newer things take a lot of time, no idea should be moved forward with a mindset of being set in failure. </a:t>
            </a:r>
          </a:p>
          <a:p>
            <a:r>
              <a:rPr lang="en-US" sz="2000" dirty="0">
                <a:effectLst/>
                <a:latin typeface="+mj-lt"/>
                <a:ea typeface="Calibri" panose="020F0502020204030204" pitchFamily="34" charset="0"/>
                <a:cs typeface="Times New Roman" panose="02020603050405020304" pitchFamily="18" charset="0"/>
              </a:rPr>
              <a:t>Hence, as understood from all above, innovation is not something that can be curbed. It goes beyond mere thinking. It applies multiple factors. But mostly, it needs courage and respect for one’s hard work. </a:t>
            </a:r>
            <a:endParaRPr lang="en-IN" sz="20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24560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43</TotalTime>
  <Words>459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Times New Roman</vt:lpstr>
      <vt:lpstr>Organic</vt:lpstr>
      <vt:lpstr>INNOVATION- MORE THAN THINKING </vt:lpstr>
      <vt:lpstr>Introduction </vt:lpstr>
      <vt:lpstr>Ingredients of Concept </vt:lpstr>
      <vt:lpstr>PowerPoint Presentation</vt:lpstr>
      <vt:lpstr>Core of Society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MORE THAN THINKING</dc:title>
  <dc:creator>JAHNAVI BHUPTANI</dc:creator>
  <cp:lastModifiedBy>JAHNAVI BHUPTANI</cp:lastModifiedBy>
  <cp:revision>5</cp:revision>
  <dcterms:created xsi:type="dcterms:W3CDTF">2021-05-17T16:49:36Z</dcterms:created>
  <dcterms:modified xsi:type="dcterms:W3CDTF">2021-05-17T18:45:21Z</dcterms:modified>
</cp:coreProperties>
</file>