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7.xml" ContentType="application/vnd.openxmlformats-officedocument.themeOverr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8.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78" r:id="rId5"/>
    <p:sldId id="279" r:id="rId6"/>
    <p:sldId id="310" r:id="rId7"/>
    <p:sldId id="281" r:id="rId8"/>
    <p:sldId id="330" r:id="rId9"/>
    <p:sldId id="331" r:id="rId10"/>
    <p:sldId id="312" r:id="rId11"/>
    <p:sldId id="283" r:id="rId12"/>
    <p:sldId id="313" r:id="rId13"/>
    <p:sldId id="314" r:id="rId14"/>
    <p:sldId id="315" r:id="rId15"/>
    <p:sldId id="316" r:id="rId16"/>
    <p:sldId id="284" r:id="rId17"/>
    <p:sldId id="317" r:id="rId18"/>
    <p:sldId id="319" r:id="rId19"/>
    <p:sldId id="321" r:id="rId20"/>
    <p:sldId id="323" r:id="rId21"/>
    <p:sldId id="332" r:id="rId22"/>
    <p:sldId id="324" r:id="rId23"/>
    <p:sldId id="322" r:id="rId24"/>
    <p:sldId id="325" r:id="rId25"/>
    <p:sldId id="320" r:id="rId26"/>
    <p:sldId id="326" r:id="rId27"/>
    <p:sldId id="327" r:id="rId28"/>
    <p:sldId id="287" r:id="rId29"/>
    <p:sldId id="308" r:id="rId30"/>
    <p:sldId id="301" r:id="rId31"/>
    <p:sldId id="309" r:id="rId32"/>
    <p:sldId id="303" r:id="rId33"/>
    <p:sldId id="304" r:id="rId34"/>
    <p:sldId id="305" r:id="rId35"/>
    <p:sldId id="306" r:id="rId36"/>
    <p:sldId id="307" r:id="rId37"/>
    <p:sldId id="328" r:id="rId38"/>
    <p:sldId id="334" r:id="rId39"/>
    <p:sldId id="335" r:id="rId40"/>
    <p:sldId id="292" r:id="rId41"/>
    <p:sldId id="337" r:id="rId42"/>
    <p:sldId id="318" r:id="rId43"/>
    <p:sldId id="336" r:id="rId44"/>
    <p:sldId id="296" r:id="rId45"/>
    <p:sldId id="295" r:id="rId46"/>
    <p:sldId id="294" r:id="rId47"/>
    <p:sldId id="302"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9" autoAdjust="0"/>
    <p:restoredTop sz="94660"/>
  </p:normalViewPr>
  <p:slideViewPr>
    <p:cSldViewPr snapToGrid="0">
      <p:cViewPr varScale="1">
        <p:scale>
          <a:sx n="78" d="100"/>
          <a:sy n="78" d="100"/>
        </p:scale>
        <p:origin x="11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Adabala" userId="0bccd17e66c9a4bb" providerId="LiveId" clId="{B96B84E3-0335-44E4-8339-C91603E47468}"/>
    <pc:docChg chg="custSel modSld">
      <pc:chgData name="Jahnavi Adabala" userId="0bccd17e66c9a4bb" providerId="LiveId" clId="{B96B84E3-0335-44E4-8339-C91603E47468}" dt="2023-03-19T04:56:46.934" v="68" actId="20577"/>
      <pc:docMkLst>
        <pc:docMk/>
      </pc:docMkLst>
      <pc:sldChg chg="delSp modSp mod">
        <pc:chgData name="Jahnavi Adabala" userId="0bccd17e66c9a4bb" providerId="LiveId" clId="{B96B84E3-0335-44E4-8339-C91603E47468}" dt="2023-03-14T23:56:15.138" v="19" actId="478"/>
        <pc:sldMkLst>
          <pc:docMk/>
          <pc:sldMk cId="4167884232" sldId="278"/>
        </pc:sldMkLst>
        <pc:spChg chg="del mod">
          <ac:chgData name="Jahnavi Adabala" userId="0bccd17e66c9a4bb" providerId="LiveId" clId="{B96B84E3-0335-44E4-8339-C91603E47468}" dt="2023-03-14T23:56:15.138" v="19" actId="478"/>
          <ac:spMkLst>
            <pc:docMk/>
            <pc:sldMk cId="4167884232" sldId="278"/>
            <ac:spMk id="3" creationId="{DB93FB3F-A8D4-46D3-A1C6-C79C64563729}"/>
          </ac:spMkLst>
        </pc:spChg>
      </pc:sldChg>
      <pc:sldChg chg="delSp modSp mod">
        <pc:chgData name="Jahnavi Adabala" userId="0bccd17e66c9a4bb" providerId="LiveId" clId="{B96B84E3-0335-44E4-8339-C91603E47468}" dt="2023-03-15T00:48:00.622" v="67" actId="478"/>
        <pc:sldMkLst>
          <pc:docMk/>
          <pc:sldMk cId="2989463019" sldId="297"/>
        </pc:sldMkLst>
        <pc:spChg chg="del mod">
          <ac:chgData name="Jahnavi Adabala" userId="0bccd17e66c9a4bb" providerId="LiveId" clId="{B96B84E3-0335-44E4-8339-C91603E47468}" dt="2023-03-15T00:48:00.622" v="67" actId="478"/>
          <ac:spMkLst>
            <pc:docMk/>
            <pc:sldMk cId="2989463019" sldId="297"/>
            <ac:spMk id="9" creationId="{FCFEC172-BC71-6490-2C48-9086022EAA29}"/>
          </ac:spMkLst>
        </pc:spChg>
      </pc:sldChg>
      <pc:sldChg chg="modSp mod">
        <pc:chgData name="Jahnavi Adabala" userId="0bccd17e66c9a4bb" providerId="LiveId" clId="{B96B84E3-0335-44E4-8339-C91603E47468}" dt="2023-03-19T04:56:46.934" v="68" actId="20577"/>
        <pc:sldMkLst>
          <pc:docMk/>
          <pc:sldMk cId="3985030236" sldId="323"/>
        </pc:sldMkLst>
        <pc:spChg chg="mod">
          <ac:chgData name="Jahnavi Adabala" userId="0bccd17e66c9a4bb" providerId="LiveId" clId="{B96B84E3-0335-44E4-8339-C91603E47468}" dt="2023-03-19T04:56:46.934" v="68" actId="20577"/>
          <ac:spMkLst>
            <pc:docMk/>
            <pc:sldMk cId="3985030236" sldId="323"/>
            <ac:spMk id="2" creationId="{C887F15E-AC11-E7E4-1662-5969FB2138C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26A43-1DCD-4C00-B46F-1CB1EE2BF58E}"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301C254-0521-49D6-B386-2A2E5508C3BD}">
      <dgm:prSet phldrT="[Text]"/>
      <dgm:spPr/>
      <dgm:t>
        <a:bodyPr/>
        <a:lstStyle/>
        <a:p>
          <a:r>
            <a:rPr lang="en-US"/>
            <a:t>Pre-processing</a:t>
          </a:r>
        </a:p>
      </dgm:t>
    </dgm:pt>
    <dgm:pt modelId="{EB664B99-D0B6-457B-994E-A71CAF765204}" type="parTrans" cxnId="{C98C5F7D-B74D-4991-A755-6C25C894BB7A}">
      <dgm:prSet/>
      <dgm:spPr/>
      <dgm:t>
        <a:bodyPr/>
        <a:lstStyle/>
        <a:p>
          <a:endParaRPr lang="en-US"/>
        </a:p>
      </dgm:t>
    </dgm:pt>
    <dgm:pt modelId="{7917B0B9-84C1-4FCD-AB00-CF23F796C89C}" type="sibTrans" cxnId="{C98C5F7D-B74D-4991-A755-6C25C894BB7A}">
      <dgm:prSet/>
      <dgm:spPr/>
      <dgm:t>
        <a:bodyPr/>
        <a:lstStyle/>
        <a:p>
          <a:endParaRPr lang="en-US"/>
        </a:p>
      </dgm:t>
    </dgm:pt>
    <dgm:pt modelId="{8653C82D-C1AF-4794-B48A-D910EE45D95C}">
      <dgm:prSet phldrT="[Text]"/>
      <dgm:spPr/>
      <dgm:t>
        <a:bodyPr/>
        <a:lstStyle/>
        <a:p>
          <a:endParaRPr lang="en-US"/>
        </a:p>
      </dgm:t>
    </dgm:pt>
    <dgm:pt modelId="{A507BDB0-30F8-4361-A80B-AC74B27E5453}" type="parTrans" cxnId="{4BEE2B48-30FE-4C47-894B-CF2410C33C79}">
      <dgm:prSet/>
      <dgm:spPr/>
      <dgm:t>
        <a:bodyPr/>
        <a:lstStyle/>
        <a:p>
          <a:endParaRPr lang="en-US"/>
        </a:p>
      </dgm:t>
    </dgm:pt>
    <dgm:pt modelId="{E6956CF1-F0DF-4AD3-A824-0B42173AB4DB}" type="sibTrans" cxnId="{4BEE2B48-30FE-4C47-894B-CF2410C33C79}">
      <dgm:prSet/>
      <dgm:spPr/>
      <dgm:t>
        <a:bodyPr/>
        <a:lstStyle/>
        <a:p>
          <a:endParaRPr lang="en-US"/>
        </a:p>
      </dgm:t>
    </dgm:pt>
    <dgm:pt modelId="{11D66F52-6243-4D2E-B1E8-9B76D7C04B5C}">
      <dgm:prSet phldrT="[Text]" phldr="1"/>
      <dgm:spPr/>
      <dgm:t>
        <a:bodyPr/>
        <a:lstStyle/>
        <a:p>
          <a:endParaRPr lang="en-US"/>
        </a:p>
      </dgm:t>
    </dgm:pt>
    <dgm:pt modelId="{A4941AE2-2A9C-41A4-9B70-3B02494555D6}" type="parTrans" cxnId="{48150A32-1C87-4434-850E-A573C1C97FB9}">
      <dgm:prSet/>
      <dgm:spPr/>
      <dgm:t>
        <a:bodyPr/>
        <a:lstStyle/>
        <a:p>
          <a:endParaRPr lang="en-US"/>
        </a:p>
      </dgm:t>
    </dgm:pt>
    <dgm:pt modelId="{D31C0B50-3BCE-496A-A26A-A4310A2465F8}" type="sibTrans" cxnId="{48150A32-1C87-4434-850E-A573C1C97FB9}">
      <dgm:prSet/>
      <dgm:spPr/>
      <dgm:t>
        <a:bodyPr/>
        <a:lstStyle/>
        <a:p>
          <a:endParaRPr lang="en-US"/>
        </a:p>
      </dgm:t>
    </dgm:pt>
    <dgm:pt modelId="{2E731C13-53E6-4DB5-978A-F975DE808BB4}">
      <dgm:prSet phldrT="[Text]" phldr="1"/>
      <dgm:spPr/>
      <dgm:t>
        <a:bodyPr/>
        <a:lstStyle/>
        <a:p>
          <a:endParaRPr lang="en-US"/>
        </a:p>
      </dgm:t>
    </dgm:pt>
    <dgm:pt modelId="{8CCA8497-3AFA-4500-9875-76DB22844693}" type="parTrans" cxnId="{ADD089B2-6680-4C43-9DCE-AC86990E8745}">
      <dgm:prSet/>
      <dgm:spPr/>
      <dgm:t>
        <a:bodyPr/>
        <a:lstStyle/>
        <a:p>
          <a:endParaRPr lang="en-US"/>
        </a:p>
      </dgm:t>
    </dgm:pt>
    <dgm:pt modelId="{9BCDCA69-4E37-412F-B438-A5D7C12A8B19}" type="sibTrans" cxnId="{ADD089B2-6680-4C43-9DCE-AC86990E8745}">
      <dgm:prSet/>
      <dgm:spPr/>
      <dgm:t>
        <a:bodyPr/>
        <a:lstStyle/>
        <a:p>
          <a:endParaRPr lang="en-US"/>
        </a:p>
      </dgm:t>
    </dgm:pt>
    <dgm:pt modelId="{4D5F0B38-6BA0-45FE-8DD9-86DD77D432CE}">
      <dgm:prSet phldrT="[Text]"/>
      <dgm:spPr/>
      <dgm:t>
        <a:bodyPr/>
        <a:lstStyle/>
        <a:p>
          <a:endParaRPr lang="en-US"/>
        </a:p>
      </dgm:t>
    </dgm:pt>
    <dgm:pt modelId="{92A7CBE4-7261-4F95-8297-67811C1B0657}" type="parTrans" cxnId="{28AA862C-A0C1-49F4-8A90-E63687F2F74D}">
      <dgm:prSet/>
      <dgm:spPr/>
      <dgm:t>
        <a:bodyPr/>
        <a:lstStyle/>
        <a:p>
          <a:endParaRPr lang="en-US"/>
        </a:p>
      </dgm:t>
    </dgm:pt>
    <dgm:pt modelId="{6784A9CA-25F2-46B6-BA25-9F8EDCD4C7D4}" type="sibTrans" cxnId="{28AA862C-A0C1-49F4-8A90-E63687F2F74D}">
      <dgm:prSet/>
      <dgm:spPr/>
      <dgm:t>
        <a:bodyPr/>
        <a:lstStyle/>
        <a:p>
          <a:endParaRPr lang="en-US"/>
        </a:p>
      </dgm:t>
    </dgm:pt>
    <dgm:pt modelId="{C2A772A7-BFF4-4C22-A57E-A363F893641F}">
      <dgm:prSet custT="1"/>
      <dgm:spPr/>
      <dgm:t>
        <a:bodyPr/>
        <a:lstStyle/>
        <a:p>
          <a:r>
            <a:rPr lang="en-US" sz="2400" b="1">
              <a:solidFill>
                <a:schemeClr val="bg1"/>
              </a:solidFill>
            </a:rPr>
            <a:t>1) Excluding Variables</a:t>
          </a:r>
        </a:p>
        <a:p>
          <a:r>
            <a:rPr lang="en-US" sz="2400"/>
            <a:t>ID</a:t>
          </a:r>
        </a:p>
      </dgm:t>
    </dgm:pt>
    <dgm:pt modelId="{428D65D7-1F73-4CE8-8E59-737AB2BF6FB6}" type="parTrans" cxnId="{272EC144-B67E-4E63-B8ED-B24E9F93A102}">
      <dgm:prSet/>
      <dgm:spPr/>
      <dgm:t>
        <a:bodyPr/>
        <a:lstStyle/>
        <a:p>
          <a:endParaRPr lang="en-US"/>
        </a:p>
      </dgm:t>
    </dgm:pt>
    <dgm:pt modelId="{E4074D9E-5DEC-4920-9F4E-4C29C7168CC1}" type="sibTrans" cxnId="{272EC144-B67E-4E63-B8ED-B24E9F93A102}">
      <dgm:prSet/>
      <dgm:spPr/>
      <dgm:t>
        <a:bodyPr/>
        <a:lstStyle/>
        <a:p>
          <a:endParaRPr lang="en-US"/>
        </a:p>
      </dgm:t>
    </dgm:pt>
    <dgm:pt modelId="{CF8009CD-410C-4A87-9A45-C48750319173}">
      <dgm:prSet custT="1"/>
      <dgm:spPr/>
      <dgm:t>
        <a:bodyPr/>
        <a:lstStyle/>
        <a:p>
          <a:r>
            <a:rPr lang="en-US" sz="2400" b="1">
              <a:solidFill>
                <a:schemeClr val="bg1"/>
              </a:solidFill>
            </a:rPr>
            <a:t>2) Missing Values</a:t>
          </a:r>
        </a:p>
        <a:p>
          <a:r>
            <a:rPr lang="en-US" sz="2400"/>
            <a:t>Omitted records (420)</a:t>
          </a:r>
        </a:p>
      </dgm:t>
    </dgm:pt>
    <dgm:pt modelId="{4ECA6A9D-B8EF-46EC-A670-C7EE999DB300}" type="parTrans" cxnId="{463AF170-3270-4FD4-921C-7B3120AB2F8E}">
      <dgm:prSet/>
      <dgm:spPr/>
      <dgm:t>
        <a:bodyPr/>
        <a:lstStyle/>
        <a:p>
          <a:endParaRPr lang="en-US"/>
        </a:p>
      </dgm:t>
    </dgm:pt>
    <dgm:pt modelId="{34444036-142D-4C46-A607-CC7B220B56CD}" type="sibTrans" cxnId="{463AF170-3270-4FD4-921C-7B3120AB2F8E}">
      <dgm:prSet/>
      <dgm:spPr/>
      <dgm:t>
        <a:bodyPr/>
        <a:lstStyle/>
        <a:p>
          <a:endParaRPr lang="en-US"/>
        </a:p>
      </dgm:t>
    </dgm:pt>
    <dgm:pt modelId="{9C19C65E-93EF-4E4B-8307-3D14FB7B5EBB}">
      <dgm:prSet custT="1"/>
      <dgm:spPr/>
      <dgm:t>
        <a:bodyPr/>
        <a:lstStyle/>
        <a:p>
          <a:r>
            <a:rPr lang="en-US" sz="2000" b="1">
              <a:solidFill>
                <a:schemeClr val="bg1"/>
              </a:solidFill>
            </a:rPr>
            <a:t>3) Feature Engineering</a:t>
          </a:r>
        </a:p>
        <a:p>
          <a:r>
            <a:rPr lang="en-US" sz="2000" b="1">
              <a:solidFill>
                <a:schemeClr val="tx1"/>
              </a:solidFill>
            </a:rPr>
            <a:t>ZipCode</a:t>
          </a:r>
        </a:p>
        <a:p>
          <a:r>
            <a:rPr lang="en-US" sz="2000" b="1">
              <a:solidFill>
                <a:schemeClr val="tx1"/>
              </a:solidFill>
            </a:rPr>
            <a:t>FamilySize</a:t>
          </a:r>
        </a:p>
        <a:p>
          <a:endParaRPr lang="en-US" sz="2000" b="1">
            <a:solidFill>
              <a:schemeClr val="tx1"/>
            </a:solidFill>
          </a:endParaRPr>
        </a:p>
      </dgm:t>
    </dgm:pt>
    <dgm:pt modelId="{56834C59-6EFA-4E1D-AAEA-A36893264835}" type="parTrans" cxnId="{8E192AA1-6AB5-45C2-8F02-3034F470C6F5}">
      <dgm:prSet/>
      <dgm:spPr/>
      <dgm:t>
        <a:bodyPr/>
        <a:lstStyle/>
        <a:p>
          <a:endParaRPr lang="en-US"/>
        </a:p>
      </dgm:t>
    </dgm:pt>
    <dgm:pt modelId="{E79625B8-DC82-4E1B-92C1-D50215060C5A}" type="sibTrans" cxnId="{8E192AA1-6AB5-45C2-8F02-3034F470C6F5}">
      <dgm:prSet/>
      <dgm:spPr/>
      <dgm:t>
        <a:bodyPr/>
        <a:lstStyle/>
        <a:p>
          <a:endParaRPr lang="en-US"/>
        </a:p>
      </dgm:t>
    </dgm:pt>
    <dgm:pt modelId="{6AAF2EE1-0597-4538-B91E-42E1E42E0387}">
      <dgm:prSet/>
      <dgm:spPr/>
      <dgm:t>
        <a:bodyPr/>
        <a:lstStyle/>
        <a:p>
          <a:r>
            <a:rPr lang="en-US" b="1" dirty="0">
              <a:solidFill>
                <a:schemeClr val="bg1"/>
              </a:solidFill>
            </a:rPr>
            <a:t> 4) Outliers Exploration</a:t>
          </a:r>
        </a:p>
        <a:p>
          <a:r>
            <a:rPr lang="en-US" b="1" dirty="0">
              <a:solidFill>
                <a:schemeClr val="bg1"/>
              </a:solidFill>
            </a:rPr>
            <a:t> </a:t>
          </a:r>
          <a:r>
            <a:rPr lang="en-US" dirty="0" err="1"/>
            <a:t>Ni.age</a:t>
          </a:r>
          <a:endParaRPr lang="en-US" dirty="0"/>
        </a:p>
        <a:p>
          <a:r>
            <a:rPr lang="en-US" b="1" dirty="0">
              <a:solidFill>
                <a:schemeClr val="bg1"/>
              </a:solidFill>
            </a:rPr>
            <a:t>Skew Correction</a:t>
          </a:r>
        </a:p>
        <a:p>
          <a:r>
            <a:rPr lang="en-US" dirty="0" err="1"/>
            <a:t>Ni.age</a:t>
          </a:r>
          <a:r>
            <a:rPr lang="en-US" dirty="0"/>
            <a:t>, </a:t>
          </a:r>
          <a:r>
            <a:rPr lang="en-US" dirty="0" err="1"/>
            <a:t>family_size</a:t>
          </a:r>
          <a:r>
            <a:rPr lang="en-US" dirty="0"/>
            <a:t>, </a:t>
          </a:r>
          <a:r>
            <a:rPr lang="en-US" dirty="0" err="1"/>
            <a:t>len.at.res</a:t>
          </a:r>
          <a:endParaRPr lang="en-US" dirty="0"/>
        </a:p>
        <a:p>
          <a:endParaRPr lang="en-US" dirty="0"/>
        </a:p>
      </dgm:t>
    </dgm:pt>
    <dgm:pt modelId="{6E7FF29A-AAB9-49E2-BAF3-FFB0608EFD48}" type="parTrans" cxnId="{671FABB8-87BD-49E4-A3D0-5711EE55DF69}">
      <dgm:prSet/>
      <dgm:spPr/>
      <dgm:t>
        <a:bodyPr/>
        <a:lstStyle/>
        <a:p>
          <a:endParaRPr lang="en-US"/>
        </a:p>
      </dgm:t>
    </dgm:pt>
    <dgm:pt modelId="{FEED8DED-0AE6-4694-944A-640C25D235BA}" type="sibTrans" cxnId="{671FABB8-87BD-49E4-A3D0-5711EE55DF69}">
      <dgm:prSet/>
      <dgm:spPr/>
      <dgm:t>
        <a:bodyPr/>
        <a:lstStyle/>
        <a:p>
          <a:endParaRPr lang="en-US"/>
        </a:p>
      </dgm:t>
    </dgm:pt>
    <dgm:pt modelId="{1F990EF9-B539-4506-84BE-A8EDF92981C1}" type="pres">
      <dgm:prSet presAssocID="{7C726A43-1DCD-4C00-B46F-1CB1EE2BF58E}" presName="diagram" presStyleCnt="0">
        <dgm:presLayoutVars>
          <dgm:chMax val="1"/>
          <dgm:dir/>
          <dgm:animLvl val="ctr"/>
          <dgm:resizeHandles val="exact"/>
        </dgm:presLayoutVars>
      </dgm:prSet>
      <dgm:spPr/>
    </dgm:pt>
    <dgm:pt modelId="{A9379E3D-EBA6-406D-91E5-266531163E49}" type="pres">
      <dgm:prSet presAssocID="{7C726A43-1DCD-4C00-B46F-1CB1EE2BF58E}" presName="matrix" presStyleCnt="0"/>
      <dgm:spPr/>
    </dgm:pt>
    <dgm:pt modelId="{03F6E526-7D09-42C4-B51E-0F6D235624D6}" type="pres">
      <dgm:prSet presAssocID="{7C726A43-1DCD-4C00-B46F-1CB1EE2BF58E}" presName="tile1" presStyleLbl="node1" presStyleIdx="0" presStyleCnt="4"/>
      <dgm:spPr/>
    </dgm:pt>
    <dgm:pt modelId="{25C1911B-8671-4F8D-AA7D-EF43A29A32E0}" type="pres">
      <dgm:prSet presAssocID="{7C726A43-1DCD-4C00-B46F-1CB1EE2BF58E}" presName="tile1text" presStyleLbl="node1" presStyleIdx="0" presStyleCnt="4">
        <dgm:presLayoutVars>
          <dgm:chMax val="0"/>
          <dgm:chPref val="0"/>
          <dgm:bulletEnabled val="1"/>
        </dgm:presLayoutVars>
      </dgm:prSet>
      <dgm:spPr/>
    </dgm:pt>
    <dgm:pt modelId="{AAE852A8-0EE8-4F2C-9919-529AC4E51EDA}" type="pres">
      <dgm:prSet presAssocID="{7C726A43-1DCD-4C00-B46F-1CB1EE2BF58E}" presName="tile2" presStyleLbl="node1" presStyleIdx="1" presStyleCnt="4"/>
      <dgm:spPr/>
    </dgm:pt>
    <dgm:pt modelId="{6B91F571-F27D-4491-8808-AE8092A69042}" type="pres">
      <dgm:prSet presAssocID="{7C726A43-1DCD-4C00-B46F-1CB1EE2BF58E}" presName="tile2text" presStyleLbl="node1" presStyleIdx="1" presStyleCnt="4">
        <dgm:presLayoutVars>
          <dgm:chMax val="0"/>
          <dgm:chPref val="0"/>
          <dgm:bulletEnabled val="1"/>
        </dgm:presLayoutVars>
      </dgm:prSet>
      <dgm:spPr/>
    </dgm:pt>
    <dgm:pt modelId="{55E07A7F-0063-4080-9B4E-07BE78572E9C}" type="pres">
      <dgm:prSet presAssocID="{7C726A43-1DCD-4C00-B46F-1CB1EE2BF58E}" presName="tile3" presStyleLbl="node1" presStyleIdx="2" presStyleCnt="4"/>
      <dgm:spPr/>
    </dgm:pt>
    <dgm:pt modelId="{DB52462B-8708-4A93-B56F-2CDFCB3D216B}" type="pres">
      <dgm:prSet presAssocID="{7C726A43-1DCD-4C00-B46F-1CB1EE2BF58E}" presName="tile3text" presStyleLbl="node1" presStyleIdx="2" presStyleCnt="4">
        <dgm:presLayoutVars>
          <dgm:chMax val="0"/>
          <dgm:chPref val="0"/>
          <dgm:bulletEnabled val="1"/>
        </dgm:presLayoutVars>
      </dgm:prSet>
      <dgm:spPr/>
    </dgm:pt>
    <dgm:pt modelId="{8A56CFE9-CEC1-4426-A7FB-4B7E4FD3154A}" type="pres">
      <dgm:prSet presAssocID="{7C726A43-1DCD-4C00-B46F-1CB1EE2BF58E}" presName="tile4" presStyleLbl="node1" presStyleIdx="3" presStyleCnt="4"/>
      <dgm:spPr/>
    </dgm:pt>
    <dgm:pt modelId="{A9B5C3B6-3772-4B58-ACFA-E3587D19A689}" type="pres">
      <dgm:prSet presAssocID="{7C726A43-1DCD-4C00-B46F-1CB1EE2BF58E}" presName="tile4text" presStyleLbl="node1" presStyleIdx="3" presStyleCnt="4">
        <dgm:presLayoutVars>
          <dgm:chMax val="0"/>
          <dgm:chPref val="0"/>
          <dgm:bulletEnabled val="1"/>
        </dgm:presLayoutVars>
      </dgm:prSet>
      <dgm:spPr/>
    </dgm:pt>
    <dgm:pt modelId="{F2BA574D-8B73-43F3-9F47-664382085B00}" type="pres">
      <dgm:prSet presAssocID="{7C726A43-1DCD-4C00-B46F-1CB1EE2BF58E}" presName="centerTile" presStyleLbl="fgShp" presStyleIdx="0" presStyleCnt="1">
        <dgm:presLayoutVars>
          <dgm:chMax val="0"/>
          <dgm:chPref val="0"/>
        </dgm:presLayoutVars>
      </dgm:prSet>
      <dgm:spPr/>
    </dgm:pt>
  </dgm:ptLst>
  <dgm:cxnLst>
    <dgm:cxn modelId="{4DDAE329-0956-451A-81E2-3292E6CE35F7}" type="presOf" srcId="{9C19C65E-93EF-4E4B-8307-3D14FB7B5EBB}" destId="{55E07A7F-0063-4080-9B4E-07BE78572E9C}" srcOrd="0" destOrd="0" presId="urn:microsoft.com/office/officeart/2005/8/layout/matrix1"/>
    <dgm:cxn modelId="{28AA862C-A0C1-49F4-8A90-E63687F2F74D}" srcId="{7C726A43-1DCD-4C00-B46F-1CB1EE2BF58E}" destId="{4D5F0B38-6BA0-45FE-8DD9-86DD77D432CE}" srcOrd="2" destOrd="0" parTransId="{92A7CBE4-7261-4F95-8297-67811C1B0657}" sibTransId="{6784A9CA-25F2-46B6-BA25-9F8EDCD4C7D4}"/>
    <dgm:cxn modelId="{48150A32-1C87-4434-850E-A573C1C97FB9}" srcId="{7C726A43-1DCD-4C00-B46F-1CB1EE2BF58E}" destId="{11D66F52-6243-4D2E-B1E8-9B76D7C04B5C}" srcOrd="3" destOrd="0" parTransId="{A4941AE2-2A9C-41A4-9B70-3B02494555D6}" sibTransId="{D31C0B50-3BCE-496A-A26A-A4310A2465F8}"/>
    <dgm:cxn modelId="{20002E61-EA35-4D8A-994C-F626D648A022}" type="presOf" srcId="{6AAF2EE1-0597-4538-B91E-42E1E42E0387}" destId="{A9B5C3B6-3772-4B58-ACFA-E3587D19A689}" srcOrd="1" destOrd="0" presId="urn:microsoft.com/office/officeart/2005/8/layout/matrix1"/>
    <dgm:cxn modelId="{272EC144-B67E-4E63-B8ED-B24E9F93A102}" srcId="{9301C254-0521-49D6-B386-2A2E5508C3BD}" destId="{C2A772A7-BFF4-4C22-A57E-A363F893641F}" srcOrd="0" destOrd="0" parTransId="{428D65D7-1F73-4CE8-8E59-737AB2BF6FB6}" sibTransId="{E4074D9E-5DEC-4920-9F4E-4C29C7168CC1}"/>
    <dgm:cxn modelId="{4BEE2B48-30FE-4C47-894B-CF2410C33C79}" srcId="{7C726A43-1DCD-4C00-B46F-1CB1EE2BF58E}" destId="{8653C82D-C1AF-4794-B48A-D910EE45D95C}" srcOrd="1" destOrd="0" parTransId="{A507BDB0-30F8-4361-A80B-AC74B27E5453}" sibTransId="{E6956CF1-F0DF-4AD3-A824-0B42173AB4DB}"/>
    <dgm:cxn modelId="{5BB46768-B252-4EC2-BDA3-336AF3BD0C0C}" type="presOf" srcId="{CF8009CD-410C-4A87-9A45-C48750319173}" destId="{6B91F571-F27D-4491-8808-AE8092A69042}" srcOrd="1" destOrd="0" presId="urn:microsoft.com/office/officeart/2005/8/layout/matrix1"/>
    <dgm:cxn modelId="{54516549-23BD-48B6-9029-52B7ED94AB7F}" type="presOf" srcId="{CF8009CD-410C-4A87-9A45-C48750319173}" destId="{AAE852A8-0EE8-4F2C-9919-529AC4E51EDA}" srcOrd="0" destOrd="0" presId="urn:microsoft.com/office/officeart/2005/8/layout/matrix1"/>
    <dgm:cxn modelId="{463AF170-3270-4FD4-921C-7B3120AB2F8E}" srcId="{9301C254-0521-49D6-B386-2A2E5508C3BD}" destId="{CF8009CD-410C-4A87-9A45-C48750319173}" srcOrd="1" destOrd="0" parTransId="{4ECA6A9D-B8EF-46EC-A670-C7EE999DB300}" sibTransId="{34444036-142D-4C46-A607-CC7B220B56CD}"/>
    <dgm:cxn modelId="{25D75259-BECB-437D-8E1C-B241BC5DF46E}" type="presOf" srcId="{C2A772A7-BFF4-4C22-A57E-A363F893641F}" destId="{03F6E526-7D09-42C4-B51E-0F6D235624D6}" srcOrd="0" destOrd="0" presId="urn:microsoft.com/office/officeart/2005/8/layout/matrix1"/>
    <dgm:cxn modelId="{C98C5F7D-B74D-4991-A755-6C25C894BB7A}" srcId="{7C726A43-1DCD-4C00-B46F-1CB1EE2BF58E}" destId="{9301C254-0521-49D6-B386-2A2E5508C3BD}" srcOrd="0" destOrd="0" parTransId="{EB664B99-D0B6-457B-994E-A71CAF765204}" sibTransId="{7917B0B9-84C1-4FCD-AB00-CF23F796C89C}"/>
    <dgm:cxn modelId="{42DCCB8D-B783-44E2-883A-89B78A30869B}" type="presOf" srcId="{6AAF2EE1-0597-4538-B91E-42E1E42E0387}" destId="{8A56CFE9-CEC1-4426-A7FB-4B7E4FD3154A}" srcOrd="0" destOrd="0" presId="urn:microsoft.com/office/officeart/2005/8/layout/matrix1"/>
    <dgm:cxn modelId="{7765EF98-757F-4495-87C5-FA33250B5665}" type="presOf" srcId="{9C19C65E-93EF-4E4B-8307-3D14FB7B5EBB}" destId="{DB52462B-8708-4A93-B56F-2CDFCB3D216B}" srcOrd="1" destOrd="0" presId="urn:microsoft.com/office/officeart/2005/8/layout/matrix1"/>
    <dgm:cxn modelId="{8E192AA1-6AB5-45C2-8F02-3034F470C6F5}" srcId="{9301C254-0521-49D6-B386-2A2E5508C3BD}" destId="{9C19C65E-93EF-4E4B-8307-3D14FB7B5EBB}" srcOrd="2" destOrd="0" parTransId="{56834C59-6EFA-4E1D-AAEA-A36893264835}" sibTransId="{E79625B8-DC82-4E1B-92C1-D50215060C5A}"/>
    <dgm:cxn modelId="{ADD089B2-6680-4C43-9DCE-AC86990E8745}" srcId="{7C726A43-1DCD-4C00-B46F-1CB1EE2BF58E}" destId="{2E731C13-53E6-4DB5-978A-F975DE808BB4}" srcOrd="4" destOrd="0" parTransId="{8CCA8497-3AFA-4500-9875-76DB22844693}" sibTransId="{9BCDCA69-4E37-412F-B438-A5D7C12A8B19}"/>
    <dgm:cxn modelId="{671FABB8-87BD-49E4-A3D0-5711EE55DF69}" srcId="{9301C254-0521-49D6-B386-2A2E5508C3BD}" destId="{6AAF2EE1-0597-4538-B91E-42E1E42E0387}" srcOrd="3" destOrd="0" parTransId="{6E7FF29A-AAB9-49E2-BAF3-FFB0608EFD48}" sibTransId="{FEED8DED-0AE6-4694-944A-640C25D235BA}"/>
    <dgm:cxn modelId="{BEDAB3DF-E566-4BD3-A8CE-563D394DD8F6}" type="presOf" srcId="{C2A772A7-BFF4-4C22-A57E-A363F893641F}" destId="{25C1911B-8671-4F8D-AA7D-EF43A29A32E0}" srcOrd="1" destOrd="0" presId="urn:microsoft.com/office/officeart/2005/8/layout/matrix1"/>
    <dgm:cxn modelId="{C15750E9-EE2D-4C65-801E-0D4849221BDC}" type="presOf" srcId="{9301C254-0521-49D6-B386-2A2E5508C3BD}" destId="{F2BA574D-8B73-43F3-9F47-664382085B00}" srcOrd="0" destOrd="0" presId="urn:microsoft.com/office/officeart/2005/8/layout/matrix1"/>
    <dgm:cxn modelId="{7E70BCFA-C7B0-42E8-9156-2DEFC14BCBB8}" type="presOf" srcId="{7C726A43-1DCD-4C00-B46F-1CB1EE2BF58E}" destId="{1F990EF9-B539-4506-84BE-A8EDF92981C1}" srcOrd="0" destOrd="0" presId="urn:microsoft.com/office/officeart/2005/8/layout/matrix1"/>
    <dgm:cxn modelId="{2B810EA4-8F51-491B-B1AA-F100124F005D}" type="presParOf" srcId="{1F990EF9-B539-4506-84BE-A8EDF92981C1}" destId="{A9379E3D-EBA6-406D-91E5-266531163E49}" srcOrd="0" destOrd="0" presId="urn:microsoft.com/office/officeart/2005/8/layout/matrix1"/>
    <dgm:cxn modelId="{382B300B-3800-499C-BA5D-488AECA173C1}" type="presParOf" srcId="{A9379E3D-EBA6-406D-91E5-266531163E49}" destId="{03F6E526-7D09-42C4-B51E-0F6D235624D6}" srcOrd="0" destOrd="0" presId="urn:microsoft.com/office/officeart/2005/8/layout/matrix1"/>
    <dgm:cxn modelId="{8B0551FD-7E1C-4F8F-953F-01AA61F405E1}" type="presParOf" srcId="{A9379E3D-EBA6-406D-91E5-266531163E49}" destId="{25C1911B-8671-4F8D-AA7D-EF43A29A32E0}" srcOrd="1" destOrd="0" presId="urn:microsoft.com/office/officeart/2005/8/layout/matrix1"/>
    <dgm:cxn modelId="{B0E7E15C-3054-4B4B-84C0-D26625ACB455}" type="presParOf" srcId="{A9379E3D-EBA6-406D-91E5-266531163E49}" destId="{AAE852A8-0EE8-4F2C-9919-529AC4E51EDA}" srcOrd="2" destOrd="0" presId="urn:microsoft.com/office/officeart/2005/8/layout/matrix1"/>
    <dgm:cxn modelId="{C5EEEFDD-39F8-4DE8-88CE-4AD0F77F6A7E}" type="presParOf" srcId="{A9379E3D-EBA6-406D-91E5-266531163E49}" destId="{6B91F571-F27D-4491-8808-AE8092A69042}" srcOrd="3" destOrd="0" presId="urn:microsoft.com/office/officeart/2005/8/layout/matrix1"/>
    <dgm:cxn modelId="{3659C218-3351-4BD3-974F-863B86797B17}" type="presParOf" srcId="{A9379E3D-EBA6-406D-91E5-266531163E49}" destId="{55E07A7F-0063-4080-9B4E-07BE78572E9C}" srcOrd="4" destOrd="0" presId="urn:microsoft.com/office/officeart/2005/8/layout/matrix1"/>
    <dgm:cxn modelId="{F1FF1580-0CDE-4413-95DC-96A080DE88AC}" type="presParOf" srcId="{A9379E3D-EBA6-406D-91E5-266531163E49}" destId="{DB52462B-8708-4A93-B56F-2CDFCB3D216B}" srcOrd="5" destOrd="0" presId="urn:microsoft.com/office/officeart/2005/8/layout/matrix1"/>
    <dgm:cxn modelId="{540F5FCC-6400-40D0-80CD-6E3221A77EF0}" type="presParOf" srcId="{A9379E3D-EBA6-406D-91E5-266531163E49}" destId="{8A56CFE9-CEC1-4426-A7FB-4B7E4FD3154A}" srcOrd="6" destOrd="0" presId="urn:microsoft.com/office/officeart/2005/8/layout/matrix1"/>
    <dgm:cxn modelId="{603F3403-CCCC-4C4C-8BFF-3B1829744673}" type="presParOf" srcId="{A9379E3D-EBA6-406D-91E5-266531163E49}" destId="{A9B5C3B6-3772-4B58-ACFA-E3587D19A689}" srcOrd="7" destOrd="0" presId="urn:microsoft.com/office/officeart/2005/8/layout/matrix1"/>
    <dgm:cxn modelId="{6B09DA17-19C5-45AE-9CAD-AC43AA801102}" type="presParOf" srcId="{1F990EF9-B539-4506-84BE-A8EDF92981C1}" destId="{F2BA574D-8B73-43F3-9F47-664382085B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726A43-1DCD-4C00-B46F-1CB1EE2BF58E}"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301C254-0521-49D6-B386-2A2E5508C3BD}">
      <dgm:prSet phldrT="[Text]"/>
      <dgm:spPr/>
      <dgm:t>
        <a:bodyPr/>
        <a:lstStyle/>
        <a:p>
          <a:r>
            <a:rPr lang="en-US" dirty="0"/>
            <a:t>Data Preparation</a:t>
          </a:r>
        </a:p>
      </dgm:t>
    </dgm:pt>
    <dgm:pt modelId="{EB664B99-D0B6-457B-994E-A71CAF765204}" type="parTrans" cxnId="{C98C5F7D-B74D-4991-A755-6C25C894BB7A}">
      <dgm:prSet/>
      <dgm:spPr/>
      <dgm:t>
        <a:bodyPr/>
        <a:lstStyle/>
        <a:p>
          <a:endParaRPr lang="en-US"/>
        </a:p>
      </dgm:t>
    </dgm:pt>
    <dgm:pt modelId="{7917B0B9-84C1-4FCD-AB00-CF23F796C89C}" type="sibTrans" cxnId="{C98C5F7D-B74D-4991-A755-6C25C894BB7A}">
      <dgm:prSet/>
      <dgm:spPr/>
      <dgm:t>
        <a:bodyPr/>
        <a:lstStyle/>
        <a:p>
          <a:endParaRPr lang="en-US"/>
        </a:p>
      </dgm:t>
    </dgm:pt>
    <dgm:pt modelId="{8653C82D-C1AF-4794-B48A-D910EE45D95C}">
      <dgm:prSet phldrT="[Text]"/>
      <dgm:spPr/>
      <dgm:t>
        <a:bodyPr/>
        <a:lstStyle/>
        <a:p>
          <a:endParaRPr lang="en-US"/>
        </a:p>
      </dgm:t>
    </dgm:pt>
    <dgm:pt modelId="{A507BDB0-30F8-4361-A80B-AC74B27E5453}" type="parTrans" cxnId="{4BEE2B48-30FE-4C47-894B-CF2410C33C79}">
      <dgm:prSet/>
      <dgm:spPr/>
      <dgm:t>
        <a:bodyPr/>
        <a:lstStyle/>
        <a:p>
          <a:endParaRPr lang="en-US"/>
        </a:p>
      </dgm:t>
    </dgm:pt>
    <dgm:pt modelId="{E6956CF1-F0DF-4AD3-A824-0B42173AB4DB}" type="sibTrans" cxnId="{4BEE2B48-30FE-4C47-894B-CF2410C33C79}">
      <dgm:prSet/>
      <dgm:spPr/>
      <dgm:t>
        <a:bodyPr/>
        <a:lstStyle/>
        <a:p>
          <a:endParaRPr lang="en-US"/>
        </a:p>
      </dgm:t>
    </dgm:pt>
    <dgm:pt modelId="{11D66F52-6243-4D2E-B1E8-9B76D7C04B5C}">
      <dgm:prSet phldrT="[Text]" phldr="1"/>
      <dgm:spPr/>
      <dgm:t>
        <a:bodyPr/>
        <a:lstStyle/>
        <a:p>
          <a:endParaRPr lang="en-US"/>
        </a:p>
      </dgm:t>
    </dgm:pt>
    <dgm:pt modelId="{A4941AE2-2A9C-41A4-9B70-3B02494555D6}" type="parTrans" cxnId="{48150A32-1C87-4434-850E-A573C1C97FB9}">
      <dgm:prSet/>
      <dgm:spPr/>
      <dgm:t>
        <a:bodyPr/>
        <a:lstStyle/>
        <a:p>
          <a:endParaRPr lang="en-US"/>
        </a:p>
      </dgm:t>
    </dgm:pt>
    <dgm:pt modelId="{D31C0B50-3BCE-496A-A26A-A4310A2465F8}" type="sibTrans" cxnId="{48150A32-1C87-4434-850E-A573C1C97FB9}">
      <dgm:prSet/>
      <dgm:spPr/>
      <dgm:t>
        <a:bodyPr/>
        <a:lstStyle/>
        <a:p>
          <a:endParaRPr lang="en-US"/>
        </a:p>
      </dgm:t>
    </dgm:pt>
    <dgm:pt modelId="{2E731C13-53E6-4DB5-978A-F975DE808BB4}">
      <dgm:prSet phldrT="[Text]" phldr="1"/>
      <dgm:spPr/>
      <dgm:t>
        <a:bodyPr/>
        <a:lstStyle/>
        <a:p>
          <a:endParaRPr lang="en-US"/>
        </a:p>
      </dgm:t>
    </dgm:pt>
    <dgm:pt modelId="{8CCA8497-3AFA-4500-9875-76DB22844693}" type="parTrans" cxnId="{ADD089B2-6680-4C43-9DCE-AC86990E8745}">
      <dgm:prSet/>
      <dgm:spPr/>
      <dgm:t>
        <a:bodyPr/>
        <a:lstStyle/>
        <a:p>
          <a:endParaRPr lang="en-US"/>
        </a:p>
      </dgm:t>
    </dgm:pt>
    <dgm:pt modelId="{9BCDCA69-4E37-412F-B438-A5D7C12A8B19}" type="sibTrans" cxnId="{ADD089B2-6680-4C43-9DCE-AC86990E8745}">
      <dgm:prSet/>
      <dgm:spPr/>
      <dgm:t>
        <a:bodyPr/>
        <a:lstStyle/>
        <a:p>
          <a:endParaRPr lang="en-US"/>
        </a:p>
      </dgm:t>
    </dgm:pt>
    <dgm:pt modelId="{4D5F0B38-6BA0-45FE-8DD9-86DD77D432CE}">
      <dgm:prSet phldrT="[Text]"/>
      <dgm:spPr/>
      <dgm:t>
        <a:bodyPr/>
        <a:lstStyle/>
        <a:p>
          <a:endParaRPr lang="en-US"/>
        </a:p>
      </dgm:t>
    </dgm:pt>
    <dgm:pt modelId="{92A7CBE4-7261-4F95-8297-67811C1B0657}" type="parTrans" cxnId="{28AA862C-A0C1-49F4-8A90-E63687F2F74D}">
      <dgm:prSet/>
      <dgm:spPr/>
      <dgm:t>
        <a:bodyPr/>
        <a:lstStyle/>
        <a:p>
          <a:endParaRPr lang="en-US"/>
        </a:p>
      </dgm:t>
    </dgm:pt>
    <dgm:pt modelId="{6784A9CA-25F2-46B6-BA25-9F8EDCD4C7D4}" type="sibTrans" cxnId="{28AA862C-A0C1-49F4-8A90-E63687F2F74D}">
      <dgm:prSet/>
      <dgm:spPr/>
      <dgm:t>
        <a:bodyPr/>
        <a:lstStyle/>
        <a:p>
          <a:endParaRPr lang="en-US"/>
        </a:p>
      </dgm:t>
    </dgm:pt>
    <dgm:pt modelId="{C2A772A7-BFF4-4C22-A57E-A363F893641F}">
      <dgm:prSet custT="1"/>
      <dgm:spPr/>
      <dgm:t>
        <a:bodyPr/>
        <a:lstStyle/>
        <a:p>
          <a:r>
            <a:rPr lang="en-US" sz="2400" b="1" dirty="0">
              <a:solidFill>
                <a:schemeClr val="bg1"/>
              </a:solidFill>
            </a:rPr>
            <a:t>1) Dummy Variable</a:t>
          </a:r>
        </a:p>
        <a:p>
          <a:r>
            <a:rPr lang="en-US" sz="2400" b="1" dirty="0">
              <a:solidFill>
                <a:schemeClr val="tx1"/>
              </a:solidFill>
            </a:rPr>
            <a:t>For Categorical Variables</a:t>
          </a:r>
        </a:p>
      </dgm:t>
    </dgm:pt>
    <dgm:pt modelId="{428D65D7-1F73-4CE8-8E59-737AB2BF6FB6}" type="parTrans" cxnId="{272EC144-B67E-4E63-B8ED-B24E9F93A102}">
      <dgm:prSet/>
      <dgm:spPr/>
      <dgm:t>
        <a:bodyPr/>
        <a:lstStyle/>
        <a:p>
          <a:endParaRPr lang="en-US"/>
        </a:p>
      </dgm:t>
    </dgm:pt>
    <dgm:pt modelId="{E4074D9E-5DEC-4920-9F4E-4C29C7168CC1}" type="sibTrans" cxnId="{272EC144-B67E-4E63-B8ED-B24E9F93A102}">
      <dgm:prSet/>
      <dgm:spPr/>
      <dgm:t>
        <a:bodyPr/>
        <a:lstStyle/>
        <a:p>
          <a:endParaRPr lang="en-US"/>
        </a:p>
      </dgm:t>
    </dgm:pt>
    <dgm:pt modelId="{CF8009CD-410C-4A87-9A45-C48750319173}">
      <dgm:prSet custT="1"/>
      <dgm:spPr/>
      <dgm:t>
        <a:bodyPr/>
        <a:lstStyle/>
        <a:p>
          <a:endParaRPr lang="en-US" sz="2800" b="1" dirty="0">
            <a:solidFill>
              <a:schemeClr val="bg1"/>
            </a:solidFill>
          </a:endParaRPr>
        </a:p>
        <a:p>
          <a:r>
            <a:rPr lang="en-US" sz="2800" b="1" dirty="0">
              <a:solidFill>
                <a:schemeClr val="bg1"/>
              </a:solidFill>
            </a:rPr>
            <a:t>2) Normalization</a:t>
          </a:r>
        </a:p>
        <a:p>
          <a:r>
            <a:rPr lang="en-US" sz="2800" b="1" dirty="0">
              <a:solidFill>
                <a:schemeClr val="tx1"/>
              </a:solidFill>
            </a:rPr>
            <a:t>Continuous variables</a:t>
          </a:r>
        </a:p>
        <a:p>
          <a:r>
            <a:rPr lang="en-US" sz="2800" b="1" dirty="0">
              <a:solidFill>
                <a:schemeClr val="tx1"/>
              </a:solidFill>
            </a:rPr>
            <a:t>Z Norm= </a:t>
          </a:r>
        </a:p>
        <a:p>
          <a:r>
            <a:rPr lang="en-US" sz="2800" b="1" dirty="0">
              <a:solidFill>
                <a:schemeClr val="tx1"/>
              </a:solidFill>
            </a:rPr>
            <a:t>(X-mu)/sigma</a:t>
          </a:r>
        </a:p>
      </dgm:t>
    </dgm:pt>
    <dgm:pt modelId="{4ECA6A9D-B8EF-46EC-A670-C7EE999DB300}" type="parTrans" cxnId="{463AF170-3270-4FD4-921C-7B3120AB2F8E}">
      <dgm:prSet/>
      <dgm:spPr/>
      <dgm:t>
        <a:bodyPr/>
        <a:lstStyle/>
        <a:p>
          <a:endParaRPr lang="en-US"/>
        </a:p>
      </dgm:t>
    </dgm:pt>
    <dgm:pt modelId="{34444036-142D-4C46-A607-CC7B220B56CD}" type="sibTrans" cxnId="{463AF170-3270-4FD4-921C-7B3120AB2F8E}">
      <dgm:prSet/>
      <dgm:spPr/>
      <dgm:t>
        <a:bodyPr/>
        <a:lstStyle/>
        <a:p>
          <a:endParaRPr lang="en-US"/>
        </a:p>
      </dgm:t>
    </dgm:pt>
    <dgm:pt modelId="{9C19C65E-93EF-4E4B-8307-3D14FB7B5EBB}">
      <dgm:prSet custT="1"/>
      <dgm:spPr/>
      <dgm:t>
        <a:bodyPr/>
        <a:lstStyle/>
        <a:p>
          <a:r>
            <a:rPr lang="en-US" sz="2800" b="1" dirty="0">
              <a:solidFill>
                <a:schemeClr val="bg1"/>
              </a:solidFill>
            </a:rPr>
            <a:t>3) Imbalanced Class</a:t>
          </a:r>
        </a:p>
        <a:p>
          <a:r>
            <a:rPr lang="en-US" sz="2800" b="1" dirty="0">
              <a:solidFill>
                <a:schemeClr val="tx1"/>
              </a:solidFill>
            </a:rPr>
            <a:t>Oversampling</a:t>
          </a:r>
        </a:p>
        <a:p>
          <a:r>
            <a:rPr lang="en-US" sz="2800" b="1" dirty="0">
              <a:solidFill>
                <a:schemeClr val="tx1"/>
              </a:solidFill>
            </a:rPr>
            <a:t>Under sampling </a:t>
          </a:r>
        </a:p>
        <a:p>
          <a:endParaRPr lang="en-US" sz="2800" b="1" dirty="0">
            <a:solidFill>
              <a:schemeClr val="tx1"/>
            </a:solidFill>
          </a:endParaRPr>
        </a:p>
      </dgm:t>
    </dgm:pt>
    <dgm:pt modelId="{56834C59-6EFA-4E1D-AAEA-A36893264835}" type="parTrans" cxnId="{8E192AA1-6AB5-45C2-8F02-3034F470C6F5}">
      <dgm:prSet/>
      <dgm:spPr/>
      <dgm:t>
        <a:bodyPr/>
        <a:lstStyle/>
        <a:p>
          <a:endParaRPr lang="en-US"/>
        </a:p>
      </dgm:t>
    </dgm:pt>
    <dgm:pt modelId="{E79625B8-DC82-4E1B-92C1-D50215060C5A}" type="sibTrans" cxnId="{8E192AA1-6AB5-45C2-8F02-3034F470C6F5}">
      <dgm:prSet/>
      <dgm:spPr/>
      <dgm:t>
        <a:bodyPr/>
        <a:lstStyle/>
        <a:p>
          <a:endParaRPr lang="en-US"/>
        </a:p>
      </dgm:t>
    </dgm:pt>
    <dgm:pt modelId="{6AAF2EE1-0597-4538-B91E-42E1E42E0387}">
      <dgm:prSet custT="1"/>
      <dgm:spPr/>
      <dgm:t>
        <a:bodyPr/>
        <a:lstStyle/>
        <a:p>
          <a:r>
            <a:rPr lang="en-US" sz="2800" b="1" dirty="0">
              <a:solidFill>
                <a:schemeClr val="bg1"/>
              </a:solidFill>
            </a:rPr>
            <a:t> 4) Data Split</a:t>
          </a:r>
        </a:p>
        <a:p>
          <a:r>
            <a:rPr lang="en-US" sz="2800" b="1" dirty="0">
              <a:solidFill>
                <a:schemeClr val="tx1"/>
              </a:solidFill>
            </a:rPr>
            <a:t>       Training-70</a:t>
          </a:r>
        </a:p>
        <a:p>
          <a:r>
            <a:rPr lang="en-US" sz="2800" b="1" dirty="0">
              <a:solidFill>
                <a:schemeClr val="tx1"/>
              </a:solidFill>
            </a:rPr>
            <a:t>Test-30</a:t>
          </a:r>
        </a:p>
        <a:p>
          <a:endParaRPr lang="en-US" sz="2800" dirty="0">
            <a:solidFill>
              <a:schemeClr val="tx1"/>
            </a:solidFill>
          </a:endParaRPr>
        </a:p>
      </dgm:t>
    </dgm:pt>
    <dgm:pt modelId="{6E7FF29A-AAB9-49E2-BAF3-FFB0608EFD48}" type="parTrans" cxnId="{671FABB8-87BD-49E4-A3D0-5711EE55DF69}">
      <dgm:prSet/>
      <dgm:spPr/>
      <dgm:t>
        <a:bodyPr/>
        <a:lstStyle/>
        <a:p>
          <a:endParaRPr lang="en-US"/>
        </a:p>
      </dgm:t>
    </dgm:pt>
    <dgm:pt modelId="{FEED8DED-0AE6-4694-944A-640C25D235BA}" type="sibTrans" cxnId="{671FABB8-87BD-49E4-A3D0-5711EE55DF69}">
      <dgm:prSet/>
      <dgm:spPr/>
      <dgm:t>
        <a:bodyPr/>
        <a:lstStyle/>
        <a:p>
          <a:endParaRPr lang="en-US"/>
        </a:p>
      </dgm:t>
    </dgm:pt>
    <dgm:pt modelId="{1F990EF9-B539-4506-84BE-A8EDF92981C1}" type="pres">
      <dgm:prSet presAssocID="{7C726A43-1DCD-4C00-B46F-1CB1EE2BF58E}" presName="diagram" presStyleCnt="0">
        <dgm:presLayoutVars>
          <dgm:chMax val="1"/>
          <dgm:dir/>
          <dgm:animLvl val="ctr"/>
          <dgm:resizeHandles val="exact"/>
        </dgm:presLayoutVars>
      </dgm:prSet>
      <dgm:spPr/>
    </dgm:pt>
    <dgm:pt modelId="{A9379E3D-EBA6-406D-91E5-266531163E49}" type="pres">
      <dgm:prSet presAssocID="{7C726A43-1DCD-4C00-B46F-1CB1EE2BF58E}" presName="matrix" presStyleCnt="0"/>
      <dgm:spPr/>
    </dgm:pt>
    <dgm:pt modelId="{03F6E526-7D09-42C4-B51E-0F6D235624D6}" type="pres">
      <dgm:prSet presAssocID="{7C726A43-1DCD-4C00-B46F-1CB1EE2BF58E}" presName="tile1" presStyleLbl="node1" presStyleIdx="0" presStyleCnt="4"/>
      <dgm:spPr/>
    </dgm:pt>
    <dgm:pt modelId="{25C1911B-8671-4F8D-AA7D-EF43A29A32E0}" type="pres">
      <dgm:prSet presAssocID="{7C726A43-1DCD-4C00-B46F-1CB1EE2BF58E}" presName="tile1text" presStyleLbl="node1" presStyleIdx="0" presStyleCnt="4">
        <dgm:presLayoutVars>
          <dgm:chMax val="0"/>
          <dgm:chPref val="0"/>
          <dgm:bulletEnabled val="1"/>
        </dgm:presLayoutVars>
      </dgm:prSet>
      <dgm:spPr/>
    </dgm:pt>
    <dgm:pt modelId="{AAE852A8-0EE8-4F2C-9919-529AC4E51EDA}" type="pres">
      <dgm:prSet presAssocID="{7C726A43-1DCD-4C00-B46F-1CB1EE2BF58E}" presName="tile2" presStyleLbl="node1" presStyleIdx="1" presStyleCnt="4"/>
      <dgm:spPr/>
    </dgm:pt>
    <dgm:pt modelId="{6B91F571-F27D-4491-8808-AE8092A69042}" type="pres">
      <dgm:prSet presAssocID="{7C726A43-1DCD-4C00-B46F-1CB1EE2BF58E}" presName="tile2text" presStyleLbl="node1" presStyleIdx="1" presStyleCnt="4">
        <dgm:presLayoutVars>
          <dgm:chMax val="0"/>
          <dgm:chPref val="0"/>
          <dgm:bulletEnabled val="1"/>
        </dgm:presLayoutVars>
      </dgm:prSet>
      <dgm:spPr/>
    </dgm:pt>
    <dgm:pt modelId="{55E07A7F-0063-4080-9B4E-07BE78572E9C}" type="pres">
      <dgm:prSet presAssocID="{7C726A43-1DCD-4C00-B46F-1CB1EE2BF58E}" presName="tile3" presStyleLbl="node1" presStyleIdx="2" presStyleCnt="4"/>
      <dgm:spPr/>
    </dgm:pt>
    <dgm:pt modelId="{DB52462B-8708-4A93-B56F-2CDFCB3D216B}" type="pres">
      <dgm:prSet presAssocID="{7C726A43-1DCD-4C00-B46F-1CB1EE2BF58E}" presName="tile3text" presStyleLbl="node1" presStyleIdx="2" presStyleCnt="4">
        <dgm:presLayoutVars>
          <dgm:chMax val="0"/>
          <dgm:chPref val="0"/>
          <dgm:bulletEnabled val="1"/>
        </dgm:presLayoutVars>
      </dgm:prSet>
      <dgm:spPr/>
    </dgm:pt>
    <dgm:pt modelId="{8A56CFE9-CEC1-4426-A7FB-4B7E4FD3154A}" type="pres">
      <dgm:prSet presAssocID="{7C726A43-1DCD-4C00-B46F-1CB1EE2BF58E}" presName="tile4" presStyleLbl="node1" presStyleIdx="3" presStyleCnt="4" custLinFactNeighborY="0"/>
      <dgm:spPr/>
    </dgm:pt>
    <dgm:pt modelId="{A9B5C3B6-3772-4B58-ACFA-E3587D19A689}" type="pres">
      <dgm:prSet presAssocID="{7C726A43-1DCD-4C00-B46F-1CB1EE2BF58E}" presName="tile4text" presStyleLbl="node1" presStyleIdx="3" presStyleCnt="4">
        <dgm:presLayoutVars>
          <dgm:chMax val="0"/>
          <dgm:chPref val="0"/>
          <dgm:bulletEnabled val="1"/>
        </dgm:presLayoutVars>
      </dgm:prSet>
      <dgm:spPr/>
    </dgm:pt>
    <dgm:pt modelId="{F2BA574D-8B73-43F3-9F47-664382085B00}" type="pres">
      <dgm:prSet presAssocID="{7C726A43-1DCD-4C00-B46F-1CB1EE2BF58E}" presName="centerTile" presStyleLbl="fgShp" presStyleIdx="0" presStyleCnt="1" custScaleX="86856" custScaleY="74123">
        <dgm:presLayoutVars>
          <dgm:chMax val="0"/>
          <dgm:chPref val="0"/>
        </dgm:presLayoutVars>
      </dgm:prSet>
      <dgm:spPr/>
    </dgm:pt>
  </dgm:ptLst>
  <dgm:cxnLst>
    <dgm:cxn modelId="{4DDAE329-0956-451A-81E2-3292E6CE35F7}" type="presOf" srcId="{9C19C65E-93EF-4E4B-8307-3D14FB7B5EBB}" destId="{55E07A7F-0063-4080-9B4E-07BE78572E9C}" srcOrd="0" destOrd="0" presId="urn:microsoft.com/office/officeart/2005/8/layout/matrix1"/>
    <dgm:cxn modelId="{28AA862C-A0C1-49F4-8A90-E63687F2F74D}" srcId="{7C726A43-1DCD-4C00-B46F-1CB1EE2BF58E}" destId="{4D5F0B38-6BA0-45FE-8DD9-86DD77D432CE}" srcOrd="2" destOrd="0" parTransId="{92A7CBE4-7261-4F95-8297-67811C1B0657}" sibTransId="{6784A9CA-25F2-46B6-BA25-9F8EDCD4C7D4}"/>
    <dgm:cxn modelId="{48150A32-1C87-4434-850E-A573C1C97FB9}" srcId="{7C726A43-1DCD-4C00-B46F-1CB1EE2BF58E}" destId="{11D66F52-6243-4D2E-B1E8-9B76D7C04B5C}" srcOrd="3" destOrd="0" parTransId="{A4941AE2-2A9C-41A4-9B70-3B02494555D6}" sibTransId="{D31C0B50-3BCE-496A-A26A-A4310A2465F8}"/>
    <dgm:cxn modelId="{20002E61-EA35-4D8A-994C-F626D648A022}" type="presOf" srcId="{6AAF2EE1-0597-4538-B91E-42E1E42E0387}" destId="{A9B5C3B6-3772-4B58-ACFA-E3587D19A689}" srcOrd="1" destOrd="0" presId="urn:microsoft.com/office/officeart/2005/8/layout/matrix1"/>
    <dgm:cxn modelId="{272EC144-B67E-4E63-B8ED-B24E9F93A102}" srcId="{9301C254-0521-49D6-B386-2A2E5508C3BD}" destId="{C2A772A7-BFF4-4C22-A57E-A363F893641F}" srcOrd="0" destOrd="0" parTransId="{428D65D7-1F73-4CE8-8E59-737AB2BF6FB6}" sibTransId="{E4074D9E-5DEC-4920-9F4E-4C29C7168CC1}"/>
    <dgm:cxn modelId="{4BEE2B48-30FE-4C47-894B-CF2410C33C79}" srcId="{7C726A43-1DCD-4C00-B46F-1CB1EE2BF58E}" destId="{8653C82D-C1AF-4794-B48A-D910EE45D95C}" srcOrd="1" destOrd="0" parTransId="{A507BDB0-30F8-4361-A80B-AC74B27E5453}" sibTransId="{E6956CF1-F0DF-4AD3-A824-0B42173AB4DB}"/>
    <dgm:cxn modelId="{5BB46768-B252-4EC2-BDA3-336AF3BD0C0C}" type="presOf" srcId="{CF8009CD-410C-4A87-9A45-C48750319173}" destId="{6B91F571-F27D-4491-8808-AE8092A69042}" srcOrd="1" destOrd="0" presId="urn:microsoft.com/office/officeart/2005/8/layout/matrix1"/>
    <dgm:cxn modelId="{54516549-23BD-48B6-9029-52B7ED94AB7F}" type="presOf" srcId="{CF8009CD-410C-4A87-9A45-C48750319173}" destId="{AAE852A8-0EE8-4F2C-9919-529AC4E51EDA}" srcOrd="0" destOrd="0" presId="urn:microsoft.com/office/officeart/2005/8/layout/matrix1"/>
    <dgm:cxn modelId="{463AF170-3270-4FD4-921C-7B3120AB2F8E}" srcId="{9301C254-0521-49D6-B386-2A2E5508C3BD}" destId="{CF8009CD-410C-4A87-9A45-C48750319173}" srcOrd="1" destOrd="0" parTransId="{4ECA6A9D-B8EF-46EC-A670-C7EE999DB300}" sibTransId="{34444036-142D-4C46-A607-CC7B220B56CD}"/>
    <dgm:cxn modelId="{25D75259-BECB-437D-8E1C-B241BC5DF46E}" type="presOf" srcId="{C2A772A7-BFF4-4C22-A57E-A363F893641F}" destId="{03F6E526-7D09-42C4-B51E-0F6D235624D6}" srcOrd="0" destOrd="0" presId="urn:microsoft.com/office/officeart/2005/8/layout/matrix1"/>
    <dgm:cxn modelId="{C98C5F7D-B74D-4991-A755-6C25C894BB7A}" srcId="{7C726A43-1DCD-4C00-B46F-1CB1EE2BF58E}" destId="{9301C254-0521-49D6-B386-2A2E5508C3BD}" srcOrd="0" destOrd="0" parTransId="{EB664B99-D0B6-457B-994E-A71CAF765204}" sibTransId="{7917B0B9-84C1-4FCD-AB00-CF23F796C89C}"/>
    <dgm:cxn modelId="{42DCCB8D-B783-44E2-883A-89B78A30869B}" type="presOf" srcId="{6AAF2EE1-0597-4538-B91E-42E1E42E0387}" destId="{8A56CFE9-CEC1-4426-A7FB-4B7E4FD3154A}" srcOrd="0" destOrd="0" presId="urn:microsoft.com/office/officeart/2005/8/layout/matrix1"/>
    <dgm:cxn modelId="{7765EF98-757F-4495-87C5-FA33250B5665}" type="presOf" srcId="{9C19C65E-93EF-4E4B-8307-3D14FB7B5EBB}" destId="{DB52462B-8708-4A93-B56F-2CDFCB3D216B}" srcOrd="1" destOrd="0" presId="urn:microsoft.com/office/officeart/2005/8/layout/matrix1"/>
    <dgm:cxn modelId="{8E192AA1-6AB5-45C2-8F02-3034F470C6F5}" srcId="{9301C254-0521-49D6-B386-2A2E5508C3BD}" destId="{9C19C65E-93EF-4E4B-8307-3D14FB7B5EBB}" srcOrd="2" destOrd="0" parTransId="{56834C59-6EFA-4E1D-AAEA-A36893264835}" sibTransId="{E79625B8-DC82-4E1B-92C1-D50215060C5A}"/>
    <dgm:cxn modelId="{ADD089B2-6680-4C43-9DCE-AC86990E8745}" srcId="{7C726A43-1DCD-4C00-B46F-1CB1EE2BF58E}" destId="{2E731C13-53E6-4DB5-978A-F975DE808BB4}" srcOrd="4" destOrd="0" parTransId="{8CCA8497-3AFA-4500-9875-76DB22844693}" sibTransId="{9BCDCA69-4E37-412F-B438-A5D7C12A8B19}"/>
    <dgm:cxn modelId="{671FABB8-87BD-49E4-A3D0-5711EE55DF69}" srcId="{9301C254-0521-49D6-B386-2A2E5508C3BD}" destId="{6AAF2EE1-0597-4538-B91E-42E1E42E0387}" srcOrd="3" destOrd="0" parTransId="{6E7FF29A-AAB9-49E2-BAF3-FFB0608EFD48}" sibTransId="{FEED8DED-0AE6-4694-944A-640C25D235BA}"/>
    <dgm:cxn modelId="{BEDAB3DF-E566-4BD3-A8CE-563D394DD8F6}" type="presOf" srcId="{C2A772A7-BFF4-4C22-A57E-A363F893641F}" destId="{25C1911B-8671-4F8D-AA7D-EF43A29A32E0}" srcOrd="1" destOrd="0" presId="urn:microsoft.com/office/officeart/2005/8/layout/matrix1"/>
    <dgm:cxn modelId="{C15750E9-EE2D-4C65-801E-0D4849221BDC}" type="presOf" srcId="{9301C254-0521-49D6-B386-2A2E5508C3BD}" destId="{F2BA574D-8B73-43F3-9F47-664382085B00}" srcOrd="0" destOrd="0" presId="urn:microsoft.com/office/officeart/2005/8/layout/matrix1"/>
    <dgm:cxn modelId="{7E70BCFA-C7B0-42E8-9156-2DEFC14BCBB8}" type="presOf" srcId="{7C726A43-1DCD-4C00-B46F-1CB1EE2BF58E}" destId="{1F990EF9-B539-4506-84BE-A8EDF92981C1}" srcOrd="0" destOrd="0" presId="urn:microsoft.com/office/officeart/2005/8/layout/matrix1"/>
    <dgm:cxn modelId="{2B810EA4-8F51-491B-B1AA-F100124F005D}" type="presParOf" srcId="{1F990EF9-B539-4506-84BE-A8EDF92981C1}" destId="{A9379E3D-EBA6-406D-91E5-266531163E49}" srcOrd="0" destOrd="0" presId="urn:microsoft.com/office/officeart/2005/8/layout/matrix1"/>
    <dgm:cxn modelId="{382B300B-3800-499C-BA5D-488AECA173C1}" type="presParOf" srcId="{A9379E3D-EBA6-406D-91E5-266531163E49}" destId="{03F6E526-7D09-42C4-B51E-0F6D235624D6}" srcOrd="0" destOrd="0" presId="urn:microsoft.com/office/officeart/2005/8/layout/matrix1"/>
    <dgm:cxn modelId="{8B0551FD-7E1C-4F8F-953F-01AA61F405E1}" type="presParOf" srcId="{A9379E3D-EBA6-406D-91E5-266531163E49}" destId="{25C1911B-8671-4F8D-AA7D-EF43A29A32E0}" srcOrd="1" destOrd="0" presId="urn:microsoft.com/office/officeart/2005/8/layout/matrix1"/>
    <dgm:cxn modelId="{B0E7E15C-3054-4B4B-84C0-D26625ACB455}" type="presParOf" srcId="{A9379E3D-EBA6-406D-91E5-266531163E49}" destId="{AAE852A8-0EE8-4F2C-9919-529AC4E51EDA}" srcOrd="2" destOrd="0" presId="urn:microsoft.com/office/officeart/2005/8/layout/matrix1"/>
    <dgm:cxn modelId="{C5EEEFDD-39F8-4DE8-88CE-4AD0F77F6A7E}" type="presParOf" srcId="{A9379E3D-EBA6-406D-91E5-266531163E49}" destId="{6B91F571-F27D-4491-8808-AE8092A69042}" srcOrd="3" destOrd="0" presId="urn:microsoft.com/office/officeart/2005/8/layout/matrix1"/>
    <dgm:cxn modelId="{3659C218-3351-4BD3-974F-863B86797B17}" type="presParOf" srcId="{A9379E3D-EBA6-406D-91E5-266531163E49}" destId="{55E07A7F-0063-4080-9B4E-07BE78572E9C}" srcOrd="4" destOrd="0" presId="urn:microsoft.com/office/officeart/2005/8/layout/matrix1"/>
    <dgm:cxn modelId="{F1FF1580-0CDE-4413-95DC-96A080DE88AC}" type="presParOf" srcId="{A9379E3D-EBA6-406D-91E5-266531163E49}" destId="{DB52462B-8708-4A93-B56F-2CDFCB3D216B}" srcOrd="5" destOrd="0" presId="urn:microsoft.com/office/officeart/2005/8/layout/matrix1"/>
    <dgm:cxn modelId="{540F5FCC-6400-40D0-80CD-6E3221A77EF0}" type="presParOf" srcId="{A9379E3D-EBA6-406D-91E5-266531163E49}" destId="{8A56CFE9-CEC1-4426-A7FB-4B7E4FD3154A}" srcOrd="6" destOrd="0" presId="urn:microsoft.com/office/officeart/2005/8/layout/matrix1"/>
    <dgm:cxn modelId="{603F3403-CCCC-4C4C-8BFF-3B1829744673}" type="presParOf" srcId="{A9379E3D-EBA6-406D-91E5-266531163E49}" destId="{A9B5C3B6-3772-4B58-ACFA-E3587D19A689}" srcOrd="7" destOrd="0" presId="urn:microsoft.com/office/officeart/2005/8/layout/matrix1"/>
    <dgm:cxn modelId="{6B09DA17-19C5-45AE-9CAD-AC43AA801102}" type="presParOf" srcId="{1F990EF9-B539-4506-84BE-A8EDF92981C1}" destId="{F2BA574D-8B73-43F3-9F47-664382085B0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7E305A-500E-422D-A48A-773F5DD45600}"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729A27B-3CF2-4DEE-B3B2-1F697BF7FA79}">
      <dgm:prSet phldrT="[Text]"/>
      <dgm:spPr/>
      <dgm:t>
        <a:bodyPr/>
        <a:lstStyle/>
        <a:p>
          <a:pPr algn="ctr"/>
          <a:r>
            <a:rPr lang="en-US" i="1"/>
            <a:t>Logistic Regression with ALL features</a:t>
          </a:r>
        </a:p>
      </dgm:t>
    </dgm:pt>
    <dgm:pt modelId="{5B9D060D-BB44-4FBA-9A1B-6D25E89A4EBB}" type="parTrans" cxnId="{AAC8B5ED-5FC6-438F-AF48-2C27749A1788}">
      <dgm:prSet/>
      <dgm:spPr/>
      <dgm:t>
        <a:bodyPr/>
        <a:lstStyle/>
        <a:p>
          <a:endParaRPr lang="en-US"/>
        </a:p>
      </dgm:t>
    </dgm:pt>
    <dgm:pt modelId="{E292FBB5-2A7D-4E01-8C83-CAFD6455D4E5}" type="sibTrans" cxnId="{AAC8B5ED-5FC6-438F-AF48-2C27749A1788}">
      <dgm:prSet/>
      <dgm:spPr/>
      <dgm:t>
        <a:bodyPr/>
        <a:lstStyle/>
        <a:p>
          <a:endParaRPr lang="en-US"/>
        </a:p>
      </dgm:t>
    </dgm:pt>
    <dgm:pt modelId="{7916B720-1446-4D55-A2A8-6FB6A1C1631B}">
      <dgm:prSet phldrT="[Text]"/>
      <dgm:spPr/>
      <dgm:t>
        <a:bodyPr/>
        <a:lstStyle/>
        <a:p>
          <a:pPr algn="ctr"/>
          <a:r>
            <a:rPr lang="en-US" i="1"/>
            <a:t>Logistic Regression with Statistically Significant features</a:t>
          </a:r>
        </a:p>
      </dgm:t>
    </dgm:pt>
    <dgm:pt modelId="{51B29BD7-27B6-4CF3-86AF-7D465ABDFA83}" type="parTrans" cxnId="{C51A91F8-7369-4BB3-B91E-7647654438A3}">
      <dgm:prSet/>
      <dgm:spPr/>
      <dgm:t>
        <a:bodyPr/>
        <a:lstStyle/>
        <a:p>
          <a:endParaRPr lang="en-US"/>
        </a:p>
      </dgm:t>
    </dgm:pt>
    <dgm:pt modelId="{45032009-6F92-4688-B6BB-BF14607DE517}" type="sibTrans" cxnId="{C51A91F8-7369-4BB3-B91E-7647654438A3}">
      <dgm:prSet/>
      <dgm:spPr/>
      <dgm:t>
        <a:bodyPr/>
        <a:lstStyle/>
        <a:p>
          <a:endParaRPr lang="en-US"/>
        </a:p>
      </dgm:t>
    </dgm:pt>
    <dgm:pt modelId="{0DB6A572-098C-4FC1-91C6-ACB37809DC58}">
      <dgm:prSet phldrT="[Text]"/>
      <dgm:spPr/>
      <dgm:t>
        <a:bodyPr/>
        <a:lstStyle/>
        <a:p>
          <a:pPr algn="ctr"/>
          <a:r>
            <a:rPr lang="en-US" i="1"/>
            <a:t>XGBoost Tree</a:t>
          </a:r>
        </a:p>
      </dgm:t>
    </dgm:pt>
    <dgm:pt modelId="{12EECDAE-9998-4AAB-8309-6EF664D12F0B}" type="parTrans" cxnId="{02C8F393-611C-4E1D-86C6-98C709C10DF8}">
      <dgm:prSet/>
      <dgm:spPr/>
      <dgm:t>
        <a:bodyPr/>
        <a:lstStyle/>
        <a:p>
          <a:endParaRPr lang="en-US"/>
        </a:p>
      </dgm:t>
    </dgm:pt>
    <dgm:pt modelId="{ECB236BB-27DA-4E69-93B8-EF0C294E8E52}" type="sibTrans" cxnId="{02C8F393-611C-4E1D-86C6-98C709C10DF8}">
      <dgm:prSet/>
      <dgm:spPr/>
      <dgm:t>
        <a:bodyPr/>
        <a:lstStyle/>
        <a:p>
          <a:endParaRPr lang="en-US"/>
        </a:p>
      </dgm:t>
    </dgm:pt>
    <dgm:pt modelId="{722B6777-FE5E-48B5-BF68-8C163AF42CAC}">
      <dgm:prSet phldrT="[Text]"/>
      <dgm:spPr/>
      <dgm:t>
        <a:bodyPr/>
        <a:lstStyle/>
        <a:p>
          <a:pPr algn="ctr"/>
          <a:r>
            <a:rPr lang="en-US" i="1"/>
            <a:t>Decision Tree </a:t>
          </a:r>
        </a:p>
      </dgm:t>
    </dgm:pt>
    <dgm:pt modelId="{D7B1B0B0-1FA9-4618-BF5E-E7882A293D07}" type="parTrans" cxnId="{847D8072-0614-4CC7-A550-33388803B2E8}">
      <dgm:prSet/>
      <dgm:spPr/>
      <dgm:t>
        <a:bodyPr/>
        <a:lstStyle/>
        <a:p>
          <a:endParaRPr lang="en-US"/>
        </a:p>
      </dgm:t>
    </dgm:pt>
    <dgm:pt modelId="{46A127CD-0724-449B-A238-8A4ABC6B6716}" type="sibTrans" cxnId="{847D8072-0614-4CC7-A550-33388803B2E8}">
      <dgm:prSet/>
      <dgm:spPr/>
      <dgm:t>
        <a:bodyPr/>
        <a:lstStyle/>
        <a:p>
          <a:endParaRPr lang="en-US"/>
        </a:p>
      </dgm:t>
    </dgm:pt>
    <dgm:pt modelId="{38F7D504-7028-4827-8BE5-CE515CC3D2CF}">
      <dgm:prSet phldrT="[Text]"/>
      <dgm:spPr/>
      <dgm:t>
        <a:bodyPr/>
        <a:lstStyle/>
        <a:p>
          <a:pPr algn="ctr"/>
          <a:r>
            <a:rPr lang="en-US" i="1" dirty="0"/>
            <a:t>Random Forest Tree </a:t>
          </a:r>
        </a:p>
      </dgm:t>
    </dgm:pt>
    <dgm:pt modelId="{E1575B8B-6662-4CB7-935C-784BE0EE1346}" type="parTrans" cxnId="{B37BB732-B60E-411A-A8C5-7640E0225607}">
      <dgm:prSet/>
      <dgm:spPr/>
      <dgm:t>
        <a:bodyPr/>
        <a:lstStyle/>
        <a:p>
          <a:endParaRPr lang="en-US"/>
        </a:p>
      </dgm:t>
    </dgm:pt>
    <dgm:pt modelId="{882A5394-F92D-41FC-B7D6-5BA05537E94E}" type="sibTrans" cxnId="{B37BB732-B60E-411A-A8C5-7640E0225607}">
      <dgm:prSet/>
      <dgm:spPr/>
      <dgm:t>
        <a:bodyPr/>
        <a:lstStyle/>
        <a:p>
          <a:endParaRPr lang="en-US"/>
        </a:p>
      </dgm:t>
    </dgm:pt>
    <dgm:pt modelId="{3D0BF512-A60F-4E20-BD2F-C9CCF75C062E}">
      <dgm:prSet phldrT="[Text]"/>
      <dgm:spPr/>
      <dgm:t>
        <a:bodyPr/>
        <a:lstStyle/>
        <a:p>
          <a:pPr algn="ctr"/>
          <a:r>
            <a:rPr lang="en-US" i="1"/>
            <a:t>Majority voting</a:t>
          </a:r>
        </a:p>
      </dgm:t>
    </dgm:pt>
    <dgm:pt modelId="{FA0507FD-F701-4160-83C5-47E62D3C2A37}" type="parTrans" cxnId="{209834B2-67C8-4761-922A-D097271AD1B4}">
      <dgm:prSet/>
      <dgm:spPr/>
      <dgm:t>
        <a:bodyPr/>
        <a:lstStyle/>
        <a:p>
          <a:endParaRPr lang="en-US"/>
        </a:p>
      </dgm:t>
    </dgm:pt>
    <dgm:pt modelId="{981E9C2F-2FFB-4001-97C8-C6AF8EFE92AE}" type="sibTrans" cxnId="{209834B2-67C8-4761-922A-D097271AD1B4}">
      <dgm:prSet/>
      <dgm:spPr/>
      <dgm:t>
        <a:bodyPr/>
        <a:lstStyle/>
        <a:p>
          <a:endParaRPr lang="en-US"/>
        </a:p>
      </dgm:t>
    </dgm:pt>
    <dgm:pt modelId="{C8942DD9-9F3D-4821-BF5B-227431258CB1}" type="pres">
      <dgm:prSet presAssocID="{5B7E305A-500E-422D-A48A-773F5DD45600}" presName="linear" presStyleCnt="0">
        <dgm:presLayoutVars>
          <dgm:animLvl val="lvl"/>
          <dgm:resizeHandles val="exact"/>
        </dgm:presLayoutVars>
      </dgm:prSet>
      <dgm:spPr/>
    </dgm:pt>
    <dgm:pt modelId="{FB17EAA9-E4B4-4D91-AC9C-E87531C39687}" type="pres">
      <dgm:prSet presAssocID="{9729A27B-3CF2-4DEE-B3B2-1F697BF7FA79}" presName="parentText" presStyleLbl="node1" presStyleIdx="0" presStyleCnt="6">
        <dgm:presLayoutVars>
          <dgm:chMax val="0"/>
          <dgm:bulletEnabled val="1"/>
        </dgm:presLayoutVars>
      </dgm:prSet>
      <dgm:spPr/>
    </dgm:pt>
    <dgm:pt modelId="{4D16CEDA-A198-44F6-977F-B127A380231A}" type="pres">
      <dgm:prSet presAssocID="{E292FBB5-2A7D-4E01-8C83-CAFD6455D4E5}" presName="spacer" presStyleCnt="0"/>
      <dgm:spPr/>
    </dgm:pt>
    <dgm:pt modelId="{78354D1A-C298-4A3C-BBA8-45F2D79B2CB1}" type="pres">
      <dgm:prSet presAssocID="{7916B720-1446-4D55-A2A8-6FB6A1C1631B}" presName="parentText" presStyleLbl="node1" presStyleIdx="1" presStyleCnt="6">
        <dgm:presLayoutVars>
          <dgm:chMax val="0"/>
          <dgm:bulletEnabled val="1"/>
        </dgm:presLayoutVars>
      </dgm:prSet>
      <dgm:spPr/>
    </dgm:pt>
    <dgm:pt modelId="{272687C4-BA02-4940-A6CE-DC617BD07273}" type="pres">
      <dgm:prSet presAssocID="{45032009-6F92-4688-B6BB-BF14607DE517}" presName="spacer" presStyleCnt="0"/>
      <dgm:spPr/>
    </dgm:pt>
    <dgm:pt modelId="{275D2B6F-A0B8-4C27-B977-1739A7FC1CF0}" type="pres">
      <dgm:prSet presAssocID="{722B6777-FE5E-48B5-BF68-8C163AF42CAC}" presName="parentText" presStyleLbl="node1" presStyleIdx="2" presStyleCnt="6">
        <dgm:presLayoutVars>
          <dgm:chMax val="0"/>
          <dgm:bulletEnabled val="1"/>
        </dgm:presLayoutVars>
      </dgm:prSet>
      <dgm:spPr/>
    </dgm:pt>
    <dgm:pt modelId="{6D5CE8E7-EDA0-4C75-BDF1-1759BC314083}" type="pres">
      <dgm:prSet presAssocID="{46A127CD-0724-449B-A238-8A4ABC6B6716}" presName="spacer" presStyleCnt="0"/>
      <dgm:spPr/>
    </dgm:pt>
    <dgm:pt modelId="{18361362-4F75-4886-A44E-3A0AE18DE719}" type="pres">
      <dgm:prSet presAssocID="{38F7D504-7028-4827-8BE5-CE515CC3D2CF}" presName="parentText" presStyleLbl="node1" presStyleIdx="3" presStyleCnt="6">
        <dgm:presLayoutVars>
          <dgm:chMax val="0"/>
          <dgm:bulletEnabled val="1"/>
        </dgm:presLayoutVars>
      </dgm:prSet>
      <dgm:spPr/>
    </dgm:pt>
    <dgm:pt modelId="{2750468F-0857-4F66-8012-CA322395C22C}" type="pres">
      <dgm:prSet presAssocID="{882A5394-F92D-41FC-B7D6-5BA05537E94E}" presName="spacer" presStyleCnt="0"/>
      <dgm:spPr/>
    </dgm:pt>
    <dgm:pt modelId="{BC0A61D5-9EF9-4A9C-846E-1F542EDA8922}" type="pres">
      <dgm:prSet presAssocID="{0DB6A572-098C-4FC1-91C6-ACB37809DC58}" presName="parentText" presStyleLbl="node1" presStyleIdx="4" presStyleCnt="6">
        <dgm:presLayoutVars>
          <dgm:chMax val="0"/>
          <dgm:bulletEnabled val="1"/>
        </dgm:presLayoutVars>
      </dgm:prSet>
      <dgm:spPr/>
    </dgm:pt>
    <dgm:pt modelId="{A2FEEA39-873B-422C-9862-01BCD2C0FD65}" type="pres">
      <dgm:prSet presAssocID="{ECB236BB-27DA-4E69-93B8-EF0C294E8E52}" presName="spacer" presStyleCnt="0"/>
      <dgm:spPr/>
    </dgm:pt>
    <dgm:pt modelId="{93037E78-37DE-4A10-8574-07A59D802F61}" type="pres">
      <dgm:prSet presAssocID="{3D0BF512-A60F-4E20-BD2F-C9CCF75C062E}" presName="parentText" presStyleLbl="node1" presStyleIdx="5" presStyleCnt="6">
        <dgm:presLayoutVars>
          <dgm:chMax val="0"/>
          <dgm:bulletEnabled val="1"/>
        </dgm:presLayoutVars>
      </dgm:prSet>
      <dgm:spPr/>
    </dgm:pt>
  </dgm:ptLst>
  <dgm:cxnLst>
    <dgm:cxn modelId="{8CCC900C-AFAC-469B-BFE8-980ED4E05871}" type="presOf" srcId="{38F7D504-7028-4827-8BE5-CE515CC3D2CF}" destId="{18361362-4F75-4886-A44E-3A0AE18DE719}" srcOrd="0" destOrd="0" presId="urn:microsoft.com/office/officeart/2005/8/layout/vList2"/>
    <dgm:cxn modelId="{3BD6B530-7C27-4F52-B1D1-BD7FF26D24E2}" type="presOf" srcId="{7916B720-1446-4D55-A2A8-6FB6A1C1631B}" destId="{78354D1A-C298-4A3C-BBA8-45F2D79B2CB1}" srcOrd="0" destOrd="0" presId="urn:microsoft.com/office/officeart/2005/8/layout/vList2"/>
    <dgm:cxn modelId="{B37BB732-B60E-411A-A8C5-7640E0225607}" srcId="{5B7E305A-500E-422D-A48A-773F5DD45600}" destId="{38F7D504-7028-4827-8BE5-CE515CC3D2CF}" srcOrd="3" destOrd="0" parTransId="{E1575B8B-6662-4CB7-935C-784BE0EE1346}" sibTransId="{882A5394-F92D-41FC-B7D6-5BA05537E94E}"/>
    <dgm:cxn modelId="{764B9136-4968-4E71-B6F8-2D52A4DBF4F8}" type="presOf" srcId="{722B6777-FE5E-48B5-BF68-8C163AF42CAC}" destId="{275D2B6F-A0B8-4C27-B977-1739A7FC1CF0}" srcOrd="0" destOrd="0" presId="urn:microsoft.com/office/officeart/2005/8/layout/vList2"/>
    <dgm:cxn modelId="{847D8072-0614-4CC7-A550-33388803B2E8}" srcId="{5B7E305A-500E-422D-A48A-773F5DD45600}" destId="{722B6777-FE5E-48B5-BF68-8C163AF42CAC}" srcOrd="2" destOrd="0" parTransId="{D7B1B0B0-1FA9-4618-BF5E-E7882A293D07}" sibTransId="{46A127CD-0724-449B-A238-8A4ABC6B6716}"/>
    <dgm:cxn modelId="{02C8F393-611C-4E1D-86C6-98C709C10DF8}" srcId="{5B7E305A-500E-422D-A48A-773F5DD45600}" destId="{0DB6A572-098C-4FC1-91C6-ACB37809DC58}" srcOrd="4" destOrd="0" parTransId="{12EECDAE-9998-4AAB-8309-6EF664D12F0B}" sibTransId="{ECB236BB-27DA-4E69-93B8-EF0C294E8E52}"/>
    <dgm:cxn modelId="{790849A9-A587-46F1-A429-02A44FAEAE22}" type="presOf" srcId="{0DB6A572-098C-4FC1-91C6-ACB37809DC58}" destId="{BC0A61D5-9EF9-4A9C-846E-1F542EDA8922}" srcOrd="0" destOrd="0" presId="urn:microsoft.com/office/officeart/2005/8/layout/vList2"/>
    <dgm:cxn modelId="{209834B2-67C8-4761-922A-D097271AD1B4}" srcId="{5B7E305A-500E-422D-A48A-773F5DD45600}" destId="{3D0BF512-A60F-4E20-BD2F-C9CCF75C062E}" srcOrd="5" destOrd="0" parTransId="{FA0507FD-F701-4160-83C5-47E62D3C2A37}" sibTransId="{981E9C2F-2FFB-4001-97C8-C6AF8EFE92AE}"/>
    <dgm:cxn modelId="{EB5CC7C1-AB71-4A94-B714-513A35B6E132}" type="presOf" srcId="{5B7E305A-500E-422D-A48A-773F5DD45600}" destId="{C8942DD9-9F3D-4821-BF5B-227431258CB1}" srcOrd="0" destOrd="0" presId="urn:microsoft.com/office/officeart/2005/8/layout/vList2"/>
    <dgm:cxn modelId="{138FF4E6-251D-4C34-88A0-E168A4A7E974}" type="presOf" srcId="{9729A27B-3CF2-4DEE-B3B2-1F697BF7FA79}" destId="{FB17EAA9-E4B4-4D91-AC9C-E87531C39687}" srcOrd="0" destOrd="0" presId="urn:microsoft.com/office/officeart/2005/8/layout/vList2"/>
    <dgm:cxn modelId="{AAC8B5ED-5FC6-438F-AF48-2C27749A1788}" srcId="{5B7E305A-500E-422D-A48A-773F5DD45600}" destId="{9729A27B-3CF2-4DEE-B3B2-1F697BF7FA79}" srcOrd="0" destOrd="0" parTransId="{5B9D060D-BB44-4FBA-9A1B-6D25E89A4EBB}" sibTransId="{E292FBB5-2A7D-4E01-8C83-CAFD6455D4E5}"/>
    <dgm:cxn modelId="{58A9ACF6-E529-4A02-8DF1-525784BBF06A}" type="presOf" srcId="{3D0BF512-A60F-4E20-BD2F-C9CCF75C062E}" destId="{93037E78-37DE-4A10-8574-07A59D802F61}" srcOrd="0" destOrd="0" presId="urn:microsoft.com/office/officeart/2005/8/layout/vList2"/>
    <dgm:cxn modelId="{C51A91F8-7369-4BB3-B91E-7647654438A3}" srcId="{5B7E305A-500E-422D-A48A-773F5DD45600}" destId="{7916B720-1446-4D55-A2A8-6FB6A1C1631B}" srcOrd="1" destOrd="0" parTransId="{51B29BD7-27B6-4CF3-86AF-7D465ABDFA83}" sibTransId="{45032009-6F92-4688-B6BB-BF14607DE517}"/>
    <dgm:cxn modelId="{EEAA654F-250C-4780-ABE1-FEE192DA5410}" type="presParOf" srcId="{C8942DD9-9F3D-4821-BF5B-227431258CB1}" destId="{FB17EAA9-E4B4-4D91-AC9C-E87531C39687}" srcOrd="0" destOrd="0" presId="urn:microsoft.com/office/officeart/2005/8/layout/vList2"/>
    <dgm:cxn modelId="{C8B41F6E-D8AA-4FBB-BF56-474612450B47}" type="presParOf" srcId="{C8942DD9-9F3D-4821-BF5B-227431258CB1}" destId="{4D16CEDA-A198-44F6-977F-B127A380231A}" srcOrd="1" destOrd="0" presId="urn:microsoft.com/office/officeart/2005/8/layout/vList2"/>
    <dgm:cxn modelId="{4EB42658-692F-42A9-8B9A-E81C77A3D1C5}" type="presParOf" srcId="{C8942DD9-9F3D-4821-BF5B-227431258CB1}" destId="{78354D1A-C298-4A3C-BBA8-45F2D79B2CB1}" srcOrd="2" destOrd="0" presId="urn:microsoft.com/office/officeart/2005/8/layout/vList2"/>
    <dgm:cxn modelId="{44F75AAD-5001-4040-88EB-B500C7940872}" type="presParOf" srcId="{C8942DD9-9F3D-4821-BF5B-227431258CB1}" destId="{272687C4-BA02-4940-A6CE-DC617BD07273}" srcOrd="3" destOrd="0" presId="urn:microsoft.com/office/officeart/2005/8/layout/vList2"/>
    <dgm:cxn modelId="{FD140CB3-8393-4335-A079-BD30B561E71F}" type="presParOf" srcId="{C8942DD9-9F3D-4821-BF5B-227431258CB1}" destId="{275D2B6F-A0B8-4C27-B977-1739A7FC1CF0}" srcOrd="4" destOrd="0" presId="urn:microsoft.com/office/officeart/2005/8/layout/vList2"/>
    <dgm:cxn modelId="{1FF81BDF-0E0F-4F46-92B5-7CA28973CA31}" type="presParOf" srcId="{C8942DD9-9F3D-4821-BF5B-227431258CB1}" destId="{6D5CE8E7-EDA0-4C75-BDF1-1759BC314083}" srcOrd="5" destOrd="0" presId="urn:microsoft.com/office/officeart/2005/8/layout/vList2"/>
    <dgm:cxn modelId="{B19C24EB-0A4E-4AE8-855C-DE0740D99E02}" type="presParOf" srcId="{C8942DD9-9F3D-4821-BF5B-227431258CB1}" destId="{18361362-4F75-4886-A44E-3A0AE18DE719}" srcOrd="6" destOrd="0" presId="urn:microsoft.com/office/officeart/2005/8/layout/vList2"/>
    <dgm:cxn modelId="{CB3B2EBC-9669-4478-8100-E55585258B64}" type="presParOf" srcId="{C8942DD9-9F3D-4821-BF5B-227431258CB1}" destId="{2750468F-0857-4F66-8012-CA322395C22C}" srcOrd="7" destOrd="0" presId="urn:microsoft.com/office/officeart/2005/8/layout/vList2"/>
    <dgm:cxn modelId="{649E6B23-A954-4B79-98DB-CE84329DF026}" type="presParOf" srcId="{C8942DD9-9F3D-4821-BF5B-227431258CB1}" destId="{BC0A61D5-9EF9-4A9C-846E-1F542EDA8922}" srcOrd="8" destOrd="0" presId="urn:microsoft.com/office/officeart/2005/8/layout/vList2"/>
    <dgm:cxn modelId="{7E38644A-01FD-4944-81A1-29437D9498B6}" type="presParOf" srcId="{C8942DD9-9F3D-4821-BF5B-227431258CB1}" destId="{A2FEEA39-873B-422C-9862-01BCD2C0FD65}" srcOrd="9" destOrd="0" presId="urn:microsoft.com/office/officeart/2005/8/layout/vList2"/>
    <dgm:cxn modelId="{0ED86B6F-1B77-4A4A-B986-62AE84429AA0}" type="presParOf" srcId="{C8942DD9-9F3D-4821-BF5B-227431258CB1}" destId="{93037E78-37DE-4A10-8574-07A59D802F6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E526-7D09-42C4-B51E-0F6D235624D6}">
      <dsp:nvSpPr>
        <dsp:cNvPr id="0" name=""/>
        <dsp:cNvSpPr/>
      </dsp:nvSpPr>
      <dsp:spPr>
        <a:xfrm rot="16200000">
          <a:off x="515920" y="-515920"/>
          <a:ext cx="2676559" cy="3708400"/>
        </a:xfrm>
        <a:prstGeom prst="round1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1) Excluding Variables</a:t>
          </a:r>
        </a:p>
        <a:p>
          <a:pPr marL="0" lvl="0" indent="0" algn="ctr" defTabSz="1066800">
            <a:lnSpc>
              <a:spcPct val="90000"/>
            </a:lnSpc>
            <a:spcBef>
              <a:spcPct val="0"/>
            </a:spcBef>
            <a:spcAft>
              <a:spcPct val="35000"/>
            </a:spcAft>
            <a:buNone/>
          </a:pPr>
          <a:r>
            <a:rPr lang="en-US" sz="2400" kern="1200"/>
            <a:t>ID</a:t>
          </a:r>
        </a:p>
      </dsp:txBody>
      <dsp:txXfrm rot="5400000">
        <a:off x="0" y="0"/>
        <a:ext cx="3708400" cy="2007419"/>
      </dsp:txXfrm>
    </dsp:sp>
    <dsp:sp modelId="{AAE852A8-0EE8-4F2C-9919-529AC4E51EDA}">
      <dsp:nvSpPr>
        <dsp:cNvPr id="0" name=""/>
        <dsp:cNvSpPr/>
      </dsp:nvSpPr>
      <dsp:spPr>
        <a:xfrm>
          <a:off x="3708400" y="0"/>
          <a:ext cx="3708400" cy="2676559"/>
        </a:xfrm>
        <a:prstGeom prst="round1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a:solidFill>
                <a:schemeClr val="bg1"/>
              </a:solidFill>
            </a:rPr>
            <a:t>2) Missing Values</a:t>
          </a:r>
        </a:p>
        <a:p>
          <a:pPr marL="0" lvl="0" indent="0" algn="ctr" defTabSz="1066800">
            <a:lnSpc>
              <a:spcPct val="90000"/>
            </a:lnSpc>
            <a:spcBef>
              <a:spcPct val="0"/>
            </a:spcBef>
            <a:spcAft>
              <a:spcPct val="35000"/>
            </a:spcAft>
            <a:buNone/>
          </a:pPr>
          <a:r>
            <a:rPr lang="en-US" sz="2400" kern="1200"/>
            <a:t>Omitted records (420)</a:t>
          </a:r>
        </a:p>
      </dsp:txBody>
      <dsp:txXfrm>
        <a:off x="3708400" y="0"/>
        <a:ext cx="3708400" cy="2007419"/>
      </dsp:txXfrm>
    </dsp:sp>
    <dsp:sp modelId="{55E07A7F-0063-4080-9B4E-07BE78572E9C}">
      <dsp:nvSpPr>
        <dsp:cNvPr id="0" name=""/>
        <dsp:cNvSpPr/>
      </dsp:nvSpPr>
      <dsp:spPr>
        <a:xfrm rot="10800000">
          <a:off x="0" y="2676559"/>
          <a:ext cx="3708400" cy="2676559"/>
        </a:xfrm>
        <a:prstGeom prst="round1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a:solidFill>
                <a:schemeClr val="bg1"/>
              </a:solidFill>
            </a:rPr>
            <a:t>3) Feature Engineering</a:t>
          </a:r>
        </a:p>
        <a:p>
          <a:pPr marL="0" lvl="0" indent="0" algn="ctr" defTabSz="889000">
            <a:lnSpc>
              <a:spcPct val="90000"/>
            </a:lnSpc>
            <a:spcBef>
              <a:spcPct val="0"/>
            </a:spcBef>
            <a:spcAft>
              <a:spcPct val="35000"/>
            </a:spcAft>
            <a:buNone/>
          </a:pPr>
          <a:r>
            <a:rPr lang="en-US" sz="2000" b="1" kern="1200">
              <a:solidFill>
                <a:schemeClr val="tx1"/>
              </a:solidFill>
            </a:rPr>
            <a:t>ZipCode</a:t>
          </a:r>
        </a:p>
        <a:p>
          <a:pPr marL="0" lvl="0" indent="0" algn="ctr" defTabSz="889000">
            <a:lnSpc>
              <a:spcPct val="90000"/>
            </a:lnSpc>
            <a:spcBef>
              <a:spcPct val="0"/>
            </a:spcBef>
            <a:spcAft>
              <a:spcPct val="35000"/>
            </a:spcAft>
            <a:buNone/>
          </a:pPr>
          <a:r>
            <a:rPr lang="en-US" sz="2000" b="1" kern="1200">
              <a:solidFill>
                <a:schemeClr val="tx1"/>
              </a:solidFill>
            </a:rPr>
            <a:t>FamilySize</a:t>
          </a:r>
        </a:p>
        <a:p>
          <a:pPr marL="0" lvl="0" indent="0" algn="ctr" defTabSz="889000">
            <a:lnSpc>
              <a:spcPct val="90000"/>
            </a:lnSpc>
            <a:spcBef>
              <a:spcPct val="0"/>
            </a:spcBef>
            <a:spcAft>
              <a:spcPct val="35000"/>
            </a:spcAft>
            <a:buNone/>
          </a:pPr>
          <a:endParaRPr lang="en-US" sz="2000" b="1" kern="1200">
            <a:solidFill>
              <a:schemeClr val="tx1"/>
            </a:solidFill>
          </a:endParaRPr>
        </a:p>
      </dsp:txBody>
      <dsp:txXfrm rot="10800000">
        <a:off x="0" y="3345699"/>
        <a:ext cx="3708400" cy="2007419"/>
      </dsp:txXfrm>
    </dsp:sp>
    <dsp:sp modelId="{8A56CFE9-CEC1-4426-A7FB-4B7E4FD3154A}">
      <dsp:nvSpPr>
        <dsp:cNvPr id="0" name=""/>
        <dsp:cNvSpPr/>
      </dsp:nvSpPr>
      <dsp:spPr>
        <a:xfrm rot="5400000">
          <a:off x="4224320" y="2160639"/>
          <a:ext cx="2676559" cy="3708400"/>
        </a:xfrm>
        <a:prstGeom prst="round1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bg1"/>
              </a:solidFill>
            </a:rPr>
            <a:t> 4) Outliers Exploration</a:t>
          </a:r>
        </a:p>
        <a:p>
          <a:pPr marL="0" lvl="0" indent="0" algn="ctr" defTabSz="844550">
            <a:lnSpc>
              <a:spcPct val="90000"/>
            </a:lnSpc>
            <a:spcBef>
              <a:spcPct val="0"/>
            </a:spcBef>
            <a:spcAft>
              <a:spcPct val="35000"/>
            </a:spcAft>
            <a:buNone/>
          </a:pPr>
          <a:r>
            <a:rPr lang="en-US" sz="1900" b="1" kern="1200" dirty="0">
              <a:solidFill>
                <a:schemeClr val="bg1"/>
              </a:solidFill>
            </a:rPr>
            <a:t> </a:t>
          </a:r>
          <a:r>
            <a:rPr lang="en-US" sz="1900" kern="1200" dirty="0" err="1"/>
            <a:t>Ni.age</a:t>
          </a:r>
          <a:endParaRPr lang="en-US" sz="1900" kern="1200" dirty="0"/>
        </a:p>
        <a:p>
          <a:pPr marL="0" lvl="0" indent="0" algn="ctr" defTabSz="844550">
            <a:lnSpc>
              <a:spcPct val="90000"/>
            </a:lnSpc>
            <a:spcBef>
              <a:spcPct val="0"/>
            </a:spcBef>
            <a:spcAft>
              <a:spcPct val="35000"/>
            </a:spcAft>
            <a:buNone/>
          </a:pPr>
          <a:r>
            <a:rPr lang="en-US" sz="1900" b="1" kern="1200" dirty="0">
              <a:solidFill>
                <a:schemeClr val="bg1"/>
              </a:solidFill>
            </a:rPr>
            <a:t>Skew Correction</a:t>
          </a:r>
        </a:p>
        <a:p>
          <a:pPr marL="0" lvl="0" indent="0" algn="ctr" defTabSz="844550">
            <a:lnSpc>
              <a:spcPct val="90000"/>
            </a:lnSpc>
            <a:spcBef>
              <a:spcPct val="0"/>
            </a:spcBef>
            <a:spcAft>
              <a:spcPct val="35000"/>
            </a:spcAft>
            <a:buNone/>
          </a:pPr>
          <a:r>
            <a:rPr lang="en-US" sz="1900" kern="1200" dirty="0" err="1"/>
            <a:t>Ni.age</a:t>
          </a:r>
          <a:r>
            <a:rPr lang="en-US" sz="1900" kern="1200" dirty="0"/>
            <a:t>, </a:t>
          </a:r>
          <a:r>
            <a:rPr lang="en-US" sz="1900" kern="1200" dirty="0" err="1"/>
            <a:t>family_size</a:t>
          </a:r>
          <a:r>
            <a:rPr lang="en-US" sz="1900" kern="1200" dirty="0"/>
            <a:t>, </a:t>
          </a:r>
          <a:r>
            <a:rPr lang="en-US" sz="1900" kern="1200" dirty="0" err="1"/>
            <a:t>len.at.res</a:t>
          </a:r>
          <a:endParaRPr lang="en-US" sz="1900" kern="1200" dirty="0"/>
        </a:p>
        <a:p>
          <a:pPr marL="0" lvl="0" indent="0" algn="ctr" defTabSz="844550">
            <a:lnSpc>
              <a:spcPct val="90000"/>
            </a:lnSpc>
            <a:spcBef>
              <a:spcPct val="0"/>
            </a:spcBef>
            <a:spcAft>
              <a:spcPct val="35000"/>
            </a:spcAft>
            <a:buNone/>
          </a:pPr>
          <a:endParaRPr lang="en-US" sz="1900" kern="1200" dirty="0"/>
        </a:p>
      </dsp:txBody>
      <dsp:txXfrm rot="-5400000">
        <a:off x="3708400" y="3345699"/>
        <a:ext cx="3708400" cy="2007419"/>
      </dsp:txXfrm>
    </dsp:sp>
    <dsp:sp modelId="{F2BA574D-8B73-43F3-9F47-664382085B00}">
      <dsp:nvSpPr>
        <dsp:cNvPr id="0" name=""/>
        <dsp:cNvSpPr/>
      </dsp:nvSpPr>
      <dsp:spPr>
        <a:xfrm>
          <a:off x="2595879" y="2007419"/>
          <a:ext cx="2225040" cy="1338279"/>
        </a:xfrm>
        <a:prstGeom prst="roundRect">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Pre-processing</a:t>
          </a:r>
        </a:p>
      </dsp:txBody>
      <dsp:txXfrm>
        <a:off x="2661208" y="2072748"/>
        <a:ext cx="2094382" cy="1207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6E526-7D09-42C4-B51E-0F6D235624D6}">
      <dsp:nvSpPr>
        <dsp:cNvPr id="0" name=""/>
        <dsp:cNvSpPr/>
      </dsp:nvSpPr>
      <dsp:spPr>
        <a:xfrm rot="16200000">
          <a:off x="515920" y="-515920"/>
          <a:ext cx="2676559" cy="3708400"/>
        </a:xfrm>
        <a:prstGeom prst="round1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1) Dummy Variable</a:t>
          </a:r>
        </a:p>
        <a:p>
          <a:pPr marL="0" lvl="0" indent="0" algn="ctr" defTabSz="1066800">
            <a:lnSpc>
              <a:spcPct val="90000"/>
            </a:lnSpc>
            <a:spcBef>
              <a:spcPct val="0"/>
            </a:spcBef>
            <a:spcAft>
              <a:spcPct val="35000"/>
            </a:spcAft>
            <a:buNone/>
          </a:pPr>
          <a:r>
            <a:rPr lang="en-US" sz="2400" b="1" kern="1200" dirty="0">
              <a:solidFill>
                <a:schemeClr val="tx1"/>
              </a:solidFill>
            </a:rPr>
            <a:t>For Categorical Variables</a:t>
          </a:r>
        </a:p>
      </dsp:txBody>
      <dsp:txXfrm rot="5400000">
        <a:off x="0" y="0"/>
        <a:ext cx="3708400" cy="2007419"/>
      </dsp:txXfrm>
    </dsp:sp>
    <dsp:sp modelId="{AAE852A8-0EE8-4F2C-9919-529AC4E51EDA}">
      <dsp:nvSpPr>
        <dsp:cNvPr id="0" name=""/>
        <dsp:cNvSpPr/>
      </dsp:nvSpPr>
      <dsp:spPr>
        <a:xfrm>
          <a:off x="3708400" y="0"/>
          <a:ext cx="3708400" cy="2676559"/>
        </a:xfrm>
        <a:prstGeom prst="round1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b="1" kern="1200" dirty="0">
            <a:solidFill>
              <a:schemeClr val="bg1"/>
            </a:solidFill>
          </a:endParaRPr>
        </a:p>
        <a:p>
          <a:pPr marL="0" lvl="0" indent="0" algn="ctr" defTabSz="1244600">
            <a:lnSpc>
              <a:spcPct val="90000"/>
            </a:lnSpc>
            <a:spcBef>
              <a:spcPct val="0"/>
            </a:spcBef>
            <a:spcAft>
              <a:spcPct val="35000"/>
            </a:spcAft>
            <a:buNone/>
          </a:pPr>
          <a:r>
            <a:rPr lang="en-US" sz="2800" b="1" kern="1200" dirty="0">
              <a:solidFill>
                <a:schemeClr val="bg1"/>
              </a:solidFill>
            </a:rPr>
            <a:t>2) Normalization</a:t>
          </a:r>
        </a:p>
        <a:p>
          <a:pPr marL="0" lvl="0" indent="0" algn="ctr" defTabSz="1244600">
            <a:lnSpc>
              <a:spcPct val="90000"/>
            </a:lnSpc>
            <a:spcBef>
              <a:spcPct val="0"/>
            </a:spcBef>
            <a:spcAft>
              <a:spcPct val="35000"/>
            </a:spcAft>
            <a:buNone/>
          </a:pPr>
          <a:r>
            <a:rPr lang="en-US" sz="2800" b="1" kern="1200" dirty="0">
              <a:solidFill>
                <a:schemeClr val="tx1"/>
              </a:solidFill>
            </a:rPr>
            <a:t>Continuous variables</a:t>
          </a:r>
        </a:p>
        <a:p>
          <a:pPr marL="0" lvl="0" indent="0" algn="ctr" defTabSz="1244600">
            <a:lnSpc>
              <a:spcPct val="90000"/>
            </a:lnSpc>
            <a:spcBef>
              <a:spcPct val="0"/>
            </a:spcBef>
            <a:spcAft>
              <a:spcPct val="35000"/>
            </a:spcAft>
            <a:buNone/>
          </a:pPr>
          <a:r>
            <a:rPr lang="en-US" sz="2800" b="1" kern="1200" dirty="0">
              <a:solidFill>
                <a:schemeClr val="tx1"/>
              </a:solidFill>
            </a:rPr>
            <a:t>Z Norm= </a:t>
          </a:r>
        </a:p>
        <a:p>
          <a:pPr marL="0" lvl="0" indent="0" algn="ctr" defTabSz="1244600">
            <a:lnSpc>
              <a:spcPct val="90000"/>
            </a:lnSpc>
            <a:spcBef>
              <a:spcPct val="0"/>
            </a:spcBef>
            <a:spcAft>
              <a:spcPct val="35000"/>
            </a:spcAft>
            <a:buNone/>
          </a:pPr>
          <a:r>
            <a:rPr lang="en-US" sz="2800" b="1" kern="1200" dirty="0">
              <a:solidFill>
                <a:schemeClr val="tx1"/>
              </a:solidFill>
            </a:rPr>
            <a:t>(X-mu)/sigma</a:t>
          </a:r>
        </a:p>
      </dsp:txBody>
      <dsp:txXfrm>
        <a:off x="3708400" y="0"/>
        <a:ext cx="3708400" cy="2007419"/>
      </dsp:txXfrm>
    </dsp:sp>
    <dsp:sp modelId="{55E07A7F-0063-4080-9B4E-07BE78572E9C}">
      <dsp:nvSpPr>
        <dsp:cNvPr id="0" name=""/>
        <dsp:cNvSpPr/>
      </dsp:nvSpPr>
      <dsp:spPr>
        <a:xfrm rot="10800000">
          <a:off x="0" y="2676559"/>
          <a:ext cx="3708400" cy="2676559"/>
        </a:xfrm>
        <a:prstGeom prst="round1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3) Imbalanced Class</a:t>
          </a:r>
        </a:p>
        <a:p>
          <a:pPr marL="0" lvl="0" indent="0" algn="ctr" defTabSz="1244600">
            <a:lnSpc>
              <a:spcPct val="90000"/>
            </a:lnSpc>
            <a:spcBef>
              <a:spcPct val="0"/>
            </a:spcBef>
            <a:spcAft>
              <a:spcPct val="35000"/>
            </a:spcAft>
            <a:buNone/>
          </a:pPr>
          <a:r>
            <a:rPr lang="en-US" sz="2800" b="1" kern="1200" dirty="0">
              <a:solidFill>
                <a:schemeClr val="tx1"/>
              </a:solidFill>
            </a:rPr>
            <a:t>Oversampling</a:t>
          </a:r>
        </a:p>
        <a:p>
          <a:pPr marL="0" lvl="0" indent="0" algn="ctr" defTabSz="1244600">
            <a:lnSpc>
              <a:spcPct val="90000"/>
            </a:lnSpc>
            <a:spcBef>
              <a:spcPct val="0"/>
            </a:spcBef>
            <a:spcAft>
              <a:spcPct val="35000"/>
            </a:spcAft>
            <a:buNone/>
          </a:pPr>
          <a:r>
            <a:rPr lang="en-US" sz="2800" b="1" kern="1200" dirty="0">
              <a:solidFill>
                <a:schemeClr val="tx1"/>
              </a:solidFill>
            </a:rPr>
            <a:t>Under sampling </a:t>
          </a:r>
        </a:p>
        <a:p>
          <a:pPr marL="0" lvl="0" indent="0" algn="ctr" defTabSz="1244600">
            <a:lnSpc>
              <a:spcPct val="90000"/>
            </a:lnSpc>
            <a:spcBef>
              <a:spcPct val="0"/>
            </a:spcBef>
            <a:spcAft>
              <a:spcPct val="35000"/>
            </a:spcAft>
            <a:buNone/>
          </a:pPr>
          <a:endParaRPr lang="en-US" sz="2800" b="1" kern="1200" dirty="0">
            <a:solidFill>
              <a:schemeClr val="tx1"/>
            </a:solidFill>
          </a:endParaRPr>
        </a:p>
      </dsp:txBody>
      <dsp:txXfrm rot="10800000">
        <a:off x="0" y="3345699"/>
        <a:ext cx="3708400" cy="2007419"/>
      </dsp:txXfrm>
    </dsp:sp>
    <dsp:sp modelId="{8A56CFE9-CEC1-4426-A7FB-4B7E4FD3154A}">
      <dsp:nvSpPr>
        <dsp:cNvPr id="0" name=""/>
        <dsp:cNvSpPr/>
      </dsp:nvSpPr>
      <dsp:spPr>
        <a:xfrm rot="5400000">
          <a:off x="4224320" y="2160639"/>
          <a:ext cx="2676559" cy="3708400"/>
        </a:xfrm>
        <a:prstGeom prst="round1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 4) Data Split</a:t>
          </a:r>
        </a:p>
        <a:p>
          <a:pPr marL="0" lvl="0" indent="0" algn="ctr" defTabSz="1244600">
            <a:lnSpc>
              <a:spcPct val="90000"/>
            </a:lnSpc>
            <a:spcBef>
              <a:spcPct val="0"/>
            </a:spcBef>
            <a:spcAft>
              <a:spcPct val="35000"/>
            </a:spcAft>
            <a:buNone/>
          </a:pPr>
          <a:r>
            <a:rPr lang="en-US" sz="2800" b="1" kern="1200" dirty="0">
              <a:solidFill>
                <a:schemeClr val="tx1"/>
              </a:solidFill>
            </a:rPr>
            <a:t>       Training-70</a:t>
          </a:r>
        </a:p>
        <a:p>
          <a:pPr marL="0" lvl="0" indent="0" algn="ctr" defTabSz="1244600">
            <a:lnSpc>
              <a:spcPct val="90000"/>
            </a:lnSpc>
            <a:spcBef>
              <a:spcPct val="0"/>
            </a:spcBef>
            <a:spcAft>
              <a:spcPct val="35000"/>
            </a:spcAft>
            <a:buNone/>
          </a:pPr>
          <a:r>
            <a:rPr lang="en-US" sz="2800" b="1" kern="1200" dirty="0">
              <a:solidFill>
                <a:schemeClr val="tx1"/>
              </a:solidFill>
            </a:rPr>
            <a:t>Test-30</a:t>
          </a:r>
        </a:p>
        <a:p>
          <a:pPr marL="0" lvl="0" indent="0" algn="ctr" defTabSz="1244600">
            <a:lnSpc>
              <a:spcPct val="90000"/>
            </a:lnSpc>
            <a:spcBef>
              <a:spcPct val="0"/>
            </a:spcBef>
            <a:spcAft>
              <a:spcPct val="35000"/>
            </a:spcAft>
            <a:buNone/>
          </a:pPr>
          <a:endParaRPr lang="en-US" sz="2800" kern="1200" dirty="0">
            <a:solidFill>
              <a:schemeClr val="tx1"/>
            </a:solidFill>
          </a:endParaRPr>
        </a:p>
      </dsp:txBody>
      <dsp:txXfrm rot="-5400000">
        <a:off x="3708400" y="3345699"/>
        <a:ext cx="3708400" cy="2007419"/>
      </dsp:txXfrm>
    </dsp:sp>
    <dsp:sp modelId="{F2BA574D-8B73-43F3-9F47-664382085B00}">
      <dsp:nvSpPr>
        <dsp:cNvPr id="0" name=""/>
        <dsp:cNvSpPr/>
      </dsp:nvSpPr>
      <dsp:spPr>
        <a:xfrm>
          <a:off x="2742109" y="2180572"/>
          <a:ext cx="1932580" cy="991973"/>
        </a:xfrm>
        <a:prstGeom prst="roundRect">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Preparation</a:t>
          </a:r>
        </a:p>
      </dsp:txBody>
      <dsp:txXfrm>
        <a:off x="2790533" y="2228996"/>
        <a:ext cx="1835732" cy="895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7EAA9-E4B4-4D91-AC9C-E87531C39687}">
      <dsp:nvSpPr>
        <dsp:cNvPr id="0" name=""/>
        <dsp:cNvSpPr/>
      </dsp:nvSpPr>
      <dsp:spPr>
        <a:xfrm>
          <a:off x="0" y="255528"/>
          <a:ext cx="8128000" cy="7435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Logistic Regression with ALL features</a:t>
          </a:r>
        </a:p>
      </dsp:txBody>
      <dsp:txXfrm>
        <a:off x="36296" y="291824"/>
        <a:ext cx="8055408" cy="670943"/>
      </dsp:txXfrm>
    </dsp:sp>
    <dsp:sp modelId="{78354D1A-C298-4A3C-BBA8-45F2D79B2CB1}">
      <dsp:nvSpPr>
        <dsp:cNvPr id="0" name=""/>
        <dsp:cNvSpPr/>
      </dsp:nvSpPr>
      <dsp:spPr>
        <a:xfrm>
          <a:off x="0" y="1088343"/>
          <a:ext cx="8128000" cy="743535"/>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Logistic Regression with Statistically Significant features</a:t>
          </a:r>
        </a:p>
      </dsp:txBody>
      <dsp:txXfrm>
        <a:off x="36296" y="1124639"/>
        <a:ext cx="8055408" cy="670943"/>
      </dsp:txXfrm>
    </dsp:sp>
    <dsp:sp modelId="{275D2B6F-A0B8-4C27-B977-1739A7FC1CF0}">
      <dsp:nvSpPr>
        <dsp:cNvPr id="0" name=""/>
        <dsp:cNvSpPr/>
      </dsp:nvSpPr>
      <dsp:spPr>
        <a:xfrm>
          <a:off x="0" y="1921158"/>
          <a:ext cx="8128000" cy="74353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Decision Tree </a:t>
          </a:r>
        </a:p>
      </dsp:txBody>
      <dsp:txXfrm>
        <a:off x="36296" y="1957454"/>
        <a:ext cx="8055408" cy="670943"/>
      </dsp:txXfrm>
    </dsp:sp>
    <dsp:sp modelId="{18361362-4F75-4886-A44E-3A0AE18DE719}">
      <dsp:nvSpPr>
        <dsp:cNvPr id="0" name=""/>
        <dsp:cNvSpPr/>
      </dsp:nvSpPr>
      <dsp:spPr>
        <a:xfrm>
          <a:off x="0" y="2753973"/>
          <a:ext cx="8128000" cy="74353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dirty="0"/>
            <a:t>Random Forest Tree </a:t>
          </a:r>
        </a:p>
      </dsp:txBody>
      <dsp:txXfrm>
        <a:off x="36296" y="2790269"/>
        <a:ext cx="8055408" cy="670943"/>
      </dsp:txXfrm>
    </dsp:sp>
    <dsp:sp modelId="{BC0A61D5-9EF9-4A9C-846E-1F542EDA8922}">
      <dsp:nvSpPr>
        <dsp:cNvPr id="0" name=""/>
        <dsp:cNvSpPr/>
      </dsp:nvSpPr>
      <dsp:spPr>
        <a:xfrm>
          <a:off x="0" y="3586788"/>
          <a:ext cx="8128000" cy="743535"/>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XGBoost Tree</a:t>
          </a:r>
        </a:p>
      </dsp:txBody>
      <dsp:txXfrm>
        <a:off x="36296" y="3623084"/>
        <a:ext cx="8055408" cy="670943"/>
      </dsp:txXfrm>
    </dsp:sp>
    <dsp:sp modelId="{93037E78-37DE-4A10-8574-07A59D802F61}">
      <dsp:nvSpPr>
        <dsp:cNvPr id="0" name=""/>
        <dsp:cNvSpPr/>
      </dsp:nvSpPr>
      <dsp:spPr>
        <a:xfrm>
          <a:off x="0" y="4419603"/>
          <a:ext cx="8128000" cy="74353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i="1" kern="1200"/>
            <a:t>Majority voting</a:t>
          </a:r>
        </a:p>
      </dsp:txBody>
      <dsp:txXfrm>
        <a:off x="36296" y="4455899"/>
        <a:ext cx="80554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05T19:26:39.111"/>
    </inkml:context>
    <inkml:brush xml:id="br0">
      <inkml:brushProperty name="width" value="0.1" units="cm"/>
      <inkml:brushProperty name="height" value="0.1" units="cm"/>
    </inkml:brush>
  </inkml:definitions>
  <inkml:trace contextRef="#ctx0" brushRef="#br0">12605 3127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882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417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764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922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1875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972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708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2830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332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49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21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592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44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2761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2678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7197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5629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123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93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43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90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590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6DE88F-1F85-4A27-9D34-D74A50E7B0DA}" type="slidenum">
              <a:rPr lang="en-US" smtClean="0"/>
              <a:t>24</a:t>
            </a:fld>
            <a:endParaRPr lang="en-US"/>
          </a:p>
        </p:txBody>
      </p:sp>
    </p:spTree>
    <p:extLst>
      <p:ext uri="{BB962C8B-B14F-4D97-AF65-F5344CB8AC3E}">
        <p14:creationId xmlns:p14="http://schemas.microsoft.com/office/powerpoint/2010/main" val="199056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76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71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3/18/2023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3/18/2023</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hemeOverride" Target="../theme/themeOverride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8.xml"/><Relationship Id="rId7"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themeOverride" Target="../theme/themeOverride8.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0.xml"/><Relationship Id="rId7" Type="http://schemas.openxmlformats.org/officeDocument/2006/relationships/image" Target="../media/image38.jpeg"/><Relationship Id="rId2" Type="http://schemas.openxmlformats.org/officeDocument/2006/relationships/slideLayout" Target="../slideLayouts/slideLayout6.xml"/><Relationship Id="rId1" Type="http://schemas.openxmlformats.org/officeDocument/2006/relationships/themeOverride" Target="../theme/themeOverride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7.jpeg"/><Relationship Id="rId9"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hemeOverride" Target="../theme/themeOverride1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7.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hemeOverride" Target="../theme/themeOverride11.xml"/><Relationship Id="rId6" Type="http://schemas.openxmlformats.org/officeDocument/2006/relationships/image" Target="../media/image22.png"/><Relationship Id="rId5" Type="http://schemas.openxmlformats.org/officeDocument/2006/relationships/image" Target="../media/image54.png"/><Relationship Id="rId4" Type="http://schemas.openxmlformats.org/officeDocument/2006/relationships/image" Target="../media/image7.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hemeOverride" Target="../theme/themeOverride12.xml"/><Relationship Id="rId5" Type="http://schemas.openxmlformats.org/officeDocument/2006/relationships/image" Target="../media/image25.png"/><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1.xml"/><Relationship Id="rId5" Type="http://schemas.openxmlformats.org/officeDocument/2006/relationships/hyperlink" Target="https://www.kaggle.com/competitions/trv-ness-hackathon-2022" TargetMode="Externa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hemeOverride" Target="../theme/themeOverride3.xml"/><Relationship Id="rId5" Type="http://schemas.openxmlformats.org/officeDocument/2006/relationships/image" Target="../media/image7.jpeg"/><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hemeOverride" Target="../theme/themeOverride6.xml"/><Relationship Id="rId6" Type="http://schemas.openxmlformats.org/officeDocument/2006/relationships/customXml" Target="../ink/ink1.xml"/><Relationship Id="rId5" Type="http://schemas.openxmlformats.org/officeDocument/2006/relationships/image" Target="../media/image9.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7307" y="657222"/>
            <a:ext cx="3666814" cy="3579611"/>
          </a:xfrm>
        </p:spPr>
        <p:txBody>
          <a:bodyPr>
            <a:normAutofit/>
          </a:bodyPr>
          <a:lstStyle/>
          <a:p>
            <a:pPr algn="l"/>
            <a:r>
              <a:rPr lang="en-US" sz="4000"/>
              <a:t>House </a:t>
            </a:r>
            <a:br>
              <a:rPr lang="en-US" sz="4000"/>
            </a:br>
            <a:r>
              <a:rPr lang="en-US" sz="4000"/>
              <a:t>Insurance Customer Retention</a:t>
            </a:r>
            <a:br>
              <a:rPr lang="en-US" sz="4000"/>
            </a:br>
            <a:endParaRPr lang="en-US" sz="400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4051EB3B-0B32-0DC2-ED99-E1AD4B39B57E}"/>
              </a:ext>
            </a:extLst>
          </p:cNvPr>
          <p:cNvGraphicFramePr/>
          <p:nvPr>
            <p:extLst>
              <p:ext uri="{D42A27DB-BD31-4B8C-83A1-F6EECF244321}">
                <p14:modId xmlns:p14="http://schemas.microsoft.com/office/powerpoint/2010/main" val="2874779469"/>
              </p:ext>
            </p:extLst>
          </p:nvPr>
        </p:nvGraphicFramePr>
        <p:xfrm>
          <a:off x="2404533" y="575733"/>
          <a:ext cx="7416800" cy="535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90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472D-1241-A0CA-648F-BAD643BFBDE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Feature Engineering </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909520-7414-9105-1D12-44CB18F641F4}"/>
              </a:ext>
            </a:extLst>
          </p:cNvPr>
          <p:cNvGrpSpPr/>
          <p:nvPr/>
        </p:nvGrpSpPr>
        <p:grpSpPr>
          <a:xfrm>
            <a:off x="5545393" y="1976284"/>
            <a:ext cx="5752586" cy="2543314"/>
            <a:chOff x="5545393" y="1976284"/>
            <a:chExt cx="5752586" cy="2543314"/>
          </a:xfrm>
        </p:grpSpPr>
        <p:sp>
          <p:nvSpPr>
            <p:cNvPr id="5" name="TextBox 4">
              <a:extLst>
                <a:ext uri="{FF2B5EF4-FFF2-40B4-BE49-F238E27FC236}">
                  <a16:creationId xmlns:a16="http://schemas.microsoft.com/office/drawing/2014/main" id="{FE7568B3-A185-F607-F307-B0C4B643C59A}"/>
                </a:ext>
              </a:extLst>
            </p:cNvPr>
            <p:cNvSpPr txBox="1"/>
            <p:nvPr/>
          </p:nvSpPr>
          <p:spPr>
            <a:xfrm>
              <a:off x="5545393" y="1976284"/>
              <a:ext cx="442452" cy="369332"/>
            </a:xfrm>
            <a:prstGeom prst="rect">
              <a:avLst/>
            </a:prstGeom>
            <a:noFill/>
          </p:spPr>
          <p:txBody>
            <a:bodyPr wrap="square" rtlCol="0">
              <a:spAutoFit/>
            </a:bodyPr>
            <a:lstStyle/>
            <a:p>
              <a:r>
                <a:rPr lang="en-US" b="1"/>
                <a:t>1</a:t>
              </a:r>
            </a:p>
          </p:txBody>
        </p:sp>
        <p:sp>
          <p:nvSpPr>
            <p:cNvPr id="6" name="TextBox 5">
              <a:extLst>
                <a:ext uri="{FF2B5EF4-FFF2-40B4-BE49-F238E27FC236}">
                  <a16:creationId xmlns:a16="http://schemas.microsoft.com/office/drawing/2014/main" id="{9AE2BE46-3898-EE4B-5C4C-32C7524FFA11}"/>
                </a:ext>
              </a:extLst>
            </p:cNvPr>
            <p:cNvSpPr txBox="1"/>
            <p:nvPr/>
          </p:nvSpPr>
          <p:spPr>
            <a:xfrm>
              <a:off x="6740013" y="4150266"/>
              <a:ext cx="442452" cy="369332"/>
            </a:xfrm>
            <a:prstGeom prst="rect">
              <a:avLst/>
            </a:prstGeom>
            <a:noFill/>
          </p:spPr>
          <p:txBody>
            <a:bodyPr wrap="square" rtlCol="0">
              <a:spAutoFit/>
            </a:bodyPr>
            <a:lstStyle/>
            <a:p>
              <a:r>
                <a:rPr lang="en-US" b="1"/>
                <a:t>2</a:t>
              </a:r>
            </a:p>
          </p:txBody>
        </p:sp>
        <p:sp>
          <p:nvSpPr>
            <p:cNvPr id="7" name="TextBox 6">
              <a:extLst>
                <a:ext uri="{FF2B5EF4-FFF2-40B4-BE49-F238E27FC236}">
                  <a16:creationId xmlns:a16="http://schemas.microsoft.com/office/drawing/2014/main" id="{377A6395-929F-E06B-979D-A97C968C1C28}"/>
                </a:ext>
              </a:extLst>
            </p:cNvPr>
            <p:cNvSpPr txBox="1"/>
            <p:nvPr/>
          </p:nvSpPr>
          <p:spPr>
            <a:xfrm>
              <a:off x="7639666" y="3339105"/>
              <a:ext cx="442452" cy="369332"/>
            </a:xfrm>
            <a:prstGeom prst="rect">
              <a:avLst/>
            </a:prstGeom>
            <a:noFill/>
          </p:spPr>
          <p:txBody>
            <a:bodyPr wrap="square" rtlCol="0">
              <a:spAutoFit/>
            </a:bodyPr>
            <a:lstStyle/>
            <a:p>
              <a:r>
                <a:rPr lang="en-US" b="1"/>
                <a:t>3</a:t>
              </a:r>
            </a:p>
          </p:txBody>
        </p:sp>
        <p:sp>
          <p:nvSpPr>
            <p:cNvPr id="8" name="TextBox 7">
              <a:extLst>
                <a:ext uri="{FF2B5EF4-FFF2-40B4-BE49-F238E27FC236}">
                  <a16:creationId xmlns:a16="http://schemas.microsoft.com/office/drawing/2014/main" id="{2FBA41DF-9F9C-B6BA-F513-8E7BF802ED21}"/>
                </a:ext>
              </a:extLst>
            </p:cNvPr>
            <p:cNvSpPr txBox="1"/>
            <p:nvPr/>
          </p:nvSpPr>
          <p:spPr>
            <a:xfrm>
              <a:off x="8991602" y="2946868"/>
              <a:ext cx="442452" cy="369332"/>
            </a:xfrm>
            <a:prstGeom prst="rect">
              <a:avLst/>
            </a:prstGeom>
            <a:noFill/>
          </p:spPr>
          <p:txBody>
            <a:bodyPr wrap="square" rtlCol="0">
              <a:spAutoFit/>
            </a:bodyPr>
            <a:lstStyle/>
            <a:p>
              <a:r>
                <a:rPr lang="en-US" b="1"/>
                <a:t>6</a:t>
              </a:r>
            </a:p>
          </p:txBody>
        </p:sp>
        <p:sp>
          <p:nvSpPr>
            <p:cNvPr id="17" name="TextBox 16">
              <a:extLst>
                <a:ext uri="{FF2B5EF4-FFF2-40B4-BE49-F238E27FC236}">
                  <a16:creationId xmlns:a16="http://schemas.microsoft.com/office/drawing/2014/main" id="{6656C568-AD7A-B087-1547-09847A0CC00D}"/>
                </a:ext>
              </a:extLst>
            </p:cNvPr>
            <p:cNvSpPr txBox="1"/>
            <p:nvPr/>
          </p:nvSpPr>
          <p:spPr>
            <a:xfrm>
              <a:off x="10520519" y="3131534"/>
              <a:ext cx="442452" cy="369332"/>
            </a:xfrm>
            <a:prstGeom prst="rect">
              <a:avLst/>
            </a:prstGeom>
            <a:noFill/>
          </p:spPr>
          <p:txBody>
            <a:bodyPr wrap="square" rtlCol="0">
              <a:spAutoFit/>
            </a:bodyPr>
            <a:lstStyle/>
            <a:p>
              <a:r>
                <a:rPr lang="en-US" b="1"/>
                <a:t>5</a:t>
              </a:r>
            </a:p>
          </p:txBody>
        </p:sp>
        <p:sp>
          <p:nvSpPr>
            <p:cNvPr id="19" name="TextBox 18">
              <a:extLst>
                <a:ext uri="{FF2B5EF4-FFF2-40B4-BE49-F238E27FC236}">
                  <a16:creationId xmlns:a16="http://schemas.microsoft.com/office/drawing/2014/main" id="{0D89DA4D-1CDA-16E2-68E1-F1BC512FCE6C}"/>
                </a:ext>
              </a:extLst>
            </p:cNvPr>
            <p:cNvSpPr txBox="1"/>
            <p:nvPr/>
          </p:nvSpPr>
          <p:spPr>
            <a:xfrm>
              <a:off x="10855527" y="3429000"/>
              <a:ext cx="442452" cy="369332"/>
            </a:xfrm>
            <a:prstGeom prst="rect">
              <a:avLst/>
            </a:prstGeom>
            <a:noFill/>
          </p:spPr>
          <p:txBody>
            <a:bodyPr wrap="square" rtlCol="0">
              <a:spAutoFit/>
            </a:bodyPr>
            <a:lstStyle/>
            <a:p>
              <a:r>
                <a:rPr lang="en-US" b="1"/>
                <a:t>4</a:t>
              </a:r>
            </a:p>
          </p:txBody>
        </p:sp>
      </p:grpSp>
      <p:pic>
        <p:nvPicPr>
          <p:cNvPr id="22" name="Picture 21">
            <a:extLst>
              <a:ext uri="{FF2B5EF4-FFF2-40B4-BE49-F238E27FC236}">
                <a16:creationId xmlns:a16="http://schemas.microsoft.com/office/drawing/2014/main" id="{F9D5391C-F69A-272B-DB9D-B6048AD49AF4}"/>
              </a:ext>
            </a:extLst>
          </p:cNvPr>
          <p:cNvPicPr>
            <a:picLocks noChangeAspect="1"/>
          </p:cNvPicPr>
          <p:nvPr/>
        </p:nvPicPr>
        <p:blipFill>
          <a:blip r:embed="rId3"/>
          <a:stretch>
            <a:fillRect/>
          </a:stretch>
        </p:blipFill>
        <p:spPr>
          <a:xfrm>
            <a:off x="5106414" y="1209181"/>
            <a:ext cx="4739736" cy="2639632"/>
          </a:xfrm>
          <a:prstGeom prst="rect">
            <a:avLst/>
          </a:prstGeom>
        </p:spPr>
      </p:pic>
      <p:sp>
        <p:nvSpPr>
          <p:cNvPr id="24" name="TextBox 23">
            <a:extLst>
              <a:ext uri="{FF2B5EF4-FFF2-40B4-BE49-F238E27FC236}">
                <a16:creationId xmlns:a16="http://schemas.microsoft.com/office/drawing/2014/main" id="{3EDCD7F8-BC5D-D1D2-2E3A-9B7045AA2B1A}"/>
              </a:ext>
            </a:extLst>
          </p:cNvPr>
          <p:cNvSpPr txBox="1"/>
          <p:nvPr/>
        </p:nvSpPr>
        <p:spPr>
          <a:xfrm>
            <a:off x="9972371" y="1206481"/>
            <a:ext cx="1981200" cy="1754326"/>
          </a:xfrm>
          <a:prstGeom prst="rect">
            <a:avLst/>
          </a:prstGeom>
          <a:noFill/>
        </p:spPr>
        <p:txBody>
          <a:bodyPr wrap="square">
            <a:spAutoFit/>
          </a:bodyPr>
          <a:lstStyle/>
          <a:p>
            <a:pPr marL="342900" indent="-342900">
              <a:buFont typeface="+mj-lt"/>
              <a:buAutoNum type="arabicPeriod"/>
            </a:pPr>
            <a:r>
              <a:rPr lang="en-US">
                <a:solidFill>
                  <a:schemeClr val="bg1"/>
                </a:solidFill>
              </a:rPr>
              <a:t>Washington</a:t>
            </a:r>
          </a:p>
          <a:p>
            <a:pPr marL="342900" indent="-342900">
              <a:buFont typeface="+mj-lt"/>
              <a:buAutoNum type="arabicPeriod"/>
            </a:pPr>
            <a:r>
              <a:rPr lang="en-US">
                <a:solidFill>
                  <a:schemeClr val="bg1"/>
                </a:solidFill>
              </a:rPr>
              <a:t>Arizona</a:t>
            </a:r>
          </a:p>
          <a:p>
            <a:pPr marL="342900" indent="-342900">
              <a:buFont typeface="+mj-lt"/>
              <a:buAutoNum type="arabicPeriod"/>
            </a:pPr>
            <a:r>
              <a:rPr lang="en-US">
                <a:solidFill>
                  <a:schemeClr val="bg1"/>
                </a:solidFill>
              </a:rPr>
              <a:t>Colorado</a:t>
            </a:r>
          </a:p>
          <a:p>
            <a:pPr marL="342900" indent="-342900">
              <a:buFont typeface="+mj-lt"/>
              <a:buAutoNum type="arabicPeriod"/>
            </a:pPr>
            <a:r>
              <a:rPr lang="en-US">
                <a:solidFill>
                  <a:schemeClr val="bg1"/>
                </a:solidFill>
              </a:rPr>
              <a:t>Virginia</a:t>
            </a:r>
          </a:p>
          <a:p>
            <a:pPr marL="342900" indent="-342900">
              <a:buFont typeface="+mj-lt"/>
              <a:buAutoNum type="arabicPeriod"/>
            </a:pPr>
            <a:r>
              <a:rPr lang="en-US">
                <a:solidFill>
                  <a:schemeClr val="bg1"/>
                </a:solidFill>
              </a:rPr>
              <a:t>Pennsylvania</a:t>
            </a:r>
          </a:p>
          <a:p>
            <a:pPr marL="342900" indent="-342900">
              <a:buFont typeface="+mj-lt"/>
              <a:buAutoNum type="arabicPeriod"/>
            </a:pPr>
            <a:r>
              <a:rPr lang="en-US">
                <a:solidFill>
                  <a:schemeClr val="bg1"/>
                </a:solidFill>
              </a:rPr>
              <a:t>Iowa</a:t>
            </a:r>
          </a:p>
        </p:txBody>
      </p:sp>
      <p:pic>
        <p:nvPicPr>
          <p:cNvPr id="26" name="Graphic 25" descr="Children with solid fill">
            <a:extLst>
              <a:ext uri="{FF2B5EF4-FFF2-40B4-BE49-F238E27FC236}">
                <a16:creationId xmlns:a16="http://schemas.microsoft.com/office/drawing/2014/main" id="{D5A08B35-9371-26B5-BEAC-65B7CF9FE2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3546" y="4469498"/>
            <a:ext cx="914400" cy="914400"/>
          </a:xfrm>
          <a:prstGeom prst="rect">
            <a:avLst/>
          </a:prstGeom>
        </p:spPr>
      </p:pic>
      <p:pic>
        <p:nvPicPr>
          <p:cNvPr id="28" name="Graphic 27" descr="Man and woman with solid fill">
            <a:extLst>
              <a:ext uri="{FF2B5EF4-FFF2-40B4-BE49-F238E27FC236}">
                <a16:creationId xmlns:a16="http://schemas.microsoft.com/office/drawing/2014/main" id="{7104B444-8BF7-5A5C-A8FC-3D9CFE74F4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6378" y="4467980"/>
            <a:ext cx="914400" cy="914400"/>
          </a:xfrm>
          <a:prstGeom prst="rect">
            <a:avLst/>
          </a:prstGeom>
        </p:spPr>
      </p:pic>
      <p:pic>
        <p:nvPicPr>
          <p:cNvPr id="30" name="Graphic 29" descr="Family with two children with solid fill">
            <a:extLst>
              <a:ext uri="{FF2B5EF4-FFF2-40B4-BE49-F238E27FC236}">
                <a16:creationId xmlns:a16="http://schemas.microsoft.com/office/drawing/2014/main" id="{E92FAFA5-F752-DFEB-B3AD-20CBCAFAF1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15603" y="4449853"/>
            <a:ext cx="914400" cy="914400"/>
          </a:xfrm>
          <a:prstGeom prst="rect">
            <a:avLst/>
          </a:prstGeom>
        </p:spPr>
      </p:pic>
      <p:sp>
        <p:nvSpPr>
          <p:cNvPr id="31" name="Plus Sign 30">
            <a:extLst>
              <a:ext uri="{FF2B5EF4-FFF2-40B4-BE49-F238E27FC236}">
                <a16:creationId xmlns:a16="http://schemas.microsoft.com/office/drawing/2014/main" id="{A2C98C72-AF4C-05B2-669F-6F7839FD37A2}"/>
              </a:ext>
            </a:extLst>
          </p:cNvPr>
          <p:cNvSpPr/>
          <p:nvPr/>
        </p:nvSpPr>
        <p:spPr>
          <a:xfrm>
            <a:off x="6693029" y="4699140"/>
            <a:ext cx="463528" cy="446295"/>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Equals 31">
            <a:extLst>
              <a:ext uri="{FF2B5EF4-FFF2-40B4-BE49-F238E27FC236}">
                <a16:creationId xmlns:a16="http://schemas.microsoft.com/office/drawing/2014/main" id="{CC32B44E-B659-7578-AC68-B3DD9DD1C39E}"/>
              </a:ext>
            </a:extLst>
          </p:cNvPr>
          <p:cNvSpPr/>
          <p:nvPr/>
        </p:nvSpPr>
        <p:spPr>
          <a:xfrm>
            <a:off x="8315765" y="4699140"/>
            <a:ext cx="464949" cy="371958"/>
          </a:xfrm>
          <a:prstGeom prst="mathEqual">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A8B8FD0C-CCDB-2CC0-CA8A-EC5305CD499E}"/>
              </a:ext>
            </a:extLst>
          </p:cNvPr>
          <p:cNvSpPr txBox="1"/>
          <p:nvPr/>
        </p:nvSpPr>
        <p:spPr>
          <a:xfrm>
            <a:off x="5788949" y="5351776"/>
            <a:ext cx="1166461" cy="369332"/>
          </a:xfrm>
          <a:prstGeom prst="rect">
            <a:avLst/>
          </a:prstGeom>
          <a:noFill/>
        </p:spPr>
        <p:txBody>
          <a:bodyPr wrap="square" rtlCol="0">
            <a:spAutoFit/>
          </a:bodyPr>
          <a:lstStyle/>
          <a:p>
            <a:r>
              <a:rPr lang="en-US" err="1">
                <a:solidFill>
                  <a:schemeClr val="bg1"/>
                </a:solidFill>
              </a:rPr>
              <a:t>Ni.adults</a:t>
            </a:r>
            <a:endParaRPr lang="en-US">
              <a:solidFill>
                <a:schemeClr val="bg1"/>
              </a:solidFill>
            </a:endParaRPr>
          </a:p>
        </p:txBody>
      </p:sp>
      <p:sp>
        <p:nvSpPr>
          <p:cNvPr id="35" name="TextBox 34">
            <a:extLst>
              <a:ext uri="{FF2B5EF4-FFF2-40B4-BE49-F238E27FC236}">
                <a16:creationId xmlns:a16="http://schemas.microsoft.com/office/drawing/2014/main" id="{F83AE904-C510-D45E-1BCC-8837E4D42377}"/>
              </a:ext>
            </a:extLst>
          </p:cNvPr>
          <p:cNvSpPr txBox="1"/>
          <p:nvPr/>
        </p:nvSpPr>
        <p:spPr>
          <a:xfrm>
            <a:off x="7283546" y="5351776"/>
            <a:ext cx="1497168" cy="369332"/>
          </a:xfrm>
          <a:prstGeom prst="rect">
            <a:avLst/>
          </a:prstGeom>
          <a:noFill/>
        </p:spPr>
        <p:txBody>
          <a:bodyPr wrap="square" rtlCol="0">
            <a:spAutoFit/>
          </a:bodyPr>
          <a:lstStyle/>
          <a:p>
            <a:r>
              <a:rPr lang="en-US" err="1">
                <a:solidFill>
                  <a:schemeClr val="bg1"/>
                </a:solidFill>
              </a:rPr>
              <a:t>Ni.children</a:t>
            </a:r>
            <a:endParaRPr lang="en-US">
              <a:solidFill>
                <a:schemeClr val="bg1"/>
              </a:solidFill>
            </a:endParaRPr>
          </a:p>
        </p:txBody>
      </p:sp>
      <p:sp>
        <p:nvSpPr>
          <p:cNvPr id="37" name="TextBox 36">
            <a:extLst>
              <a:ext uri="{FF2B5EF4-FFF2-40B4-BE49-F238E27FC236}">
                <a16:creationId xmlns:a16="http://schemas.microsoft.com/office/drawing/2014/main" id="{9A9529A2-E153-073F-7674-D00960E8F9E6}"/>
              </a:ext>
            </a:extLst>
          </p:cNvPr>
          <p:cNvSpPr txBox="1"/>
          <p:nvPr/>
        </p:nvSpPr>
        <p:spPr>
          <a:xfrm>
            <a:off x="9007852" y="5310010"/>
            <a:ext cx="1497168" cy="369332"/>
          </a:xfrm>
          <a:prstGeom prst="rect">
            <a:avLst/>
          </a:prstGeom>
          <a:noFill/>
        </p:spPr>
        <p:txBody>
          <a:bodyPr wrap="square" rtlCol="0">
            <a:spAutoFit/>
          </a:bodyPr>
          <a:lstStyle/>
          <a:p>
            <a:r>
              <a:rPr lang="en-US">
                <a:solidFill>
                  <a:schemeClr val="bg1"/>
                </a:solidFill>
              </a:rPr>
              <a:t>Family size</a:t>
            </a:r>
          </a:p>
        </p:txBody>
      </p:sp>
      <p:sp>
        <p:nvSpPr>
          <p:cNvPr id="38" name="TextBox 37">
            <a:extLst>
              <a:ext uri="{FF2B5EF4-FFF2-40B4-BE49-F238E27FC236}">
                <a16:creationId xmlns:a16="http://schemas.microsoft.com/office/drawing/2014/main" id="{3F1B4921-B8D0-5EE3-39B4-A39AA1FEF302}"/>
              </a:ext>
            </a:extLst>
          </p:cNvPr>
          <p:cNvSpPr txBox="1"/>
          <p:nvPr/>
        </p:nvSpPr>
        <p:spPr>
          <a:xfrm>
            <a:off x="6015921" y="852336"/>
            <a:ext cx="3133675" cy="369332"/>
          </a:xfrm>
          <a:prstGeom prst="rect">
            <a:avLst/>
          </a:prstGeom>
          <a:noFill/>
        </p:spPr>
        <p:txBody>
          <a:bodyPr wrap="square" rtlCol="0">
            <a:spAutoFit/>
          </a:bodyPr>
          <a:lstStyle/>
          <a:p>
            <a:pPr algn="ctr"/>
            <a:r>
              <a:rPr lang="en-US" b="1" err="1">
                <a:solidFill>
                  <a:schemeClr val="bg1"/>
                </a:solidFill>
              </a:rPr>
              <a:t>Zipcode</a:t>
            </a:r>
            <a:r>
              <a:rPr lang="en-US" b="1">
                <a:solidFill>
                  <a:schemeClr val="bg1"/>
                </a:solidFill>
              </a:rPr>
              <a:t> encoding into Zones</a:t>
            </a:r>
          </a:p>
        </p:txBody>
      </p:sp>
      <p:sp>
        <p:nvSpPr>
          <p:cNvPr id="39" name="Rectangle 38">
            <a:extLst>
              <a:ext uri="{FF2B5EF4-FFF2-40B4-BE49-F238E27FC236}">
                <a16:creationId xmlns:a16="http://schemas.microsoft.com/office/drawing/2014/main" id="{844EEA9F-9C23-8BDC-AB52-4835E9425ECD}"/>
              </a:ext>
            </a:extLst>
          </p:cNvPr>
          <p:cNvSpPr/>
          <p:nvPr/>
        </p:nvSpPr>
        <p:spPr>
          <a:xfrm>
            <a:off x="4998203" y="3926303"/>
            <a:ext cx="6955368" cy="483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13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E472D-1241-A0CA-648F-BAD643BFBDE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Outliers in </a:t>
            </a:r>
            <a:r>
              <a:rPr lang="en-US" sz="4200" dirty="0" err="1"/>
              <a:t>Ni.Age</a:t>
            </a:r>
            <a:endParaRPr lang="en-US" sz="4200" dirty="0"/>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909520-7414-9105-1D12-44CB18F641F4}"/>
              </a:ext>
            </a:extLst>
          </p:cNvPr>
          <p:cNvGrpSpPr/>
          <p:nvPr/>
        </p:nvGrpSpPr>
        <p:grpSpPr>
          <a:xfrm>
            <a:off x="5545393" y="1976284"/>
            <a:ext cx="5752586" cy="2543314"/>
            <a:chOff x="5545393" y="1976284"/>
            <a:chExt cx="5752586" cy="2543314"/>
          </a:xfrm>
        </p:grpSpPr>
        <p:sp>
          <p:nvSpPr>
            <p:cNvPr id="5" name="TextBox 4">
              <a:extLst>
                <a:ext uri="{FF2B5EF4-FFF2-40B4-BE49-F238E27FC236}">
                  <a16:creationId xmlns:a16="http://schemas.microsoft.com/office/drawing/2014/main" id="{FE7568B3-A185-F607-F307-B0C4B643C59A}"/>
                </a:ext>
              </a:extLst>
            </p:cNvPr>
            <p:cNvSpPr txBox="1"/>
            <p:nvPr/>
          </p:nvSpPr>
          <p:spPr>
            <a:xfrm>
              <a:off x="5545393" y="1976284"/>
              <a:ext cx="442452" cy="369332"/>
            </a:xfrm>
            <a:prstGeom prst="rect">
              <a:avLst/>
            </a:prstGeom>
            <a:noFill/>
          </p:spPr>
          <p:txBody>
            <a:bodyPr wrap="square" rtlCol="0">
              <a:spAutoFit/>
            </a:bodyPr>
            <a:lstStyle/>
            <a:p>
              <a:r>
                <a:rPr lang="en-US" b="1" dirty="0"/>
                <a:t>1</a:t>
              </a:r>
            </a:p>
          </p:txBody>
        </p:sp>
        <p:sp>
          <p:nvSpPr>
            <p:cNvPr id="6" name="TextBox 5">
              <a:extLst>
                <a:ext uri="{FF2B5EF4-FFF2-40B4-BE49-F238E27FC236}">
                  <a16:creationId xmlns:a16="http://schemas.microsoft.com/office/drawing/2014/main" id="{9AE2BE46-3898-EE4B-5C4C-32C7524FFA11}"/>
                </a:ext>
              </a:extLst>
            </p:cNvPr>
            <p:cNvSpPr txBox="1"/>
            <p:nvPr/>
          </p:nvSpPr>
          <p:spPr>
            <a:xfrm>
              <a:off x="6740013" y="4150266"/>
              <a:ext cx="442452" cy="369332"/>
            </a:xfrm>
            <a:prstGeom prst="rect">
              <a:avLst/>
            </a:prstGeom>
            <a:noFill/>
          </p:spPr>
          <p:txBody>
            <a:bodyPr wrap="square" rtlCol="0">
              <a:spAutoFit/>
            </a:bodyPr>
            <a:lstStyle/>
            <a:p>
              <a:r>
                <a:rPr lang="en-US" b="1" dirty="0"/>
                <a:t>2</a:t>
              </a:r>
            </a:p>
          </p:txBody>
        </p:sp>
        <p:sp>
          <p:nvSpPr>
            <p:cNvPr id="7" name="TextBox 6">
              <a:extLst>
                <a:ext uri="{FF2B5EF4-FFF2-40B4-BE49-F238E27FC236}">
                  <a16:creationId xmlns:a16="http://schemas.microsoft.com/office/drawing/2014/main" id="{377A6395-929F-E06B-979D-A97C968C1C28}"/>
                </a:ext>
              </a:extLst>
            </p:cNvPr>
            <p:cNvSpPr txBox="1"/>
            <p:nvPr/>
          </p:nvSpPr>
          <p:spPr>
            <a:xfrm>
              <a:off x="7639666" y="3339105"/>
              <a:ext cx="442452" cy="369332"/>
            </a:xfrm>
            <a:prstGeom prst="rect">
              <a:avLst/>
            </a:prstGeom>
            <a:noFill/>
          </p:spPr>
          <p:txBody>
            <a:bodyPr wrap="square" rtlCol="0">
              <a:spAutoFit/>
            </a:bodyPr>
            <a:lstStyle/>
            <a:p>
              <a:r>
                <a:rPr lang="en-US" b="1" dirty="0"/>
                <a:t>3</a:t>
              </a:r>
            </a:p>
          </p:txBody>
        </p:sp>
        <p:sp>
          <p:nvSpPr>
            <p:cNvPr id="8" name="TextBox 7">
              <a:extLst>
                <a:ext uri="{FF2B5EF4-FFF2-40B4-BE49-F238E27FC236}">
                  <a16:creationId xmlns:a16="http://schemas.microsoft.com/office/drawing/2014/main" id="{2FBA41DF-9F9C-B6BA-F513-8E7BF802ED21}"/>
                </a:ext>
              </a:extLst>
            </p:cNvPr>
            <p:cNvSpPr txBox="1"/>
            <p:nvPr/>
          </p:nvSpPr>
          <p:spPr>
            <a:xfrm>
              <a:off x="8991602" y="2946868"/>
              <a:ext cx="442452" cy="369332"/>
            </a:xfrm>
            <a:prstGeom prst="rect">
              <a:avLst/>
            </a:prstGeom>
            <a:noFill/>
          </p:spPr>
          <p:txBody>
            <a:bodyPr wrap="square" rtlCol="0">
              <a:spAutoFit/>
            </a:bodyPr>
            <a:lstStyle/>
            <a:p>
              <a:r>
                <a:rPr lang="en-US" b="1" dirty="0"/>
                <a:t>6</a:t>
              </a:r>
            </a:p>
          </p:txBody>
        </p:sp>
        <p:sp>
          <p:nvSpPr>
            <p:cNvPr id="17" name="TextBox 16">
              <a:extLst>
                <a:ext uri="{FF2B5EF4-FFF2-40B4-BE49-F238E27FC236}">
                  <a16:creationId xmlns:a16="http://schemas.microsoft.com/office/drawing/2014/main" id="{6656C568-AD7A-B087-1547-09847A0CC00D}"/>
                </a:ext>
              </a:extLst>
            </p:cNvPr>
            <p:cNvSpPr txBox="1"/>
            <p:nvPr/>
          </p:nvSpPr>
          <p:spPr>
            <a:xfrm>
              <a:off x="10520519" y="3131534"/>
              <a:ext cx="442452" cy="369332"/>
            </a:xfrm>
            <a:prstGeom prst="rect">
              <a:avLst/>
            </a:prstGeom>
            <a:noFill/>
          </p:spPr>
          <p:txBody>
            <a:bodyPr wrap="square" rtlCol="0">
              <a:spAutoFit/>
            </a:bodyPr>
            <a:lstStyle/>
            <a:p>
              <a:r>
                <a:rPr lang="en-US" b="1" dirty="0"/>
                <a:t>5</a:t>
              </a:r>
            </a:p>
          </p:txBody>
        </p:sp>
        <p:sp>
          <p:nvSpPr>
            <p:cNvPr id="19" name="TextBox 18">
              <a:extLst>
                <a:ext uri="{FF2B5EF4-FFF2-40B4-BE49-F238E27FC236}">
                  <a16:creationId xmlns:a16="http://schemas.microsoft.com/office/drawing/2014/main" id="{0D89DA4D-1CDA-16E2-68E1-F1BC512FCE6C}"/>
                </a:ext>
              </a:extLst>
            </p:cNvPr>
            <p:cNvSpPr txBox="1"/>
            <p:nvPr/>
          </p:nvSpPr>
          <p:spPr>
            <a:xfrm>
              <a:off x="10855527" y="3429000"/>
              <a:ext cx="442452" cy="369332"/>
            </a:xfrm>
            <a:prstGeom prst="rect">
              <a:avLst/>
            </a:prstGeom>
            <a:noFill/>
          </p:spPr>
          <p:txBody>
            <a:bodyPr wrap="square" rtlCol="0">
              <a:spAutoFit/>
            </a:bodyPr>
            <a:lstStyle/>
            <a:p>
              <a:r>
                <a:rPr lang="en-US" b="1" dirty="0"/>
                <a:t>4</a:t>
              </a:r>
            </a:p>
          </p:txBody>
        </p:sp>
      </p:grpSp>
      <p:pic>
        <p:nvPicPr>
          <p:cNvPr id="1026" name="Picture 2">
            <a:extLst>
              <a:ext uri="{FF2B5EF4-FFF2-40B4-BE49-F238E27FC236}">
                <a16:creationId xmlns:a16="http://schemas.microsoft.com/office/drawing/2014/main" id="{1101FD98-8C7D-8C0C-D7C9-49B667B31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14" y="1603683"/>
            <a:ext cx="6255771" cy="384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7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52392" y="39756"/>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dirty="0"/>
          </a:p>
          <a:p>
            <a:pPr marL="36900" lvl="0" indent="0">
              <a:buFont typeface="Wingdings 2" charset="2"/>
              <a:buNone/>
            </a:pPr>
            <a:endParaRPr lang="en-US" dirty="0"/>
          </a:p>
        </p:txBody>
      </p:sp>
      <p:pic>
        <p:nvPicPr>
          <p:cNvPr id="4" name="Picture 4" descr="Chart, histogram&#10;&#10;Description automatically generated">
            <a:extLst>
              <a:ext uri="{FF2B5EF4-FFF2-40B4-BE49-F238E27FC236}">
                <a16:creationId xmlns:a16="http://schemas.microsoft.com/office/drawing/2014/main" id="{22D0B819-AFDD-9DD6-FDC1-6ABFEA581548}"/>
              </a:ext>
            </a:extLst>
          </p:cNvPr>
          <p:cNvPicPr>
            <a:picLocks noChangeAspect="1"/>
          </p:cNvPicPr>
          <p:nvPr/>
        </p:nvPicPr>
        <p:blipFill>
          <a:blip r:embed="rId5"/>
          <a:stretch>
            <a:fillRect/>
          </a:stretch>
        </p:blipFill>
        <p:spPr>
          <a:xfrm>
            <a:off x="8149399" y="1459480"/>
            <a:ext cx="3867521" cy="25741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7">
            <a:extLst>
              <a:ext uri="{FF2B5EF4-FFF2-40B4-BE49-F238E27FC236}">
                <a16:creationId xmlns:a16="http://schemas.microsoft.com/office/drawing/2014/main" id="{A71F74D5-9DA2-0C32-6C16-AD6FA27569E3}"/>
              </a:ext>
            </a:extLst>
          </p:cNvPr>
          <p:cNvSpPr>
            <a:spLocks noGrp="1"/>
          </p:cNvSpPr>
          <p:nvPr>
            <p:ph type="title"/>
          </p:nvPr>
        </p:nvSpPr>
        <p:spPr>
          <a:xfrm>
            <a:off x="913795" y="254491"/>
            <a:ext cx="10353762" cy="1257300"/>
          </a:xfrm>
        </p:spPr>
        <p:txBody>
          <a:bodyPr/>
          <a:lstStyle/>
          <a:p>
            <a:r>
              <a:rPr lang="en-US" dirty="0"/>
              <a:t>Skew Correction</a:t>
            </a:r>
          </a:p>
        </p:txBody>
      </p:sp>
      <p:pic>
        <p:nvPicPr>
          <p:cNvPr id="10" name="Picture 9">
            <a:extLst>
              <a:ext uri="{FF2B5EF4-FFF2-40B4-BE49-F238E27FC236}">
                <a16:creationId xmlns:a16="http://schemas.microsoft.com/office/drawing/2014/main" id="{D59EAE7D-DEEB-FCF8-1159-840D04CBC961}"/>
              </a:ext>
            </a:extLst>
          </p:cNvPr>
          <p:cNvPicPr>
            <a:picLocks noChangeAspect="1"/>
          </p:cNvPicPr>
          <p:nvPr/>
        </p:nvPicPr>
        <p:blipFill>
          <a:blip r:embed="rId6"/>
          <a:stretch>
            <a:fillRect/>
          </a:stretch>
        </p:blipFill>
        <p:spPr>
          <a:xfrm>
            <a:off x="4089049" y="1447605"/>
            <a:ext cx="3885270" cy="4254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5F78841-209B-372D-889B-3C7C9BD962A9}"/>
              </a:ext>
            </a:extLst>
          </p:cNvPr>
          <p:cNvPicPr>
            <a:picLocks noChangeAspect="1"/>
          </p:cNvPicPr>
          <p:nvPr/>
        </p:nvPicPr>
        <p:blipFill>
          <a:blip r:embed="rId7"/>
          <a:stretch>
            <a:fillRect/>
          </a:stretch>
        </p:blipFill>
        <p:spPr>
          <a:xfrm>
            <a:off x="97384" y="1447605"/>
            <a:ext cx="3749088" cy="2638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E8725598-E48A-13CF-E70D-BB17113CB1EF}"/>
              </a:ext>
            </a:extLst>
          </p:cNvPr>
          <p:cNvSpPr txBox="1"/>
          <p:nvPr/>
        </p:nvSpPr>
        <p:spPr>
          <a:xfrm>
            <a:off x="1225803" y="4144220"/>
            <a:ext cx="1661651" cy="369332"/>
          </a:xfrm>
          <a:prstGeom prst="rect">
            <a:avLst/>
          </a:prstGeom>
          <a:noFill/>
        </p:spPr>
        <p:txBody>
          <a:bodyPr wrap="square" rtlCol="0">
            <a:spAutoFit/>
          </a:bodyPr>
          <a:lstStyle/>
          <a:p>
            <a:r>
              <a:rPr lang="en-US" err="1"/>
              <a:t>family_size</a:t>
            </a:r>
            <a:endParaRPr lang="en-US" dirty="0"/>
          </a:p>
        </p:txBody>
      </p:sp>
      <p:sp>
        <p:nvSpPr>
          <p:cNvPr id="5" name="TextBox 4">
            <a:extLst>
              <a:ext uri="{FF2B5EF4-FFF2-40B4-BE49-F238E27FC236}">
                <a16:creationId xmlns:a16="http://schemas.microsoft.com/office/drawing/2014/main" id="{3FA345DB-DA72-D672-1265-CB13293A25C0}"/>
              </a:ext>
            </a:extLst>
          </p:cNvPr>
          <p:cNvSpPr txBox="1"/>
          <p:nvPr/>
        </p:nvSpPr>
        <p:spPr>
          <a:xfrm>
            <a:off x="5615906" y="5753774"/>
            <a:ext cx="1661651" cy="369332"/>
          </a:xfrm>
          <a:prstGeom prst="rect">
            <a:avLst/>
          </a:prstGeom>
          <a:noFill/>
        </p:spPr>
        <p:txBody>
          <a:bodyPr wrap="square" rtlCol="0">
            <a:spAutoFit/>
          </a:bodyPr>
          <a:lstStyle/>
          <a:p>
            <a:r>
              <a:rPr lang="en-US"/>
              <a:t>len.at.res</a:t>
            </a:r>
            <a:r>
              <a:rPr lang="en-US" dirty="0"/>
              <a:t> </a:t>
            </a:r>
          </a:p>
        </p:txBody>
      </p:sp>
      <p:sp>
        <p:nvSpPr>
          <p:cNvPr id="7" name="TextBox 6">
            <a:extLst>
              <a:ext uri="{FF2B5EF4-FFF2-40B4-BE49-F238E27FC236}">
                <a16:creationId xmlns:a16="http://schemas.microsoft.com/office/drawing/2014/main" id="{0314A403-0A5E-F92D-128D-FBEF2C6D322A}"/>
              </a:ext>
            </a:extLst>
          </p:cNvPr>
          <p:cNvSpPr txBox="1"/>
          <p:nvPr/>
        </p:nvSpPr>
        <p:spPr>
          <a:xfrm>
            <a:off x="9487922" y="4086472"/>
            <a:ext cx="1661651" cy="369332"/>
          </a:xfrm>
          <a:prstGeom prst="rect">
            <a:avLst/>
          </a:prstGeom>
          <a:noFill/>
        </p:spPr>
        <p:txBody>
          <a:bodyPr wrap="square" rtlCol="0">
            <a:spAutoFit/>
          </a:bodyPr>
          <a:lstStyle/>
          <a:p>
            <a:pPr algn="ctr"/>
            <a:r>
              <a:rPr lang="en-US" err="1"/>
              <a:t>ni</a:t>
            </a:r>
            <a:r>
              <a:rPr lang="en-US" dirty="0" err="1"/>
              <a:t>.age</a:t>
            </a:r>
            <a:endParaRPr lang="en-US" dirty="0"/>
          </a:p>
        </p:txBody>
      </p:sp>
    </p:spTree>
    <p:extLst>
      <p:ext uri="{BB962C8B-B14F-4D97-AF65-F5344CB8AC3E}">
        <p14:creationId xmlns:p14="http://schemas.microsoft.com/office/powerpoint/2010/main" val="101085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Exploration</a:t>
            </a:r>
          </a:p>
        </p:txBody>
      </p:sp>
    </p:spTree>
    <p:extLst>
      <p:ext uri="{BB962C8B-B14F-4D97-AF65-F5344CB8AC3E}">
        <p14:creationId xmlns:p14="http://schemas.microsoft.com/office/powerpoint/2010/main" val="209090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Zone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424961" y="4606175"/>
            <a:ext cx="6455943"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For kangaroo company, the number of canceled policyholders are coming from 2,6 i.e., Arizona and Iowa, whereas the least cancellations are coming from Virginia and Pennsylvania.</a:t>
            </a:r>
            <a:endParaRPr lang="en-US" dirty="0"/>
          </a:p>
        </p:txBody>
      </p:sp>
      <p:pic>
        <p:nvPicPr>
          <p:cNvPr id="6" name="Picture 5">
            <a:extLst>
              <a:ext uri="{FF2B5EF4-FFF2-40B4-BE49-F238E27FC236}">
                <a16:creationId xmlns:a16="http://schemas.microsoft.com/office/drawing/2014/main" id="{7F516EDE-96B3-91E6-821C-4A438A69B0F6}"/>
              </a:ext>
            </a:extLst>
          </p:cNvPr>
          <p:cNvPicPr>
            <a:picLocks noChangeAspect="1"/>
          </p:cNvPicPr>
          <p:nvPr/>
        </p:nvPicPr>
        <p:blipFill>
          <a:blip r:embed="rId3"/>
          <a:stretch>
            <a:fillRect/>
          </a:stretch>
        </p:blipFill>
        <p:spPr>
          <a:xfrm>
            <a:off x="4922123" y="239351"/>
            <a:ext cx="7049744" cy="4313294"/>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30348" y="195653"/>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
        <p:nvSpPr>
          <p:cNvPr id="8" name="TextBox 7">
            <a:extLst>
              <a:ext uri="{FF2B5EF4-FFF2-40B4-BE49-F238E27FC236}">
                <a16:creationId xmlns:a16="http://schemas.microsoft.com/office/drawing/2014/main" id="{4D72940A-272A-4372-59C6-FF219C8C60CF}"/>
              </a:ext>
            </a:extLst>
          </p:cNvPr>
          <p:cNvSpPr txBox="1"/>
          <p:nvPr/>
        </p:nvSpPr>
        <p:spPr>
          <a:xfrm>
            <a:off x="10922356" y="5685921"/>
            <a:ext cx="2265948" cy="1015663"/>
          </a:xfrm>
          <a:prstGeom prst="rect">
            <a:avLst/>
          </a:prstGeom>
          <a:noFill/>
        </p:spPr>
        <p:txBody>
          <a:bodyPr wrap="square">
            <a:spAutoFit/>
          </a:bodyPr>
          <a:lstStyle/>
          <a:p>
            <a:pPr marL="342900" indent="-342900">
              <a:buFont typeface="+mj-lt"/>
              <a:buAutoNum type="arabicPeriod"/>
            </a:pPr>
            <a:r>
              <a:rPr lang="en-US" sz="1000" dirty="0">
                <a:solidFill>
                  <a:schemeClr val="bg1"/>
                </a:solidFill>
              </a:rPr>
              <a:t>Washington</a:t>
            </a:r>
          </a:p>
          <a:p>
            <a:pPr marL="342900" indent="-342900">
              <a:buFont typeface="+mj-lt"/>
              <a:buAutoNum type="arabicPeriod"/>
            </a:pPr>
            <a:r>
              <a:rPr lang="en-US" sz="1000" dirty="0">
                <a:solidFill>
                  <a:schemeClr val="bg1"/>
                </a:solidFill>
              </a:rPr>
              <a:t>Arizona</a:t>
            </a:r>
          </a:p>
          <a:p>
            <a:pPr marL="342900" indent="-342900">
              <a:buFont typeface="+mj-lt"/>
              <a:buAutoNum type="arabicPeriod"/>
            </a:pPr>
            <a:r>
              <a:rPr lang="en-US" sz="1000" dirty="0">
                <a:solidFill>
                  <a:schemeClr val="bg1"/>
                </a:solidFill>
              </a:rPr>
              <a:t>Colorado</a:t>
            </a:r>
          </a:p>
          <a:p>
            <a:pPr marL="342900" indent="-342900">
              <a:buFont typeface="+mj-lt"/>
              <a:buAutoNum type="arabicPeriod"/>
            </a:pPr>
            <a:r>
              <a:rPr lang="en-US" sz="1000" dirty="0">
                <a:solidFill>
                  <a:schemeClr val="bg1"/>
                </a:solidFill>
              </a:rPr>
              <a:t>Virginia</a:t>
            </a:r>
          </a:p>
          <a:p>
            <a:pPr marL="342900" indent="-342900">
              <a:buFont typeface="+mj-lt"/>
              <a:buAutoNum type="arabicPeriod"/>
            </a:pPr>
            <a:r>
              <a:rPr lang="en-US" sz="1000" dirty="0">
                <a:solidFill>
                  <a:schemeClr val="bg1"/>
                </a:solidFill>
              </a:rPr>
              <a:t>Pennsylvania</a:t>
            </a:r>
          </a:p>
          <a:p>
            <a:pPr marL="342900" indent="-342900">
              <a:buFont typeface="+mj-lt"/>
              <a:buAutoNum type="arabicPeriod"/>
            </a:pPr>
            <a:r>
              <a:rPr lang="en-US" sz="1000" dirty="0">
                <a:solidFill>
                  <a:schemeClr val="bg1"/>
                </a:solidFill>
              </a:rPr>
              <a:t>Iowa</a:t>
            </a:r>
          </a:p>
        </p:txBody>
      </p:sp>
    </p:spTree>
    <p:extLst>
      <p:ext uri="{BB962C8B-B14F-4D97-AF65-F5344CB8AC3E}">
        <p14:creationId xmlns:p14="http://schemas.microsoft.com/office/powerpoint/2010/main" val="395495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Sales Channel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344277" y="4962797"/>
            <a:ext cx="6455943" cy="646331"/>
          </a:xfrm>
          <a:prstGeom prst="rect">
            <a:avLst/>
          </a:prstGeom>
          <a:noFill/>
        </p:spPr>
        <p:txBody>
          <a:bodyPr wrap="square" rtlCol="0">
            <a:spAutoFit/>
          </a:bodyPr>
          <a:lstStyle/>
          <a:p>
            <a:r>
              <a:rPr lang="en-US" dirty="0">
                <a:solidFill>
                  <a:schemeClr val="bg1"/>
                </a:solidFill>
              </a:rPr>
              <a:t>For the majority of continuing policies, the preferred sales channel is via a broker, whereas for canceled policies, it is via phone and broker</a:t>
            </a:r>
          </a:p>
        </p:txBody>
      </p:sp>
      <p:pic>
        <p:nvPicPr>
          <p:cNvPr id="13" name="Picture 12">
            <a:extLst>
              <a:ext uri="{FF2B5EF4-FFF2-40B4-BE49-F238E27FC236}">
                <a16:creationId xmlns:a16="http://schemas.microsoft.com/office/drawing/2014/main" id="{979BBC81-4F4E-7AE0-D86F-EAFB53DFB852}"/>
              </a:ext>
            </a:extLst>
          </p:cNvPr>
          <p:cNvPicPr>
            <a:picLocks noChangeAspect="1"/>
          </p:cNvPicPr>
          <p:nvPr/>
        </p:nvPicPr>
        <p:blipFill>
          <a:blip r:embed="rId3"/>
          <a:stretch>
            <a:fillRect/>
          </a:stretch>
        </p:blipFill>
        <p:spPr>
          <a:xfrm>
            <a:off x="5113865" y="675604"/>
            <a:ext cx="6348010" cy="4244708"/>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105089" y="633784"/>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63162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Claim.id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4655671" y="4962797"/>
            <a:ext cx="7536329" cy="369332"/>
          </a:xfrm>
          <a:prstGeom prst="rect">
            <a:avLst/>
          </a:prstGeom>
          <a:noFill/>
        </p:spPr>
        <p:txBody>
          <a:bodyPr wrap="square" rtlCol="0">
            <a:spAutoFit/>
          </a:bodyPr>
          <a:lstStyle/>
          <a:p>
            <a:r>
              <a:rPr lang="en-US" dirty="0">
                <a:solidFill>
                  <a:schemeClr val="bg1"/>
                </a:solidFill>
              </a:rPr>
              <a:t>Cancelled policies tend to show high claim rate compared to continuing policies</a:t>
            </a:r>
          </a:p>
        </p:txBody>
      </p:sp>
      <p:pic>
        <p:nvPicPr>
          <p:cNvPr id="4" name="Picture 3">
            <a:extLst>
              <a:ext uri="{FF2B5EF4-FFF2-40B4-BE49-F238E27FC236}">
                <a16:creationId xmlns:a16="http://schemas.microsoft.com/office/drawing/2014/main" id="{79E1E16B-85D9-02D0-228C-4A3803E9D976}"/>
              </a:ext>
            </a:extLst>
          </p:cNvPr>
          <p:cNvPicPr>
            <a:picLocks noChangeAspect="1"/>
          </p:cNvPicPr>
          <p:nvPr/>
        </p:nvPicPr>
        <p:blipFill>
          <a:blip r:embed="rId3"/>
          <a:stretch>
            <a:fillRect/>
          </a:stretch>
        </p:blipFill>
        <p:spPr>
          <a:xfrm>
            <a:off x="5242209" y="672365"/>
            <a:ext cx="6363251" cy="4290432"/>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70936" y="589551"/>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98503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Credit vs Cancel</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02B9A9C-9FDA-C020-B982-B25B70F8A3D8}"/>
              </a:ext>
            </a:extLst>
          </p:cNvPr>
          <p:cNvSpPr txBox="1"/>
          <p:nvPr/>
        </p:nvSpPr>
        <p:spPr>
          <a:xfrm>
            <a:off x="5240594" y="4962797"/>
            <a:ext cx="6951406" cy="923330"/>
          </a:xfrm>
          <a:prstGeom prst="rect">
            <a:avLst/>
          </a:prstGeom>
          <a:noFill/>
        </p:spPr>
        <p:txBody>
          <a:bodyPr wrap="square" rtlCol="0">
            <a:spAutoFit/>
          </a:bodyPr>
          <a:lstStyle/>
          <a:p>
            <a:r>
              <a:rPr lang="en-US" dirty="0">
                <a:solidFill>
                  <a:schemeClr val="bg1"/>
                </a:solidFill>
              </a:rPr>
              <a:t>It seems like continuing policyholders are having a high credit scores, but the reverse is not true, high credit customers don’t mean they will continue the policy </a:t>
            </a:r>
          </a:p>
        </p:txBody>
      </p:sp>
      <p:pic>
        <p:nvPicPr>
          <p:cNvPr id="6" name="Picture 5">
            <a:extLst>
              <a:ext uri="{FF2B5EF4-FFF2-40B4-BE49-F238E27FC236}">
                <a16:creationId xmlns:a16="http://schemas.microsoft.com/office/drawing/2014/main" id="{4D884538-24C1-AB22-4661-EC260CF4151E}"/>
              </a:ext>
            </a:extLst>
          </p:cNvPr>
          <p:cNvPicPr>
            <a:picLocks noChangeAspect="1"/>
          </p:cNvPicPr>
          <p:nvPr/>
        </p:nvPicPr>
        <p:blipFill>
          <a:blip r:embed="rId3"/>
          <a:stretch>
            <a:fillRect/>
          </a:stretch>
        </p:blipFill>
        <p:spPr>
          <a:xfrm>
            <a:off x="5037755" y="774217"/>
            <a:ext cx="6302286" cy="4244708"/>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013258" y="725057"/>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1401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Preparation</a:t>
            </a:r>
          </a:p>
        </p:txBody>
      </p:sp>
    </p:spTree>
    <p:extLst>
      <p:ext uri="{BB962C8B-B14F-4D97-AF65-F5344CB8AC3E}">
        <p14:creationId xmlns:p14="http://schemas.microsoft.com/office/powerpoint/2010/main" val="168785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48429"/>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a:t>Agenda</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884070" cy="4058751"/>
          </a:xfrm>
        </p:spPr>
        <p:txBody>
          <a:bodyPr anchor="t">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and </a:t>
            </a:r>
            <a:r>
              <a:rPr lang="en-US" sz="1800">
                <a:effectLst/>
                <a:latin typeface="Calibri" panose="020F0502020204030204" pitchFamily="34" charset="0"/>
                <a:ea typeface="Calibri" panose="020F0502020204030204" pitchFamily="34" charset="0"/>
                <a:cs typeface="Times New Roman" panose="02020603050405020304" pitchFamily="18" charset="0"/>
              </a:rPr>
              <a:t>Background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Description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Pre-Processing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Exploration</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Data Preparation</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Modeling Techniques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Conclusions</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0" marR="0">
              <a:lnSpc>
                <a:spcPct val="107000"/>
              </a:lnSpc>
              <a:spcBef>
                <a:spcPts val="0"/>
              </a:spcBef>
              <a:spcAft>
                <a:spcPts val="800"/>
              </a:spcAft>
            </a:pPr>
            <a:r>
              <a:rPr lang="en-US" sz="1800" dirty="0">
                <a:effectLst/>
                <a:latin typeface="Calibri" panose="020F0502020204030204" pitchFamily="34" charset="0"/>
                <a:cs typeface="Times New Roman" panose="02020603050405020304" pitchFamily="18" charset="0"/>
              </a:rPr>
              <a:t>References</a:t>
            </a:r>
          </a:p>
          <a:p>
            <a:pPr marL="0" marR="0">
              <a:lnSpc>
                <a:spcPct val="107000"/>
              </a:lnSpc>
              <a:spcBef>
                <a:spcPts val="0"/>
              </a:spcBef>
              <a:spcAft>
                <a:spcPts val="800"/>
              </a:spcAft>
            </a:pPr>
            <a:endParaRPr lang="en-US" sz="18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D5A0BAB-956F-68C8-D6A7-89CDD3A71141}"/>
              </a:ext>
            </a:extLst>
          </p:cNvPr>
          <p:cNvGraphicFramePr/>
          <p:nvPr>
            <p:extLst>
              <p:ext uri="{D42A27DB-BD31-4B8C-83A1-F6EECF244321}">
                <p14:modId xmlns:p14="http://schemas.microsoft.com/office/powerpoint/2010/main" val="3006311214"/>
              </p:ext>
            </p:extLst>
          </p:nvPr>
        </p:nvGraphicFramePr>
        <p:xfrm>
          <a:off x="2404533" y="711200"/>
          <a:ext cx="7416800" cy="535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4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E6D86-8B4B-9F5E-0655-F41CCD4B7547}"/>
              </a:ext>
            </a:extLst>
          </p:cNvPr>
          <p:cNvSpPr>
            <a:spLocks noGrp="1"/>
          </p:cNvSpPr>
          <p:nvPr>
            <p:ph type="title"/>
          </p:nvPr>
        </p:nvSpPr>
        <p:spPr>
          <a:xfrm>
            <a:off x="913795" y="609600"/>
            <a:ext cx="5978072" cy="1556702"/>
          </a:xfrm>
        </p:spPr>
        <p:txBody>
          <a:bodyPr vert="horz" lIns="91440" tIns="45720" rIns="91440" bIns="45720" rtlCol="0" anchor="ctr">
            <a:normAutofit/>
          </a:bodyPr>
          <a:lstStyle/>
          <a:p>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Handling </a:t>
            </a:r>
            <a:r>
              <a:rPr lang="en-US" sz="4000" dirty="0"/>
              <a:t>Im</a:t>
            </a:r>
            <a: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balanced classes </a:t>
            </a: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(Train)</a:t>
            </a:r>
          </a:p>
        </p:txBody>
      </p:sp>
      <p:sp>
        <p:nvSpPr>
          <p:cNvPr id="3" name="TextBox 2">
            <a:extLst>
              <a:ext uri="{FF2B5EF4-FFF2-40B4-BE49-F238E27FC236}">
                <a16:creationId xmlns:a16="http://schemas.microsoft.com/office/drawing/2014/main" id="{4EE79DF2-F4F6-BA85-D7C2-63925914A0A5}"/>
              </a:ext>
            </a:extLst>
          </p:cNvPr>
          <p:cNvSpPr txBox="1"/>
          <p:nvPr/>
        </p:nvSpPr>
        <p:spPr>
          <a:xfrm>
            <a:off x="913795" y="2354729"/>
            <a:ext cx="5978072" cy="3340119"/>
          </a:xfrm>
          <a:prstGeom prst="rect">
            <a:avLst/>
          </a:prstGeom>
        </p:spPr>
        <p:txBody>
          <a:bodyPr vert="horz" lIns="91440" tIns="45720" rIns="91440" bIns="45720" rtlCol="0" anchor="t">
            <a:noAutofit/>
          </a:bodyPr>
          <a:lstStyle/>
          <a:p>
            <a:pPr marL="685800" indent="-685800" defTabSz="457200">
              <a:spcBef>
                <a:spcPct val="20000"/>
              </a:spcBef>
              <a:spcAft>
                <a:spcPts val="600"/>
              </a:spcAft>
              <a:buClr>
                <a:schemeClr val="tx2"/>
              </a:buClr>
              <a:buSzPct val="70000"/>
              <a:buFont typeface="Wingdings" panose="05000000000000000000" pitchFamily="2" charset="2"/>
              <a:buChar char="q"/>
            </a:pPr>
            <a:r>
              <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rPr>
              <a:t>Under Sampling</a:t>
            </a:r>
          </a:p>
          <a:p>
            <a:pPr marL="1028700" lvl="1" indent="-571500" defTabSz="457200">
              <a:spcBef>
                <a:spcPct val="20000"/>
              </a:spcBef>
              <a:spcAft>
                <a:spcPts val="600"/>
              </a:spcAft>
              <a:buClr>
                <a:schemeClr val="tx2"/>
              </a:buClr>
              <a:buSzPct val="70000"/>
              <a:buFont typeface="Arial" panose="020B0604020202020204" pitchFamily="34" charset="0"/>
              <a:buChar char="•"/>
            </a:pPr>
            <a:r>
              <a:rPr lang="en-US" sz="2000" dirty="0">
                <a:latin typeface="Calibri" panose="020F0502020204030204" pitchFamily="34" charset="0"/>
                <a:cs typeface="Calibri" panose="020F0502020204030204" pitchFamily="34" charset="0"/>
              </a:rPr>
              <a:t>K</a:t>
            </a:r>
            <a:r>
              <a:rPr lang="en-US" sz="2000" b="0" i="0" dirty="0">
                <a:effectLst/>
                <a:latin typeface="Calibri" panose="020F0502020204030204" pitchFamily="34" charset="0"/>
                <a:cs typeface="Calibri" panose="020F0502020204030204" pitchFamily="34" charset="0"/>
              </a:rPr>
              <a:t>eeps all the data in the minority class and  reduces the size of the majority class</a:t>
            </a:r>
            <a:r>
              <a:rPr lang="en-US" sz="3200" b="0" i="0" dirty="0">
                <a:effectLst/>
                <a:latin typeface="Calibri" panose="020F0502020204030204" pitchFamily="34" charset="0"/>
                <a:cs typeface="Calibri" panose="020F0502020204030204" pitchFamily="34" charset="0"/>
              </a:rPr>
              <a:t>. </a:t>
            </a:r>
            <a:endPar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ndParaRPr>
          </a:p>
          <a:p>
            <a:pPr marL="685800" indent="-685800" defTabSz="457200">
              <a:spcBef>
                <a:spcPct val="20000"/>
              </a:spcBef>
              <a:spcAft>
                <a:spcPts val="600"/>
              </a:spcAft>
              <a:buClr>
                <a:schemeClr val="tx2"/>
              </a:buClr>
              <a:buSzPct val="70000"/>
              <a:buFont typeface="Wingdings" panose="05000000000000000000" pitchFamily="2" charset="2"/>
              <a:buChar char="q"/>
            </a:pPr>
            <a:r>
              <a:rPr lang="en-US" sz="3200" b="1"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rPr>
              <a:t>Over Sampling</a:t>
            </a:r>
          </a:p>
          <a:p>
            <a:pPr marL="1028700" lvl="1" indent="-571500" defTabSz="457200">
              <a:spcBef>
                <a:spcPct val="20000"/>
              </a:spcBef>
              <a:spcAft>
                <a:spcPts val="600"/>
              </a:spcAft>
              <a:buClr>
                <a:schemeClr val="tx2"/>
              </a:buClr>
              <a:buSzPct val="70000"/>
              <a:buFont typeface="Arial" panose="020B0604020202020204" pitchFamily="34" charset="0"/>
              <a:buChar char="•"/>
            </a:pPr>
            <a:r>
              <a:rPr lang="en-IN" sz="2000" dirty="0">
                <a:latin typeface="Calibri" panose="020F0502020204030204" pitchFamily="34" charset="0"/>
                <a:cs typeface="Calibri" panose="020F0502020204030204" pitchFamily="34" charset="0"/>
              </a:rPr>
              <a:t>Samples </a:t>
            </a:r>
            <a:r>
              <a:rPr lang="en-IN" sz="2000" b="0" i="0" dirty="0">
                <a:effectLst/>
                <a:latin typeface="Calibri" panose="020F0502020204030204" pitchFamily="34" charset="0"/>
                <a:cs typeface="Calibri" panose="020F0502020204030204" pitchFamily="34" charset="0"/>
              </a:rPr>
              <a:t>from the minority class with replacement and supplementing the training data with multiple copies of the instance.</a:t>
            </a: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sp>
        <p:nvSpPr>
          <p:cNvPr id="6" name="TextBox 5">
            <a:extLst>
              <a:ext uri="{FF2B5EF4-FFF2-40B4-BE49-F238E27FC236}">
                <a16:creationId xmlns:a16="http://schemas.microsoft.com/office/drawing/2014/main" id="{63383520-9122-CAAA-E553-E7910B369F43}"/>
              </a:ext>
            </a:extLst>
          </p:cNvPr>
          <p:cNvSpPr txBox="1"/>
          <p:nvPr/>
        </p:nvSpPr>
        <p:spPr>
          <a:xfrm>
            <a:off x="8040961" y="5562063"/>
            <a:ext cx="4151039" cy="369332"/>
          </a:xfrm>
          <a:prstGeom prst="rect">
            <a:avLst/>
          </a:prstGeom>
          <a:noFill/>
        </p:spPr>
        <p:txBody>
          <a:bodyPr wrap="square" rtlCol="0">
            <a:spAutoFit/>
          </a:bodyPr>
          <a:lstStyle/>
          <a:p>
            <a:r>
              <a:rPr lang="en-US" dirty="0"/>
              <a:t>Caret package, </a:t>
            </a:r>
            <a:r>
              <a:rPr lang="en-US" dirty="0" err="1"/>
              <a:t>ovum.sample</a:t>
            </a:r>
            <a:r>
              <a:rPr lang="en-US" dirty="0"/>
              <a:t> function</a:t>
            </a:r>
          </a:p>
        </p:txBody>
      </p:sp>
      <p:pic>
        <p:nvPicPr>
          <p:cNvPr id="8" name="Picture 7">
            <a:extLst>
              <a:ext uri="{FF2B5EF4-FFF2-40B4-BE49-F238E27FC236}">
                <a16:creationId xmlns:a16="http://schemas.microsoft.com/office/drawing/2014/main" id="{FF01C3FF-9935-FBD5-0960-59D81D040BD0}"/>
              </a:ext>
            </a:extLst>
          </p:cNvPr>
          <p:cNvPicPr>
            <a:picLocks noChangeAspect="1"/>
          </p:cNvPicPr>
          <p:nvPr/>
        </p:nvPicPr>
        <p:blipFill>
          <a:blip r:embed="rId4"/>
          <a:stretch>
            <a:fillRect/>
          </a:stretch>
        </p:blipFill>
        <p:spPr>
          <a:xfrm>
            <a:off x="8040961" y="992973"/>
            <a:ext cx="3324454" cy="4434348"/>
          </a:xfrm>
          <a:prstGeom prst="rect">
            <a:avLst/>
          </a:prstGeom>
        </p:spPr>
      </p:pic>
    </p:spTree>
    <p:extLst>
      <p:ext uri="{BB962C8B-B14F-4D97-AF65-F5344CB8AC3E}">
        <p14:creationId xmlns:p14="http://schemas.microsoft.com/office/powerpoint/2010/main" val="3308484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2" name="Rectangle 17">
            <a:extLst>
              <a:ext uri="{FF2B5EF4-FFF2-40B4-BE49-F238E27FC236}">
                <a16:creationId xmlns:a16="http://schemas.microsoft.com/office/drawing/2014/main" id="{80FA978E-3433-4FB3-9C00-62D74DA67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796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64CBF98-806D-101B-02FF-431862153A6D}"/>
              </a:ext>
            </a:extLst>
          </p:cNvPr>
          <p:cNvSpPr>
            <a:spLocks noGrp="1"/>
          </p:cNvSpPr>
          <p:nvPr>
            <p:ph type="title"/>
          </p:nvPr>
        </p:nvSpPr>
        <p:spPr>
          <a:xfrm>
            <a:off x="966157" y="1673524"/>
            <a:ext cx="3485073" cy="2420504"/>
          </a:xfrm>
        </p:spPr>
        <p:txBody>
          <a:bodyPr vert="horz" lIns="91440" tIns="45720" rIns="91440" bIns="45720" rtlCol="0" anchor="b">
            <a:normAutofit/>
          </a:bodyPr>
          <a:lstStyle/>
          <a:p>
            <a:pPr algn="l"/>
            <a:r>
              <a:rPr lang="en-US" sz="4000" dirty="0"/>
              <a:t>Data Split</a:t>
            </a:r>
          </a:p>
        </p:txBody>
      </p:sp>
      <p:pic>
        <p:nvPicPr>
          <p:cNvPr id="6" name="Picture 5" descr="Chart, bar chart&#10;&#10;Description automatically generated">
            <a:extLst>
              <a:ext uri="{FF2B5EF4-FFF2-40B4-BE49-F238E27FC236}">
                <a16:creationId xmlns:a16="http://schemas.microsoft.com/office/drawing/2014/main" id="{E4D8FCB1-88DF-CD9D-CD5B-A0F366CEFB74}"/>
              </a:ext>
            </a:extLst>
          </p:cNvPr>
          <p:cNvPicPr>
            <a:picLocks noChangeAspect="1"/>
          </p:cNvPicPr>
          <p:nvPr/>
        </p:nvPicPr>
        <p:blipFill>
          <a:blip r:embed="rId3"/>
          <a:stretch>
            <a:fillRect/>
          </a:stretch>
        </p:blipFill>
        <p:spPr>
          <a:xfrm>
            <a:off x="5066573" y="1700287"/>
            <a:ext cx="3080113" cy="3505196"/>
          </a:xfrm>
          <a:prstGeom prst="rect">
            <a:avLst/>
          </a:prstGeom>
        </p:spPr>
      </p:pic>
      <p:pic>
        <p:nvPicPr>
          <p:cNvPr id="4" name="Picture 3" descr="Chart, bar chart&#10;&#10;Description automatically generated">
            <a:extLst>
              <a:ext uri="{FF2B5EF4-FFF2-40B4-BE49-F238E27FC236}">
                <a16:creationId xmlns:a16="http://schemas.microsoft.com/office/drawing/2014/main" id="{8EF02CBB-0725-B933-30E1-E9D007B3629E}"/>
              </a:ext>
            </a:extLst>
          </p:cNvPr>
          <p:cNvPicPr>
            <a:picLocks noChangeAspect="1"/>
          </p:cNvPicPr>
          <p:nvPr/>
        </p:nvPicPr>
        <p:blipFill>
          <a:blip r:embed="rId4"/>
          <a:stretch>
            <a:fillRect/>
          </a:stretch>
        </p:blipFill>
        <p:spPr>
          <a:xfrm>
            <a:off x="8468417" y="1766471"/>
            <a:ext cx="3080117" cy="3372827"/>
          </a:xfrm>
          <a:prstGeom prst="rect">
            <a:avLst/>
          </a:prstGeom>
        </p:spPr>
      </p:pic>
    </p:spTree>
    <p:extLst>
      <p:ext uri="{BB962C8B-B14F-4D97-AF65-F5344CB8AC3E}">
        <p14:creationId xmlns:p14="http://schemas.microsoft.com/office/powerpoint/2010/main" val="325112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Modeling Techniques</a:t>
            </a:r>
          </a:p>
        </p:txBody>
      </p:sp>
    </p:spTree>
    <p:extLst>
      <p:ext uri="{BB962C8B-B14F-4D97-AF65-F5344CB8AC3E}">
        <p14:creationId xmlns:p14="http://schemas.microsoft.com/office/powerpoint/2010/main" val="94375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185D9C0-3CB0-9431-4242-23BAC6CA21CD}"/>
              </a:ext>
            </a:extLst>
          </p:cNvPr>
          <p:cNvGraphicFramePr/>
          <p:nvPr>
            <p:extLst>
              <p:ext uri="{D42A27DB-BD31-4B8C-83A1-F6EECF244321}">
                <p14:modId xmlns:p14="http://schemas.microsoft.com/office/powerpoint/2010/main" val="30594375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49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74709" y="442037"/>
            <a:ext cx="9718675" cy="1203649"/>
          </a:xfrm>
        </p:spPr>
        <p:txBody>
          <a:bodyPr vert="horz" lIns="91440" tIns="45720" rIns="91440" bIns="45720" rtlCol="0" anchor="ctr">
            <a:normAutofit/>
          </a:bodyPr>
          <a:lstStyle/>
          <a:p>
            <a:r>
              <a:rPr lang="en-US" sz="3700">
                <a:cs typeface="Times New Roman" panose="02020603050405020304" pitchFamily="18" charset="0"/>
              </a:rPr>
              <a:t>Models – Logistic with All Features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404890" y="2632799"/>
            <a:ext cx="1986115" cy="756129"/>
          </a:xfrm>
        </p:spPr>
        <p:txBody>
          <a:bodyPr vert="horz" lIns="91440" tIns="45720" rIns="91440" bIns="45720" rtlCol="0" anchor="ctr">
            <a:normAutofit/>
          </a:bodyPr>
          <a:lstStyle/>
          <a:p>
            <a:pPr marL="36900" indent="0">
              <a:lnSpc>
                <a:spcPct val="50000"/>
              </a:lnSpc>
              <a:buNone/>
            </a:pPr>
            <a:endParaRPr lang="en-US" sz="1600" i="1" dirty="0"/>
          </a:p>
          <a:p>
            <a:endParaRPr lang="en-US" i="1" dirty="0"/>
          </a:p>
          <a:p>
            <a:endParaRPr lang="en-US" i="1" dirty="0"/>
          </a:p>
        </p:txBody>
      </p:sp>
      <p:pic>
        <p:nvPicPr>
          <p:cNvPr id="5" name="Picture 4">
            <a:extLst>
              <a:ext uri="{FF2B5EF4-FFF2-40B4-BE49-F238E27FC236}">
                <a16:creationId xmlns:a16="http://schemas.microsoft.com/office/drawing/2014/main" id="{D9C7F924-0109-A9CF-22F6-D818F62E07DB}"/>
              </a:ext>
            </a:extLst>
          </p:cNvPr>
          <p:cNvPicPr>
            <a:picLocks noChangeAspect="1"/>
          </p:cNvPicPr>
          <p:nvPr/>
        </p:nvPicPr>
        <p:blipFill>
          <a:blip r:embed="rId5"/>
          <a:stretch>
            <a:fillRect/>
          </a:stretch>
        </p:blipFill>
        <p:spPr>
          <a:xfrm>
            <a:off x="1012722" y="3033935"/>
            <a:ext cx="2904177" cy="2075562"/>
          </a:xfrm>
          <a:prstGeom prst="rect">
            <a:avLst/>
          </a:prstGeom>
          <a:ln w="28575" cap="sq">
            <a:solidFill>
              <a:srgbClr val="FFFF00"/>
            </a:solidFill>
            <a:miter lim="800000"/>
          </a:ln>
          <a:effectLst>
            <a:outerShdw blurRad="57150" dist="50800" dir="2700000" algn="tl" rotWithShape="0">
              <a:srgbClr val="000000">
                <a:alpha val="40000"/>
              </a:srgbClr>
            </a:outerShdw>
          </a:effectLst>
        </p:spPr>
      </p:pic>
      <p:graphicFrame>
        <p:nvGraphicFramePr>
          <p:cNvPr id="6" name="Table 6">
            <a:extLst>
              <a:ext uri="{FF2B5EF4-FFF2-40B4-BE49-F238E27FC236}">
                <a16:creationId xmlns:a16="http://schemas.microsoft.com/office/drawing/2014/main" id="{2E5B0CD4-3A82-9B39-679F-9D7A4A227936}"/>
              </a:ext>
            </a:extLst>
          </p:cNvPr>
          <p:cNvGraphicFramePr>
            <a:graphicFrameLocks noGrp="1"/>
          </p:cNvGraphicFramePr>
          <p:nvPr>
            <p:extLst>
              <p:ext uri="{D42A27DB-BD31-4B8C-83A1-F6EECF244321}">
                <p14:modId xmlns:p14="http://schemas.microsoft.com/office/powerpoint/2010/main" val="3704419967"/>
              </p:ext>
            </p:extLst>
          </p:nvPr>
        </p:nvGraphicFramePr>
        <p:xfrm>
          <a:off x="2068458" y="1917946"/>
          <a:ext cx="8331176" cy="914400"/>
        </p:xfrm>
        <a:graphic>
          <a:graphicData uri="http://schemas.openxmlformats.org/drawingml/2006/table">
            <a:tbl>
              <a:tblPr firstRow="1" bandRow="1">
                <a:tableStyleId>{5202B0CA-FC54-4496-8BCA-5EF66A818D29}</a:tableStyleId>
              </a:tblPr>
              <a:tblGrid>
                <a:gridCol w="2082794">
                  <a:extLst>
                    <a:ext uri="{9D8B030D-6E8A-4147-A177-3AD203B41FA5}">
                      <a16:colId xmlns:a16="http://schemas.microsoft.com/office/drawing/2014/main" val="948681440"/>
                    </a:ext>
                  </a:extLst>
                </a:gridCol>
                <a:gridCol w="2082794">
                  <a:extLst>
                    <a:ext uri="{9D8B030D-6E8A-4147-A177-3AD203B41FA5}">
                      <a16:colId xmlns:a16="http://schemas.microsoft.com/office/drawing/2014/main" val="2452568106"/>
                    </a:ext>
                  </a:extLst>
                </a:gridCol>
                <a:gridCol w="2082794">
                  <a:extLst>
                    <a:ext uri="{9D8B030D-6E8A-4147-A177-3AD203B41FA5}">
                      <a16:colId xmlns:a16="http://schemas.microsoft.com/office/drawing/2014/main" val="561838631"/>
                    </a:ext>
                  </a:extLst>
                </a:gridCol>
                <a:gridCol w="2082794">
                  <a:extLst>
                    <a:ext uri="{9D8B030D-6E8A-4147-A177-3AD203B41FA5}">
                      <a16:colId xmlns:a16="http://schemas.microsoft.com/office/drawing/2014/main" val="1084095579"/>
                    </a:ext>
                  </a:extLst>
                </a:gridCol>
              </a:tblGrid>
              <a:tr h="254025">
                <a:tc>
                  <a:txBody>
                    <a:bodyPr/>
                    <a:lstStyle/>
                    <a:p>
                      <a:pPr algn="ctr"/>
                      <a:r>
                        <a:rPr lang="en-US" sz="1400" dirty="0"/>
                        <a:t>Metric</a:t>
                      </a:r>
                    </a:p>
                  </a:txBody>
                  <a:tcPr/>
                </a:tc>
                <a:tc>
                  <a:txBody>
                    <a:bodyPr/>
                    <a:lstStyle/>
                    <a:p>
                      <a:pPr algn="ctr"/>
                      <a:r>
                        <a:rPr lang="en-US" sz="1400" dirty="0"/>
                        <a:t>No Sampling</a:t>
                      </a:r>
                    </a:p>
                  </a:txBody>
                  <a:tcPr/>
                </a:tc>
                <a:tc>
                  <a:txBody>
                    <a:bodyPr/>
                    <a:lstStyle/>
                    <a:p>
                      <a:pPr algn="ctr"/>
                      <a:r>
                        <a:rPr lang="en-US" sz="1400" dirty="0"/>
                        <a:t>Under Sampling</a:t>
                      </a:r>
                    </a:p>
                  </a:txBody>
                  <a:tcPr/>
                </a:tc>
                <a:tc>
                  <a:txBody>
                    <a:bodyPr/>
                    <a:lstStyle/>
                    <a:p>
                      <a:pPr algn="ctr"/>
                      <a:r>
                        <a:rPr lang="en-US" sz="1400" dirty="0"/>
                        <a:t>Over Sampling</a:t>
                      </a:r>
                    </a:p>
                  </a:txBody>
                  <a:tcPr/>
                </a:tc>
                <a:extLst>
                  <a:ext uri="{0D108BD9-81ED-4DB2-BD59-A6C34878D82A}">
                    <a16:rowId xmlns:a16="http://schemas.microsoft.com/office/drawing/2014/main" val="3805737626"/>
                  </a:ext>
                </a:extLst>
              </a:tr>
              <a:tr h="254025">
                <a:tc>
                  <a:txBody>
                    <a:bodyPr/>
                    <a:lstStyle/>
                    <a:p>
                      <a:pPr algn="ctr"/>
                      <a:r>
                        <a:rPr lang="en-US" sz="1400" dirty="0"/>
                        <a:t>Accuracy</a:t>
                      </a:r>
                    </a:p>
                  </a:txBody>
                  <a:tcPr/>
                </a:tc>
                <a:tc>
                  <a:txBody>
                    <a:bodyPr/>
                    <a:lstStyle/>
                    <a:p>
                      <a:pPr algn="ctr"/>
                      <a:r>
                        <a:rPr lang="en-US" sz="1400"/>
                        <a:t>77.95</a:t>
                      </a:r>
                    </a:p>
                  </a:txBody>
                  <a:tcPr/>
                </a:tc>
                <a:tc>
                  <a:txBody>
                    <a:bodyPr/>
                    <a:lstStyle/>
                    <a:p>
                      <a:pPr algn="ctr"/>
                      <a:r>
                        <a:rPr lang="en-US" sz="1400"/>
                        <a:t>70.21</a:t>
                      </a:r>
                    </a:p>
                  </a:txBody>
                  <a:tcPr/>
                </a:tc>
                <a:tc>
                  <a:txBody>
                    <a:bodyPr/>
                    <a:lstStyle/>
                    <a:p>
                      <a:pPr algn="ctr"/>
                      <a:r>
                        <a:rPr lang="en-US" sz="1400" dirty="0"/>
                        <a:t>71.41</a:t>
                      </a:r>
                    </a:p>
                  </a:txBody>
                  <a:tcPr/>
                </a:tc>
                <a:extLst>
                  <a:ext uri="{0D108BD9-81ED-4DB2-BD59-A6C34878D82A}">
                    <a16:rowId xmlns:a16="http://schemas.microsoft.com/office/drawing/2014/main" val="2365373820"/>
                  </a:ext>
                </a:extLst>
              </a:tr>
              <a:tr h="254025">
                <a:tc>
                  <a:txBody>
                    <a:bodyPr/>
                    <a:lstStyle/>
                    <a:p>
                      <a:pPr algn="ctr"/>
                      <a:r>
                        <a:rPr lang="en-US" sz="1400" dirty="0"/>
                        <a:t>TPs</a:t>
                      </a:r>
                    </a:p>
                  </a:txBody>
                  <a:tcPr/>
                </a:tc>
                <a:tc>
                  <a:txBody>
                    <a:bodyPr/>
                    <a:lstStyle/>
                    <a:p>
                      <a:pPr algn="ctr"/>
                      <a:r>
                        <a:rPr lang="en-US" sz="1400" dirty="0"/>
                        <a:t>405</a:t>
                      </a:r>
                    </a:p>
                  </a:txBody>
                  <a:tcPr/>
                </a:tc>
                <a:tc>
                  <a:txBody>
                    <a:bodyPr/>
                    <a:lstStyle/>
                    <a:p>
                      <a:pPr algn="ctr"/>
                      <a:r>
                        <a:rPr lang="en-US" sz="1400" dirty="0"/>
                        <a:t>1270</a:t>
                      </a:r>
                    </a:p>
                  </a:txBody>
                  <a:tcPr/>
                </a:tc>
                <a:tc>
                  <a:txBody>
                    <a:bodyPr/>
                    <a:lstStyle/>
                    <a:p>
                      <a:pPr algn="ctr"/>
                      <a:r>
                        <a:rPr lang="en-US" sz="1400" dirty="0"/>
                        <a:t>1209</a:t>
                      </a:r>
                    </a:p>
                  </a:txBody>
                  <a:tcPr/>
                </a:tc>
                <a:extLst>
                  <a:ext uri="{0D108BD9-81ED-4DB2-BD59-A6C34878D82A}">
                    <a16:rowId xmlns:a16="http://schemas.microsoft.com/office/drawing/2014/main" val="3044669754"/>
                  </a:ext>
                </a:extLst>
              </a:tr>
            </a:tbl>
          </a:graphicData>
        </a:graphic>
      </p:graphicFrame>
      <p:pic>
        <p:nvPicPr>
          <p:cNvPr id="16" name="Picture 15">
            <a:extLst>
              <a:ext uri="{FF2B5EF4-FFF2-40B4-BE49-F238E27FC236}">
                <a16:creationId xmlns:a16="http://schemas.microsoft.com/office/drawing/2014/main" id="{E7E05146-3E73-D848-9C77-AD8D3EB25C66}"/>
              </a:ext>
            </a:extLst>
          </p:cNvPr>
          <p:cNvPicPr>
            <a:picLocks noChangeAspect="1"/>
          </p:cNvPicPr>
          <p:nvPr/>
        </p:nvPicPr>
        <p:blipFill>
          <a:blip r:embed="rId6"/>
          <a:stretch>
            <a:fillRect/>
          </a:stretch>
        </p:blipFill>
        <p:spPr>
          <a:xfrm>
            <a:off x="4319233" y="3021024"/>
            <a:ext cx="3548212" cy="2065454"/>
          </a:xfrm>
          <a:prstGeom prst="rect">
            <a:avLst/>
          </a:prstGeom>
          <a:ln w="28575" cap="sq">
            <a:solidFill>
              <a:srgbClr val="00B050"/>
            </a:solidFill>
            <a:miter lim="800000"/>
          </a:ln>
          <a:effectLst>
            <a:outerShdw blurRad="57150" dist="50800" dir="2700000" algn="tl" rotWithShape="0">
              <a:srgbClr val="000000">
                <a:alpha val="40000"/>
              </a:srgbClr>
            </a:outerShdw>
          </a:effectLst>
        </p:spPr>
      </p:pic>
      <p:pic>
        <p:nvPicPr>
          <p:cNvPr id="18" name="Picture 17">
            <a:extLst>
              <a:ext uri="{FF2B5EF4-FFF2-40B4-BE49-F238E27FC236}">
                <a16:creationId xmlns:a16="http://schemas.microsoft.com/office/drawing/2014/main" id="{994EA02F-C602-4C23-889A-77D7F4772D89}"/>
              </a:ext>
            </a:extLst>
          </p:cNvPr>
          <p:cNvPicPr>
            <a:picLocks noChangeAspect="1"/>
          </p:cNvPicPr>
          <p:nvPr/>
        </p:nvPicPr>
        <p:blipFill>
          <a:blip r:embed="rId7"/>
          <a:stretch>
            <a:fillRect/>
          </a:stretch>
        </p:blipFill>
        <p:spPr>
          <a:xfrm>
            <a:off x="8275102" y="3035251"/>
            <a:ext cx="3160346" cy="2056423"/>
          </a:xfrm>
          <a:prstGeom prst="rect">
            <a:avLst/>
          </a:prstGeom>
          <a:ln w="28575" cap="sq">
            <a:solidFill>
              <a:srgbClr val="00B0F0"/>
            </a:solidFill>
            <a:miter lim="800000"/>
          </a:ln>
          <a:effectLst>
            <a:outerShdw blurRad="57150" dist="50800" dir="2700000" algn="tl" rotWithShape="0">
              <a:srgbClr val="000000">
                <a:alpha val="40000"/>
              </a:srgbClr>
            </a:outerShdw>
          </a:effectLst>
        </p:spPr>
      </p:pic>
      <p:sp>
        <p:nvSpPr>
          <p:cNvPr id="4" name="TextBox 3">
            <a:extLst>
              <a:ext uri="{FF2B5EF4-FFF2-40B4-BE49-F238E27FC236}">
                <a16:creationId xmlns:a16="http://schemas.microsoft.com/office/drawing/2014/main" id="{89CA66E5-9243-B57F-E37D-E016CC2C90B6}"/>
              </a:ext>
            </a:extLst>
          </p:cNvPr>
          <p:cNvSpPr txBox="1"/>
          <p:nvPr/>
        </p:nvSpPr>
        <p:spPr>
          <a:xfrm>
            <a:off x="916232" y="5179740"/>
            <a:ext cx="101751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observe that with sampling, the misclassification of not canceled policies has reduced.</a:t>
            </a:r>
          </a:p>
          <a:p>
            <a:pPr marL="285750" indent="-285750">
              <a:buFont typeface="Arial" panose="020B0604020202020204" pitchFamily="34" charset="0"/>
              <a:buChar char="•"/>
            </a:pPr>
            <a:r>
              <a:rPr lang="en-US" dirty="0"/>
              <a:t>Under sampling is performing better in terms of correctly classifying the canceled policies, however, we chose oversampled dataset as it gave higher accuracy.</a:t>
            </a:r>
          </a:p>
        </p:txBody>
      </p:sp>
      <p:pic>
        <p:nvPicPr>
          <p:cNvPr id="8" name="Picture 7">
            <a:extLst>
              <a:ext uri="{FF2B5EF4-FFF2-40B4-BE49-F238E27FC236}">
                <a16:creationId xmlns:a16="http://schemas.microsoft.com/office/drawing/2014/main" id="{BAC35E7B-004B-BA42-55F5-7F865A3C7950}"/>
              </a:ext>
            </a:extLst>
          </p:cNvPr>
          <p:cNvPicPr>
            <a:picLocks noChangeAspect="1"/>
          </p:cNvPicPr>
          <p:nvPr/>
        </p:nvPicPr>
        <p:blipFill>
          <a:blip r:embed="rId8"/>
          <a:stretch>
            <a:fillRect/>
          </a:stretch>
        </p:blipFill>
        <p:spPr>
          <a:xfrm>
            <a:off x="1012722" y="3069279"/>
            <a:ext cx="2762865" cy="2087057"/>
          </a:xfrm>
          <a:prstGeom prst="rect">
            <a:avLst/>
          </a:prstGeom>
        </p:spPr>
      </p:pic>
      <p:pic>
        <p:nvPicPr>
          <p:cNvPr id="10" name="Picture 9">
            <a:extLst>
              <a:ext uri="{FF2B5EF4-FFF2-40B4-BE49-F238E27FC236}">
                <a16:creationId xmlns:a16="http://schemas.microsoft.com/office/drawing/2014/main" id="{4D6FECE6-CA94-5A5E-4644-D70618CB2793}"/>
              </a:ext>
            </a:extLst>
          </p:cNvPr>
          <p:cNvPicPr>
            <a:picLocks noChangeAspect="1"/>
          </p:cNvPicPr>
          <p:nvPr/>
        </p:nvPicPr>
        <p:blipFill>
          <a:blip r:embed="rId9"/>
          <a:stretch>
            <a:fillRect/>
          </a:stretch>
        </p:blipFill>
        <p:spPr>
          <a:xfrm>
            <a:off x="4324556" y="3010864"/>
            <a:ext cx="3424651" cy="2073938"/>
          </a:xfrm>
          <a:prstGeom prst="rect">
            <a:avLst/>
          </a:prstGeom>
        </p:spPr>
      </p:pic>
      <p:pic>
        <p:nvPicPr>
          <p:cNvPr id="12" name="Picture 11">
            <a:extLst>
              <a:ext uri="{FF2B5EF4-FFF2-40B4-BE49-F238E27FC236}">
                <a16:creationId xmlns:a16="http://schemas.microsoft.com/office/drawing/2014/main" id="{0F81CEC7-1CCF-425A-8637-38C88F3C3F34}"/>
              </a:ext>
            </a:extLst>
          </p:cNvPr>
          <p:cNvPicPr>
            <a:picLocks noChangeAspect="1"/>
          </p:cNvPicPr>
          <p:nvPr/>
        </p:nvPicPr>
        <p:blipFill>
          <a:blip r:embed="rId10"/>
          <a:stretch>
            <a:fillRect/>
          </a:stretch>
        </p:blipFill>
        <p:spPr>
          <a:xfrm>
            <a:off x="8284173" y="3049485"/>
            <a:ext cx="3160346" cy="2056423"/>
          </a:xfrm>
          <a:prstGeom prst="rect">
            <a:avLst/>
          </a:prstGeom>
        </p:spPr>
      </p:pic>
    </p:spTree>
    <p:extLst>
      <p:ext uri="{BB962C8B-B14F-4D97-AF65-F5344CB8AC3E}">
        <p14:creationId xmlns:p14="http://schemas.microsoft.com/office/powerpoint/2010/main" val="133424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9842"/>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576469" y="580825"/>
            <a:ext cx="10889870" cy="324244"/>
          </a:xfrm>
        </p:spPr>
        <p:txBody>
          <a:bodyPr vert="horz" lIns="91440" tIns="45720" rIns="91440" bIns="45720" rtlCol="0" anchor="ctr">
            <a:noAutofit/>
          </a:bodyPr>
          <a:lstStyle/>
          <a:p>
            <a:pPr marL="0">
              <a:spcBef>
                <a:spcPts val="0"/>
              </a:spcBef>
              <a:spcAft>
                <a:spcPts val="0"/>
              </a:spcAft>
            </a:pPr>
            <a:r>
              <a:rPr lang="en-US" sz="3600" dirty="0"/>
              <a:t>ROC, Lift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5" name="Picture 4">
            <a:extLst>
              <a:ext uri="{FF2B5EF4-FFF2-40B4-BE49-F238E27FC236}">
                <a16:creationId xmlns:a16="http://schemas.microsoft.com/office/drawing/2014/main" id="{E0D09F9E-27CB-E02E-FAF3-D97E01A3C8BF}"/>
              </a:ext>
            </a:extLst>
          </p:cNvPr>
          <p:cNvPicPr>
            <a:picLocks noChangeAspect="1"/>
          </p:cNvPicPr>
          <p:nvPr/>
        </p:nvPicPr>
        <p:blipFill>
          <a:blip r:embed="rId4"/>
          <a:stretch>
            <a:fillRect/>
          </a:stretch>
        </p:blipFill>
        <p:spPr>
          <a:xfrm>
            <a:off x="731521" y="1578403"/>
            <a:ext cx="10451370" cy="45723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51827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9842"/>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374709" y="137239"/>
            <a:ext cx="9718675" cy="1203649"/>
          </a:xfrm>
        </p:spPr>
        <p:txBody>
          <a:bodyPr vert="horz" lIns="91440" tIns="45720" rIns="91440" bIns="45720" rtlCol="0" anchor="ctr">
            <a:normAutofit/>
          </a:bodyPr>
          <a:lstStyle/>
          <a:p>
            <a:r>
              <a:rPr lang="en-US" sz="3700" dirty="0">
                <a:cs typeface="Times New Roman" panose="02020603050405020304" pitchFamily="18" charset="0"/>
              </a:rPr>
              <a:t>Logistic With </a:t>
            </a:r>
            <a:r>
              <a:rPr lang="en-US" sz="3700">
                <a:cs typeface="Times New Roman" panose="02020603050405020304" pitchFamily="18" charset="0"/>
              </a:rPr>
              <a:t>Statistically Significant</a:t>
            </a:r>
            <a:r>
              <a:rPr lang="en-US" sz="3700" dirty="0">
                <a:cs typeface="Times New Roman" panose="02020603050405020304" pitchFamily="18" charset="0"/>
              </a:rPr>
              <a:t> features</a:t>
            </a:r>
          </a:p>
        </p:txBody>
      </p:sp>
      <p:graphicFrame>
        <p:nvGraphicFramePr>
          <p:cNvPr id="6" name="Table 6">
            <a:extLst>
              <a:ext uri="{FF2B5EF4-FFF2-40B4-BE49-F238E27FC236}">
                <a16:creationId xmlns:a16="http://schemas.microsoft.com/office/drawing/2014/main" id="{2E5B0CD4-3A82-9B39-679F-9D7A4A227936}"/>
              </a:ext>
            </a:extLst>
          </p:cNvPr>
          <p:cNvGraphicFramePr>
            <a:graphicFrameLocks noGrp="1"/>
          </p:cNvGraphicFramePr>
          <p:nvPr>
            <p:extLst>
              <p:ext uri="{D42A27DB-BD31-4B8C-83A1-F6EECF244321}">
                <p14:modId xmlns:p14="http://schemas.microsoft.com/office/powerpoint/2010/main" val="1250137373"/>
              </p:ext>
            </p:extLst>
          </p:nvPr>
        </p:nvGraphicFramePr>
        <p:xfrm>
          <a:off x="2058212" y="1259565"/>
          <a:ext cx="9718676" cy="1131318"/>
        </p:xfrm>
        <a:graphic>
          <a:graphicData uri="http://schemas.openxmlformats.org/drawingml/2006/table">
            <a:tbl>
              <a:tblPr firstRow="1" bandRow="1">
                <a:tableStyleId>{5202B0CA-FC54-4496-8BCA-5EF66A818D29}</a:tableStyleId>
              </a:tblPr>
              <a:tblGrid>
                <a:gridCol w="2429669">
                  <a:extLst>
                    <a:ext uri="{9D8B030D-6E8A-4147-A177-3AD203B41FA5}">
                      <a16:colId xmlns:a16="http://schemas.microsoft.com/office/drawing/2014/main" val="3731836732"/>
                    </a:ext>
                  </a:extLst>
                </a:gridCol>
                <a:gridCol w="2429669">
                  <a:extLst>
                    <a:ext uri="{9D8B030D-6E8A-4147-A177-3AD203B41FA5}">
                      <a16:colId xmlns:a16="http://schemas.microsoft.com/office/drawing/2014/main" val="2452568106"/>
                    </a:ext>
                  </a:extLst>
                </a:gridCol>
                <a:gridCol w="2429669">
                  <a:extLst>
                    <a:ext uri="{9D8B030D-6E8A-4147-A177-3AD203B41FA5}">
                      <a16:colId xmlns:a16="http://schemas.microsoft.com/office/drawing/2014/main" val="561838631"/>
                    </a:ext>
                  </a:extLst>
                </a:gridCol>
                <a:gridCol w="2429669">
                  <a:extLst>
                    <a:ext uri="{9D8B030D-6E8A-4147-A177-3AD203B41FA5}">
                      <a16:colId xmlns:a16="http://schemas.microsoft.com/office/drawing/2014/main" val="1084095579"/>
                    </a:ext>
                  </a:extLst>
                </a:gridCol>
              </a:tblGrid>
              <a:tr h="366668">
                <a:tc>
                  <a:txBody>
                    <a:bodyPr/>
                    <a:lstStyle/>
                    <a:p>
                      <a:pPr algn="ctr"/>
                      <a:r>
                        <a:rPr lang="en-US" sz="1400" dirty="0"/>
                        <a:t>Metric</a:t>
                      </a:r>
                    </a:p>
                  </a:txBody>
                  <a:tcPr/>
                </a:tc>
                <a:tc>
                  <a:txBody>
                    <a:bodyPr/>
                    <a:lstStyle/>
                    <a:p>
                      <a:pPr algn="ctr"/>
                      <a:r>
                        <a:rPr lang="en-US" sz="1400" dirty="0"/>
                        <a:t>No Sampling</a:t>
                      </a:r>
                    </a:p>
                  </a:txBody>
                  <a:tcPr/>
                </a:tc>
                <a:tc>
                  <a:txBody>
                    <a:bodyPr/>
                    <a:lstStyle/>
                    <a:p>
                      <a:pPr algn="ctr"/>
                      <a:r>
                        <a:rPr lang="en-US" sz="1400" dirty="0"/>
                        <a:t>Under Sampling</a:t>
                      </a:r>
                    </a:p>
                  </a:txBody>
                  <a:tcPr/>
                </a:tc>
                <a:tc>
                  <a:txBody>
                    <a:bodyPr/>
                    <a:lstStyle/>
                    <a:p>
                      <a:pPr algn="ctr"/>
                      <a:r>
                        <a:rPr lang="en-US" sz="1400" dirty="0"/>
                        <a:t>Over Sampling</a:t>
                      </a:r>
                    </a:p>
                  </a:txBody>
                  <a:tcPr/>
                </a:tc>
                <a:extLst>
                  <a:ext uri="{0D108BD9-81ED-4DB2-BD59-A6C34878D82A}">
                    <a16:rowId xmlns:a16="http://schemas.microsoft.com/office/drawing/2014/main" val="3805737626"/>
                  </a:ext>
                </a:extLst>
              </a:tr>
              <a:tr h="382325">
                <a:tc>
                  <a:txBody>
                    <a:bodyPr/>
                    <a:lstStyle/>
                    <a:p>
                      <a:pPr algn="ctr"/>
                      <a:r>
                        <a:rPr lang="en-US" sz="1400" dirty="0"/>
                        <a:t>Accuracy</a:t>
                      </a:r>
                    </a:p>
                  </a:txBody>
                  <a:tcPr/>
                </a:tc>
                <a:tc>
                  <a:txBody>
                    <a:bodyPr/>
                    <a:lstStyle/>
                    <a:p>
                      <a:pPr algn="ctr"/>
                      <a:r>
                        <a:rPr lang="en-US" sz="1400" dirty="0"/>
                        <a:t>77.47</a:t>
                      </a:r>
                    </a:p>
                  </a:txBody>
                  <a:tcPr/>
                </a:tc>
                <a:tc>
                  <a:txBody>
                    <a:bodyPr/>
                    <a:lstStyle/>
                    <a:p>
                      <a:pPr algn="ctr"/>
                      <a:r>
                        <a:rPr lang="en-US" sz="1400"/>
                        <a:t>67.84</a:t>
                      </a:r>
                    </a:p>
                  </a:txBody>
                  <a:tcPr/>
                </a:tc>
                <a:tc>
                  <a:txBody>
                    <a:bodyPr/>
                    <a:lstStyle/>
                    <a:p>
                      <a:pPr algn="ctr"/>
                      <a:r>
                        <a:rPr lang="en-US" sz="1400" dirty="0"/>
                        <a:t>69.73</a:t>
                      </a:r>
                    </a:p>
                  </a:txBody>
                  <a:tcPr/>
                </a:tc>
                <a:extLst>
                  <a:ext uri="{0D108BD9-81ED-4DB2-BD59-A6C34878D82A}">
                    <a16:rowId xmlns:a16="http://schemas.microsoft.com/office/drawing/2014/main" val="2365373820"/>
                  </a:ext>
                </a:extLst>
              </a:tr>
              <a:tr h="382325">
                <a:tc>
                  <a:txBody>
                    <a:bodyPr/>
                    <a:lstStyle/>
                    <a:p>
                      <a:pPr algn="ctr"/>
                      <a:r>
                        <a:rPr lang="en-US" sz="1400" dirty="0"/>
                        <a:t>TPs</a:t>
                      </a:r>
                    </a:p>
                  </a:txBody>
                  <a:tcPr/>
                </a:tc>
                <a:tc>
                  <a:txBody>
                    <a:bodyPr/>
                    <a:lstStyle/>
                    <a:p>
                      <a:pPr algn="ctr"/>
                      <a:r>
                        <a:rPr lang="en-US" sz="1400" dirty="0"/>
                        <a:t>300</a:t>
                      </a:r>
                    </a:p>
                  </a:txBody>
                  <a:tcPr/>
                </a:tc>
                <a:tc>
                  <a:txBody>
                    <a:bodyPr/>
                    <a:lstStyle/>
                    <a:p>
                      <a:pPr algn="ctr"/>
                      <a:r>
                        <a:rPr lang="en-US" sz="1400"/>
                        <a:t>1182</a:t>
                      </a:r>
                    </a:p>
                  </a:txBody>
                  <a:tcPr/>
                </a:tc>
                <a:tc>
                  <a:txBody>
                    <a:bodyPr/>
                    <a:lstStyle/>
                    <a:p>
                      <a:pPr algn="ctr"/>
                      <a:r>
                        <a:rPr lang="en-US" sz="1400" dirty="0"/>
                        <a:t>1129</a:t>
                      </a:r>
                    </a:p>
                  </a:txBody>
                  <a:tcPr/>
                </a:tc>
                <a:extLst>
                  <a:ext uri="{0D108BD9-81ED-4DB2-BD59-A6C34878D82A}">
                    <a16:rowId xmlns:a16="http://schemas.microsoft.com/office/drawing/2014/main" val="3044669754"/>
                  </a:ext>
                </a:extLst>
              </a:tr>
            </a:tbl>
          </a:graphicData>
        </a:graphic>
      </p:graphicFrame>
      <p:pic>
        <p:nvPicPr>
          <p:cNvPr id="7" name="Picture 6">
            <a:extLst>
              <a:ext uri="{FF2B5EF4-FFF2-40B4-BE49-F238E27FC236}">
                <a16:creationId xmlns:a16="http://schemas.microsoft.com/office/drawing/2014/main" id="{961ABC5A-BDDD-257F-D11E-22A95CF5AE2A}"/>
              </a:ext>
            </a:extLst>
          </p:cNvPr>
          <p:cNvPicPr>
            <a:picLocks noChangeAspect="1"/>
          </p:cNvPicPr>
          <p:nvPr/>
        </p:nvPicPr>
        <p:blipFill>
          <a:blip r:embed="rId5"/>
          <a:stretch>
            <a:fillRect/>
          </a:stretch>
        </p:blipFill>
        <p:spPr>
          <a:xfrm>
            <a:off x="2058212" y="2719083"/>
            <a:ext cx="3143708" cy="2081645"/>
          </a:xfrm>
          <a:prstGeom prst="rect">
            <a:avLst/>
          </a:prstGeom>
          <a:ln w="28575" cap="sq">
            <a:solidFill>
              <a:srgbClr val="FFFF00"/>
            </a:solid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E6EED371-43E1-E672-BCEF-F759CBDA1DBB}"/>
              </a:ext>
            </a:extLst>
          </p:cNvPr>
          <p:cNvPicPr>
            <a:picLocks noChangeAspect="1"/>
          </p:cNvPicPr>
          <p:nvPr/>
        </p:nvPicPr>
        <p:blipFill>
          <a:blip r:embed="rId6"/>
          <a:stretch>
            <a:fillRect/>
          </a:stretch>
        </p:blipFill>
        <p:spPr>
          <a:xfrm>
            <a:off x="8737308" y="2719082"/>
            <a:ext cx="3143708" cy="2080939"/>
          </a:xfrm>
          <a:prstGeom prst="rect">
            <a:avLst/>
          </a:prstGeom>
          <a:ln w="28575" cap="sq">
            <a:solidFill>
              <a:srgbClr val="00B0F0"/>
            </a:solidFill>
            <a:miter lim="800000"/>
          </a:ln>
          <a:effectLst>
            <a:outerShdw blurRad="57150" dist="50800" dir="2700000" algn="tl" rotWithShape="0">
              <a:srgbClr val="000000">
                <a:alpha val="40000"/>
              </a:srgbClr>
            </a:outerShdw>
          </a:effectLst>
        </p:spPr>
      </p:pic>
      <p:pic>
        <p:nvPicPr>
          <p:cNvPr id="3074" name="Picture 2">
            <a:extLst>
              <a:ext uri="{FF2B5EF4-FFF2-40B4-BE49-F238E27FC236}">
                <a16:creationId xmlns:a16="http://schemas.microsoft.com/office/drawing/2014/main" id="{E40612CE-9546-1C76-AD38-3FF2F16AB8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0072" y="2719788"/>
            <a:ext cx="3143708" cy="2080940"/>
          </a:xfrm>
          <a:prstGeom prst="rect">
            <a:avLst/>
          </a:prstGeom>
          <a:ln w="28575" cap="sq">
            <a:solidFill>
              <a:srgbClr val="00B05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C12E20A-6516-B625-0A57-4969FEFA8A88}"/>
              </a:ext>
            </a:extLst>
          </p:cNvPr>
          <p:cNvPicPr>
            <a:picLocks noChangeAspect="1"/>
          </p:cNvPicPr>
          <p:nvPr/>
        </p:nvPicPr>
        <p:blipFill>
          <a:blip r:embed="rId8"/>
          <a:stretch>
            <a:fillRect/>
          </a:stretch>
        </p:blipFill>
        <p:spPr>
          <a:xfrm>
            <a:off x="183213" y="1635743"/>
            <a:ext cx="1691787" cy="4572396"/>
          </a:xfrm>
          <a:prstGeom prst="rect">
            <a:avLst/>
          </a:prstGeom>
        </p:spPr>
      </p:pic>
      <p:sp>
        <p:nvSpPr>
          <p:cNvPr id="13" name="TextBox 12">
            <a:extLst>
              <a:ext uri="{FF2B5EF4-FFF2-40B4-BE49-F238E27FC236}">
                <a16:creationId xmlns:a16="http://schemas.microsoft.com/office/drawing/2014/main" id="{273B6844-2C3A-7853-DC48-A8F09D7211DE}"/>
              </a:ext>
            </a:extLst>
          </p:cNvPr>
          <p:cNvSpPr txBox="1"/>
          <p:nvPr/>
        </p:nvSpPr>
        <p:spPr>
          <a:xfrm>
            <a:off x="1875000" y="5128220"/>
            <a:ext cx="1017510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chose a CI of 0.05, On using statistically significant predictors, we reduced the complexity of the model at the cost of accuracy.</a:t>
            </a:r>
          </a:p>
          <a:p>
            <a:pPr marL="285750" indent="-285750">
              <a:buFont typeface="Arial" panose="020B0604020202020204" pitchFamily="34" charset="0"/>
              <a:buChar char="•"/>
            </a:pPr>
            <a:r>
              <a:rPr lang="en-US" dirty="0"/>
              <a:t>Also with sampling, the misclassification of un-canceled policies (FN) have been reduced.</a:t>
            </a:r>
          </a:p>
          <a:p>
            <a:pPr marL="285750" indent="-285750">
              <a:buFont typeface="Arial" panose="020B0604020202020204" pitchFamily="34" charset="0"/>
              <a:buChar char="•"/>
            </a:pPr>
            <a:r>
              <a:rPr lang="en-US" dirty="0"/>
              <a:t>We chose oversampled dataset as it gave higher accuracy.</a:t>
            </a:r>
          </a:p>
        </p:txBody>
      </p:sp>
      <p:pic>
        <p:nvPicPr>
          <p:cNvPr id="15" name="Picture 14">
            <a:extLst>
              <a:ext uri="{FF2B5EF4-FFF2-40B4-BE49-F238E27FC236}">
                <a16:creationId xmlns:a16="http://schemas.microsoft.com/office/drawing/2014/main" id="{7D5F77F4-15CB-B419-C769-1D7182019497}"/>
              </a:ext>
            </a:extLst>
          </p:cNvPr>
          <p:cNvPicPr>
            <a:picLocks noChangeAspect="1"/>
          </p:cNvPicPr>
          <p:nvPr/>
        </p:nvPicPr>
        <p:blipFill>
          <a:blip r:embed="rId9"/>
          <a:stretch>
            <a:fillRect/>
          </a:stretch>
        </p:blipFill>
        <p:spPr>
          <a:xfrm>
            <a:off x="2073471" y="2851355"/>
            <a:ext cx="3128449" cy="1948666"/>
          </a:xfrm>
          <a:prstGeom prst="rect">
            <a:avLst/>
          </a:prstGeom>
        </p:spPr>
      </p:pic>
      <p:pic>
        <p:nvPicPr>
          <p:cNvPr id="17" name="Picture 16">
            <a:extLst>
              <a:ext uri="{FF2B5EF4-FFF2-40B4-BE49-F238E27FC236}">
                <a16:creationId xmlns:a16="http://schemas.microsoft.com/office/drawing/2014/main" id="{46DC9F7F-00BA-52A8-B417-E738D0D9B116}"/>
              </a:ext>
            </a:extLst>
          </p:cNvPr>
          <p:cNvPicPr>
            <a:picLocks noChangeAspect="1"/>
          </p:cNvPicPr>
          <p:nvPr/>
        </p:nvPicPr>
        <p:blipFill>
          <a:blip r:embed="rId10"/>
          <a:stretch>
            <a:fillRect/>
          </a:stretch>
        </p:blipFill>
        <p:spPr>
          <a:xfrm>
            <a:off x="5437363" y="2862669"/>
            <a:ext cx="3147333" cy="1937352"/>
          </a:xfrm>
          <a:prstGeom prst="rect">
            <a:avLst/>
          </a:prstGeom>
        </p:spPr>
      </p:pic>
      <p:pic>
        <p:nvPicPr>
          <p:cNvPr id="19" name="Picture 18">
            <a:extLst>
              <a:ext uri="{FF2B5EF4-FFF2-40B4-BE49-F238E27FC236}">
                <a16:creationId xmlns:a16="http://schemas.microsoft.com/office/drawing/2014/main" id="{C4F1E901-649A-9215-BEBF-CB4C7E55E930}"/>
              </a:ext>
            </a:extLst>
          </p:cNvPr>
          <p:cNvPicPr>
            <a:picLocks noChangeAspect="1"/>
          </p:cNvPicPr>
          <p:nvPr/>
        </p:nvPicPr>
        <p:blipFill>
          <a:blip r:embed="rId11"/>
          <a:stretch>
            <a:fillRect/>
          </a:stretch>
        </p:blipFill>
        <p:spPr>
          <a:xfrm>
            <a:off x="8742113" y="2885531"/>
            <a:ext cx="3139712" cy="1914490"/>
          </a:xfrm>
          <a:prstGeom prst="rect">
            <a:avLst/>
          </a:prstGeom>
        </p:spPr>
      </p:pic>
    </p:spTree>
    <p:extLst>
      <p:ext uri="{BB962C8B-B14F-4D97-AF65-F5344CB8AC3E}">
        <p14:creationId xmlns:p14="http://schemas.microsoft.com/office/powerpoint/2010/main" val="2312927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2033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609600"/>
            <a:ext cx="10353762" cy="295469"/>
          </a:xfrm>
        </p:spPr>
        <p:txBody>
          <a:bodyPr vert="horz" lIns="91440" tIns="45720" rIns="91440" bIns="45720" rtlCol="0" anchor="ctr">
            <a:normAutofit fontScale="90000"/>
          </a:bodyPr>
          <a:lstStyle/>
          <a:p>
            <a:pPr marL="0">
              <a:spcBef>
                <a:spcPts val="0"/>
              </a:spcBef>
              <a:spcAft>
                <a:spcPts val="0"/>
              </a:spcAft>
            </a:pPr>
            <a:r>
              <a:rPr lang="en-US" sz="4800" dirty="0"/>
              <a:t>ROC, Lift curve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5" name="Picture 4">
            <a:extLst>
              <a:ext uri="{FF2B5EF4-FFF2-40B4-BE49-F238E27FC236}">
                <a16:creationId xmlns:a16="http://schemas.microsoft.com/office/drawing/2014/main" id="{2C315D05-2E5C-890E-3C54-ECCF6FFFC07D}"/>
              </a:ext>
            </a:extLst>
          </p:cNvPr>
          <p:cNvPicPr>
            <a:picLocks noChangeAspect="1"/>
          </p:cNvPicPr>
          <p:nvPr/>
        </p:nvPicPr>
        <p:blipFill>
          <a:blip r:embed="rId4"/>
          <a:stretch>
            <a:fillRect/>
          </a:stretch>
        </p:blipFill>
        <p:spPr>
          <a:xfrm>
            <a:off x="690880" y="1494339"/>
            <a:ext cx="11023600" cy="4865821"/>
          </a:xfrm>
          <a:prstGeom prst="rect">
            <a:avLst/>
          </a:prstGeom>
          <a:ln w="57150">
            <a:solidFill>
              <a:schemeClr val="bg1"/>
            </a:solidFill>
          </a:ln>
        </p:spPr>
      </p:pic>
    </p:spTree>
    <p:extLst>
      <p:ext uri="{BB962C8B-B14F-4D97-AF65-F5344CB8AC3E}">
        <p14:creationId xmlns:p14="http://schemas.microsoft.com/office/powerpoint/2010/main" val="1795954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err="1"/>
              <a:t>XGBoost</a:t>
            </a:r>
            <a:r>
              <a:rPr lang="en-US" sz="4800" dirty="0"/>
              <a:t> Tree</a:t>
            </a:r>
          </a:p>
        </p:txBody>
      </p:sp>
      <p:sp>
        <p:nvSpPr>
          <p:cNvPr id="9" name="TextBox 8">
            <a:extLst>
              <a:ext uri="{FF2B5EF4-FFF2-40B4-BE49-F238E27FC236}">
                <a16:creationId xmlns:a16="http://schemas.microsoft.com/office/drawing/2014/main" id="{EEF82A21-3B50-8B67-38ED-2436BE0DB9CF}"/>
              </a:ext>
            </a:extLst>
          </p:cNvPr>
          <p:cNvSpPr txBox="1"/>
          <p:nvPr/>
        </p:nvSpPr>
        <p:spPr>
          <a:xfrm>
            <a:off x="229430" y="2226701"/>
            <a:ext cx="2725436" cy="646331"/>
          </a:xfrm>
          <a:prstGeom prst="rect">
            <a:avLst/>
          </a:prstGeom>
          <a:noFill/>
        </p:spPr>
        <p:txBody>
          <a:bodyPr wrap="square">
            <a:spAutoFit/>
          </a:bodyPr>
          <a:lstStyle/>
          <a:p>
            <a:r>
              <a:rPr lang="en-US" i="1"/>
              <a:t>Accuracy is 91.26%</a:t>
            </a:r>
          </a:p>
          <a:p>
            <a:r>
              <a:rPr lang="en-US" i="1"/>
              <a:t>True Positive Count is 1615</a:t>
            </a:r>
          </a:p>
        </p:txBody>
      </p:sp>
      <p:pic>
        <p:nvPicPr>
          <p:cNvPr id="8" name="Picture 7">
            <a:extLst>
              <a:ext uri="{FF2B5EF4-FFF2-40B4-BE49-F238E27FC236}">
                <a16:creationId xmlns:a16="http://schemas.microsoft.com/office/drawing/2014/main" id="{9434F4E8-1421-C334-DDB4-24E9CBD66288}"/>
              </a:ext>
            </a:extLst>
          </p:cNvPr>
          <p:cNvPicPr>
            <a:picLocks noChangeAspect="1"/>
          </p:cNvPicPr>
          <p:nvPr/>
        </p:nvPicPr>
        <p:blipFill>
          <a:blip r:embed="rId4"/>
          <a:stretch>
            <a:fillRect/>
          </a:stretch>
        </p:blipFill>
        <p:spPr>
          <a:xfrm>
            <a:off x="229430" y="2985568"/>
            <a:ext cx="2574957" cy="1879947"/>
          </a:xfrm>
          <a:prstGeom prst="rect">
            <a:avLst/>
          </a:prstGeom>
          <a:ln w="12700">
            <a:solidFill>
              <a:srgbClr val="00B0F0"/>
            </a:solidFill>
          </a:ln>
        </p:spPr>
      </p:pic>
      <p:pic>
        <p:nvPicPr>
          <p:cNvPr id="4" name="Picture 3">
            <a:extLst>
              <a:ext uri="{FF2B5EF4-FFF2-40B4-BE49-F238E27FC236}">
                <a16:creationId xmlns:a16="http://schemas.microsoft.com/office/drawing/2014/main" id="{7C7F0BD7-A6C8-3D26-CDB8-AC1A6CD7A45F}"/>
              </a:ext>
            </a:extLst>
          </p:cNvPr>
          <p:cNvPicPr>
            <a:picLocks noChangeAspect="1"/>
          </p:cNvPicPr>
          <p:nvPr/>
        </p:nvPicPr>
        <p:blipFill>
          <a:blip r:embed="rId5"/>
          <a:stretch>
            <a:fillRect/>
          </a:stretch>
        </p:blipFill>
        <p:spPr>
          <a:xfrm>
            <a:off x="3033816" y="1137999"/>
            <a:ext cx="8283147" cy="5407054"/>
          </a:xfrm>
          <a:prstGeom prst="rect">
            <a:avLst/>
          </a:prstGeom>
          <a:ln w="28575">
            <a:solidFill>
              <a:srgbClr val="00B050"/>
            </a:solidFill>
          </a:ln>
        </p:spPr>
      </p:pic>
      <p:pic>
        <p:nvPicPr>
          <p:cNvPr id="7" name="Picture 6">
            <a:extLst>
              <a:ext uri="{FF2B5EF4-FFF2-40B4-BE49-F238E27FC236}">
                <a16:creationId xmlns:a16="http://schemas.microsoft.com/office/drawing/2014/main" id="{D8E3357A-03D9-25F8-1816-0F0F1B45EFF4}"/>
              </a:ext>
            </a:extLst>
          </p:cNvPr>
          <p:cNvPicPr>
            <a:picLocks noChangeAspect="1"/>
          </p:cNvPicPr>
          <p:nvPr/>
        </p:nvPicPr>
        <p:blipFill>
          <a:blip r:embed="rId6"/>
          <a:stretch>
            <a:fillRect/>
          </a:stretch>
        </p:blipFill>
        <p:spPr>
          <a:xfrm>
            <a:off x="229430" y="3211832"/>
            <a:ext cx="2574957" cy="1653683"/>
          </a:xfrm>
          <a:prstGeom prst="rect">
            <a:avLst/>
          </a:prstGeom>
        </p:spPr>
      </p:pic>
    </p:spTree>
    <p:extLst>
      <p:ext uri="{BB962C8B-B14F-4D97-AF65-F5344CB8AC3E}">
        <p14:creationId xmlns:p14="http://schemas.microsoft.com/office/powerpoint/2010/main" val="43743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DC01-9BC3-A113-E83E-867819836501}"/>
              </a:ext>
            </a:extLst>
          </p:cNvPr>
          <p:cNvSpPr>
            <a:spLocks noGrp="1"/>
          </p:cNvSpPr>
          <p:nvPr>
            <p:ph type="title"/>
          </p:nvPr>
        </p:nvSpPr>
        <p:spPr>
          <a:xfrm>
            <a:off x="1061280" y="2605548"/>
            <a:ext cx="10353762" cy="1257300"/>
          </a:xfrm>
        </p:spPr>
        <p:txBody>
          <a:bodyPr/>
          <a:lstStyle/>
          <a:p>
            <a:r>
              <a:rPr lang="en-US" dirty="0"/>
              <a:t>Introduction and Background</a:t>
            </a:r>
          </a:p>
        </p:txBody>
      </p:sp>
    </p:spTree>
    <p:extLst>
      <p:ext uri="{BB962C8B-B14F-4D97-AF65-F5344CB8AC3E}">
        <p14:creationId xmlns:p14="http://schemas.microsoft.com/office/powerpoint/2010/main" val="3254969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800" dirty="0"/>
              <a:t>ROC, Lift curve and F curve</a:t>
            </a:r>
          </a:p>
        </p:txBody>
      </p:sp>
      <p:pic>
        <p:nvPicPr>
          <p:cNvPr id="4" name="Picture 3">
            <a:extLst>
              <a:ext uri="{FF2B5EF4-FFF2-40B4-BE49-F238E27FC236}">
                <a16:creationId xmlns:a16="http://schemas.microsoft.com/office/drawing/2014/main" id="{C11F2E76-5A0D-79E2-A9A0-03F9EB2A418A}"/>
              </a:ext>
            </a:extLst>
          </p:cNvPr>
          <p:cNvPicPr>
            <a:picLocks noChangeAspect="1"/>
          </p:cNvPicPr>
          <p:nvPr/>
        </p:nvPicPr>
        <p:blipFill>
          <a:blip r:embed="rId4"/>
          <a:stretch>
            <a:fillRect/>
          </a:stretch>
        </p:blipFill>
        <p:spPr>
          <a:xfrm>
            <a:off x="2163097" y="1257300"/>
            <a:ext cx="7873930" cy="5464882"/>
          </a:xfrm>
          <a:prstGeom prst="rect">
            <a:avLst/>
          </a:prstGeom>
          <a:ln w="57150">
            <a:solidFill>
              <a:schemeClr val="bg1"/>
            </a:solidFill>
          </a:ln>
        </p:spPr>
      </p:pic>
    </p:spTree>
    <p:extLst>
      <p:ext uri="{BB962C8B-B14F-4D97-AF65-F5344CB8AC3E}">
        <p14:creationId xmlns:p14="http://schemas.microsoft.com/office/powerpoint/2010/main" val="2103453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4063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a:t>Majority Voting</a:t>
            </a:r>
          </a:p>
        </p:txBody>
      </p:sp>
      <p:sp>
        <p:nvSpPr>
          <p:cNvPr id="9" name="TextBox 8">
            <a:extLst>
              <a:ext uri="{FF2B5EF4-FFF2-40B4-BE49-F238E27FC236}">
                <a16:creationId xmlns:a16="http://schemas.microsoft.com/office/drawing/2014/main" id="{EEF82A21-3B50-8B67-38ED-2436BE0DB9CF}"/>
              </a:ext>
            </a:extLst>
          </p:cNvPr>
          <p:cNvSpPr txBox="1"/>
          <p:nvPr/>
        </p:nvSpPr>
        <p:spPr>
          <a:xfrm>
            <a:off x="7413807" y="3974681"/>
            <a:ext cx="2572716" cy="646331"/>
          </a:xfrm>
          <a:prstGeom prst="rect">
            <a:avLst/>
          </a:prstGeom>
          <a:noFill/>
        </p:spPr>
        <p:txBody>
          <a:bodyPr wrap="square">
            <a:spAutoFit/>
          </a:bodyPr>
          <a:lstStyle/>
          <a:p>
            <a:r>
              <a:rPr lang="en-US" i="1" dirty="0"/>
              <a:t>Accuracy is 91.8%</a:t>
            </a:r>
          </a:p>
          <a:p>
            <a:r>
              <a:rPr lang="en-US" i="1" dirty="0"/>
              <a:t>True Positive Count is 1642</a:t>
            </a:r>
          </a:p>
        </p:txBody>
      </p:sp>
      <p:pic>
        <p:nvPicPr>
          <p:cNvPr id="5" name="Picture 4">
            <a:extLst>
              <a:ext uri="{FF2B5EF4-FFF2-40B4-BE49-F238E27FC236}">
                <a16:creationId xmlns:a16="http://schemas.microsoft.com/office/drawing/2014/main" id="{C8251F3C-56CE-3137-6CE6-493E57ED99BF}"/>
              </a:ext>
            </a:extLst>
          </p:cNvPr>
          <p:cNvPicPr>
            <a:picLocks noChangeAspect="1"/>
          </p:cNvPicPr>
          <p:nvPr/>
        </p:nvPicPr>
        <p:blipFill>
          <a:blip r:embed="rId4"/>
          <a:stretch>
            <a:fillRect/>
          </a:stretch>
        </p:blipFill>
        <p:spPr>
          <a:xfrm>
            <a:off x="6264230" y="1281088"/>
            <a:ext cx="5013975" cy="2665509"/>
          </a:xfrm>
          <a:prstGeom prst="rect">
            <a:avLst/>
          </a:prstGeom>
          <a:ln w="38100">
            <a:solidFill>
              <a:srgbClr val="00B0F0"/>
            </a:solidFill>
          </a:ln>
        </p:spPr>
      </p:pic>
      <p:pic>
        <p:nvPicPr>
          <p:cNvPr id="4098" name="Picture 2" descr="Majority voting algorithm | Download Scientific Diagram">
            <a:extLst>
              <a:ext uri="{FF2B5EF4-FFF2-40B4-BE49-F238E27FC236}">
                <a16:creationId xmlns:a16="http://schemas.microsoft.com/office/drawing/2014/main" id="{68D2751D-DD49-8144-BF02-D3DE3FB8F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131" y="1260828"/>
            <a:ext cx="443865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249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8329"/>
            <a:ext cx="12192000" cy="6857990"/>
          </a:xfrm>
          <a:prstGeom prst="rect">
            <a:avLst/>
          </a:prstGeom>
        </p:spPr>
      </p:pic>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800"/>
              <a:t>ROC, Lift curve - Majority Voting</a:t>
            </a:r>
          </a:p>
        </p:txBody>
      </p:sp>
      <p:pic>
        <p:nvPicPr>
          <p:cNvPr id="4" name="Picture 3">
            <a:extLst>
              <a:ext uri="{FF2B5EF4-FFF2-40B4-BE49-F238E27FC236}">
                <a16:creationId xmlns:a16="http://schemas.microsoft.com/office/drawing/2014/main" id="{66BD7C1B-70F4-7131-4CB2-0E32B656E673}"/>
              </a:ext>
            </a:extLst>
          </p:cNvPr>
          <p:cNvPicPr>
            <a:picLocks noChangeAspect="1"/>
          </p:cNvPicPr>
          <p:nvPr/>
        </p:nvPicPr>
        <p:blipFill>
          <a:blip r:embed="rId4"/>
          <a:stretch>
            <a:fillRect/>
          </a:stretch>
        </p:blipFill>
        <p:spPr>
          <a:xfrm>
            <a:off x="3106995" y="1148729"/>
            <a:ext cx="6607276" cy="5395428"/>
          </a:xfrm>
          <a:prstGeom prst="rect">
            <a:avLst/>
          </a:prstGeom>
        </p:spPr>
      </p:pic>
    </p:spTree>
    <p:extLst>
      <p:ext uri="{BB962C8B-B14F-4D97-AF65-F5344CB8AC3E}">
        <p14:creationId xmlns:p14="http://schemas.microsoft.com/office/powerpoint/2010/main" val="275842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245806" y="38056"/>
            <a:ext cx="12998245"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a:effectLst/>
                <a:latin typeface="Calibri" panose="020F0502020204030204" pitchFamily="34" charset="0"/>
                <a:cs typeface="Times New Roman" panose="02020603050405020304" pitchFamily="18" charset="0"/>
              </a:rPr>
              <a:t>Model Comparison Metrics-</a:t>
            </a:r>
            <a:r>
              <a:rPr lang="en-US" sz="4000">
                <a:effectLst/>
                <a:latin typeface="Calibri" panose="020F0502020204030204" pitchFamily="34" charset="0"/>
                <a:ea typeface="Calibri" panose="020F0502020204030204" pitchFamily="34" charset="0"/>
                <a:cs typeface="Times New Roman" panose="02020603050405020304" pitchFamily="18" charset="0"/>
              </a:rPr>
              <a:t>Evaluation</a:t>
            </a:r>
            <a:r>
              <a:rPr lang="en-US" sz="4000" dirty="0">
                <a:effectLst/>
                <a:latin typeface="Calibri" panose="020F0502020204030204" pitchFamily="34" charset="0"/>
                <a:ea typeface="Calibri" panose="020F0502020204030204" pitchFamily="34" charset="0"/>
                <a:cs typeface="Times New Roman" panose="02020603050405020304" pitchFamily="18" charset="0"/>
              </a:rPr>
              <a:t> Criteria</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113176" y="813521"/>
            <a:ext cx="12280280" cy="5529388"/>
          </a:xfrm>
          <a:prstGeom prst="rect">
            <a:avLst/>
          </a:prstGeom>
          <a:effectLst>
            <a:outerShdw blurRad="25400" dir="17880000">
              <a:srgbClr val="000000">
                <a:alpha val="46000"/>
              </a:srgbClr>
            </a:outerShdw>
          </a:effectLst>
        </p:spPr>
        <p:txBody>
          <a:bodyPr vert="horz" lIns="91440" tIns="45720" rIns="91440" bIns="45720" rtlCol="0" anchor="ctr">
            <a:normAutofit fontScale="8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Arial" panose="020B0604020202020204" pitchFamily="34" charset="0"/>
              <a:buChar char="•"/>
            </a:pPr>
            <a:r>
              <a:rPr lang="en-US" sz="2800" i="1" dirty="0">
                <a:effectLst/>
                <a:latin typeface="+mn-lt"/>
                <a:cs typeface="Times New Roman" panose="02020603050405020304" pitchFamily="18" charset="0"/>
              </a:rPr>
              <a:t>Our criteria to access the model is to reduce the number of customers who have been misclassified as canceled (FP). Considering this, Majority Voting gave the best result in terms of sensitivity.</a:t>
            </a:r>
          </a:p>
          <a:p>
            <a:pPr algn="l">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endParaRPr lang="en-US" sz="2800" i="1" dirty="0">
              <a:effectLst/>
              <a:latin typeface="+mn-lt"/>
              <a:cs typeface="Times New Roman" panose="02020603050405020304" pitchFamily="18" charset="0"/>
            </a:endParaRPr>
          </a:p>
          <a:p>
            <a:pPr>
              <a:spcBef>
                <a:spcPts val="0"/>
              </a:spcBef>
            </a:pPr>
            <a:r>
              <a:rPr lang="en-US" sz="2800" i="1" dirty="0">
                <a:effectLst/>
                <a:latin typeface="+mn-lt"/>
                <a:cs typeface="Times New Roman" panose="02020603050405020304" pitchFamily="18" charset="0"/>
              </a:rPr>
              <a:t>According to that best Model we chose is Majority Voting–which has the least False Positives. This is because the business intends on finding policyholders who are canceling their membership.</a:t>
            </a:r>
          </a:p>
          <a:p>
            <a:pPr>
              <a:spcBef>
                <a:spcPts val="0"/>
              </a:spcBef>
            </a:pPr>
            <a:endParaRPr lang="en-US" sz="2800" i="1" dirty="0">
              <a:effectLst/>
              <a:latin typeface="+mn-lt"/>
              <a:cs typeface="Times New Roman" panose="02020603050405020304" pitchFamily="18" charset="0"/>
            </a:endParaRPr>
          </a:p>
          <a:p>
            <a:pPr algn="l">
              <a:spcBef>
                <a:spcPts val="0"/>
              </a:spcBef>
            </a:pPr>
            <a:r>
              <a:rPr lang="en-US" sz="2800" i="1" dirty="0">
                <a:effectLst/>
                <a:latin typeface="+mn-lt"/>
                <a:cs typeface="Times New Roman" panose="02020603050405020304" pitchFamily="18" charset="0"/>
              </a:rPr>
              <a:t> </a:t>
            </a:r>
          </a:p>
        </p:txBody>
      </p:sp>
      <p:pic>
        <p:nvPicPr>
          <p:cNvPr id="9" name="Picture 8">
            <a:extLst>
              <a:ext uri="{FF2B5EF4-FFF2-40B4-BE49-F238E27FC236}">
                <a16:creationId xmlns:a16="http://schemas.microsoft.com/office/drawing/2014/main" id="{DCEFDFE3-CA49-C0C5-FF52-7A7497705F27}"/>
              </a:ext>
            </a:extLst>
          </p:cNvPr>
          <p:cNvPicPr>
            <a:picLocks noChangeAspect="1"/>
          </p:cNvPicPr>
          <p:nvPr/>
        </p:nvPicPr>
        <p:blipFill>
          <a:blip r:embed="rId5"/>
          <a:stretch>
            <a:fillRect/>
          </a:stretch>
        </p:blipFill>
        <p:spPr>
          <a:xfrm>
            <a:off x="6750504" y="3721910"/>
            <a:ext cx="1470787" cy="823031"/>
          </a:xfrm>
          <a:prstGeom prst="rect">
            <a:avLst/>
          </a:prstGeom>
        </p:spPr>
      </p:pic>
      <p:pic>
        <p:nvPicPr>
          <p:cNvPr id="11" name="Picture 10">
            <a:extLst>
              <a:ext uri="{FF2B5EF4-FFF2-40B4-BE49-F238E27FC236}">
                <a16:creationId xmlns:a16="http://schemas.microsoft.com/office/drawing/2014/main" id="{5CBF1F58-0C36-3387-4A47-E1856324069D}"/>
              </a:ext>
            </a:extLst>
          </p:cNvPr>
          <p:cNvPicPr>
            <a:picLocks noChangeAspect="1"/>
          </p:cNvPicPr>
          <p:nvPr/>
        </p:nvPicPr>
        <p:blipFill>
          <a:blip r:embed="rId6"/>
          <a:stretch>
            <a:fillRect/>
          </a:stretch>
        </p:blipFill>
        <p:spPr>
          <a:xfrm>
            <a:off x="3890249" y="3767634"/>
            <a:ext cx="1501270" cy="777307"/>
          </a:xfrm>
          <a:prstGeom prst="rect">
            <a:avLst/>
          </a:prstGeom>
        </p:spPr>
      </p:pic>
      <p:sp>
        <p:nvSpPr>
          <p:cNvPr id="13" name="Arrow: Right 12">
            <a:extLst>
              <a:ext uri="{FF2B5EF4-FFF2-40B4-BE49-F238E27FC236}">
                <a16:creationId xmlns:a16="http://schemas.microsoft.com/office/drawing/2014/main" id="{283287D6-6392-1806-014B-9739332A0E1F}"/>
              </a:ext>
            </a:extLst>
          </p:cNvPr>
          <p:cNvSpPr/>
          <p:nvPr/>
        </p:nvSpPr>
        <p:spPr>
          <a:xfrm>
            <a:off x="5577840" y="3901440"/>
            <a:ext cx="995680" cy="5486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81D8C6-F57F-0A5C-7BC5-DFD5F3FD9A9D}"/>
              </a:ext>
            </a:extLst>
          </p:cNvPr>
          <p:cNvSpPr txBox="1"/>
          <p:nvPr/>
        </p:nvSpPr>
        <p:spPr>
          <a:xfrm>
            <a:off x="4316278" y="4488028"/>
            <a:ext cx="1341120" cy="369332"/>
          </a:xfrm>
          <a:prstGeom prst="rect">
            <a:avLst/>
          </a:prstGeom>
          <a:noFill/>
        </p:spPr>
        <p:txBody>
          <a:bodyPr wrap="square" rtlCol="0">
            <a:spAutoFit/>
          </a:bodyPr>
          <a:lstStyle/>
          <a:p>
            <a:r>
              <a:rPr lang="en-US" dirty="0"/>
              <a:t>Logistic</a:t>
            </a:r>
          </a:p>
        </p:txBody>
      </p:sp>
      <p:sp>
        <p:nvSpPr>
          <p:cNvPr id="15" name="TextBox 14">
            <a:extLst>
              <a:ext uri="{FF2B5EF4-FFF2-40B4-BE49-F238E27FC236}">
                <a16:creationId xmlns:a16="http://schemas.microsoft.com/office/drawing/2014/main" id="{F23B1E28-2DC4-3A0F-6A08-DAE3C3AD582C}"/>
              </a:ext>
            </a:extLst>
          </p:cNvPr>
          <p:cNvSpPr txBox="1"/>
          <p:nvPr/>
        </p:nvSpPr>
        <p:spPr>
          <a:xfrm>
            <a:off x="6727644" y="4488028"/>
            <a:ext cx="1732797" cy="369332"/>
          </a:xfrm>
          <a:prstGeom prst="rect">
            <a:avLst/>
          </a:prstGeom>
          <a:noFill/>
        </p:spPr>
        <p:txBody>
          <a:bodyPr wrap="square" rtlCol="0">
            <a:spAutoFit/>
          </a:bodyPr>
          <a:lstStyle/>
          <a:p>
            <a:r>
              <a:rPr lang="en-US" dirty="0"/>
              <a:t>Majority Voting</a:t>
            </a:r>
          </a:p>
        </p:txBody>
      </p:sp>
      <p:pic>
        <p:nvPicPr>
          <p:cNvPr id="18" name="Picture 17">
            <a:extLst>
              <a:ext uri="{FF2B5EF4-FFF2-40B4-BE49-F238E27FC236}">
                <a16:creationId xmlns:a16="http://schemas.microsoft.com/office/drawing/2014/main" id="{DABC0343-1314-BCDA-A9EC-78572A9239FF}"/>
              </a:ext>
            </a:extLst>
          </p:cNvPr>
          <p:cNvPicPr>
            <a:picLocks noChangeAspect="1"/>
          </p:cNvPicPr>
          <p:nvPr/>
        </p:nvPicPr>
        <p:blipFill>
          <a:blip r:embed="rId7"/>
          <a:stretch>
            <a:fillRect/>
          </a:stretch>
        </p:blipFill>
        <p:spPr>
          <a:xfrm>
            <a:off x="2550160" y="1693619"/>
            <a:ext cx="7559040" cy="1894497"/>
          </a:xfrm>
          <a:prstGeom prst="rect">
            <a:avLst/>
          </a:prstGeom>
        </p:spPr>
      </p:pic>
    </p:spTree>
    <p:extLst>
      <p:ext uri="{BB962C8B-B14F-4D97-AF65-F5344CB8AC3E}">
        <p14:creationId xmlns:p14="http://schemas.microsoft.com/office/powerpoint/2010/main" val="1569424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95155" y="-347793"/>
            <a:ext cx="1099740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2800" i="1" dirty="0">
                <a:effectLst/>
                <a:latin typeface="+mn-lt"/>
                <a:cs typeface="Times New Roman" panose="02020603050405020304" pitchFamily="18" charset="0"/>
              </a:rPr>
              <a:t>Based on our analysis, the recommendations would be :</a:t>
            </a:r>
          </a:p>
          <a:p>
            <a:pPr algn="l">
              <a:spcBef>
                <a:spcPts val="0"/>
              </a:spcBef>
            </a:pPr>
            <a:endParaRPr lang="en-US" sz="2800" i="1" dirty="0">
              <a:effectLst/>
              <a:latin typeface="+mn-lt"/>
              <a:cs typeface="Times New Roman" panose="02020603050405020304" pitchFamily="18" charset="0"/>
            </a:endParaRPr>
          </a:p>
          <a:p>
            <a:pPr marL="457200" indent="-457200" algn="l">
              <a:spcBef>
                <a:spcPts val="0"/>
              </a:spcBef>
              <a:buFont typeface="Wingdings" panose="05000000000000000000" pitchFamily="2" charset="2"/>
              <a:buChar char="Ø"/>
            </a:pPr>
            <a:r>
              <a:rPr lang="en-US" sz="2800" i="1" dirty="0">
                <a:effectLst/>
                <a:latin typeface="+mn-lt"/>
                <a:cs typeface="Times New Roman" panose="02020603050405020304" pitchFamily="18" charset="0"/>
              </a:rPr>
              <a:t>To concentrate on the zones of Arizona and Iowa states by rolling out offers, because there is a rise on customers canceling their membership in these areas.</a:t>
            </a:r>
          </a:p>
          <a:p>
            <a:pPr marL="457200" indent="-457200" algn="l">
              <a:spcBef>
                <a:spcPts val="0"/>
              </a:spcBef>
              <a:buFont typeface="Wingdings" panose="05000000000000000000" pitchFamily="2" charset="2"/>
              <a:buChar char="Ø"/>
            </a:pPr>
            <a:r>
              <a:rPr lang="en-US" sz="2800" i="1" dirty="0">
                <a:effectLst/>
                <a:latin typeface="+mn-lt"/>
                <a:cs typeface="Times New Roman" panose="02020603050405020304" pitchFamily="18" charset="0"/>
              </a:rPr>
              <a:t>To focus on customers who are claiming benefits- offering a nominal subsidy on their next premium, which might retain their membership with the business</a:t>
            </a:r>
          </a:p>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4" name="Picture 3">
            <a:extLst>
              <a:ext uri="{FF2B5EF4-FFF2-40B4-BE49-F238E27FC236}">
                <a16:creationId xmlns:a16="http://schemas.microsoft.com/office/drawing/2014/main" id="{3511B6C3-0751-F276-C21A-BAF0FF16DBAC}"/>
              </a:ext>
            </a:extLst>
          </p:cNvPr>
          <p:cNvPicPr>
            <a:picLocks noChangeAspect="1"/>
          </p:cNvPicPr>
          <p:nvPr/>
        </p:nvPicPr>
        <p:blipFill>
          <a:blip r:embed="rId5"/>
          <a:stretch>
            <a:fillRect/>
          </a:stretch>
        </p:blipFill>
        <p:spPr>
          <a:xfrm>
            <a:off x="6828550" y="4082959"/>
            <a:ext cx="4404792" cy="2541751"/>
          </a:xfrm>
          <a:prstGeom prst="rect">
            <a:avLst/>
          </a:prstGeom>
        </p:spPr>
      </p:pic>
      <p:pic>
        <p:nvPicPr>
          <p:cNvPr id="2" name="Picture 1">
            <a:extLst>
              <a:ext uri="{FF2B5EF4-FFF2-40B4-BE49-F238E27FC236}">
                <a16:creationId xmlns:a16="http://schemas.microsoft.com/office/drawing/2014/main" id="{6603C8A4-A1CA-9876-B266-A49C7E029049}"/>
              </a:ext>
            </a:extLst>
          </p:cNvPr>
          <p:cNvPicPr>
            <a:picLocks noChangeAspect="1"/>
          </p:cNvPicPr>
          <p:nvPr/>
        </p:nvPicPr>
        <p:blipFill>
          <a:blip r:embed="rId6"/>
          <a:stretch>
            <a:fillRect/>
          </a:stretch>
        </p:blipFill>
        <p:spPr>
          <a:xfrm>
            <a:off x="1012723" y="4031978"/>
            <a:ext cx="4191004" cy="2564211"/>
          </a:xfrm>
          <a:prstGeom prst="rect">
            <a:avLst/>
          </a:prstGeom>
        </p:spPr>
      </p:pic>
    </p:spTree>
    <p:extLst>
      <p:ext uri="{BB962C8B-B14F-4D97-AF65-F5344CB8AC3E}">
        <p14:creationId xmlns:p14="http://schemas.microsoft.com/office/powerpoint/2010/main" val="1427870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828750" y="2666384"/>
            <a:ext cx="4906902" cy="3714749"/>
          </a:xfrm>
        </p:spPr>
        <p:txBody>
          <a:bodyPr vert="horz" lIns="91440" tIns="45720" rIns="91440" bIns="45720" rtlCol="0" anchor="ctr">
            <a:normAutofit lnSpcReduction="10000"/>
          </a:bodyPr>
          <a:lstStyle/>
          <a:p>
            <a:pPr lvl="0">
              <a:buFont typeface="Wingdings" panose="05000000000000000000" pitchFamily="2" charset="2"/>
              <a:buChar char="Ø"/>
            </a:pPr>
            <a:r>
              <a:rPr lang="en-US" dirty="0"/>
              <a:t>We want to advise the company to give preference to customers with high credit scores, as we can infer low, and medium is included to cancel the plan.</a:t>
            </a:r>
          </a:p>
          <a:p>
            <a:pPr lvl="0">
              <a:buFont typeface="Wingdings" panose="05000000000000000000" pitchFamily="2" charset="2"/>
              <a:buChar char="Ø"/>
            </a:pPr>
            <a:r>
              <a:rPr lang="en-US" dirty="0"/>
              <a:t>Offering reasonable premiums for customers with low/medium credit scores would retain the customers with the company</a:t>
            </a:r>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lvl="0">
              <a:buFont typeface="Wingdings" panose="05000000000000000000" pitchFamily="2" charset="2"/>
              <a:buChar char="Ø"/>
            </a:pPr>
            <a:endParaRPr lang="en-US" dirty="0"/>
          </a:p>
          <a:p>
            <a:pPr marL="36900" lvl="0" indent="0">
              <a:buNone/>
            </a:pPr>
            <a:endParaRPr lang="en-US" dirty="0"/>
          </a:p>
          <a:p>
            <a:pPr marL="36900" lvl="0" indent="0">
              <a:buFont typeface="Wingdings 2" charset="2"/>
              <a:buNone/>
            </a:pPr>
            <a:endParaRPr lang="en-US" dirty="0"/>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17664" y="989395"/>
            <a:ext cx="424231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7" name="Picture 6">
            <a:extLst>
              <a:ext uri="{FF2B5EF4-FFF2-40B4-BE49-F238E27FC236}">
                <a16:creationId xmlns:a16="http://schemas.microsoft.com/office/drawing/2014/main" id="{48F1E656-D2DE-71CF-D7A0-3DF43DF27223}"/>
              </a:ext>
            </a:extLst>
          </p:cNvPr>
          <p:cNvPicPr>
            <a:picLocks noChangeAspect="1"/>
          </p:cNvPicPr>
          <p:nvPr/>
        </p:nvPicPr>
        <p:blipFill>
          <a:blip r:embed="rId5"/>
          <a:stretch>
            <a:fillRect/>
          </a:stretch>
        </p:blipFill>
        <p:spPr>
          <a:xfrm>
            <a:off x="6096000" y="1523195"/>
            <a:ext cx="5440685" cy="3664404"/>
          </a:xfrm>
          <a:prstGeom prst="rect">
            <a:avLst/>
          </a:prstGeom>
        </p:spPr>
      </p:pic>
      <p:sp>
        <p:nvSpPr>
          <p:cNvPr id="9" name="TextBox 8">
            <a:extLst>
              <a:ext uri="{FF2B5EF4-FFF2-40B4-BE49-F238E27FC236}">
                <a16:creationId xmlns:a16="http://schemas.microsoft.com/office/drawing/2014/main" id="{80A3753D-EBE3-6C08-731D-C1B73DEB840C}"/>
              </a:ext>
            </a:extLst>
          </p:cNvPr>
          <p:cNvSpPr txBox="1"/>
          <p:nvPr/>
        </p:nvSpPr>
        <p:spPr>
          <a:xfrm>
            <a:off x="8622090" y="1447605"/>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309399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48429"/>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b="1" dirty="0"/>
              <a:t>Future work</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2189649"/>
            <a:ext cx="4884070" cy="4058751"/>
          </a:xfrm>
        </p:spPr>
        <p:txBody>
          <a:bodyPr anchor="t">
            <a:normAutofit/>
          </a:bodyPr>
          <a:lstStyle/>
          <a:p>
            <a:pPr marL="36900" indent="0" algn="just">
              <a:buNone/>
            </a:pPr>
            <a:r>
              <a:rPr lang="en-US" sz="2800" dirty="0"/>
              <a:t>We will incorporate our best model on Kaggle, so our predictions might help home insurance companies to focus on their specific parameters to retain their customers</a:t>
            </a:r>
          </a:p>
        </p:txBody>
      </p:sp>
    </p:spTree>
    <p:extLst>
      <p:ext uri="{BB962C8B-B14F-4D97-AF65-F5344CB8AC3E}">
        <p14:creationId xmlns:p14="http://schemas.microsoft.com/office/powerpoint/2010/main" val="3959227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useBgFill="1">
        <p:nvSpPr>
          <p:cNvPr id="37"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0" y="2825840"/>
            <a:ext cx="6436104" cy="1052422"/>
          </a:xfrm>
        </p:spPr>
        <p:txBody>
          <a:bodyPr vert="horz" lIns="91440" tIns="45720" rIns="91440" bIns="45720" rtlCol="0" anchor="b">
            <a:normAutofit/>
          </a:bodyPr>
          <a:lstStyle/>
          <a:p>
            <a:pPr algn="l"/>
            <a:r>
              <a:rPr lang="en-US" sz="4400">
                <a:cs typeface="Times New Roman" panose="02020603050405020304" pitchFamily="18" charset="0"/>
              </a:rPr>
              <a:t>References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2"/>
          </p:nvPr>
        </p:nvSpPr>
        <p:spPr>
          <a:xfrm>
            <a:off x="228598" y="3878262"/>
            <a:ext cx="7381569" cy="1224680"/>
          </a:xfrm>
        </p:spPr>
        <p:txBody>
          <a:bodyPr vert="horz" lIns="91440" tIns="45720" rIns="91440" bIns="45720" rtlCol="0" anchor="t">
            <a:normAutofit fontScale="92500" lnSpcReduction="10000"/>
          </a:bodyPr>
          <a:lstStyle/>
          <a:p>
            <a:pPr algn="l"/>
            <a:r>
              <a:rPr lang="en-US" sz="1800" i="1" u="sng">
                <a:solidFill>
                  <a:schemeClr val="tx1"/>
                </a:solidFill>
                <a:hlinkClick r:id="rId5">
                  <a:extLst>
                    <a:ext uri="{A12FA001-AC4F-418D-AE19-62706E023703}">
                      <ahyp:hlinkClr xmlns:ahyp="http://schemas.microsoft.com/office/drawing/2018/hyperlinkcolor" val="tx"/>
                    </a:ext>
                  </a:extLst>
                </a:hlinkClick>
              </a:rPr>
              <a:t>https://www.kaggle.com/competitions/trv-ness-hackathon-2022</a:t>
            </a:r>
            <a:endParaRPr lang="en-US" sz="1800" i="1" u="sng">
              <a:solidFill>
                <a:schemeClr val="tx1"/>
              </a:solidFill>
            </a:endParaRPr>
          </a:p>
          <a:p>
            <a:pPr algn="l"/>
            <a:r>
              <a:rPr lang="en-US" sz="1800" i="1" u="sng">
                <a:solidFill>
                  <a:schemeClr val="tx1"/>
                </a:solidFill>
              </a:rPr>
              <a:t>https://www.valuepenguin.com/home-insurance-statistics</a:t>
            </a:r>
          </a:p>
          <a:p>
            <a:pPr algn="l"/>
            <a:r>
              <a:rPr lang="en-US" sz="1800" i="1">
                <a:solidFill>
                  <a:schemeClr val="tx1"/>
                </a:solidFill>
              </a:rPr>
              <a:t>Textbook-Michael J. Crawley - Statistics, 2nd Edition_ An Introduction Using R-Wiley (2014)</a:t>
            </a:r>
          </a:p>
          <a:p>
            <a:pPr algn="l"/>
            <a:endParaRPr lang="en-US" sz="1800" i="1" u="sng">
              <a:solidFill>
                <a:schemeClr val="tx1"/>
              </a:solidFill>
            </a:endParaRPr>
          </a:p>
          <a:p>
            <a:pPr algn="l"/>
            <a:endParaRPr lang="en-US" sz="1800" i="1" u="sng">
              <a:solidFill>
                <a:schemeClr val="tx1"/>
              </a:solidFill>
            </a:endParaRPr>
          </a:p>
          <a:p>
            <a:pPr algn="l"/>
            <a:endParaRPr lang="en-US" sz="1800" i="1" u="sng">
              <a:solidFill>
                <a:schemeClr val="tx1"/>
              </a:solidFill>
            </a:endParaRPr>
          </a:p>
        </p:txBody>
      </p:sp>
    </p:spTree>
    <p:extLst>
      <p:ext uri="{BB962C8B-B14F-4D97-AF65-F5344CB8AC3E}">
        <p14:creationId xmlns:p14="http://schemas.microsoft.com/office/powerpoint/2010/main" val="330974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4185-7764-015C-9EF5-0D4E33412EEC}"/>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2676379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F15E-AC11-E7E4-1662-5969FB2138C2}"/>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Year Vs Cancel</a:t>
            </a:r>
          </a:p>
        </p:txBody>
      </p:sp>
      <p:pic>
        <p:nvPicPr>
          <p:cNvPr id="4" name="Picture 3">
            <a:extLst>
              <a:ext uri="{FF2B5EF4-FFF2-40B4-BE49-F238E27FC236}">
                <a16:creationId xmlns:a16="http://schemas.microsoft.com/office/drawing/2014/main" id="{BEC3DBBD-084C-A34F-4D9F-4407BA411FA1}"/>
              </a:ext>
            </a:extLst>
          </p:cNvPr>
          <p:cNvPicPr>
            <a:picLocks noChangeAspect="1"/>
          </p:cNvPicPr>
          <p:nvPr/>
        </p:nvPicPr>
        <p:blipFill>
          <a:blip r:embed="rId2"/>
          <a:stretch>
            <a:fillRect/>
          </a:stretch>
        </p:blipFill>
        <p:spPr>
          <a:xfrm>
            <a:off x="4989992" y="531898"/>
            <a:ext cx="6867685" cy="3796072"/>
          </a:xfrm>
          <a:prstGeom prst="rect">
            <a:avLst/>
          </a:prstGeom>
        </p:spPr>
      </p:pic>
      <p:sp>
        <p:nvSpPr>
          <p:cNvPr id="5" name="TextBox 4">
            <a:extLst>
              <a:ext uri="{FF2B5EF4-FFF2-40B4-BE49-F238E27FC236}">
                <a16:creationId xmlns:a16="http://schemas.microsoft.com/office/drawing/2014/main" id="{0499081B-91D6-21D8-35AC-1C7DBEED9F04}"/>
              </a:ext>
            </a:extLst>
          </p:cNvPr>
          <p:cNvSpPr txBox="1"/>
          <p:nvPr/>
        </p:nvSpPr>
        <p:spPr>
          <a:xfrm>
            <a:off x="8246534" y="514962"/>
            <a:ext cx="406399"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
        <p:nvSpPr>
          <p:cNvPr id="7" name="TextBox 6">
            <a:extLst>
              <a:ext uri="{FF2B5EF4-FFF2-40B4-BE49-F238E27FC236}">
                <a16:creationId xmlns:a16="http://schemas.microsoft.com/office/drawing/2014/main" id="{B02B9A9C-9FDA-C020-B982-B25B70F8A3D8}"/>
              </a:ext>
            </a:extLst>
          </p:cNvPr>
          <p:cNvSpPr txBox="1"/>
          <p:nvPr/>
        </p:nvSpPr>
        <p:spPr>
          <a:xfrm>
            <a:off x="5424961" y="4606175"/>
            <a:ext cx="6455943" cy="1477328"/>
          </a:xfrm>
          <a:prstGeom prst="rect">
            <a:avLst/>
          </a:prstGeom>
          <a:noFill/>
        </p:spPr>
        <p:txBody>
          <a:bodyPr wrap="square" rtlCol="0">
            <a:spAutoFit/>
          </a:bodyPr>
          <a:lstStyle/>
          <a:p>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For kangaroo company, Annually we can observe the maximum policy cancellations are in the year 2014, whereas it is following a declining trend </a:t>
            </a:r>
            <a:r>
              <a:rPr lang="en-US" altLang="en-US" dirty="0">
                <a:solidFill>
                  <a:schemeClr val="bg1"/>
                </a:solidFill>
                <a:latin typeface="Calibri" panose="020F0502020204030204" pitchFamily="34" charset="0"/>
                <a:cs typeface="Calibri" panose="020F0502020204030204" pitchFamily="34" charset="0"/>
              </a:rPr>
              <a:t>till the </a:t>
            </a:r>
            <a:r>
              <a:rPr kumimoji="0" lang="en-US" alt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year 2016, whereas the continuing policies are continuing to increase across the years. </a:t>
            </a:r>
          </a:p>
          <a:p>
            <a:endParaRPr lang="en-US" dirty="0"/>
          </a:p>
        </p:txBody>
      </p:sp>
    </p:spTree>
    <p:extLst>
      <p:ext uri="{BB962C8B-B14F-4D97-AF65-F5344CB8AC3E}">
        <p14:creationId xmlns:p14="http://schemas.microsoft.com/office/powerpoint/2010/main" val="73855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vert="horz" lIns="91440" tIns="45720" rIns="91440" bIns="45720" rtlCol="0" anchor="ctr">
            <a:normAutofit/>
          </a:bodyPr>
          <a:lstStyle/>
          <a:p>
            <a:r>
              <a:rPr lang="en-US" sz="3700" dirty="0">
                <a:cs typeface="Times New Roman" panose="02020603050405020304" pitchFamily="18" charset="0"/>
              </a:rPr>
              <a:t>Problem statement</a:t>
            </a:r>
            <a:endParaRPr lang="en-US" sz="37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a:lnSpc>
                <a:spcPct val="107000"/>
              </a:lnSpc>
              <a:spcBef>
                <a:spcPts val="0"/>
              </a:spcBef>
              <a:spcAft>
                <a:spcPts val="800"/>
              </a:spcAft>
            </a:pPr>
            <a:r>
              <a:rPr lang="en-US" sz="2000" dirty="0">
                <a:effectLst/>
                <a:latin typeface="Calibri" panose="020F0502020204030204" pitchFamily="34" charset="0"/>
                <a:cs typeface="Times New Roman" panose="02020603050405020304" pitchFamily="18" charset="0"/>
              </a:rPr>
              <a:t>Kangaroo is a House Insurance American Company that is concerned about the company’s retention rates and wants to know what is causing policy cancellation and also retain existing customers. The aim of this project is to create a retention model to identify policies that will be renewed or canceled before the end of the term and understand what variables are most influential in causing a policy cancellation.</a:t>
            </a:r>
          </a:p>
          <a:p>
            <a:pPr marL="0">
              <a:lnSpc>
                <a:spcPct val="107000"/>
              </a:lnSpc>
              <a:spcBef>
                <a:spcPts val="0"/>
              </a:spcBef>
              <a:spcAft>
                <a:spcPts val="800"/>
              </a:spcAft>
            </a:pPr>
            <a:endParaRPr lang="en-US" sz="2000" dirty="0">
              <a:effectLst/>
              <a:latin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2000" dirty="0">
                <a:effectLst/>
                <a:latin typeface="Calibri" panose="020F0502020204030204" pitchFamily="34" charset="0"/>
                <a:cs typeface="Times New Roman" panose="02020603050405020304" pitchFamily="18" charset="0"/>
              </a:rPr>
              <a:t>The Kangaroo data set is based on 4 years of property insurance policies from 2013 to 2017. There are almost 30,000 policies in our dataset. </a:t>
            </a:r>
          </a:p>
        </p:txBody>
      </p:sp>
    </p:spTree>
    <p:extLst>
      <p:ext uri="{BB962C8B-B14F-4D97-AF65-F5344CB8AC3E}">
        <p14:creationId xmlns:p14="http://schemas.microsoft.com/office/powerpoint/2010/main" val="283884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609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688323" y="1953797"/>
            <a:ext cx="4518789" cy="3059369"/>
          </a:xfrm>
        </p:spPr>
        <p:txBody>
          <a:bodyPr vert="horz" lIns="91440" tIns="45720" rIns="91440" bIns="45720" rtlCol="0" anchor="ctr">
            <a:normAutofit fontScale="92500"/>
          </a:bodyPr>
          <a:lstStyle/>
          <a:p>
            <a:pPr lvl="0">
              <a:buFont typeface="Wingdings" panose="05000000000000000000" pitchFamily="2" charset="2"/>
              <a:buChar char="Ø"/>
            </a:pPr>
            <a:r>
              <a:rPr lang="en-US" dirty="0"/>
              <a:t>As clearly seen in the bar graph, the policies are renewed when there is human interaction (for ex: broker) in driving the customer to continue their relationship with the company rather than a phone call.</a:t>
            </a:r>
          </a:p>
          <a:p>
            <a:pPr lvl="0">
              <a:buFont typeface="Wingdings" panose="05000000000000000000" pitchFamily="2" charset="2"/>
              <a:buChar char="Ø"/>
            </a:pPr>
            <a:r>
              <a:rPr lang="en-US" dirty="0"/>
              <a:t>We suggest Kangaroo Company to hire more sales representatives.</a:t>
            </a:r>
          </a:p>
        </p:txBody>
      </p:sp>
      <p:sp>
        <p:nvSpPr>
          <p:cNvPr id="6" name="Title 1">
            <a:extLst>
              <a:ext uri="{FF2B5EF4-FFF2-40B4-BE49-F238E27FC236}">
                <a16:creationId xmlns:a16="http://schemas.microsoft.com/office/drawing/2014/main" id="{F837926C-5495-11AE-EC51-5C01BB7D9132}"/>
              </a:ext>
            </a:extLst>
          </p:cNvPr>
          <p:cNvSpPr txBox="1">
            <a:spLocks/>
          </p:cNvSpPr>
          <p:nvPr/>
        </p:nvSpPr>
        <p:spPr>
          <a:xfrm>
            <a:off x="1012723" y="38056"/>
            <a:ext cx="10432420" cy="699363"/>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000" dirty="0">
                <a:effectLst/>
                <a:latin typeface="Calibri" panose="020F0502020204030204" pitchFamily="34" charset="0"/>
                <a:ea typeface="Calibri" panose="020F0502020204030204" pitchFamily="34" charset="0"/>
                <a:cs typeface="Times New Roman" panose="02020603050405020304" pitchFamily="18" charset="0"/>
              </a:rPr>
              <a:t>Recommendations for Kangaroo Company</a:t>
            </a:r>
            <a:endParaRPr lang="en-US" sz="4800" dirty="0"/>
          </a:p>
        </p:txBody>
      </p:sp>
      <p:sp>
        <p:nvSpPr>
          <p:cNvPr id="5" name="Title 1">
            <a:extLst>
              <a:ext uri="{FF2B5EF4-FFF2-40B4-BE49-F238E27FC236}">
                <a16:creationId xmlns:a16="http://schemas.microsoft.com/office/drawing/2014/main" id="{A4F42F2C-4E33-219A-86BE-A6E73E18DD2D}"/>
              </a:ext>
            </a:extLst>
          </p:cNvPr>
          <p:cNvSpPr txBox="1">
            <a:spLocks/>
          </p:cNvSpPr>
          <p:nvPr/>
        </p:nvSpPr>
        <p:spPr>
          <a:xfrm>
            <a:off x="517664" y="989395"/>
            <a:ext cx="4242316" cy="55293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l">
              <a:spcBef>
                <a:spcPts val="0"/>
              </a:spcBef>
              <a:buFont typeface="Wingdings" panose="05000000000000000000" pitchFamily="2" charset="2"/>
              <a:buChar char="Ø"/>
            </a:pPr>
            <a:endParaRPr lang="en-US" sz="2800" i="1" dirty="0">
              <a:effectLst/>
              <a:latin typeface="+mn-lt"/>
              <a:cs typeface="Times New Roman" panose="02020603050405020304" pitchFamily="18" charset="0"/>
            </a:endParaRPr>
          </a:p>
        </p:txBody>
      </p:sp>
      <p:pic>
        <p:nvPicPr>
          <p:cNvPr id="2" name="Picture 1">
            <a:extLst>
              <a:ext uri="{FF2B5EF4-FFF2-40B4-BE49-F238E27FC236}">
                <a16:creationId xmlns:a16="http://schemas.microsoft.com/office/drawing/2014/main" id="{F8546B9F-B0A3-F7E0-8E1E-80E31CE1848D}"/>
              </a:ext>
            </a:extLst>
          </p:cNvPr>
          <p:cNvPicPr>
            <a:picLocks noChangeAspect="1"/>
          </p:cNvPicPr>
          <p:nvPr/>
        </p:nvPicPr>
        <p:blipFill>
          <a:blip r:embed="rId4"/>
          <a:stretch>
            <a:fillRect/>
          </a:stretch>
        </p:blipFill>
        <p:spPr>
          <a:xfrm>
            <a:off x="5755500" y="1560506"/>
            <a:ext cx="6348010" cy="4244708"/>
          </a:xfrm>
          <a:prstGeom prst="rect">
            <a:avLst/>
          </a:prstGeom>
        </p:spPr>
      </p:pic>
      <p:sp>
        <p:nvSpPr>
          <p:cNvPr id="9" name="TextBox 8">
            <a:extLst>
              <a:ext uri="{FF2B5EF4-FFF2-40B4-BE49-F238E27FC236}">
                <a16:creationId xmlns:a16="http://schemas.microsoft.com/office/drawing/2014/main" id="{80A3753D-EBE3-6C08-731D-C1B73DEB840C}"/>
              </a:ext>
            </a:extLst>
          </p:cNvPr>
          <p:cNvSpPr txBox="1"/>
          <p:nvPr/>
        </p:nvSpPr>
        <p:spPr>
          <a:xfrm>
            <a:off x="8769575" y="1511346"/>
            <a:ext cx="467160"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0)</a:t>
            </a:r>
          </a:p>
        </p:txBody>
      </p:sp>
    </p:spTree>
    <p:extLst>
      <p:ext uri="{BB962C8B-B14F-4D97-AF65-F5344CB8AC3E}">
        <p14:creationId xmlns:p14="http://schemas.microsoft.com/office/powerpoint/2010/main" val="2198448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06477" y="98765"/>
            <a:ext cx="11174558" cy="1257300"/>
          </a:xfrm>
        </p:spPr>
        <p:txBody>
          <a:bodyPr vert="horz" lIns="91440" tIns="45720" rIns="91440" bIns="45720" rtlCol="0" anchor="ctr">
            <a:normAutofit/>
          </a:bodyPr>
          <a:lstStyle/>
          <a:p>
            <a:pPr marL="0">
              <a:spcBef>
                <a:spcPts val="0"/>
              </a:spcBef>
              <a:spcAft>
                <a:spcPts val="0"/>
              </a:spcAft>
            </a:pPr>
            <a:r>
              <a:rPr lang="en-US" sz="4800" dirty="0"/>
              <a:t>Decision Tree </a:t>
            </a:r>
            <a:endParaRPr lang="en-US" sz="1600" dirty="0"/>
          </a:p>
        </p:txBody>
      </p:sp>
      <p:sp>
        <p:nvSpPr>
          <p:cNvPr id="14" name="TextBox 13">
            <a:extLst>
              <a:ext uri="{FF2B5EF4-FFF2-40B4-BE49-F238E27FC236}">
                <a16:creationId xmlns:a16="http://schemas.microsoft.com/office/drawing/2014/main" id="{008A5E0D-7D65-0942-3A14-6E4B396B0EC7}"/>
              </a:ext>
            </a:extLst>
          </p:cNvPr>
          <p:cNvSpPr txBox="1"/>
          <p:nvPr/>
        </p:nvSpPr>
        <p:spPr>
          <a:xfrm>
            <a:off x="9071838" y="2190978"/>
            <a:ext cx="2682472" cy="646331"/>
          </a:xfrm>
          <a:prstGeom prst="rect">
            <a:avLst/>
          </a:prstGeom>
          <a:noFill/>
        </p:spPr>
        <p:txBody>
          <a:bodyPr wrap="square">
            <a:spAutoFit/>
          </a:bodyPr>
          <a:lstStyle/>
          <a:p>
            <a:r>
              <a:rPr lang="en-US" i="1"/>
              <a:t>Accuracy is 71.97%</a:t>
            </a:r>
          </a:p>
          <a:p>
            <a:r>
              <a:rPr lang="en-US" i="1"/>
              <a:t>True Positive Count is 1133</a:t>
            </a:r>
          </a:p>
        </p:txBody>
      </p:sp>
      <p:pic>
        <p:nvPicPr>
          <p:cNvPr id="5" name="Picture 4">
            <a:extLst>
              <a:ext uri="{FF2B5EF4-FFF2-40B4-BE49-F238E27FC236}">
                <a16:creationId xmlns:a16="http://schemas.microsoft.com/office/drawing/2014/main" id="{D5037265-5D9C-1722-DC24-C874FFCD0906}"/>
              </a:ext>
            </a:extLst>
          </p:cNvPr>
          <p:cNvPicPr>
            <a:picLocks noChangeAspect="1"/>
          </p:cNvPicPr>
          <p:nvPr/>
        </p:nvPicPr>
        <p:blipFill>
          <a:blip r:embed="rId4"/>
          <a:stretch>
            <a:fillRect/>
          </a:stretch>
        </p:blipFill>
        <p:spPr>
          <a:xfrm>
            <a:off x="8743570" y="2927127"/>
            <a:ext cx="3101609" cy="2187130"/>
          </a:xfrm>
          <a:prstGeom prst="rect">
            <a:avLst/>
          </a:prstGeom>
          <a:solidFill>
            <a:srgbClr val="FFFFFF">
              <a:shade val="85000"/>
            </a:srgbClr>
          </a:solidFill>
          <a:ln w="12700" cap="sq">
            <a:solidFill>
              <a:srgbClr val="00B0F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11741C04-F5ED-93D1-7A64-0BDB0724E3E7}"/>
              </a:ext>
            </a:extLst>
          </p:cNvPr>
          <p:cNvPicPr>
            <a:picLocks noChangeAspect="1"/>
          </p:cNvPicPr>
          <p:nvPr/>
        </p:nvPicPr>
        <p:blipFill>
          <a:blip r:embed="rId5"/>
          <a:stretch>
            <a:fillRect/>
          </a:stretch>
        </p:blipFill>
        <p:spPr>
          <a:xfrm>
            <a:off x="2118467" y="1650235"/>
            <a:ext cx="6278281" cy="4301932"/>
          </a:xfrm>
          <a:prstGeom prst="rect">
            <a:avLst/>
          </a:prstGeom>
          <a:ln w="38100">
            <a:solidFill>
              <a:srgbClr val="0070C0"/>
            </a:solidFill>
          </a:ln>
        </p:spPr>
      </p:pic>
    </p:spTree>
    <p:extLst>
      <p:ext uri="{BB962C8B-B14F-4D97-AF65-F5344CB8AC3E}">
        <p14:creationId xmlns:p14="http://schemas.microsoft.com/office/powerpoint/2010/main" val="3649530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913795" y="447040"/>
            <a:ext cx="10353762" cy="295469"/>
          </a:xfrm>
        </p:spPr>
        <p:txBody>
          <a:bodyPr vert="horz" lIns="91440" tIns="45720" rIns="91440" bIns="45720" rtlCol="0" anchor="ctr">
            <a:normAutofit fontScale="90000"/>
          </a:bodyPr>
          <a:lstStyle/>
          <a:p>
            <a:pPr marL="0">
              <a:spcBef>
                <a:spcPts val="0"/>
              </a:spcBef>
              <a:spcAft>
                <a:spcPts val="0"/>
              </a:spcAft>
            </a:pPr>
            <a:r>
              <a:rPr lang="en-US" sz="4800" dirty="0"/>
              <a:t>ROC, Lift curve and F curve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pic>
        <p:nvPicPr>
          <p:cNvPr id="6" name="Picture 5">
            <a:extLst>
              <a:ext uri="{FF2B5EF4-FFF2-40B4-BE49-F238E27FC236}">
                <a16:creationId xmlns:a16="http://schemas.microsoft.com/office/drawing/2014/main" id="{5224C30F-56D5-ECC0-A9AA-B5FD2A1C355D}"/>
              </a:ext>
            </a:extLst>
          </p:cNvPr>
          <p:cNvPicPr>
            <a:picLocks noChangeAspect="1"/>
          </p:cNvPicPr>
          <p:nvPr/>
        </p:nvPicPr>
        <p:blipFill>
          <a:blip r:embed="rId4"/>
          <a:stretch>
            <a:fillRect/>
          </a:stretch>
        </p:blipFill>
        <p:spPr>
          <a:xfrm>
            <a:off x="518160" y="1066801"/>
            <a:ext cx="11277600" cy="5181599"/>
          </a:xfrm>
          <a:prstGeom prst="rect">
            <a:avLst/>
          </a:prstGeom>
          <a:ln w="57150">
            <a:solidFill>
              <a:schemeClr val="bg1"/>
            </a:solidFill>
          </a:ln>
        </p:spPr>
      </p:pic>
    </p:spTree>
    <p:extLst>
      <p:ext uri="{BB962C8B-B14F-4D97-AF65-F5344CB8AC3E}">
        <p14:creationId xmlns:p14="http://schemas.microsoft.com/office/powerpoint/2010/main" val="345494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1" y="1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6" name="Title 1">
            <a:extLst>
              <a:ext uri="{FF2B5EF4-FFF2-40B4-BE49-F238E27FC236}">
                <a16:creationId xmlns:a16="http://schemas.microsoft.com/office/drawing/2014/main" id="{3A12E856-A7FF-E68E-8308-913B01E7C6D1}"/>
              </a:ext>
            </a:extLst>
          </p:cNvPr>
          <p:cNvSpPr txBox="1">
            <a:spLocks/>
          </p:cNvSpPr>
          <p:nvPr/>
        </p:nvSpPr>
        <p:spPr>
          <a:xfrm>
            <a:off x="919119" y="135967"/>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pPr>
            <a:r>
              <a:rPr lang="en-US" sz="4800" dirty="0"/>
              <a:t> Random Forest Classifier</a:t>
            </a:r>
          </a:p>
        </p:txBody>
      </p:sp>
      <p:sp>
        <p:nvSpPr>
          <p:cNvPr id="9" name="TextBox 8">
            <a:extLst>
              <a:ext uri="{FF2B5EF4-FFF2-40B4-BE49-F238E27FC236}">
                <a16:creationId xmlns:a16="http://schemas.microsoft.com/office/drawing/2014/main" id="{EEF82A21-3B50-8B67-38ED-2436BE0DB9CF}"/>
              </a:ext>
            </a:extLst>
          </p:cNvPr>
          <p:cNvSpPr txBox="1"/>
          <p:nvPr/>
        </p:nvSpPr>
        <p:spPr>
          <a:xfrm>
            <a:off x="258974" y="3105834"/>
            <a:ext cx="6097656" cy="646331"/>
          </a:xfrm>
          <a:prstGeom prst="rect">
            <a:avLst/>
          </a:prstGeom>
          <a:noFill/>
        </p:spPr>
        <p:txBody>
          <a:bodyPr wrap="square">
            <a:spAutoFit/>
          </a:bodyPr>
          <a:lstStyle/>
          <a:p>
            <a:r>
              <a:rPr lang="en-US" i="1"/>
              <a:t>Accuracy is 92.31%</a:t>
            </a:r>
          </a:p>
          <a:p>
            <a:r>
              <a:rPr lang="en-US" i="1"/>
              <a:t>True Positive Count is 1626</a:t>
            </a:r>
          </a:p>
        </p:txBody>
      </p:sp>
      <p:pic>
        <p:nvPicPr>
          <p:cNvPr id="4" name="Picture 3">
            <a:extLst>
              <a:ext uri="{FF2B5EF4-FFF2-40B4-BE49-F238E27FC236}">
                <a16:creationId xmlns:a16="http://schemas.microsoft.com/office/drawing/2014/main" id="{52F5E120-DB48-EAF9-C6E4-CD22A5F95237}"/>
              </a:ext>
            </a:extLst>
          </p:cNvPr>
          <p:cNvPicPr>
            <a:picLocks noChangeAspect="1"/>
          </p:cNvPicPr>
          <p:nvPr/>
        </p:nvPicPr>
        <p:blipFill>
          <a:blip r:embed="rId4"/>
          <a:stretch>
            <a:fillRect/>
          </a:stretch>
        </p:blipFill>
        <p:spPr>
          <a:xfrm>
            <a:off x="3042086" y="1597503"/>
            <a:ext cx="6554198" cy="4322314"/>
          </a:xfrm>
          <a:prstGeom prst="rect">
            <a:avLst/>
          </a:prstGeom>
          <a:ln w="28575">
            <a:solidFill>
              <a:srgbClr val="FFFF00"/>
            </a:solidFill>
          </a:ln>
        </p:spPr>
      </p:pic>
    </p:spTree>
    <p:extLst>
      <p:ext uri="{BB962C8B-B14F-4D97-AF65-F5344CB8AC3E}">
        <p14:creationId xmlns:p14="http://schemas.microsoft.com/office/powerpoint/2010/main" val="9684786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alphaModFix amt="25000"/>
            <a:extLst>
              <a:ext uri="{28A0092B-C50C-407E-A947-70E740481C1C}">
                <a14:useLocalDpi xmlns:a14="http://schemas.microsoft.com/office/drawing/2010/main" val="0"/>
              </a:ext>
            </a:extLst>
          </a:blip>
          <a:srcRect t="24969" b="24968"/>
          <a:stretch/>
        </p:blipFill>
        <p:spPr>
          <a:xfrm>
            <a:off x="0" y="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913795" y="2076450"/>
            <a:ext cx="10353762" cy="3714749"/>
          </a:xfrm>
        </p:spPr>
        <p:txBody>
          <a:bodyPr vert="horz" lIns="91440" tIns="45720" rIns="91440" bIns="45720" rtlCol="0" anchor="ctr">
            <a:normAutofit/>
          </a:bodyPr>
          <a:lstStyle/>
          <a:p>
            <a:pPr marL="36900" lvl="0" indent="0">
              <a:buFont typeface="Wingdings 2" charset="2"/>
              <a:buNone/>
            </a:pPr>
            <a:endParaRPr lang="en-US"/>
          </a:p>
          <a:p>
            <a:pPr marL="36900" lvl="0" indent="0">
              <a:buFont typeface="Wingdings 2" charset="2"/>
              <a:buNone/>
            </a:pPr>
            <a:endParaRPr lang="en-US"/>
          </a:p>
        </p:txBody>
      </p:sp>
      <p:sp>
        <p:nvSpPr>
          <p:cNvPr id="5" name="Title 1">
            <a:extLst>
              <a:ext uri="{FF2B5EF4-FFF2-40B4-BE49-F238E27FC236}">
                <a16:creationId xmlns:a16="http://schemas.microsoft.com/office/drawing/2014/main" id="{CAF7AE63-5A89-D97A-9655-F55BF09FFABF}"/>
              </a:ext>
            </a:extLst>
          </p:cNvPr>
          <p:cNvSpPr>
            <a:spLocks noGrp="1"/>
          </p:cNvSpPr>
          <p:nvPr>
            <p:ph type="title"/>
          </p:nvPr>
        </p:nvSpPr>
        <p:spPr>
          <a:xfrm>
            <a:off x="-5324" y="0"/>
            <a:ext cx="12191999" cy="1257300"/>
          </a:xfrm>
        </p:spPr>
        <p:txBody>
          <a:bodyPr vert="horz" lIns="91440" tIns="45720" rIns="91440" bIns="45720" rtlCol="0" anchor="ctr">
            <a:normAutofit/>
          </a:bodyPr>
          <a:lstStyle/>
          <a:p>
            <a:pPr marL="0">
              <a:spcBef>
                <a:spcPts val="0"/>
              </a:spcBef>
              <a:spcAft>
                <a:spcPts val="0"/>
              </a:spcAft>
            </a:pPr>
            <a:r>
              <a:rPr lang="en-US" sz="4000" dirty="0"/>
              <a:t>ROC, Lift curve and F curve</a:t>
            </a:r>
          </a:p>
        </p:txBody>
      </p:sp>
      <p:pic>
        <p:nvPicPr>
          <p:cNvPr id="9" name="Picture 8">
            <a:extLst>
              <a:ext uri="{FF2B5EF4-FFF2-40B4-BE49-F238E27FC236}">
                <a16:creationId xmlns:a16="http://schemas.microsoft.com/office/drawing/2014/main" id="{B6660E94-C966-8B90-0CC1-304F0BCCC8C4}"/>
              </a:ext>
            </a:extLst>
          </p:cNvPr>
          <p:cNvPicPr>
            <a:picLocks noChangeAspect="1"/>
          </p:cNvPicPr>
          <p:nvPr/>
        </p:nvPicPr>
        <p:blipFill>
          <a:blip r:embed="rId4"/>
          <a:stretch>
            <a:fillRect/>
          </a:stretch>
        </p:blipFill>
        <p:spPr>
          <a:xfrm>
            <a:off x="1294551" y="1123377"/>
            <a:ext cx="9881450" cy="5454847"/>
          </a:xfrm>
          <a:prstGeom prst="rect">
            <a:avLst/>
          </a:prstGeom>
          <a:ln w="57150">
            <a:solidFill>
              <a:schemeClr val="bg1"/>
            </a:solidFill>
          </a:ln>
        </p:spPr>
      </p:pic>
    </p:spTree>
    <p:extLst>
      <p:ext uri="{BB962C8B-B14F-4D97-AF65-F5344CB8AC3E}">
        <p14:creationId xmlns:p14="http://schemas.microsoft.com/office/powerpoint/2010/main" val="3786800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4969" b="24968"/>
          <a:stretch/>
        </p:blipFill>
        <p:spPr>
          <a:xfrm>
            <a:off x="4110" y="0"/>
            <a:ext cx="12192000" cy="6857990"/>
          </a:xfrm>
          <a:prstGeom prst="rect">
            <a:avLst/>
          </a:prstGeom>
        </p:spPr>
      </p:pic>
      <p:sp useBgFill="1">
        <p:nvSpPr>
          <p:cNvPr id="10"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2480733" y="2074339"/>
            <a:ext cx="7219954" cy="1828801"/>
          </a:xfrm>
        </p:spPr>
        <p:txBody>
          <a:bodyPr vert="horz" lIns="91440" tIns="45720" rIns="91440" bIns="45720" rtlCol="0" anchor="b">
            <a:normAutofit/>
          </a:bodyPr>
          <a:lstStyle/>
          <a:p>
            <a:r>
              <a:rPr lang="en-US" sz="4800">
                <a:cs typeface="Times New Roman" panose="02020603050405020304" pitchFamily="18" charset="0"/>
              </a:rPr>
              <a:t>Thank You</a:t>
            </a:r>
          </a:p>
        </p:txBody>
      </p:sp>
      <p:sp>
        <p:nvSpPr>
          <p:cNvPr id="5" name="Text Placeholder 4">
            <a:extLst>
              <a:ext uri="{FF2B5EF4-FFF2-40B4-BE49-F238E27FC236}">
                <a16:creationId xmlns:a16="http://schemas.microsoft.com/office/drawing/2014/main" id="{5DD8C959-31C8-0C4A-FC59-9719DFD6A6DA}"/>
              </a:ext>
            </a:extLst>
          </p:cNvPr>
          <p:cNvSpPr>
            <a:spLocks noGrp="1"/>
          </p:cNvSpPr>
          <p:nvPr>
            <p:ph type="body" sz="half" idx="4294967295"/>
          </p:nvPr>
        </p:nvSpPr>
        <p:spPr>
          <a:xfrm>
            <a:off x="2480733" y="3903138"/>
            <a:ext cx="7219954" cy="1049867"/>
          </a:xfrm>
        </p:spPr>
        <p:txBody>
          <a:bodyPr vert="horz" lIns="91440" tIns="45720" rIns="91440" bIns="45720" rtlCol="0" anchor="t">
            <a:normAutofit/>
          </a:bodyPr>
          <a:lstStyle/>
          <a:p>
            <a:pPr marL="0" indent="0" algn="ctr">
              <a:buNone/>
            </a:pPr>
            <a:r>
              <a:rPr lang="en-US" sz="2000">
                <a:solidFill>
                  <a:schemeClr val="tx1"/>
                </a:solidFill>
              </a:rPr>
              <a:t>Any Queries?</a:t>
            </a:r>
          </a:p>
        </p:txBody>
      </p:sp>
    </p:spTree>
    <p:extLst>
      <p:ext uri="{BB962C8B-B14F-4D97-AF65-F5344CB8AC3E}">
        <p14:creationId xmlns:p14="http://schemas.microsoft.com/office/powerpoint/2010/main" val="298946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746978"/>
            <a:ext cx="10098553" cy="699267"/>
          </a:xfrm>
        </p:spPr>
        <p:txBody>
          <a:bodyPr vert="horz" lIns="91440" tIns="45720" rIns="91440" bIns="45720" rtlCol="0" anchor="ctr">
            <a:normAutofit/>
          </a:bodyPr>
          <a:lstStyle/>
          <a:p>
            <a:r>
              <a:rPr lang="en-US" sz="4000"/>
              <a:t>Business Case</a:t>
            </a:r>
            <a:endParaRPr lang="en-US" sz="370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Homeowners Insurance is a valuable policy option that provides coverage for not just the house but also its contents and the owner's liability. Approximately 85% of homeowners have home insurance policies, according to data from the National Association of Insurance Commissioners (NAIC).</a:t>
            </a:r>
          </a:p>
          <a:p>
            <a:pPr marL="0" marR="0" indent="0" algn="just">
              <a:lnSpc>
                <a:spcPct val="107000"/>
              </a:lnSpc>
              <a:spcBef>
                <a:spcPts val="0"/>
              </a:spcBef>
              <a:spcAft>
                <a:spcPts val="800"/>
              </a:spcAf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average annual cost of homeowners insurance in the U.S. is $1,445, according to Value Penguin's 2021 analysis using a sample policy in each state. The average money spent on homeowners’ insurance coverage has risen in the past several years, across all forms of policy, based on the NAIC's survey of premiums spent. This increase in premium may be attributed to the early cancellation of claims. To understand this better, we chose to work on this project. The goal of this project is to understand the factors that are driving the customer to continue or cancel the existing policy.</a:t>
            </a:r>
          </a:p>
        </p:txBody>
      </p:sp>
    </p:spTree>
    <p:extLst>
      <p:ext uri="{BB962C8B-B14F-4D97-AF65-F5344CB8AC3E}">
        <p14:creationId xmlns:p14="http://schemas.microsoft.com/office/powerpoint/2010/main" val="71409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0" y="10"/>
            <a:ext cx="1219200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746978"/>
            <a:ext cx="10098553" cy="699267"/>
          </a:xfrm>
        </p:spPr>
        <p:txBody>
          <a:bodyPr vert="horz" lIns="91440" tIns="45720" rIns="91440" bIns="45720" rtlCol="0" anchor="ctr">
            <a:normAutofit/>
          </a:bodyPr>
          <a:lstStyle/>
          <a:p>
            <a:r>
              <a:rPr lang="en-US" sz="4000" dirty="0"/>
              <a:t>Metric</a:t>
            </a:r>
            <a:endParaRPr lang="en-US" sz="37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41400" y="1446245"/>
            <a:ext cx="10098552" cy="4344955"/>
          </a:xfrm>
        </p:spPr>
        <p:txBody>
          <a:bodyPr vert="horz" lIns="91440" tIns="45720" rIns="91440" bIns="45720" rtlCol="0" anchor="ctr">
            <a:normAutofit/>
          </a:bodyPr>
          <a:lstStyle/>
          <a:p>
            <a:pPr marL="0" indent="0" algn="ctr">
              <a:spcBef>
                <a:spcPts val="0"/>
              </a:spcBef>
              <a:buNone/>
            </a:pPr>
            <a:r>
              <a:rPr lang="en-US" sz="2000" dirty="0">
                <a:effectLst/>
                <a:latin typeface="+mn-lt"/>
                <a:cs typeface="Times New Roman" panose="02020603050405020304" pitchFamily="18" charset="0"/>
              </a:rPr>
              <a:t>Our criteria to access the model is to reduce the number of customers who have been misclassified as not canceled. Because of this, the company is not able to get a clear picture of how many customers are there </a:t>
            </a:r>
            <a:r>
              <a:rPr lang="en-US" sz="2000" dirty="0">
                <a:effectLst/>
                <a:cs typeface="Times New Roman" panose="02020603050405020304" pitchFamily="18" charset="0"/>
              </a:rPr>
              <a:t>with the company. </a:t>
            </a:r>
            <a:endParaRPr lang="en-US" sz="2000" dirty="0">
              <a:effectLst/>
              <a:latin typeface="+mn-lt"/>
              <a:cs typeface="Times New Roman" panose="02020603050405020304" pitchFamily="18" charset="0"/>
            </a:endParaRPr>
          </a:p>
        </p:txBody>
      </p:sp>
    </p:spTree>
    <p:extLst>
      <p:ext uri="{BB962C8B-B14F-4D97-AF65-F5344CB8AC3E}">
        <p14:creationId xmlns:p14="http://schemas.microsoft.com/office/powerpoint/2010/main" val="15095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505C-08A5-9F5D-36D8-EE769C8F7E2A}"/>
              </a:ext>
            </a:extLst>
          </p:cNvPr>
          <p:cNvSpPr>
            <a:spLocks noGrp="1"/>
          </p:cNvSpPr>
          <p:nvPr>
            <p:ph type="title"/>
          </p:nvPr>
        </p:nvSpPr>
        <p:spPr>
          <a:xfrm>
            <a:off x="1228427" y="2536722"/>
            <a:ext cx="10353762" cy="1257300"/>
          </a:xfrm>
        </p:spPr>
        <p:txBody>
          <a:bodyPr/>
          <a:lstStyle/>
          <a:p>
            <a:r>
              <a:rPr lang="en-US" dirty="0"/>
              <a:t>Data Description</a:t>
            </a:r>
          </a:p>
        </p:txBody>
      </p:sp>
    </p:spTree>
    <p:extLst>
      <p:ext uri="{BB962C8B-B14F-4D97-AF65-F5344CB8AC3E}">
        <p14:creationId xmlns:p14="http://schemas.microsoft.com/office/powerpoint/2010/main" val="380165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1" y="-49150"/>
            <a:ext cx="12192000" cy="685799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type="body" sz="half" idx="4294967295"/>
          </p:nvPr>
        </p:nvSpPr>
        <p:spPr>
          <a:xfrm>
            <a:off x="1061061" y="2075426"/>
            <a:ext cx="8725403" cy="1399855"/>
          </a:xfrm>
        </p:spPr>
        <p:txBody>
          <a:bodyPr vert="horz" lIns="91440" tIns="45720" rIns="91440" bIns="45720" rtlCol="0" anchor="ctr">
            <a:normAutofit/>
          </a:bodyPr>
          <a:lstStyle/>
          <a:p>
            <a:pPr algn="just"/>
            <a:r>
              <a:rPr lang="en-US" sz="2400" dirty="0">
                <a:latin typeface="Calibri" panose="020F0502020204030204" pitchFamily="34" charset="0"/>
                <a:cs typeface="Calibri" panose="020F0502020204030204" pitchFamily="34" charset="0"/>
              </a:rPr>
              <a:t>Input variables considered are as below:</a:t>
            </a:r>
          </a:p>
          <a:p>
            <a:pPr algn="just"/>
            <a:r>
              <a:rPr lang="en-US" sz="2400" b="1" dirty="0">
                <a:latin typeface="Calibri" panose="020F0502020204030204" pitchFamily="34" charset="0"/>
                <a:cs typeface="Calibri" panose="020F0502020204030204" pitchFamily="34" charset="0"/>
              </a:rPr>
              <a:t>Target variable – CANCEL</a:t>
            </a: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effectLst/>
              <a:latin typeface="Calibri" panose="020F0502020204030204" pitchFamily="34" charset="0"/>
              <a:cs typeface="Times New Roman" panose="02020603050405020304" pitchFamily="18" charset="0"/>
            </a:endParaRPr>
          </a:p>
          <a:p>
            <a:pPr marL="36900" lvl="0" indent="0" algn="just">
              <a:buFont typeface="Wingdings 2" charset="2"/>
              <a:buNone/>
            </a:pPr>
            <a:endParaRPr lang="en-US" sz="2400" dirty="0"/>
          </a:p>
        </p:txBody>
      </p:sp>
      <p:sp>
        <p:nvSpPr>
          <p:cNvPr id="7" name="Title 6">
            <a:extLst>
              <a:ext uri="{FF2B5EF4-FFF2-40B4-BE49-F238E27FC236}">
                <a16:creationId xmlns:a16="http://schemas.microsoft.com/office/drawing/2014/main" id="{49D6C35A-B8EC-9788-F7DB-6D2A0013122B}"/>
              </a:ext>
            </a:extLst>
          </p:cNvPr>
          <p:cNvSpPr>
            <a:spLocks noGrp="1"/>
          </p:cNvSpPr>
          <p:nvPr>
            <p:ph type="title"/>
          </p:nvPr>
        </p:nvSpPr>
        <p:spPr>
          <a:xfrm>
            <a:off x="764506" y="-235973"/>
            <a:ext cx="10353762" cy="1257300"/>
          </a:xfrm>
        </p:spPr>
        <p:txBody>
          <a:bodyPr>
            <a:normAutofit/>
          </a:bodyPr>
          <a:lstStyle/>
          <a:p>
            <a:r>
              <a:rPr lang="en-US" sz="3600" dirty="0"/>
              <a:t>Feature Description</a:t>
            </a:r>
          </a:p>
        </p:txBody>
      </p:sp>
      <p:pic>
        <p:nvPicPr>
          <p:cNvPr id="4" name="Picture 3">
            <a:extLst>
              <a:ext uri="{FF2B5EF4-FFF2-40B4-BE49-F238E27FC236}">
                <a16:creationId xmlns:a16="http://schemas.microsoft.com/office/drawing/2014/main" id="{323AB843-010C-BB5E-BE52-29EB1222073B}"/>
              </a:ext>
            </a:extLst>
          </p:cNvPr>
          <p:cNvPicPr>
            <a:picLocks noChangeAspect="1"/>
          </p:cNvPicPr>
          <p:nvPr/>
        </p:nvPicPr>
        <p:blipFill>
          <a:blip r:embed="rId5"/>
          <a:stretch>
            <a:fillRect/>
          </a:stretch>
        </p:blipFill>
        <p:spPr>
          <a:xfrm>
            <a:off x="1061883" y="2326920"/>
            <a:ext cx="10465713" cy="4359015"/>
          </a:xfrm>
          <a:prstGeom prst="rect">
            <a:avLst/>
          </a:prstGeom>
        </p:spPr>
      </p:pic>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D27EA0F9-8C6B-3576-5A26-91CDED039268}"/>
                  </a:ext>
                </a:extLst>
              </p14:cNvPr>
              <p14:cNvContentPartPr/>
              <p14:nvPr/>
            </p14:nvContentPartPr>
            <p14:xfrm>
              <a:off x="6072513" y="1341328"/>
              <a:ext cx="9525" cy="9525"/>
            </p14:xfrm>
          </p:contentPart>
        </mc:Choice>
        <mc:Fallback xmlns="">
          <p:pic>
            <p:nvPicPr>
              <p:cNvPr id="20" name="Ink 19">
                <a:extLst>
                  <a:ext uri="{FF2B5EF4-FFF2-40B4-BE49-F238E27FC236}">
                    <a16:creationId xmlns:a16="http://schemas.microsoft.com/office/drawing/2014/main" id="{D27EA0F9-8C6B-3576-5A26-91CDED039268}"/>
                  </a:ext>
                </a:extLst>
              </p:cNvPr>
              <p:cNvPicPr/>
              <p:nvPr/>
            </p:nvPicPr>
            <p:blipFill>
              <a:blip r:embed="rId7"/>
              <a:stretch>
                <a:fillRect/>
              </a:stretch>
            </p:blipFill>
            <p:spPr>
              <a:xfrm>
                <a:off x="5596263" y="865078"/>
                <a:ext cx="952500" cy="952500"/>
              </a:xfrm>
              <a:prstGeom prst="rect">
                <a:avLst/>
              </a:prstGeom>
            </p:spPr>
          </p:pic>
        </mc:Fallback>
      </mc:AlternateContent>
    </p:spTree>
    <p:extLst>
      <p:ext uri="{BB962C8B-B14F-4D97-AF65-F5344CB8AC3E}">
        <p14:creationId xmlns:p14="http://schemas.microsoft.com/office/powerpoint/2010/main" val="402266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BB24-BFDA-B968-C6C5-7506FFE266E9}"/>
              </a:ext>
            </a:extLst>
          </p:cNvPr>
          <p:cNvSpPr>
            <a:spLocks noGrp="1"/>
          </p:cNvSpPr>
          <p:nvPr>
            <p:ph type="title"/>
          </p:nvPr>
        </p:nvSpPr>
        <p:spPr>
          <a:xfrm>
            <a:off x="919119" y="2487561"/>
            <a:ext cx="10353762" cy="1257300"/>
          </a:xfrm>
        </p:spPr>
        <p:txBody>
          <a:bodyPr/>
          <a:lstStyle/>
          <a:p>
            <a:r>
              <a:rPr lang="en-US" dirty="0"/>
              <a:t>Data Pre-Processing</a:t>
            </a:r>
          </a:p>
        </p:txBody>
      </p:sp>
    </p:spTree>
    <p:extLst>
      <p:ext uri="{BB962C8B-B14F-4D97-AF65-F5344CB8AC3E}">
        <p14:creationId xmlns:p14="http://schemas.microsoft.com/office/powerpoint/2010/main" val="301745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{BFFC9BA0-6A3B-47FA-90EE-44B52C9A9BB6}tf55705232_win32</Template>
  <TotalTime>573</TotalTime>
  <Words>1313</Words>
  <Application>Microsoft Office PowerPoint</Application>
  <PresentationFormat>Widescreen</PresentationFormat>
  <Paragraphs>244</Paragraphs>
  <Slides>45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Goudy Old Style</vt:lpstr>
      <vt:lpstr>Wingdings</vt:lpstr>
      <vt:lpstr>Wingdings 2</vt:lpstr>
      <vt:lpstr>SlateVTI</vt:lpstr>
      <vt:lpstr>House  Insurance Customer Retention </vt:lpstr>
      <vt:lpstr>Agenda</vt:lpstr>
      <vt:lpstr>Introduction and Background</vt:lpstr>
      <vt:lpstr>Problem statement</vt:lpstr>
      <vt:lpstr>Business Case</vt:lpstr>
      <vt:lpstr>Metric</vt:lpstr>
      <vt:lpstr>Data Description</vt:lpstr>
      <vt:lpstr>Feature Description</vt:lpstr>
      <vt:lpstr>Data Pre-Processing</vt:lpstr>
      <vt:lpstr>PowerPoint Presentation</vt:lpstr>
      <vt:lpstr>Feature Engineering </vt:lpstr>
      <vt:lpstr>Outliers in Ni.Age</vt:lpstr>
      <vt:lpstr>Skew Correction</vt:lpstr>
      <vt:lpstr>Data Exploration</vt:lpstr>
      <vt:lpstr>Zone vs Cancel</vt:lpstr>
      <vt:lpstr>Sales Channel vs Cancel</vt:lpstr>
      <vt:lpstr>Claim.id vs Cancel</vt:lpstr>
      <vt:lpstr>Credit vs Cancel</vt:lpstr>
      <vt:lpstr>Data Preparation</vt:lpstr>
      <vt:lpstr>PowerPoint Presentation</vt:lpstr>
      <vt:lpstr>Handling Imbalanced classes (Train)</vt:lpstr>
      <vt:lpstr>Data Split</vt:lpstr>
      <vt:lpstr>Modeling Techniques</vt:lpstr>
      <vt:lpstr>PowerPoint Presentation</vt:lpstr>
      <vt:lpstr>Models – Logistic with All Features</vt:lpstr>
      <vt:lpstr>ROC, Lift and F curve</vt:lpstr>
      <vt:lpstr>Logistic With Statistically Significant features</vt:lpstr>
      <vt:lpstr>ROC, Lift curve and F curve</vt:lpstr>
      <vt:lpstr>PowerPoint Presentation</vt:lpstr>
      <vt:lpstr>ROC, Lift curve and F curve</vt:lpstr>
      <vt:lpstr>PowerPoint Presentation</vt:lpstr>
      <vt:lpstr>ROC, Lift curve - Majority Voting</vt:lpstr>
      <vt:lpstr>PowerPoint Presentation</vt:lpstr>
      <vt:lpstr>PowerPoint Presentation</vt:lpstr>
      <vt:lpstr>PowerPoint Presentation</vt:lpstr>
      <vt:lpstr>Future work</vt:lpstr>
      <vt:lpstr>References</vt:lpstr>
      <vt:lpstr>Appendix</vt:lpstr>
      <vt:lpstr>Year Vs Cancel</vt:lpstr>
      <vt:lpstr>PowerPoint Presentation</vt:lpstr>
      <vt:lpstr>Decision Tree </vt:lpstr>
      <vt:lpstr>ROC, Lift curve and F curve</vt:lpstr>
      <vt:lpstr>PowerPoint Presentation</vt:lpstr>
      <vt:lpstr>ROC, Lift curve and F curve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Dataset</dc:title>
  <dc:creator>Praneetha Reddy</dc:creator>
  <cp:lastModifiedBy>Jahnavi Adabala</cp:lastModifiedBy>
  <cp:revision>11</cp:revision>
  <dcterms:created xsi:type="dcterms:W3CDTF">2022-05-04T17:49:27Z</dcterms:created>
  <dcterms:modified xsi:type="dcterms:W3CDTF">2023-03-19T04:57:26Z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