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8" r:id="rId4"/>
    <p:sldId id="269" r:id="rId5"/>
    <p:sldId id="267" r:id="rId6"/>
    <p:sldId id="299" r:id="rId7"/>
    <p:sldId id="264" r:id="rId8"/>
    <p:sldId id="266" r:id="rId9"/>
    <p:sldId id="272" r:id="rId10"/>
    <p:sldId id="273" r:id="rId11"/>
    <p:sldId id="277" r:id="rId12"/>
    <p:sldId id="275" r:id="rId13"/>
    <p:sldId id="276" r:id="rId14"/>
    <p:sldId id="280" r:id="rId15"/>
    <p:sldId id="294" r:id="rId16"/>
    <p:sldId id="278" r:id="rId17"/>
    <p:sldId id="279" r:id="rId18"/>
    <p:sldId id="292" r:id="rId19"/>
    <p:sldId id="291" r:id="rId20"/>
    <p:sldId id="281" r:id="rId21"/>
    <p:sldId id="297" r:id="rId22"/>
    <p:sldId id="283" r:id="rId23"/>
    <p:sldId id="296" r:id="rId24"/>
    <p:sldId id="285" r:id="rId25"/>
    <p:sldId id="295" r:id="rId26"/>
    <p:sldId id="287" r:id="rId27"/>
    <p:sldId id="288" r:id="rId28"/>
    <p:sldId id="289" r:id="rId29"/>
    <p:sldId id="29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C130"/>
    <a:srgbClr val="D29381"/>
    <a:srgbClr val="F8F8F8"/>
    <a:srgbClr val="6667AB"/>
    <a:srgbClr val="625C60"/>
    <a:srgbClr val="E3C1C0"/>
    <a:srgbClr val="D9D9D9"/>
    <a:srgbClr val="CCB97E"/>
    <a:srgbClr val="000000"/>
    <a:srgbClr val="884C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1"/>
  </p:normalViewPr>
  <p:slideViewPr>
    <p:cSldViewPr snapToGrid="0" snapToObjects="1">
      <p:cViewPr varScale="1">
        <p:scale>
          <a:sx n="112" d="100"/>
          <a:sy n="112" d="100"/>
        </p:scale>
        <p:origin x="5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3F7EB2-BE25-6A41-8B8D-34DEA6D7FBD0}" type="datetimeFigureOut">
              <a:rPr lang="en-US" smtClean="0"/>
              <a:t>4/23/22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76FCD3-0A06-F24F-B4F6-7F1A43B3DA74}" type="slidenum">
              <a:rPr lang="en-US" smtClean="0"/>
              <a:t>‹#›</a:t>
            </a:fld>
            <a:endParaRPr lang="en-US"/>
          </a:p>
        </p:txBody>
      </p:sp>
    </p:spTree>
    <p:extLst>
      <p:ext uri="{BB962C8B-B14F-4D97-AF65-F5344CB8AC3E}">
        <p14:creationId xmlns:p14="http://schemas.microsoft.com/office/powerpoint/2010/main" val="175770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76FCD3-0A06-F24F-B4F6-7F1A43B3DA74}" type="slidenum">
              <a:rPr lang="en-US" smtClean="0"/>
              <a:t>8</a:t>
            </a:fld>
            <a:endParaRPr lang="en-US"/>
          </a:p>
        </p:txBody>
      </p:sp>
    </p:spTree>
    <p:extLst>
      <p:ext uri="{BB962C8B-B14F-4D97-AF65-F5344CB8AC3E}">
        <p14:creationId xmlns:p14="http://schemas.microsoft.com/office/powerpoint/2010/main" val="302344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9377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2232de7702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2232de7702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6169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2232de7702_2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2232de7702_2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7138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2232de7702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2232de7702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2232de7702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2232de7702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5249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2232de7702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2232de7702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76FCD3-0A06-F24F-B4F6-7F1A43B3DA74}" type="slidenum">
              <a:rPr lang="en-US" smtClean="0"/>
              <a:t>12</a:t>
            </a:fld>
            <a:endParaRPr lang="en-US"/>
          </a:p>
        </p:txBody>
      </p:sp>
    </p:spTree>
    <p:extLst>
      <p:ext uri="{BB962C8B-B14F-4D97-AF65-F5344CB8AC3E}">
        <p14:creationId xmlns:p14="http://schemas.microsoft.com/office/powerpoint/2010/main" val="241795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76FCD3-0A06-F24F-B4F6-7F1A43B3DA74}" type="slidenum">
              <a:rPr lang="en-US" smtClean="0"/>
              <a:t>13</a:t>
            </a:fld>
            <a:endParaRPr lang="en-US"/>
          </a:p>
        </p:txBody>
      </p:sp>
    </p:spTree>
    <p:extLst>
      <p:ext uri="{BB962C8B-B14F-4D97-AF65-F5344CB8AC3E}">
        <p14:creationId xmlns:p14="http://schemas.microsoft.com/office/powerpoint/2010/main" val="2594085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2232de7702_2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2232de7702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4656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2232de7702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2232de7702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0811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5902D-38B5-0E40-848A-0774A08B6FD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230E530-8C4A-9341-B4E9-5898FCBF74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F9D45C1-8D76-B14C-88F9-F84D1FC5C59E}"/>
              </a:ext>
            </a:extLst>
          </p:cNvPr>
          <p:cNvSpPr>
            <a:spLocks noGrp="1"/>
          </p:cNvSpPr>
          <p:nvPr>
            <p:ph type="dt" sz="half" idx="10"/>
          </p:nvPr>
        </p:nvSpPr>
        <p:spPr/>
        <p:txBody>
          <a:bodyPr/>
          <a:lstStyle/>
          <a:p>
            <a:fld id="{CAA80D1E-D3A1-6C40-B10D-4F2BE3DDEE3E}" type="datetimeFigureOut">
              <a:rPr lang="en-US" smtClean="0"/>
              <a:t>4/23/22</a:t>
            </a:fld>
            <a:endParaRPr lang="en-US"/>
          </a:p>
        </p:txBody>
      </p:sp>
      <p:sp>
        <p:nvSpPr>
          <p:cNvPr id="5" name="Footer Placeholder 4">
            <a:extLst>
              <a:ext uri="{FF2B5EF4-FFF2-40B4-BE49-F238E27FC236}">
                <a16:creationId xmlns:a16="http://schemas.microsoft.com/office/drawing/2014/main" id="{9EAA1936-321D-7341-B69A-941060DF89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DA099-EEB3-EA4F-ABC0-ACCAB2E6F4AE}"/>
              </a:ext>
            </a:extLst>
          </p:cNvPr>
          <p:cNvSpPr>
            <a:spLocks noGrp="1"/>
          </p:cNvSpPr>
          <p:nvPr>
            <p:ph type="sldNum" sz="quarter" idx="12"/>
          </p:nvPr>
        </p:nvSpPr>
        <p:spPr/>
        <p:txBody>
          <a:bodyPr/>
          <a:lstStyle/>
          <a:p>
            <a:fld id="{825E910D-DFE0-5041-83E1-C3306FA4E63C}" type="slidenum">
              <a:rPr lang="en-US" smtClean="0"/>
              <a:t>‹#›</a:t>
            </a:fld>
            <a:endParaRPr lang="en-US"/>
          </a:p>
        </p:txBody>
      </p:sp>
    </p:spTree>
    <p:extLst>
      <p:ext uri="{BB962C8B-B14F-4D97-AF65-F5344CB8AC3E}">
        <p14:creationId xmlns:p14="http://schemas.microsoft.com/office/powerpoint/2010/main" val="1252512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8F993-20BD-F948-A851-BD9EC84A867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79CF8EC-D9D6-F147-86AF-763B09641A1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BB9C3DD-6799-F343-ACCE-83D8D44EB9B6}"/>
              </a:ext>
            </a:extLst>
          </p:cNvPr>
          <p:cNvSpPr>
            <a:spLocks noGrp="1"/>
          </p:cNvSpPr>
          <p:nvPr>
            <p:ph type="dt" sz="half" idx="10"/>
          </p:nvPr>
        </p:nvSpPr>
        <p:spPr/>
        <p:txBody>
          <a:bodyPr/>
          <a:lstStyle/>
          <a:p>
            <a:fld id="{CAA80D1E-D3A1-6C40-B10D-4F2BE3DDEE3E}" type="datetimeFigureOut">
              <a:rPr lang="en-US" smtClean="0"/>
              <a:t>4/23/22</a:t>
            </a:fld>
            <a:endParaRPr lang="en-US"/>
          </a:p>
        </p:txBody>
      </p:sp>
      <p:sp>
        <p:nvSpPr>
          <p:cNvPr id="5" name="Footer Placeholder 4">
            <a:extLst>
              <a:ext uri="{FF2B5EF4-FFF2-40B4-BE49-F238E27FC236}">
                <a16:creationId xmlns:a16="http://schemas.microsoft.com/office/drawing/2014/main" id="{98E28ABE-F2DD-A646-8D03-3FB9352016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E7DB1-E272-004D-9BE5-586B77DE1624}"/>
              </a:ext>
            </a:extLst>
          </p:cNvPr>
          <p:cNvSpPr>
            <a:spLocks noGrp="1"/>
          </p:cNvSpPr>
          <p:nvPr>
            <p:ph type="sldNum" sz="quarter" idx="12"/>
          </p:nvPr>
        </p:nvSpPr>
        <p:spPr/>
        <p:txBody>
          <a:bodyPr/>
          <a:lstStyle/>
          <a:p>
            <a:fld id="{825E910D-DFE0-5041-83E1-C3306FA4E63C}" type="slidenum">
              <a:rPr lang="en-US" smtClean="0"/>
              <a:t>‹#›</a:t>
            </a:fld>
            <a:endParaRPr lang="en-US"/>
          </a:p>
        </p:txBody>
      </p:sp>
    </p:spTree>
    <p:extLst>
      <p:ext uri="{BB962C8B-B14F-4D97-AF65-F5344CB8AC3E}">
        <p14:creationId xmlns:p14="http://schemas.microsoft.com/office/powerpoint/2010/main" val="2781989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1F1805-AA98-E840-A5C8-AA3A43117EC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8F19DE3-B82A-B547-8E2A-55691E22CD4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3AFBD3F-1FF4-134A-AAB3-DF8EC611ED21}"/>
              </a:ext>
            </a:extLst>
          </p:cNvPr>
          <p:cNvSpPr>
            <a:spLocks noGrp="1"/>
          </p:cNvSpPr>
          <p:nvPr>
            <p:ph type="dt" sz="half" idx="10"/>
          </p:nvPr>
        </p:nvSpPr>
        <p:spPr/>
        <p:txBody>
          <a:bodyPr/>
          <a:lstStyle/>
          <a:p>
            <a:fld id="{CAA80D1E-D3A1-6C40-B10D-4F2BE3DDEE3E}" type="datetimeFigureOut">
              <a:rPr lang="en-US" smtClean="0"/>
              <a:t>4/23/22</a:t>
            </a:fld>
            <a:endParaRPr lang="en-US"/>
          </a:p>
        </p:txBody>
      </p:sp>
      <p:sp>
        <p:nvSpPr>
          <p:cNvPr id="5" name="Footer Placeholder 4">
            <a:extLst>
              <a:ext uri="{FF2B5EF4-FFF2-40B4-BE49-F238E27FC236}">
                <a16:creationId xmlns:a16="http://schemas.microsoft.com/office/drawing/2014/main" id="{5913A838-FEAD-9A41-BD01-94449F8C04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CF38B-ECB3-024B-A854-AF78ADB40CA7}"/>
              </a:ext>
            </a:extLst>
          </p:cNvPr>
          <p:cNvSpPr>
            <a:spLocks noGrp="1"/>
          </p:cNvSpPr>
          <p:nvPr>
            <p:ph type="sldNum" sz="quarter" idx="12"/>
          </p:nvPr>
        </p:nvSpPr>
        <p:spPr/>
        <p:txBody>
          <a:bodyPr/>
          <a:lstStyle/>
          <a:p>
            <a:fld id="{825E910D-DFE0-5041-83E1-C3306FA4E63C}" type="slidenum">
              <a:rPr lang="en-US" smtClean="0"/>
              <a:t>‹#›</a:t>
            </a:fld>
            <a:endParaRPr lang="en-US"/>
          </a:p>
        </p:txBody>
      </p:sp>
    </p:spTree>
    <p:extLst>
      <p:ext uri="{BB962C8B-B14F-4D97-AF65-F5344CB8AC3E}">
        <p14:creationId xmlns:p14="http://schemas.microsoft.com/office/powerpoint/2010/main" val="2124066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4CB0E-C425-5140-8D6B-EC65120954F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ACB99A4-D69A-7544-B79E-B158A67408F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52BAB22-C128-D742-BC45-357B4FD5A4CB}"/>
              </a:ext>
            </a:extLst>
          </p:cNvPr>
          <p:cNvSpPr>
            <a:spLocks noGrp="1"/>
          </p:cNvSpPr>
          <p:nvPr>
            <p:ph type="dt" sz="half" idx="10"/>
          </p:nvPr>
        </p:nvSpPr>
        <p:spPr/>
        <p:txBody>
          <a:bodyPr/>
          <a:lstStyle/>
          <a:p>
            <a:fld id="{CAA80D1E-D3A1-6C40-B10D-4F2BE3DDEE3E}" type="datetimeFigureOut">
              <a:rPr lang="en-US" smtClean="0"/>
              <a:t>4/23/22</a:t>
            </a:fld>
            <a:endParaRPr lang="en-US"/>
          </a:p>
        </p:txBody>
      </p:sp>
      <p:sp>
        <p:nvSpPr>
          <p:cNvPr id="5" name="Footer Placeholder 4">
            <a:extLst>
              <a:ext uri="{FF2B5EF4-FFF2-40B4-BE49-F238E27FC236}">
                <a16:creationId xmlns:a16="http://schemas.microsoft.com/office/drawing/2014/main" id="{480D5FA9-6DC9-DB40-A275-ACC6D2D18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C9452-5C8F-0741-BD5E-266ECEC31BD7}"/>
              </a:ext>
            </a:extLst>
          </p:cNvPr>
          <p:cNvSpPr>
            <a:spLocks noGrp="1"/>
          </p:cNvSpPr>
          <p:nvPr>
            <p:ph type="sldNum" sz="quarter" idx="12"/>
          </p:nvPr>
        </p:nvSpPr>
        <p:spPr/>
        <p:txBody>
          <a:bodyPr/>
          <a:lstStyle/>
          <a:p>
            <a:fld id="{825E910D-DFE0-5041-83E1-C3306FA4E63C}" type="slidenum">
              <a:rPr lang="en-US" smtClean="0"/>
              <a:t>‹#›</a:t>
            </a:fld>
            <a:endParaRPr lang="en-US"/>
          </a:p>
        </p:txBody>
      </p:sp>
    </p:spTree>
    <p:extLst>
      <p:ext uri="{BB962C8B-B14F-4D97-AF65-F5344CB8AC3E}">
        <p14:creationId xmlns:p14="http://schemas.microsoft.com/office/powerpoint/2010/main" val="3059824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5030-C54D-B747-9080-D09434828F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55A9DC2-32F1-FB4C-B019-569A2C6694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0A98F53-002A-384B-9E86-BEDA0B55073E}"/>
              </a:ext>
            </a:extLst>
          </p:cNvPr>
          <p:cNvSpPr>
            <a:spLocks noGrp="1"/>
          </p:cNvSpPr>
          <p:nvPr>
            <p:ph type="dt" sz="half" idx="10"/>
          </p:nvPr>
        </p:nvSpPr>
        <p:spPr/>
        <p:txBody>
          <a:bodyPr/>
          <a:lstStyle/>
          <a:p>
            <a:fld id="{CAA80D1E-D3A1-6C40-B10D-4F2BE3DDEE3E}" type="datetimeFigureOut">
              <a:rPr lang="en-US" smtClean="0"/>
              <a:t>4/23/22</a:t>
            </a:fld>
            <a:endParaRPr lang="en-US"/>
          </a:p>
        </p:txBody>
      </p:sp>
      <p:sp>
        <p:nvSpPr>
          <p:cNvPr id="5" name="Footer Placeholder 4">
            <a:extLst>
              <a:ext uri="{FF2B5EF4-FFF2-40B4-BE49-F238E27FC236}">
                <a16:creationId xmlns:a16="http://schemas.microsoft.com/office/drawing/2014/main" id="{B96F6192-E704-3A40-9A1E-A23EF9CF81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904971-44EB-1346-9F14-6AEA8B3345A5}"/>
              </a:ext>
            </a:extLst>
          </p:cNvPr>
          <p:cNvSpPr>
            <a:spLocks noGrp="1"/>
          </p:cNvSpPr>
          <p:nvPr>
            <p:ph type="sldNum" sz="quarter" idx="12"/>
          </p:nvPr>
        </p:nvSpPr>
        <p:spPr/>
        <p:txBody>
          <a:bodyPr/>
          <a:lstStyle/>
          <a:p>
            <a:fld id="{825E910D-DFE0-5041-83E1-C3306FA4E63C}" type="slidenum">
              <a:rPr lang="en-US" smtClean="0"/>
              <a:t>‹#›</a:t>
            </a:fld>
            <a:endParaRPr lang="en-US"/>
          </a:p>
        </p:txBody>
      </p:sp>
    </p:spTree>
    <p:extLst>
      <p:ext uri="{BB962C8B-B14F-4D97-AF65-F5344CB8AC3E}">
        <p14:creationId xmlns:p14="http://schemas.microsoft.com/office/powerpoint/2010/main" val="2950539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606B9-687C-C34B-ADFE-17B7AC8F9E5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45C7822-A3CE-BF4C-AE6C-29A5213833D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6F2C2E5-5D4E-8342-AD58-D2CDB461388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8C95B3D-EDD1-244D-9BF6-2601DB6BE9C6}"/>
              </a:ext>
            </a:extLst>
          </p:cNvPr>
          <p:cNvSpPr>
            <a:spLocks noGrp="1"/>
          </p:cNvSpPr>
          <p:nvPr>
            <p:ph type="dt" sz="half" idx="10"/>
          </p:nvPr>
        </p:nvSpPr>
        <p:spPr/>
        <p:txBody>
          <a:bodyPr/>
          <a:lstStyle/>
          <a:p>
            <a:fld id="{CAA80D1E-D3A1-6C40-B10D-4F2BE3DDEE3E}" type="datetimeFigureOut">
              <a:rPr lang="en-US" smtClean="0"/>
              <a:t>4/23/22</a:t>
            </a:fld>
            <a:endParaRPr lang="en-US"/>
          </a:p>
        </p:txBody>
      </p:sp>
      <p:sp>
        <p:nvSpPr>
          <p:cNvPr id="6" name="Footer Placeholder 5">
            <a:extLst>
              <a:ext uri="{FF2B5EF4-FFF2-40B4-BE49-F238E27FC236}">
                <a16:creationId xmlns:a16="http://schemas.microsoft.com/office/drawing/2014/main" id="{32956454-1EAE-CA48-BD89-08E42575D0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975318-D018-4741-9EFB-2AF977A4EC86}"/>
              </a:ext>
            </a:extLst>
          </p:cNvPr>
          <p:cNvSpPr>
            <a:spLocks noGrp="1"/>
          </p:cNvSpPr>
          <p:nvPr>
            <p:ph type="sldNum" sz="quarter" idx="12"/>
          </p:nvPr>
        </p:nvSpPr>
        <p:spPr/>
        <p:txBody>
          <a:bodyPr/>
          <a:lstStyle/>
          <a:p>
            <a:fld id="{825E910D-DFE0-5041-83E1-C3306FA4E63C}" type="slidenum">
              <a:rPr lang="en-US" smtClean="0"/>
              <a:t>‹#›</a:t>
            </a:fld>
            <a:endParaRPr lang="en-US"/>
          </a:p>
        </p:txBody>
      </p:sp>
    </p:spTree>
    <p:extLst>
      <p:ext uri="{BB962C8B-B14F-4D97-AF65-F5344CB8AC3E}">
        <p14:creationId xmlns:p14="http://schemas.microsoft.com/office/powerpoint/2010/main" val="1260943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C05F2-1A2A-F84C-9E77-E28DFAE70E0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9B9ED2E-A0F4-714D-B39F-ADAE2DEE94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D12DEB3-4E0A-9C47-B837-FCD626F3426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223B3CF-843B-FA40-BF4A-B505818C1B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BE0DF8A-5CDC-1C4D-85EA-E21F884942B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D0BFB00-1B4A-E940-9908-081D77B41A7D}"/>
              </a:ext>
            </a:extLst>
          </p:cNvPr>
          <p:cNvSpPr>
            <a:spLocks noGrp="1"/>
          </p:cNvSpPr>
          <p:nvPr>
            <p:ph type="dt" sz="half" idx="10"/>
          </p:nvPr>
        </p:nvSpPr>
        <p:spPr/>
        <p:txBody>
          <a:bodyPr/>
          <a:lstStyle/>
          <a:p>
            <a:fld id="{CAA80D1E-D3A1-6C40-B10D-4F2BE3DDEE3E}" type="datetimeFigureOut">
              <a:rPr lang="en-US" smtClean="0"/>
              <a:t>4/23/22</a:t>
            </a:fld>
            <a:endParaRPr lang="en-US"/>
          </a:p>
        </p:txBody>
      </p:sp>
      <p:sp>
        <p:nvSpPr>
          <p:cNvPr id="8" name="Footer Placeholder 7">
            <a:extLst>
              <a:ext uri="{FF2B5EF4-FFF2-40B4-BE49-F238E27FC236}">
                <a16:creationId xmlns:a16="http://schemas.microsoft.com/office/drawing/2014/main" id="{C5AB36AE-2665-AA4F-A1AE-17101CBE40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6BFBF3-4CD9-9C47-ABA7-D07F1B681882}"/>
              </a:ext>
            </a:extLst>
          </p:cNvPr>
          <p:cNvSpPr>
            <a:spLocks noGrp="1"/>
          </p:cNvSpPr>
          <p:nvPr>
            <p:ph type="sldNum" sz="quarter" idx="12"/>
          </p:nvPr>
        </p:nvSpPr>
        <p:spPr/>
        <p:txBody>
          <a:bodyPr/>
          <a:lstStyle/>
          <a:p>
            <a:fld id="{825E910D-DFE0-5041-83E1-C3306FA4E63C}" type="slidenum">
              <a:rPr lang="en-US" smtClean="0"/>
              <a:t>‹#›</a:t>
            </a:fld>
            <a:endParaRPr lang="en-US"/>
          </a:p>
        </p:txBody>
      </p:sp>
    </p:spTree>
    <p:extLst>
      <p:ext uri="{BB962C8B-B14F-4D97-AF65-F5344CB8AC3E}">
        <p14:creationId xmlns:p14="http://schemas.microsoft.com/office/powerpoint/2010/main" val="349833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2995D-0727-B84D-B3F2-1D89AE10CDC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6410594-F075-3640-AD88-B167A8656619}"/>
              </a:ext>
            </a:extLst>
          </p:cNvPr>
          <p:cNvSpPr>
            <a:spLocks noGrp="1"/>
          </p:cNvSpPr>
          <p:nvPr>
            <p:ph type="dt" sz="half" idx="10"/>
          </p:nvPr>
        </p:nvSpPr>
        <p:spPr/>
        <p:txBody>
          <a:bodyPr/>
          <a:lstStyle/>
          <a:p>
            <a:fld id="{CAA80D1E-D3A1-6C40-B10D-4F2BE3DDEE3E}" type="datetimeFigureOut">
              <a:rPr lang="en-US" smtClean="0"/>
              <a:t>4/23/22</a:t>
            </a:fld>
            <a:endParaRPr lang="en-US"/>
          </a:p>
        </p:txBody>
      </p:sp>
      <p:sp>
        <p:nvSpPr>
          <p:cNvPr id="4" name="Footer Placeholder 3">
            <a:extLst>
              <a:ext uri="{FF2B5EF4-FFF2-40B4-BE49-F238E27FC236}">
                <a16:creationId xmlns:a16="http://schemas.microsoft.com/office/drawing/2014/main" id="{2296D267-F13F-A642-AB67-5E3F6F2710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BB6E7F-3543-BC4C-9E63-3EC0C9466483}"/>
              </a:ext>
            </a:extLst>
          </p:cNvPr>
          <p:cNvSpPr>
            <a:spLocks noGrp="1"/>
          </p:cNvSpPr>
          <p:nvPr>
            <p:ph type="sldNum" sz="quarter" idx="12"/>
          </p:nvPr>
        </p:nvSpPr>
        <p:spPr/>
        <p:txBody>
          <a:bodyPr/>
          <a:lstStyle/>
          <a:p>
            <a:fld id="{825E910D-DFE0-5041-83E1-C3306FA4E63C}" type="slidenum">
              <a:rPr lang="en-US" smtClean="0"/>
              <a:t>‹#›</a:t>
            </a:fld>
            <a:endParaRPr lang="en-US"/>
          </a:p>
        </p:txBody>
      </p:sp>
    </p:spTree>
    <p:extLst>
      <p:ext uri="{BB962C8B-B14F-4D97-AF65-F5344CB8AC3E}">
        <p14:creationId xmlns:p14="http://schemas.microsoft.com/office/powerpoint/2010/main" val="2157134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9129C6-4A10-0540-8B69-E7F57B7B341D}"/>
              </a:ext>
            </a:extLst>
          </p:cNvPr>
          <p:cNvSpPr>
            <a:spLocks noGrp="1"/>
          </p:cNvSpPr>
          <p:nvPr>
            <p:ph type="dt" sz="half" idx="10"/>
          </p:nvPr>
        </p:nvSpPr>
        <p:spPr/>
        <p:txBody>
          <a:bodyPr/>
          <a:lstStyle/>
          <a:p>
            <a:fld id="{CAA80D1E-D3A1-6C40-B10D-4F2BE3DDEE3E}" type="datetimeFigureOut">
              <a:rPr lang="en-US" smtClean="0"/>
              <a:t>4/23/22</a:t>
            </a:fld>
            <a:endParaRPr lang="en-US"/>
          </a:p>
        </p:txBody>
      </p:sp>
      <p:sp>
        <p:nvSpPr>
          <p:cNvPr id="3" name="Footer Placeholder 2">
            <a:extLst>
              <a:ext uri="{FF2B5EF4-FFF2-40B4-BE49-F238E27FC236}">
                <a16:creationId xmlns:a16="http://schemas.microsoft.com/office/drawing/2014/main" id="{8279FB03-9985-B246-8782-9579554DA5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CB5D36-A5DC-824D-8CAD-EDB875B0E97E}"/>
              </a:ext>
            </a:extLst>
          </p:cNvPr>
          <p:cNvSpPr>
            <a:spLocks noGrp="1"/>
          </p:cNvSpPr>
          <p:nvPr>
            <p:ph type="sldNum" sz="quarter" idx="12"/>
          </p:nvPr>
        </p:nvSpPr>
        <p:spPr/>
        <p:txBody>
          <a:bodyPr/>
          <a:lstStyle/>
          <a:p>
            <a:fld id="{825E910D-DFE0-5041-83E1-C3306FA4E63C}" type="slidenum">
              <a:rPr lang="en-US" smtClean="0"/>
              <a:t>‹#›</a:t>
            </a:fld>
            <a:endParaRPr lang="en-US"/>
          </a:p>
        </p:txBody>
      </p:sp>
    </p:spTree>
    <p:extLst>
      <p:ext uri="{BB962C8B-B14F-4D97-AF65-F5344CB8AC3E}">
        <p14:creationId xmlns:p14="http://schemas.microsoft.com/office/powerpoint/2010/main" val="478298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D5D40-97A7-B64E-8E21-CADED5CC214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9317E69-627A-4344-99D3-AA702F248B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7A382F-DCFF-EE4C-9337-7F4C3805D5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96B255A-CC0F-874D-B967-9C046EA0B48C}"/>
              </a:ext>
            </a:extLst>
          </p:cNvPr>
          <p:cNvSpPr>
            <a:spLocks noGrp="1"/>
          </p:cNvSpPr>
          <p:nvPr>
            <p:ph type="dt" sz="half" idx="10"/>
          </p:nvPr>
        </p:nvSpPr>
        <p:spPr/>
        <p:txBody>
          <a:bodyPr/>
          <a:lstStyle/>
          <a:p>
            <a:fld id="{CAA80D1E-D3A1-6C40-B10D-4F2BE3DDEE3E}" type="datetimeFigureOut">
              <a:rPr lang="en-US" smtClean="0"/>
              <a:t>4/23/22</a:t>
            </a:fld>
            <a:endParaRPr lang="en-US"/>
          </a:p>
        </p:txBody>
      </p:sp>
      <p:sp>
        <p:nvSpPr>
          <p:cNvPr id="6" name="Footer Placeholder 5">
            <a:extLst>
              <a:ext uri="{FF2B5EF4-FFF2-40B4-BE49-F238E27FC236}">
                <a16:creationId xmlns:a16="http://schemas.microsoft.com/office/drawing/2014/main" id="{E6A49B68-8FE6-BB43-A37A-A5C921C781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7BF14B-7A83-DB43-8A71-A6751406CAD5}"/>
              </a:ext>
            </a:extLst>
          </p:cNvPr>
          <p:cNvSpPr>
            <a:spLocks noGrp="1"/>
          </p:cNvSpPr>
          <p:nvPr>
            <p:ph type="sldNum" sz="quarter" idx="12"/>
          </p:nvPr>
        </p:nvSpPr>
        <p:spPr/>
        <p:txBody>
          <a:bodyPr/>
          <a:lstStyle/>
          <a:p>
            <a:fld id="{825E910D-DFE0-5041-83E1-C3306FA4E63C}" type="slidenum">
              <a:rPr lang="en-US" smtClean="0"/>
              <a:t>‹#›</a:t>
            </a:fld>
            <a:endParaRPr lang="en-US"/>
          </a:p>
        </p:txBody>
      </p:sp>
    </p:spTree>
    <p:extLst>
      <p:ext uri="{BB962C8B-B14F-4D97-AF65-F5344CB8AC3E}">
        <p14:creationId xmlns:p14="http://schemas.microsoft.com/office/powerpoint/2010/main" val="69821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7B1A-A579-2F4F-A01B-5BC5CCD9A37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460E04E-2879-6D48-930B-F3D08217FA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6A2EB8-3B79-284A-95C8-107EEA0BAA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210E80D-2ABA-B748-80DE-E98EC845C7E3}"/>
              </a:ext>
            </a:extLst>
          </p:cNvPr>
          <p:cNvSpPr>
            <a:spLocks noGrp="1"/>
          </p:cNvSpPr>
          <p:nvPr>
            <p:ph type="dt" sz="half" idx="10"/>
          </p:nvPr>
        </p:nvSpPr>
        <p:spPr/>
        <p:txBody>
          <a:bodyPr/>
          <a:lstStyle/>
          <a:p>
            <a:fld id="{CAA80D1E-D3A1-6C40-B10D-4F2BE3DDEE3E}" type="datetimeFigureOut">
              <a:rPr lang="en-US" smtClean="0"/>
              <a:t>4/23/22</a:t>
            </a:fld>
            <a:endParaRPr lang="en-US"/>
          </a:p>
        </p:txBody>
      </p:sp>
      <p:sp>
        <p:nvSpPr>
          <p:cNvPr id="6" name="Footer Placeholder 5">
            <a:extLst>
              <a:ext uri="{FF2B5EF4-FFF2-40B4-BE49-F238E27FC236}">
                <a16:creationId xmlns:a16="http://schemas.microsoft.com/office/drawing/2014/main" id="{C14A1C8F-ECC2-CF43-A34E-A155C4EBED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9E9B90-689A-F44D-8B7B-C76328BFCDD1}"/>
              </a:ext>
            </a:extLst>
          </p:cNvPr>
          <p:cNvSpPr>
            <a:spLocks noGrp="1"/>
          </p:cNvSpPr>
          <p:nvPr>
            <p:ph type="sldNum" sz="quarter" idx="12"/>
          </p:nvPr>
        </p:nvSpPr>
        <p:spPr/>
        <p:txBody>
          <a:bodyPr/>
          <a:lstStyle/>
          <a:p>
            <a:fld id="{825E910D-DFE0-5041-83E1-C3306FA4E63C}" type="slidenum">
              <a:rPr lang="en-US" smtClean="0"/>
              <a:t>‹#›</a:t>
            </a:fld>
            <a:endParaRPr lang="en-US"/>
          </a:p>
        </p:txBody>
      </p:sp>
    </p:spTree>
    <p:extLst>
      <p:ext uri="{BB962C8B-B14F-4D97-AF65-F5344CB8AC3E}">
        <p14:creationId xmlns:p14="http://schemas.microsoft.com/office/powerpoint/2010/main" val="1183789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1B69BE-66B5-DC43-A124-63E256975B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9FD441A-53E7-814F-A836-A8DD41BE40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EE3C08A-6B0C-4546-920B-95356C2802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A80D1E-D3A1-6C40-B10D-4F2BE3DDEE3E}" type="datetimeFigureOut">
              <a:rPr lang="en-US" smtClean="0"/>
              <a:t>4/23/22</a:t>
            </a:fld>
            <a:endParaRPr lang="en-US"/>
          </a:p>
        </p:txBody>
      </p:sp>
      <p:sp>
        <p:nvSpPr>
          <p:cNvPr id="5" name="Footer Placeholder 4">
            <a:extLst>
              <a:ext uri="{FF2B5EF4-FFF2-40B4-BE49-F238E27FC236}">
                <a16:creationId xmlns:a16="http://schemas.microsoft.com/office/drawing/2014/main" id="{5AE9596C-F123-C448-83AB-5066F97C43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40BDF7-085B-4D47-96C1-50BE9FA59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E910D-DFE0-5041-83E1-C3306FA4E63C}" type="slidenum">
              <a:rPr lang="en-US" smtClean="0"/>
              <a:t>‹#›</a:t>
            </a:fld>
            <a:endParaRPr lang="en-US"/>
          </a:p>
        </p:txBody>
      </p:sp>
    </p:spTree>
    <p:extLst>
      <p:ext uri="{BB962C8B-B14F-4D97-AF65-F5344CB8AC3E}">
        <p14:creationId xmlns:p14="http://schemas.microsoft.com/office/powerpoint/2010/main" val="740877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5.svg"/></Relationships>
</file>

<file path=ppt/slides/_rels/slide15.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0.png"/><Relationship Id="rId7"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5.svg"/></Relationships>
</file>

<file path=ppt/slides/_rels/slide1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4.png"/><Relationship Id="rId7"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5.svg"/><Relationship Id="rId4" Type="http://schemas.openxmlformats.org/officeDocument/2006/relationships/image" Target="../media/image25.png"/><Relationship Id="rId9"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sid321axn/bondora-peer-to-peer-lending-loan-data"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3381D-6043-0C41-8D79-6DD38E1E470D}"/>
              </a:ext>
            </a:extLst>
          </p:cNvPr>
          <p:cNvSpPr>
            <a:spLocks noGrp="1"/>
          </p:cNvSpPr>
          <p:nvPr>
            <p:ph type="ctrTitle"/>
          </p:nvPr>
        </p:nvSpPr>
        <p:spPr>
          <a:xfrm>
            <a:off x="6096000" y="3623617"/>
            <a:ext cx="4711700" cy="790145"/>
          </a:xfrm>
        </p:spPr>
        <p:txBody>
          <a:bodyPr>
            <a:normAutofit fontScale="90000"/>
          </a:bodyPr>
          <a:lstStyle/>
          <a:p>
            <a:r>
              <a:rPr lang="en-IN" dirty="0"/>
              <a:t>P2P Lending Data</a:t>
            </a:r>
            <a:endParaRPr lang="en-US" dirty="0"/>
          </a:p>
        </p:txBody>
      </p:sp>
      <p:sp>
        <p:nvSpPr>
          <p:cNvPr id="3" name="Subtitle 2">
            <a:extLst>
              <a:ext uri="{FF2B5EF4-FFF2-40B4-BE49-F238E27FC236}">
                <a16:creationId xmlns:a16="http://schemas.microsoft.com/office/drawing/2014/main" id="{8D01CD01-D946-CE40-963A-A472CC08EA0D}"/>
              </a:ext>
            </a:extLst>
          </p:cNvPr>
          <p:cNvSpPr>
            <a:spLocks noGrp="1"/>
          </p:cNvSpPr>
          <p:nvPr>
            <p:ph type="subTitle" idx="1"/>
          </p:nvPr>
        </p:nvSpPr>
        <p:spPr>
          <a:xfrm>
            <a:off x="7955280" y="4978400"/>
            <a:ext cx="3627120" cy="1612900"/>
          </a:xfrm>
        </p:spPr>
        <p:txBody>
          <a:bodyPr>
            <a:normAutofit fontScale="92500" lnSpcReduction="10000"/>
          </a:bodyPr>
          <a:lstStyle/>
          <a:p>
            <a:pPr algn="r"/>
            <a:r>
              <a:rPr lang="en-US" dirty="0">
                <a:solidFill>
                  <a:srgbClr val="625C60"/>
                </a:solidFill>
              </a:rPr>
              <a:t>OPIM 5604 | Team 1</a:t>
            </a:r>
            <a:br>
              <a:rPr lang="en-US" dirty="0">
                <a:solidFill>
                  <a:srgbClr val="625C60"/>
                </a:solidFill>
              </a:rPr>
            </a:br>
            <a:br>
              <a:rPr lang="en-US" dirty="0">
                <a:solidFill>
                  <a:srgbClr val="625C60"/>
                </a:solidFill>
              </a:rPr>
            </a:br>
            <a:r>
              <a:rPr lang="en-US" sz="1700" dirty="0">
                <a:solidFill>
                  <a:srgbClr val="625C60"/>
                </a:solidFill>
              </a:rPr>
              <a:t>Vishwa Srivastava</a:t>
            </a:r>
            <a:br>
              <a:rPr lang="en-US" sz="1700" dirty="0">
                <a:solidFill>
                  <a:srgbClr val="625C60"/>
                </a:solidFill>
              </a:rPr>
            </a:br>
            <a:r>
              <a:rPr lang="en-US" sz="1700" dirty="0">
                <a:solidFill>
                  <a:srgbClr val="625C60"/>
                </a:solidFill>
              </a:rPr>
              <a:t>Jahnavi Adabala</a:t>
            </a:r>
            <a:br>
              <a:rPr lang="en-US" sz="1700" dirty="0">
                <a:solidFill>
                  <a:srgbClr val="625C60"/>
                </a:solidFill>
              </a:rPr>
            </a:br>
            <a:r>
              <a:rPr lang="en-US" sz="1700" dirty="0">
                <a:solidFill>
                  <a:srgbClr val="625C60"/>
                </a:solidFill>
              </a:rPr>
              <a:t>Karthik </a:t>
            </a:r>
            <a:r>
              <a:rPr lang="en-US" sz="1700" dirty="0" err="1">
                <a:solidFill>
                  <a:srgbClr val="625C60"/>
                </a:solidFill>
              </a:rPr>
              <a:t>Lalisetti</a:t>
            </a:r>
            <a:br>
              <a:rPr lang="en-US" sz="1700" dirty="0">
                <a:solidFill>
                  <a:srgbClr val="625C60"/>
                </a:solidFill>
              </a:rPr>
            </a:br>
            <a:r>
              <a:rPr lang="en-US" sz="1700" dirty="0">
                <a:solidFill>
                  <a:srgbClr val="625C60"/>
                </a:solidFill>
              </a:rPr>
              <a:t>Nicholas </a:t>
            </a:r>
            <a:r>
              <a:rPr lang="en-US" sz="1700" dirty="0" err="1">
                <a:solidFill>
                  <a:srgbClr val="625C60"/>
                </a:solidFill>
              </a:rPr>
              <a:t>Lopilato</a:t>
            </a:r>
            <a:br>
              <a:rPr lang="en-US" sz="1700" dirty="0">
                <a:solidFill>
                  <a:srgbClr val="625C60"/>
                </a:solidFill>
              </a:rPr>
            </a:br>
            <a:r>
              <a:rPr lang="en-US" sz="1700" dirty="0" err="1">
                <a:solidFill>
                  <a:srgbClr val="625C60"/>
                </a:solidFill>
              </a:rPr>
              <a:t>Praneetha</a:t>
            </a:r>
            <a:r>
              <a:rPr lang="en-US" sz="1700" dirty="0">
                <a:solidFill>
                  <a:srgbClr val="625C60"/>
                </a:solidFill>
              </a:rPr>
              <a:t> VC</a:t>
            </a:r>
            <a:endParaRPr lang="en-US" dirty="0">
              <a:solidFill>
                <a:srgbClr val="625C60"/>
              </a:solidFill>
            </a:endParaRPr>
          </a:p>
        </p:txBody>
      </p:sp>
      <p:pic>
        <p:nvPicPr>
          <p:cNvPr id="4" name="Picture 3">
            <a:extLst>
              <a:ext uri="{FF2B5EF4-FFF2-40B4-BE49-F238E27FC236}">
                <a16:creationId xmlns:a16="http://schemas.microsoft.com/office/drawing/2014/main" id="{367BAD75-78DE-BF44-9189-CECE9002B6B1}"/>
              </a:ext>
            </a:extLst>
          </p:cNvPr>
          <p:cNvPicPr>
            <a:picLocks noChangeAspect="1"/>
          </p:cNvPicPr>
          <p:nvPr/>
        </p:nvPicPr>
        <p:blipFill>
          <a:blip r:embed="rId2"/>
          <a:stretch>
            <a:fillRect/>
          </a:stretch>
        </p:blipFill>
        <p:spPr>
          <a:xfrm>
            <a:off x="675640" y="2657045"/>
            <a:ext cx="5280660" cy="1361645"/>
          </a:xfrm>
          <a:prstGeom prst="rect">
            <a:avLst/>
          </a:prstGeom>
        </p:spPr>
      </p:pic>
      <p:cxnSp>
        <p:nvCxnSpPr>
          <p:cNvPr id="6" name="Straight Connector 5">
            <a:extLst>
              <a:ext uri="{FF2B5EF4-FFF2-40B4-BE49-F238E27FC236}">
                <a16:creationId xmlns:a16="http://schemas.microsoft.com/office/drawing/2014/main" id="{B8F491DE-F378-4F4C-BD7E-6AEAEFFDD5B8}"/>
              </a:ext>
            </a:extLst>
          </p:cNvPr>
          <p:cNvCxnSpPr/>
          <p:nvPr/>
        </p:nvCxnSpPr>
        <p:spPr>
          <a:xfrm>
            <a:off x="6362700" y="2657045"/>
            <a:ext cx="0" cy="1756717"/>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894376"/>
      </p:ext>
    </p:extLst>
  </p:cSld>
  <p:clrMapOvr>
    <a:masterClrMapping/>
  </p:clrMapOvr>
  <mc:AlternateContent xmlns:mc="http://schemas.openxmlformats.org/markup-compatibility/2006">
    <mc:Choice xmlns:p14="http://schemas.microsoft.com/office/powerpoint/2010/main" Requires="p14">
      <p:transition spd="slow" p14:dur="2000" advTm="6036"/>
    </mc:Choice>
    <mc:Fallback>
      <p:transition spd="slow" advTm="603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3DD228D-5A3C-E24F-9CD9-8465F411B6A5}"/>
              </a:ext>
            </a:extLst>
          </p:cNvPr>
          <p:cNvSpPr/>
          <p:nvPr/>
        </p:nvSpPr>
        <p:spPr>
          <a:xfrm>
            <a:off x="4165292" y="3030287"/>
            <a:ext cx="8026707" cy="1417320"/>
          </a:xfrm>
          <a:prstGeom prst="rect">
            <a:avLst/>
          </a:prstGeom>
          <a:solidFill>
            <a:srgbClr val="625C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90176-51D9-744A-9EC7-3C8DD7B1F309}"/>
              </a:ext>
            </a:extLst>
          </p:cNvPr>
          <p:cNvSpPr>
            <a:spLocks noGrp="1"/>
          </p:cNvSpPr>
          <p:nvPr>
            <p:ph type="title"/>
          </p:nvPr>
        </p:nvSpPr>
        <p:spPr/>
        <p:txBody>
          <a:bodyPr/>
          <a:lstStyle/>
          <a:p>
            <a:r>
              <a:rPr lang="en-US" dirty="0"/>
              <a:t>Data Exploration | Trends &amp; Relationships</a:t>
            </a:r>
          </a:p>
        </p:txBody>
      </p:sp>
      <p:pic>
        <p:nvPicPr>
          <p:cNvPr id="8" name="Picture 7" descr="Chart, PowerPoint&#10;&#10;Description automatically generated">
            <a:extLst>
              <a:ext uri="{FF2B5EF4-FFF2-40B4-BE49-F238E27FC236}">
                <a16:creationId xmlns:a16="http://schemas.microsoft.com/office/drawing/2014/main" id="{DDE6CFC9-C355-D74B-9243-F8A34A1FC12E}"/>
              </a:ext>
            </a:extLst>
          </p:cNvPr>
          <p:cNvPicPr>
            <a:picLocks noChangeAspect="1"/>
          </p:cNvPicPr>
          <p:nvPr/>
        </p:nvPicPr>
        <p:blipFill rotWithShape="1">
          <a:blip r:embed="rId2"/>
          <a:srcRect l="34885" t="21104" r="12327" b="2429"/>
          <a:stretch/>
        </p:blipFill>
        <p:spPr>
          <a:xfrm>
            <a:off x="482605" y="1503646"/>
            <a:ext cx="5041894" cy="4353246"/>
          </a:xfrm>
          <a:prstGeom prst="rect">
            <a:avLst/>
          </a:prstGeom>
          <a:ln>
            <a:solidFill>
              <a:srgbClr val="F8F8F8"/>
            </a:solidFill>
          </a:ln>
        </p:spPr>
      </p:pic>
      <p:sp>
        <p:nvSpPr>
          <p:cNvPr id="10" name="Google Shape;234;p15">
            <a:extLst>
              <a:ext uri="{FF2B5EF4-FFF2-40B4-BE49-F238E27FC236}">
                <a16:creationId xmlns:a16="http://schemas.microsoft.com/office/drawing/2014/main" id="{A7CBFDDC-5ED2-C54D-94EE-9F0A717DEC77}"/>
              </a:ext>
            </a:extLst>
          </p:cNvPr>
          <p:cNvSpPr txBox="1"/>
          <p:nvPr/>
        </p:nvSpPr>
        <p:spPr>
          <a:xfrm rot="5400000">
            <a:off x="4865547" y="3767610"/>
            <a:ext cx="1564151"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bg1"/>
                </a:solidFill>
                <a:latin typeface="Calibri"/>
                <a:ea typeface="Calibri"/>
                <a:cs typeface="Calibri"/>
                <a:sym typeface="Calibri"/>
              </a:rPr>
              <a:t>Education Type</a:t>
            </a:r>
            <a:endParaRPr dirty="0">
              <a:solidFill>
                <a:schemeClr val="bg1"/>
              </a:solidFill>
            </a:endParaRPr>
          </a:p>
        </p:txBody>
      </p:sp>
      <p:sp>
        <p:nvSpPr>
          <p:cNvPr id="11" name="TextBox 10">
            <a:extLst>
              <a:ext uri="{FF2B5EF4-FFF2-40B4-BE49-F238E27FC236}">
                <a16:creationId xmlns:a16="http://schemas.microsoft.com/office/drawing/2014/main" id="{5CFA73F0-2D28-9643-876A-4479A908D860}"/>
              </a:ext>
            </a:extLst>
          </p:cNvPr>
          <p:cNvSpPr txBox="1"/>
          <p:nvPr/>
        </p:nvSpPr>
        <p:spPr>
          <a:xfrm>
            <a:off x="10721340" y="6492875"/>
            <a:ext cx="1291590" cy="276999"/>
          </a:xfrm>
          <a:prstGeom prst="rect">
            <a:avLst/>
          </a:prstGeom>
          <a:noFill/>
        </p:spPr>
        <p:txBody>
          <a:bodyPr wrap="square" rtlCol="0">
            <a:spAutoFit/>
          </a:bodyPr>
          <a:lstStyle/>
          <a:p>
            <a:r>
              <a:rPr lang="en-US" sz="1200" dirty="0"/>
              <a:t>Speaker: </a:t>
            </a:r>
            <a:r>
              <a:rPr lang="en-US" sz="1200" dirty="0">
                <a:solidFill>
                  <a:srgbClr val="FF0000"/>
                </a:solidFill>
              </a:rPr>
              <a:t>Karthik L</a:t>
            </a:r>
          </a:p>
        </p:txBody>
      </p:sp>
      <p:cxnSp>
        <p:nvCxnSpPr>
          <p:cNvPr id="13" name="Straight Connector 12">
            <a:extLst>
              <a:ext uri="{FF2B5EF4-FFF2-40B4-BE49-F238E27FC236}">
                <a16:creationId xmlns:a16="http://schemas.microsoft.com/office/drawing/2014/main" id="{0C10BE5B-B782-184E-9933-CA433E47688E}"/>
              </a:ext>
            </a:extLst>
          </p:cNvPr>
          <p:cNvCxnSpPr>
            <a:cxnSpLocks/>
          </p:cNvCxnSpPr>
          <p:nvPr/>
        </p:nvCxnSpPr>
        <p:spPr>
          <a:xfrm>
            <a:off x="5867400" y="1374775"/>
            <a:ext cx="0" cy="51181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Rounded Rectangle 13">
            <a:extLst>
              <a:ext uri="{FF2B5EF4-FFF2-40B4-BE49-F238E27FC236}">
                <a16:creationId xmlns:a16="http://schemas.microsoft.com/office/drawing/2014/main" id="{AC6A790A-5636-F24A-8770-0AC61148C9F2}"/>
              </a:ext>
            </a:extLst>
          </p:cNvPr>
          <p:cNvSpPr/>
          <p:nvPr/>
        </p:nvSpPr>
        <p:spPr>
          <a:xfrm>
            <a:off x="6210301" y="1722465"/>
            <a:ext cx="5587999" cy="2100235"/>
          </a:xfrm>
          <a:prstGeom prst="roundRect">
            <a:avLst>
              <a:gd name="adj" fmla="val 7418"/>
            </a:avLst>
          </a:prstGeom>
          <a:solidFill>
            <a:srgbClr val="E3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600" dirty="0">
                <a:solidFill>
                  <a:schemeClr val="tx1"/>
                </a:solidFill>
              </a:rPr>
              <a:t>Of the total </a:t>
            </a:r>
            <a:r>
              <a:rPr lang="en-IN" sz="1600" dirty="0">
                <a:solidFill>
                  <a:schemeClr val="bg1"/>
                </a:solidFill>
              </a:rPr>
              <a:t>(13152)</a:t>
            </a:r>
            <a:r>
              <a:rPr lang="en-IN" sz="1600" dirty="0">
                <a:solidFill>
                  <a:schemeClr val="tx1"/>
                </a:solidFill>
              </a:rPr>
              <a:t> </a:t>
            </a:r>
            <a:r>
              <a:rPr lang="en-IN" sz="1600" dirty="0">
                <a:solidFill>
                  <a:schemeClr val="bg1"/>
                </a:solidFill>
              </a:rPr>
              <a:t>home owners </a:t>
            </a:r>
            <a:r>
              <a:rPr lang="en-IN" sz="1600" dirty="0">
                <a:solidFill>
                  <a:schemeClr val="tx1"/>
                </a:solidFill>
              </a:rPr>
              <a:t>(cat 1)that borrow</a:t>
            </a:r>
          </a:p>
          <a:p>
            <a:endParaRPr lang="en-IN" sz="1600" dirty="0">
              <a:solidFill>
                <a:schemeClr val="tx1"/>
              </a:solidFill>
            </a:endParaRPr>
          </a:p>
          <a:p>
            <a:r>
              <a:rPr lang="en-IN" sz="1600" dirty="0">
                <a:solidFill>
                  <a:schemeClr val="bg1"/>
                </a:solidFill>
              </a:rPr>
              <a:t>25.5%</a:t>
            </a:r>
            <a:r>
              <a:rPr lang="en-IN" sz="1600" dirty="0">
                <a:solidFill>
                  <a:schemeClr val="tx1"/>
                </a:solidFill>
              </a:rPr>
              <a:t> of </a:t>
            </a:r>
            <a:r>
              <a:rPr lang="en-IN" sz="1600" dirty="0">
                <a:solidFill>
                  <a:schemeClr val="bg1"/>
                </a:solidFill>
              </a:rPr>
              <a:t>more educated</a:t>
            </a:r>
            <a:r>
              <a:rPr lang="en-IN" sz="1600" dirty="0">
                <a:solidFill>
                  <a:schemeClr val="tx1"/>
                </a:solidFill>
              </a:rPr>
              <a:t> (cat 3,4,5) home owner are defaulters</a:t>
            </a:r>
          </a:p>
          <a:p>
            <a:r>
              <a:rPr lang="en-IN" sz="1600" dirty="0">
                <a:solidFill>
                  <a:schemeClr val="bg1"/>
                </a:solidFill>
              </a:rPr>
              <a:t>31.6% </a:t>
            </a:r>
            <a:r>
              <a:rPr lang="en-IN" sz="1600" dirty="0">
                <a:solidFill>
                  <a:schemeClr val="tx1"/>
                </a:solidFill>
              </a:rPr>
              <a:t>of </a:t>
            </a:r>
            <a:r>
              <a:rPr lang="en-IN" sz="1600" dirty="0">
                <a:solidFill>
                  <a:schemeClr val="bg1"/>
                </a:solidFill>
              </a:rPr>
              <a:t>less educated </a:t>
            </a:r>
            <a:r>
              <a:rPr lang="en-IN" sz="1600" dirty="0">
                <a:solidFill>
                  <a:schemeClr val="tx1"/>
                </a:solidFill>
              </a:rPr>
              <a:t>(cat 1,2)  home owner are defaulters</a:t>
            </a:r>
          </a:p>
          <a:p>
            <a:endParaRPr lang="en-IN" dirty="0"/>
          </a:p>
          <a:p>
            <a:endParaRPr lang="en-IN" dirty="0"/>
          </a:p>
        </p:txBody>
      </p:sp>
      <p:sp>
        <p:nvSpPr>
          <p:cNvPr id="15" name="Rounded Rectangle 14">
            <a:extLst>
              <a:ext uri="{FF2B5EF4-FFF2-40B4-BE49-F238E27FC236}">
                <a16:creationId xmlns:a16="http://schemas.microsoft.com/office/drawing/2014/main" id="{A62F7E5E-1925-9841-AA57-6574B3768BA0}"/>
              </a:ext>
            </a:extLst>
          </p:cNvPr>
          <p:cNvSpPr/>
          <p:nvPr/>
        </p:nvSpPr>
        <p:spPr>
          <a:xfrm>
            <a:off x="6210301" y="3931257"/>
            <a:ext cx="5587999" cy="2100235"/>
          </a:xfrm>
          <a:prstGeom prst="roundRect">
            <a:avLst>
              <a:gd name="adj" fmla="val 7418"/>
            </a:avLst>
          </a:prstGeom>
          <a:solidFill>
            <a:srgbClr val="E3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Irrespective of the home ownership type, </a:t>
            </a:r>
            <a:r>
              <a:rPr lang="en-IN" sz="1600" dirty="0">
                <a:solidFill>
                  <a:schemeClr val="bg1"/>
                </a:solidFill>
              </a:rPr>
              <a:t>56% of borrowers </a:t>
            </a:r>
            <a:r>
              <a:rPr lang="en-IN" sz="1600" dirty="0">
                <a:solidFill>
                  <a:schemeClr val="tx1"/>
                </a:solidFill>
              </a:rPr>
              <a:t>with basic education are likely to default</a:t>
            </a:r>
          </a:p>
        </p:txBody>
      </p:sp>
      <p:pic>
        <p:nvPicPr>
          <p:cNvPr id="16" name="Picture 15">
            <a:extLst>
              <a:ext uri="{FF2B5EF4-FFF2-40B4-BE49-F238E27FC236}">
                <a16:creationId xmlns:a16="http://schemas.microsoft.com/office/drawing/2014/main" id="{08B6F5F7-694C-7C49-A484-5F8C1BD49A1F}"/>
              </a:ext>
            </a:extLst>
          </p:cNvPr>
          <p:cNvPicPr>
            <a:picLocks noChangeAspect="1"/>
          </p:cNvPicPr>
          <p:nvPr/>
        </p:nvPicPr>
        <p:blipFill>
          <a:blip r:embed="rId3"/>
          <a:stretch>
            <a:fillRect/>
          </a:stretch>
        </p:blipFill>
        <p:spPr>
          <a:xfrm>
            <a:off x="10347150" y="99869"/>
            <a:ext cx="1730550" cy="446231"/>
          </a:xfrm>
          <a:prstGeom prst="rect">
            <a:avLst/>
          </a:prstGeom>
        </p:spPr>
      </p:pic>
      <p:pic>
        <p:nvPicPr>
          <p:cNvPr id="6" name="Picture 5" descr="Chart&#10;&#10;Description automatically generated with medium confidence">
            <a:extLst>
              <a:ext uri="{FF2B5EF4-FFF2-40B4-BE49-F238E27FC236}">
                <a16:creationId xmlns:a16="http://schemas.microsoft.com/office/drawing/2014/main" id="{2F890F3F-C643-3E46-9962-71124D61D4C4}"/>
              </a:ext>
            </a:extLst>
          </p:cNvPr>
          <p:cNvPicPr>
            <a:picLocks noChangeAspect="1"/>
          </p:cNvPicPr>
          <p:nvPr/>
        </p:nvPicPr>
        <p:blipFill rotWithShape="1">
          <a:blip r:embed="rId4"/>
          <a:srcRect l="93799" t="38040" r="-63" b="55427"/>
          <a:stretch/>
        </p:blipFill>
        <p:spPr>
          <a:xfrm>
            <a:off x="487325" y="5650993"/>
            <a:ext cx="350875" cy="306646"/>
          </a:xfrm>
          <a:prstGeom prst="rect">
            <a:avLst/>
          </a:prstGeom>
        </p:spPr>
      </p:pic>
      <p:sp>
        <p:nvSpPr>
          <p:cNvPr id="7" name="TextBox 6">
            <a:extLst>
              <a:ext uri="{FF2B5EF4-FFF2-40B4-BE49-F238E27FC236}">
                <a16:creationId xmlns:a16="http://schemas.microsoft.com/office/drawing/2014/main" id="{DD05A0EC-D081-8F46-98B1-AF18016CA3AF}"/>
              </a:ext>
            </a:extLst>
          </p:cNvPr>
          <p:cNvSpPr txBox="1"/>
          <p:nvPr/>
        </p:nvSpPr>
        <p:spPr>
          <a:xfrm>
            <a:off x="838200" y="5650993"/>
            <a:ext cx="1256414" cy="400110"/>
          </a:xfrm>
          <a:prstGeom prst="rect">
            <a:avLst/>
          </a:prstGeom>
          <a:noFill/>
        </p:spPr>
        <p:txBody>
          <a:bodyPr wrap="square" rtlCol="0">
            <a:spAutoFit/>
          </a:bodyPr>
          <a:lstStyle/>
          <a:p>
            <a:r>
              <a:rPr lang="en-US" sz="1000" dirty="0">
                <a:solidFill>
                  <a:schemeClr val="accent1"/>
                </a:solidFill>
              </a:rPr>
              <a:t>Good Borrowers</a:t>
            </a:r>
            <a:br>
              <a:rPr lang="en-US" sz="1000" dirty="0">
                <a:solidFill>
                  <a:srgbClr val="FF0000"/>
                </a:solidFill>
              </a:rPr>
            </a:br>
            <a:r>
              <a:rPr lang="en-US" sz="1000" dirty="0">
                <a:solidFill>
                  <a:srgbClr val="FF0000"/>
                </a:solidFill>
              </a:rPr>
              <a:t>Defaulters</a:t>
            </a:r>
          </a:p>
        </p:txBody>
      </p:sp>
      <p:sp>
        <p:nvSpPr>
          <p:cNvPr id="20" name="Rectangle 19">
            <a:extLst>
              <a:ext uri="{FF2B5EF4-FFF2-40B4-BE49-F238E27FC236}">
                <a16:creationId xmlns:a16="http://schemas.microsoft.com/office/drawing/2014/main" id="{98CB74A5-5414-7A47-B727-3E024A666856}"/>
              </a:ext>
            </a:extLst>
          </p:cNvPr>
          <p:cNvSpPr/>
          <p:nvPr/>
        </p:nvSpPr>
        <p:spPr>
          <a:xfrm>
            <a:off x="0" y="6061854"/>
            <a:ext cx="5695949" cy="4656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i="1" dirty="0">
                <a:solidFill>
                  <a:srgbClr val="625C60"/>
                </a:solidFill>
              </a:rPr>
              <a:t>1 –Owner, 2 – Living with parents, 3 – Tenant, pre-furnished property, 4 – Tenant, unfurnished property, 5 – Council house, 6 – Joint tenant, 7.- Joint ownership, 8 – Mortgage , 9 –Owner with encumbrance, </a:t>
            </a:r>
            <a:br>
              <a:rPr lang="en-IN" sz="1000" i="1" dirty="0">
                <a:solidFill>
                  <a:srgbClr val="625C60"/>
                </a:solidFill>
              </a:rPr>
            </a:br>
            <a:r>
              <a:rPr lang="en-IN" sz="1000" i="1" dirty="0">
                <a:solidFill>
                  <a:srgbClr val="625C60"/>
                </a:solidFill>
              </a:rPr>
              <a:t>10 – Other</a:t>
            </a:r>
            <a:endParaRPr lang="en-US" sz="1000" i="1" dirty="0">
              <a:solidFill>
                <a:srgbClr val="625C60"/>
              </a:solidFill>
            </a:endParaRPr>
          </a:p>
        </p:txBody>
      </p:sp>
      <p:sp>
        <p:nvSpPr>
          <p:cNvPr id="21" name="Rectangle 20">
            <a:extLst>
              <a:ext uri="{FF2B5EF4-FFF2-40B4-BE49-F238E27FC236}">
                <a16:creationId xmlns:a16="http://schemas.microsoft.com/office/drawing/2014/main" id="{7CA8687B-0516-E84F-826C-13BED139CE75}"/>
              </a:ext>
            </a:extLst>
          </p:cNvPr>
          <p:cNvSpPr/>
          <p:nvPr/>
        </p:nvSpPr>
        <p:spPr>
          <a:xfrm>
            <a:off x="1584250" y="6476226"/>
            <a:ext cx="4192997" cy="381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i="1" dirty="0">
                <a:solidFill>
                  <a:srgbClr val="625C60"/>
                </a:solidFill>
              </a:rPr>
              <a:t>1 – Primary education, 2 – Basic Education, 3–Vocational Education, </a:t>
            </a:r>
            <a:br>
              <a:rPr lang="en-US" sz="1000" i="1" dirty="0">
                <a:solidFill>
                  <a:srgbClr val="625C60"/>
                </a:solidFill>
              </a:rPr>
            </a:br>
            <a:r>
              <a:rPr lang="en-US" sz="1000" i="1" dirty="0">
                <a:solidFill>
                  <a:srgbClr val="625C60"/>
                </a:solidFill>
              </a:rPr>
              <a:t>4 – Secondary Education, 5 – Higher Education</a:t>
            </a:r>
          </a:p>
        </p:txBody>
      </p:sp>
      <p:sp>
        <p:nvSpPr>
          <p:cNvPr id="22" name="Right Bracket 21">
            <a:extLst>
              <a:ext uri="{FF2B5EF4-FFF2-40B4-BE49-F238E27FC236}">
                <a16:creationId xmlns:a16="http://schemas.microsoft.com/office/drawing/2014/main" id="{33DF9659-A4FD-8448-A496-CA0FA0E57E8E}"/>
              </a:ext>
            </a:extLst>
          </p:cNvPr>
          <p:cNvSpPr/>
          <p:nvPr/>
        </p:nvSpPr>
        <p:spPr>
          <a:xfrm rot="10800000">
            <a:off x="204363" y="1518705"/>
            <a:ext cx="85840" cy="1584425"/>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0515694C-67BC-8843-AB5D-05524E5656E7}"/>
              </a:ext>
            </a:extLst>
          </p:cNvPr>
          <p:cNvSpPr txBox="1"/>
          <p:nvPr/>
        </p:nvSpPr>
        <p:spPr>
          <a:xfrm rot="16200000">
            <a:off x="-252094" y="2010941"/>
            <a:ext cx="1291590" cy="276999"/>
          </a:xfrm>
          <a:prstGeom prst="rect">
            <a:avLst/>
          </a:prstGeom>
          <a:noFill/>
        </p:spPr>
        <p:txBody>
          <a:bodyPr wrap="square" rtlCol="0">
            <a:spAutoFit/>
          </a:bodyPr>
          <a:lstStyle/>
          <a:p>
            <a:r>
              <a:rPr lang="en-US" sz="1200" dirty="0">
                <a:solidFill>
                  <a:srgbClr val="FF0000"/>
                </a:solidFill>
              </a:rPr>
              <a:t>Less Educated</a:t>
            </a:r>
          </a:p>
        </p:txBody>
      </p:sp>
      <p:sp>
        <p:nvSpPr>
          <p:cNvPr id="24" name="TextBox 23">
            <a:extLst>
              <a:ext uri="{FF2B5EF4-FFF2-40B4-BE49-F238E27FC236}">
                <a16:creationId xmlns:a16="http://schemas.microsoft.com/office/drawing/2014/main" id="{0B13BEFE-EB15-D64A-9BA5-949372A3CE62}"/>
              </a:ext>
            </a:extLst>
          </p:cNvPr>
          <p:cNvSpPr txBox="1"/>
          <p:nvPr/>
        </p:nvSpPr>
        <p:spPr>
          <a:xfrm rot="16200000">
            <a:off x="-284751" y="4057737"/>
            <a:ext cx="1291590" cy="276999"/>
          </a:xfrm>
          <a:prstGeom prst="rect">
            <a:avLst/>
          </a:prstGeom>
          <a:noFill/>
        </p:spPr>
        <p:txBody>
          <a:bodyPr wrap="square" rtlCol="0">
            <a:spAutoFit/>
          </a:bodyPr>
          <a:lstStyle/>
          <a:p>
            <a:r>
              <a:rPr lang="en-US" sz="1200" dirty="0"/>
              <a:t>More Educated</a:t>
            </a:r>
            <a:endParaRPr lang="en-US" sz="1200" dirty="0">
              <a:solidFill>
                <a:srgbClr val="FF0000"/>
              </a:solidFill>
            </a:endParaRPr>
          </a:p>
        </p:txBody>
      </p:sp>
      <p:sp>
        <p:nvSpPr>
          <p:cNvPr id="25" name="Right Bracket 24">
            <a:extLst>
              <a:ext uri="{FF2B5EF4-FFF2-40B4-BE49-F238E27FC236}">
                <a16:creationId xmlns:a16="http://schemas.microsoft.com/office/drawing/2014/main" id="{5436410D-5081-DB4B-85F6-32BAC39295FB}"/>
              </a:ext>
            </a:extLst>
          </p:cNvPr>
          <p:cNvSpPr/>
          <p:nvPr/>
        </p:nvSpPr>
        <p:spPr>
          <a:xfrm rot="10800000">
            <a:off x="195908" y="3207344"/>
            <a:ext cx="59293" cy="214701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6" name="Graphic 25" descr="Lightbulb and gear">
            <a:extLst>
              <a:ext uri="{FF2B5EF4-FFF2-40B4-BE49-F238E27FC236}">
                <a16:creationId xmlns:a16="http://schemas.microsoft.com/office/drawing/2014/main" id="{7E19ADEB-2331-A44B-8795-9DFA38A22D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476479" y="1518705"/>
            <a:ext cx="478542" cy="478542"/>
          </a:xfrm>
          <a:prstGeom prst="rect">
            <a:avLst/>
          </a:prstGeom>
        </p:spPr>
      </p:pic>
    </p:spTree>
    <p:extLst>
      <p:ext uri="{BB962C8B-B14F-4D97-AF65-F5344CB8AC3E}">
        <p14:creationId xmlns:p14="http://schemas.microsoft.com/office/powerpoint/2010/main" val="90000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212"/>
        <p:cNvGrpSpPr/>
        <p:nvPr/>
      </p:nvGrpSpPr>
      <p:grpSpPr>
        <a:xfrm>
          <a:off x="0" y="0"/>
          <a:ext cx="0" cy="0"/>
          <a:chOff x="0" y="0"/>
          <a:chExt cx="0" cy="0"/>
        </a:xfrm>
      </p:grpSpPr>
      <p:pic>
        <p:nvPicPr>
          <p:cNvPr id="214" name="Google Shape;214;g12232de7702_2_19"/>
          <p:cNvPicPr preferRelativeResize="0"/>
          <p:nvPr/>
        </p:nvPicPr>
        <p:blipFill rotWithShape="1">
          <a:blip r:embed="rId3">
            <a:alphaModFix/>
          </a:blip>
          <a:srcRect l="38188" b="29873"/>
          <a:stretch/>
        </p:blipFill>
        <p:spPr>
          <a:xfrm>
            <a:off x="144674" y="2535206"/>
            <a:ext cx="2158410" cy="3026440"/>
          </a:xfrm>
          <a:prstGeom prst="rect">
            <a:avLst/>
          </a:prstGeom>
          <a:noFill/>
          <a:ln>
            <a:solidFill>
              <a:schemeClr val="tx1"/>
            </a:solidFill>
          </a:ln>
        </p:spPr>
      </p:pic>
      <p:pic>
        <p:nvPicPr>
          <p:cNvPr id="215" name="Google Shape;215;g12232de7702_2_19"/>
          <p:cNvPicPr preferRelativeResize="0"/>
          <p:nvPr/>
        </p:nvPicPr>
        <p:blipFill rotWithShape="1">
          <a:blip r:embed="rId4">
            <a:alphaModFix/>
          </a:blip>
          <a:srcRect t="8097"/>
          <a:stretch/>
        </p:blipFill>
        <p:spPr>
          <a:xfrm>
            <a:off x="2667939" y="2905830"/>
            <a:ext cx="3084549" cy="2464802"/>
          </a:xfrm>
          <a:prstGeom prst="rect">
            <a:avLst/>
          </a:prstGeom>
          <a:noFill/>
          <a:ln>
            <a:solidFill>
              <a:schemeClr val="tx1"/>
            </a:solidFill>
          </a:ln>
        </p:spPr>
      </p:pic>
      <p:pic>
        <p:nvPicPr>
          <p:cNvPr id="216" name="Google Shape;216;g12232de7702_2_19"/>
          <p:cNvPicPr preferRelativeResize="0"/>
          <p:nvPr/>
        </p:nvPicPr>
        <p:blipFill rotWithShape="1">
          <a:blip r:embed="rId5">
            <a:alphaModFix/>
          </a:blip>
          <a:srcRect t="6009"/>
          <a:stretch/>
        </p:blipFill>
        <p:spPr>
          <a:xfrm>
            <a:off x="6174190" y="3906018"/>
            <a:ext cx="5873136" cy="2547953"/>
          </a:xfrm>
          <a:prstGeom prst="rect">
            <a:avLst/>
          </a:prstGeom>
          <a:noFill/>
          <a:ln>
            <a:solidFill>
              <a:schemeClr val="tx1"/>
            </a:solidFill>
          </a:ln>
        </p:spPr>
      </p:pic>
      <p:sp>
        <p:nvSpPr>
          <p:cNvPr id="217" name="Google Shape;217;g12232de7702_2_19"/>
          <p:cNvSpPr/>
          <p:nvPr/>
        </p:nvSpPr>
        <p:spPr>
          <a:xfrm rot="5400000">
            <a:off x="1253110" y="3928143"/>
            <a:ext cx="2464803" cy="220557"/>
          </a:xfrm>
          <a:prstGeom prst="triangle">
            <a:avLst>
              <a:gd name="adj" fmla="val 50000"/>
            </a:avLst>
          </a:prstGeom>
          <a:solidFill>
            <a:srgbClr val="625C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 name="Google Shape;218;g12232de7702_2_19"/>
          <p:cNvSpPr txBox="1"/>
          <p:nvPr/>
        </p:nvSpPr>
        <p:spPr>
          <a:xfrm>
            <a:off x="144674" y="2165904"/>
            <a:ext cx="1278300" cy="36930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latin typeface="Calibri"/>
                <a:ea typeface="Calibri"/>
                <a:cs typeface="Calibri"/>
                <a:sym typeface="Calibri"/>
              </a:rPr>
              <a:t>INPUTS</a:t>
            </a:r>
            <a:endParaRPr sz="1200" b="0" i="0" u="none" strike="noStrike" cap="none" dirty="0">
              <a:solidFill>
                <a:srgbClr val="000000"/>
              </a:solidFill>
              <a:latin typeface="Calibri"/>
              <a:ea typeface="Calibri"/>
              <a:cs typeface="Calibri"/>
              <a:sym typeface="Calibri"/>
            </a:endParaRPr>
          </a:p>
        </p:txBody>
      </p:sp>
      <p:pic>
        <p:nvPicPr>
          <p:cNvPr id="8" name="Google Shape;215;g12232de7702_2_19">
            <a:extLst>
              <a:ext uri="{FF2B5EF4-FFF2-40B4-BE49-F238E27FC236}">
                <a16:creationId xmlns:a16="http://schemas.microsoft.com/office/drawing/2014/main" id="{394F2A9E-252D-2047-ADB3-5FAF063BD4C6}"/>
              </a:ext>
            </a:extLst>
          </p:cNvPr>
          <p:cNvPicPr preferRelativeResize="0"/>
          <p:nvPr/>
        </p:nvPicPr>
        <p:blipFill rotWithShape="1">
          <a:blip r:embed="rId4">
            <a:alphaModFix/>
          </a:blip>
          <a:srcRect t="6267" b="33834"/>
          <a:stretch/>
        </p:blipFill>
        <p:spPr>
          <a:xfrm>
            <a:off x="6185956" y="1690688"/>
            <a:ext cx="3405481" cy="1930775"/>
          </a:xfrm>
          <a:prstGeom prst="rect">
            <a:avLst/>
          </a:prstGeom>
          <a:noFill/>
          <a:ln>
            <a:solidFill>
              <a:schemeClr val="tx1"/>
            </a:solidFill>
          </a:ln>
        </p:spPr>
      </p:pic>
      <p:sp>
        <p:nvSpPr>
          <p:cNvPr id="9" name="Google Shape;217;g12232de7702_2_19">
            <a:extLst>
              <a:ext uri="{FF2B5EF4-FFF2-40B4-BE49-F238E27FC236}">
                <a16:creationId xmlns:a16="http://schemas.microsoft.com/office/drawing/2014/main" id="{D3BBE993-FB39-2142-961A-A233D82868CA}"/>
              </a:ext>
            </a:extLst>
          </p:cNvPr>
          <p:cNvSpPr/>
          <p:nvPr/>
        </p:nvSpPr>
        <p:spPr>
          <a:xfrm rot="5400000">
            <a:off x="4730938" y="3909936"/>
            <a:ext cx="2464802" cy="256971"/>
          </a:xfrm>
          <a:prstGeom prst="triangle">
            <a:avLst>
              <a:gd name="adj" fmla="val 50000"/>
            </a:avLst>
          </a:prstGeom>
          <a:solidFill>
            <a:srgbClr val="625C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0" name="TextBox 9">
            <a:extLst>
              <a:ext uri="{FF2B5EF4-FFF2-40B4-BE49-F238E27FC236}">
                <a16:creationId xmlns:a16="http://schemas.microsoft.com/office/drawing/2014/main" id="{D72370FE-6549-EE4A-8CCB-4AAA96E875CE}"/>
              </a:ext>
            </a:extLst>
          </p:cNvPr>
          <p:cNvSpPr txBox="1"/>
          <p:nvPr/>
        </p:nvSpPr>
        <p:spPr>
          <a:xfrm>
            <a:off x="10504170" y="6492875"/>
            <a:ext cx="1508760" cy="276999"/>
          </a:xfrm>
          <a:prstGeom prst="rect">
            <a:avLst/>
          </a:prstGeom>
          <a:noFill/>
        </p:spPr>
        <p:txBody>
          <a:bodyPr wrap="square" rtlCol="0">
            <a:spAutoFit/>
          </a:bodyPr>
          <a:lstStyle/>
          <a:p>
            <a:r>
              <a:rPr lang="en-US" sz="1200" dirty="0"/>
              <a:t>Speaker: </a:t>
            </a:r>
            <a:r>
              <a:rPr lang="en-US" sz="1200" dirty="0">
                <a:solidFill>
                  <a:srgbClr val="FF0000"/>
                </a:solidFill>
              </a:rPr>
              <a:t>Nicholas L</a:t>
            </a:r>
          </a:p>
        </p:txBody>
      </p:sp>
      <p:sp>
        <p:nvSpPr>
          <p:cNvPr id="11" name="Title 1">
            <a:extLst>
              <a:ext uri="{FF2B5EF4-FFF2-40B4-BE49-F238E27FC236}">
                <a16:creationId xmlns:a16="http://schemas.microsoft.com/office/drawing/2014/main" id="{3463F707-56E3-4342-8FC3-278ECFBA111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Exploration | PCA</a:t>
            </a:r>
          </a:p>
        </p:txBody>
      </p:sp>
      <p:sp>
        <p:nvSpPr>
          <p:cNvPr id="12" name="Google Shape;218;g12232de7702_2_19">
            <a:extLst>
              <a:ext uri="{FF2B5EF4-FFF2-40B4-BE49-F238E27FC236}">
                <a16:creationId xmlns:a16="http://schemas.microsoft.com/office/drawing/2014/main" id="{BED59A7E-269D-4D4A-90C8-EFD280AFA329}"/>
              </a:ext>
            </a:extLst>
          </p:cNvPr>
          <p:cNvSpPr txBox="1"/>
          <p:nvPr/>
        </p:nvSpPr>
        <p:spPr>
          <a:xfrm>
            <a:off x="2585573" y="2560406"/>
            <a:ext cx="1582389" cy="36930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latin typeface="Calibri"/>
                <a:ea typeface="Calibri"/>
                <a:cs typeface="Calibri"/>
                <a:sym typeface="Calibri"/>
              </a:rPr>
              <a:t>Eigen Values - Initial</a:t>
            </a:r>
            <a:endParaRPr sz="1200" b="0" i="0" u="none" strike="noStrike" cap="none" dirty="0">
              <a:solidFill>
                <a:srgbClr val="000000"/>
              </a:solidFill>
              <a:latin typeface="Calibri"/>
              <a:ea typeface="Calibri"/>
              <a:cs typeface="Calibri"/>
              <a:sym typeface="Calibri"/>
            </a:endParaRPr>
          </a:p>
        </p:txBody>
      </p:sp>
      <p:sp>
        <p:nvSpPr>
          <p:cNvPr id="13" name="Google Shape;218;g12232de7702_2_19">
            <a:extLst>
              <a:ext uri="{FF2B5EF4-FFF2-40B4-BE49-F238E27FC236}">
                <a16:creationId xmlns:a16="http://schemas.microsoft.com/office/drawing/2014/main" id="{D0436614-8F92-B545-A532-020AE6A31F67}"/>
              </a:ext>
            </a:extLst>
          </p:cNvPr>
          <p:cNvSpPr txBox="1"/>
          <p:nvPr/>
        </p:nvSpPr>
        <p:spPr>
          <a:xfrm>
            <a:off x="6117342" y="1386385"/>
            <a:ext cx="1582389" cy="36930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latin typeface="Calibri"/>
                <a:ea typeface="Calibri"/>
                <a:cs typeface="Calibri"/>
                <a:sym typeface="Calibri"/>
              </a:rPr>
              <a:t>Eigen Values - Final</a:t>
            </a:r>
            <a:endParaRPr sz="1200" b="0" i="0" u="none" strike="noStrike" cap="none" dirty="0">
              <a:solidFill>
                <a:srgbClr val="000000"/>
              </a:solidFill>
              <a:latin typeface="Calibri"/>
              <a:ea typeface="Calibri"/>
              <a:cs typeface="Calibri"/>
              <a:sym typeface="Calibri"/>
            </a:endParaRPr>
          </a:p>
        </p:txBody>
      </p:sp>
      <p:sp>
        <p:nvSpPr>
          <p:cNvPr id="14" name="Google Shape;218;g12232de7702_2_19">
            <a:extLst>
              <a:ext uri="{FF2B5EF4-FFF2-40B4-BE49-F238E27FC236}">
                <a16:creationId xmlns:a16="http://schemas.microsoft.com/office/drawing/2014/main" id="{7C2FEB0A-3A6C-C946-8373-DCC5FCA4FCEB}"/>
              </a:ext>
            </a:extLst>
          </p:cNvPr>
          <p:cNvSpPr txBox="1"/>
          <p:nvPr/>
        </p:nvSpPr>
        <p:spPr>
          <a:xfrm>
            <a:off x="6117343" y="3602924"/>
            <a:ext cx="1582389" cy="36930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latin typeface="Calibri"/>
                <a:ea typeface="Calibri"/>
                <a:cs typeface="Calibri"/>
                <a:sym typeface="Calibri"/>
              </a:rPr>
              <a:t>Eigen Vectors</a:t>
            </a:r>
            <a:endParaRPr sz="1200" b="0" i="0" u="none" strike="noStrike" cap="none" dirty="0">
              <a:solidFill>
                <a:srgbClr val="000000"/>
              </a:solidFill>
              <a:latin typeface="Calibri"/>
              <a:ea typeface="Calibri"/>
              <a:cs typeface="Calibri"/>
              <a:sym typeface="Calibri"/>
            </a:endParaRPr>
          </a:p>
        </p:txBody>
      </p:sp>
      <p:pic>
        <p:nvPicPr>
          <p:cNvPr id="15" name="Picture 14">
            <a:extLst>
              <a:ext uri="{FF2B5EF4-FFF2-40B4-BE49-F238E27FC236}">
                <a16:creationId xmlns:a16="http://schemas.microsoft.com/office/drawing/2014/main" id="{065EFD2A-6EF4-334C-8906-D0AAF07481A8}"/>
              </a:ext>
            </a:extLst>
          </p:cNvPr>
          <p:cNvPicPr>
            <a:picLocks noChangeAspect="1"/>
          </p:cNvPicPr>
          <p:nvPr/>
        </p:nvPicPr>
        <p:blipFill>
          <a:blip r:embed="rId6"/>
          <a:stretch>
            <a:fillRect/>
          </a:stretch>
        </p:blipFill>
        <p:spPr>
          <a:xfrm>
            <a:off x="10347150" y="99869"/>
            <a:ext cx="1730550" cy="446231"/>
          </a:xfrm>
          <a:prstGeom prst="rect">
            <a:avLst/>
          </a:prstGeom>
        </p:spPr>
      </p:pic>
      <p:sp>
        <p:nvSpPr>
          <p:cNvPr id="16" name="Rounded Rectangle 15">
            <a:extLst>
              <a:ext uri="{FF2B5EF4-FFF2-40B4-BE49-F238E27FC236}">
                <a16:creationId xmlns:a16="http://schemas.microsoft.com/office/drawing/2014/main" id="{90A2E161-4346-CC49-8757-1441DDA1C8AD}"/>
              </a:ext>
            </a:extLst>
          </p:cNvPr>
          <p:cNvSpPr/>
          <p:nvPr/>
        </p:nvSpPr>
        <p:spPr>
          <a:xfrm>
            <a:off x="179070" y="5738766"/>
            <a:ext cx="5655783" cy="754109"/>
          </a:xfrm>
          <a:prstGeom prst="roundRect">
            <a:avLst>
              <a:gd name="adj" fmla="val 7418"/>
            </a:avLst>
          </a:prstGeom>
          <a:solidFill>
            <a:srgbClr val="E3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 the busines case on P2P lending, we have decided to capture </a:t>
            </a:r>
            <a:r>
              <a:rPr lang="en-US" u="sng" dirty="0">
                <a:solidFill>
                  <a:schemeClr val="tx1"/>
                </a:solidFill>
              </a:rPr>
              <a:t>~90% variability</a:t>
            </a:r>
            <a:r>
              <a:rPr lang="en-US" dirty="0">
                <a:solidFill>
                  <a:schemeClr val="tx1"/>
                </a:solidFill>
              </a:rPr>
              <a:t> in the data while doing PCA. </a:t>
            </a:r>
          </a:p>
        </p:txBody>
      </p:sp>
      <p:sp>
        <p:nvSpPr>
          <p:cNvPr id="17" name="Rounded Rectangle 16">
            <a:extLst>
              <a:ext uri="{FF2B5EF4-FFF2-40B4-BE49-F238E27FC236}">
                <a16:creationId xmlns:a16="http://schemas.microsoft.com/office/drawing/2014/main" id="{5D0572CF-4BA9-7B4B-9984-A49D2FF388FF}"/>
              </a:ext>
            </a:extLst>
          </p:cNvPr>
          <p:cNvSpPr/>
          <p:nvPr/>
        </p:nvSpPr>
        <p:spPr>
          <a:xfrm>
            <a:off x="9685568" y="1690688"/>
            <a:ext cx="2385492" cy="1912236"/>
          </a:xfrm>
          <a:prstGeom prst="roundRect">
            <a:avLst>
              <a:gd name="adj" fmla="val 7418"/>
            </a:avLst>
          </a:prstGeom>
          <a:solidFill>
            <a:srgbClr val="E3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Top 6 PCs account for 60% of the explainability of our continuous variables. </a:t>
            </a:r>
          </a:p>
        </p:txBody>
      </p:sp>
      <p:sp>
        <p:nvSpPr>
          <p:cNvPr id="18" name="Rectangle 17">
            <a:extLst>
              <a:ext uri="{FF2B5EF4-FFF2-40B4-BE49-F238E27FC236}">
                <a16:creationId xmlns:a16="http://schemas.microsoft.com/office/drawing/2014/main" id="{2EF97E0E-992F-C54A-A06E-032C939D4F70}"/>
              </a:ext>
            </a:extLst>
          </p:cNvPr>
          <p:cNvSpPr/>
          <p:nvPr/>
        </p:nvSpPr>
        <p:spPr>
          <a:xfrm>
            <a:off x="7433440" y="3867114"/>
            <a:ext cx="2157997" cy="2625761"/>
          </a:xfrm>
          <a:prstGeom prst="rect">
            <a:avLst/>
          </a:prstGeom>
          <a:noFill/>
          <a:ln w="28575">
            <a:solidFill>
              <a:srgbClr val="625C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ACD9066-CDB5-CD4C-A141-0AE185886C70}"/>
              </a:ext>
            </a:extLst>
          </p:cNvPr>
          <p:cNvSpPr/>
          <p:nvPr/>
        </p:nvSpPr>
        <p:spPr>
          <a:xfrm>
            <a:off x="9229725" y="4005789"/>
            <a:ext cx="361712" cy="151874"/>
          </a:xfrm>
          <a:prstGeom prst="rect">
            <a:avLst/>
          </a:prstGeom>
          <a:solidFill>
            <a:schemeClr val="accent4">
              <a:lumMod val="20000"/>
              <a:lumOff val="80000"/>
              <a:alpha val="311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AB27FE0-9623-4C45-8400-E754A46BD03A}"/>
              </a:ext>
            </a:extLst>
          </p:cNvPr>
          <p:cNvSpPr/>
          <p:nvPr/>
        </p:nvSpPr>
        <p:spPr>
          <a:xfrm>
            <a:off x="8150726" y="4158234"/>
            <a:ext cx="361712" cy="151874"/>
          </a:xfrm>
          <a:prstGeom prst="rect">
            <a:avLst/>
          </a:prstGeom>
          <a:solidFill>
            <a:schemeClr val="accent4">
              <a:lumMod val="20000"/>
              <a:lumOff val="80000"/>
              <a:alpha val="311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9595261-635B-CA4D-B137-744FF2ED4C3A}"/>
              </a:ext>
            </a:extLst>
          </p:cNvPr>
          <p:cNvSpPr/>
          <p:nvPr/>
        </p:nvSpPr>
        <p:spPr>
          <a:xfrm>
            <a:off x="9229725" y="5383060"/>
            <a:ext cx="361712" cy="151874"/>
          </a:xfrm>
          <a:prstGeom prst="rect">
            <a:avLst/>
          </a:prstGeom>
          <a:solidFill>
            <a:schemeClr val="accent4">
              <a:lumMod val="20000"/>
              <a:lumOff val="80000"/>
              <a:alpha val="311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A50F6F9-01B5-0942-AD66-F6722FEDB112}"/>
              </a:ext>
            </a:extLst>
          </p:cNvPr>
          <p:cNvSpPr/>
          <p:nvPr/>
        </p:nvSpPr>
        <p:spPr>
          <a:xfrm>
            <a:off x="7493358" y="4710461"/>
            <a:ext cx="361712" cy="151874"/>
          </a:xfrm>
          <a:prstGeom prst="rect">
            <a:avLst/>
          </a:prstGeom>
          <a:solidFill>
            <a:schemeClr val="accent4">
              <a:lumMod val="20000"/>
              <a:lumOff val="80000"/>
              <a:alpha val="311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EC7A8ED-CE0F-6B41-B1C4-216F66A15B50}"/>
              </a:ext>
            </a:extLst>
          </p:cNvPr>
          <p:cNvSpPr/>
          <p:nvPr/>
        </p:nvSpPr>
        <p:spPr>
          <a:xfrm>
            <a:off x="7855070" y="5963946"/>
            <a:ext cx="361712" cy="151874"/>
          </a:xfrm>
          <a:prstGeom prst="rect">
            <a:avLst/>
          </a:prstGeom>
          <a:solidFill>
            <a:schemeClr val="accent4">
              <a:lumMod val="20000"/>
              <a:lumOff val="80000"/>
              <a:alpha val="311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34BE7CC-2D24-0C4A-A3B7-62D2BB8E0A1B}"/>
              </a:ext>
            </a:extLst>
          </p:cNvPr>
          <p:cNvSpPr/>
          <p:nvPr/>
        </p:nvSpPr>
        <p:spPr>
          <a:xfrm>
            <a:off x="8517489" y="5485709"/>
            <a:ext cx="361712" cy="151874"/>
          </a:xfrm>
          <a:prstGeom prst="rect">
            <a:avLst/>
          </a:prstGeom>
          <a:solidFill>
            <a:schemeClr val="accent4">
              <a:lumMod val="20000"/>
              <a:lumOff val="80000"/>
              <a:alpha val="311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Lightbulb and gear">
            <a:extLst>
              <a:ext uri="{FF2B5EF4-FFF2-40B4-BE49-F238E27FC236}">
                <a16:creationId xmlns:a16="http://schemas.microsoft.com/office/drawing/2014/main" id="{0ECAD908-315B-C148-9C6F-6DA029308A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73740" y="1407734"/>
            <a:ext cx="478542" cy="47854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382D59FA-0DF7-A84E-8AEE-4AA60B6DFC07}"/>
              </a:ext>
            </a:extLst>
          </p:cNvPr>
          <p:cNvSpPr/>
          <p:nvPr/>
        </p:nvSpPr>
        <p:spPr>
          <a:xfrm>
            <a:off x="0" y="4830191"/>
            <a:ext cx="12191999" cy="1083508"/>
          </a:xfrm>
          <a:prstGeom prst="rect">
            <a:avLst/>
          </a:prstGeom>
          <a:solidFill>
            <a:srgbClr val="625C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6F83EC4A-FA14-0749-9397-181784DD66FF}"/>
              </a:ext>
            </a:extLst>
          </p:cNvPr>
          <p:cNvPicPr>
            <a:picLocks noChangeAspect="1"/>
          </p:cNvPicPr>
          <p:nvPr/>
        </p:nvPicPr>
        <p:blipFill>
          <a:blip r:embed="rId3"/>
          <a:stretch>
            <a:fillRect/>
          </a:stretch>
        </p:blipFill>
        <p:spPr>
          <a:xfrm>
            <a:off x="510363" y="4380763"/>
            <a:ext cx="11405724" cy="2030009"/>
          </a:xfrm>
          <a:prstGeom prst="rect">
            <a:avLst/>
          </a:prstGeom>
        </p:spPr>
      </p:pic>
      <p:sp>
        <p:nvSpPr>
          <p:cNvPr id="15" name="Rectangle 14">
            <a:extLst>
              <a:ext uri="{FF2B5EF4-FFF2-40B4-BE49-F238E27FC236}">
                <a16:creationId xmlns:a16="http://schemas.microsoft.com/office/drawing/2014/main" id="{25B1842F-68EC-354B-93F3-2685D6D33A02}"/>
              </a:ext>
            </a:extLst>
          </p:cNvPr>
          <p:cNvSpPr/>
          <p:nvPr/>
        </p:nvSpPr>
        <p:spPr>
          <a:xfrm>
            <a:off x="1" y="2612430"/>
            <a:ext cx="12192000" cy="955369"/>
          </a:xfrm>
          <a:prstGeom prst="rect">
            <a:avLst/>
          </a:prstGeom>
          <a:solidFill>
            <a:srgbClr val="625C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F456C67-EA3F-A140-8DF0-9CF305DDC0C3}"/>
              </a:ext>
            </a:extLst>
          </p:cNvPr>
          <p:cNvPicPr>
            <a:picLocks noChangeAspect="1"/>
          </p:cNvPicPr>
          <p:nvPr/>
        </p:nvPicPr>
        <p:blipFill>
          <a:blip r:embed="rId4"/>
          <a:stretch>
            <a:fillRect/>
          </a:stretch>
        </p:blipFill>
        <p:spPr>
          <a:xfrm>
            <a:off x="525687" y="1819522"/>
            <a:ext cx="11390400" cy="2075723"/>
          </a:xfrm>
          <a:prstGeom prst="rect">
            <a:avLst/>
          </a:prstGeom>
        </p:spPr>
      </p:pic>
      <p:sp>
        <p:nvSpPr>
          <p:cNvPr id="2" name="Title 1">
            <a:extLst>
              <a:ext uri="{FF2B5EF4-FFF2-40B4-BE49-F238E27FC236}">
                <a16:creationId xmlns:a16="http://schemas.microsoft.com/office/drawing/2014/main" id="{8AF12292-1BA7-8749-A12C-47641EC9F9F3}"/>
              </a:ext>
            </a:extLst>
          </p:cNvPr>
          <p:cNvSpPr>
            <a:spLocks noGrp="1"/>
          </p:cNvSpPr>
          <p:nvPr>
            <p:ph type="title"/>
          </p:nvPr>
        </p:nvSpPr>
        <p:spPr/>
        <p:txBody>
          <a:bodyPr/>
          <a:lstStyle/>
          <a:p>
            <a:r>
              <a:rPr lang="en-US" dirty="0"/>
              <a:t>Model Comparison – Overview</a:t>
            </a:r>
          </a:p>
        </p:txBody>
      </p:sp>
      <p:sp>
        <p:nvSpPr>
          <p:cNvPr id="7" name="TextBox 6">
            <a:extLst>
              <a:ext uri="{FF2B5EF4-FFF2-40B4-BE49-F238E27FC236}">
                <a16:creationId xmlns:a16="http://schemas.microsoft.com/office/drawing/2014/main" id="{F9E04237-024A-774E-8E2A-46C835BABC2A}"/>
              </a:ext>
            </a:extLst>
          </p:cNvPr>
          <p:cNvSpPr txBox="1"/>
          <p:nvPr/>
        </p:nvSpPr>
        <p:spPr>
          <a:xfrm>
            <a:off x="59790" y="2637777"/>
            <a:ext cx="461665" cy="880907"/>
          </a:xfrm>
          <a:prstGeom prst="rect">
            <a:avLst/>
          </a:prstGeom>
          <a:noFill/>
        </p:spPr>
        <p:txBody>
          <a:bodyPr vert="vert270" wrap="square" rtlCol="0">
            <a:spAutoFit/>
          </a:bodyPr>
          <a:lstStyle/>
          <a:p>
            <a:r>
              <a:rPr lang="en-US" dirty="0">
                <a:solidFill>
                  <a:srgbClr val="D29381"/>
                </a:solidFill>
              </a:rPr>
              <a:t>Training</a:t>
            </a:r>
          </a:p>
        </p:txBody>
      </p:sp>
      <p:sp>
        <p:nvSpPr>
          <p:cNvPr id="51" name="TextBox 50">
            <a:extLst>
              <a:ext uri="{FF2B5EF4-FFF2-40B4-BE49-F238E27FC236}">
                <a16:creationId xmlns:a16="http://schemas.microsoft.com/office/drawing/2014/main" id="{F8A51E84-14D1-B84B-B8AE-8B2F7EFB309F}"/>
              </a:ext>
            </a:extLst>
          </p:cNvPr>
          <p:cNvSpPr txBox="1"/>
          <p:nvPr/>
        </p:nvSpPr>
        <p:spPr>
          <a:xfrm>
            <a:off x="59790" y="4765469"/>
            <a:ext cx="461665" cy="1148230"/>
          </a:xfrm>
          <a:prstGeom prst="rect">
            <a:avLst/>
          </a:prstGeom>
          <a:noFill/>
        </p:spPr>
        <p:txBody>
          <a:bodyPr vert="vert270" wrap="square" rtlCol="0">
            <a:spAutoFit/>
          </a:bodyPr>
          <a:lstStyle/>
          <a:p>
            <a:r>
              <a:rPr lang="en-US" dirty="0">
                <a:solidFill>
                  <a:srgbClr val="D29381"/>
                </a:solidFill>
              </a:rPr>
              <a:t>Validation</a:t>
            </a:r>
          </a:p>
        </p:txBody>
      </p:sp>
      <p:sp>
        <p:nvSpPr>
          <p:cNvPr id="54" name="Rectangle 53">
            <a:extLst>
              <a:ext uri="{FF2B5EF4-FFF2-40B4-BE49-F238E27FC236}">
                <a16:creationId xmlns:a16="http://schemas.microsoft.com/office/drawing/2014/main" id="{63942F09-43E0-434B-B64B-035968FD8285}"/>
              </a:ext>
            </a:extLst>
          </p:cNvPr>
          <p:cNvSpPr/>
          <p:nvPr/>
        </p:nvSpPr>
        <p:spPr>
          <a:xfrm>
            <a:off x="3001254" y="1787829"/>
            <a:ext cx="1049750" cy="4622944"/>
          </a:xfrm>
          <a:prstGeom prst="rect">
            <a:avLst/>
          </a:prstGeom>
          <a:noFill/>
          <a:ln w="2857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6" name="Rectangle 55">
            <a:extLst>
              <a:ext uri="{FF2B5EF4-FFF2-40B4-BE49-F238E27FC236}">
                <a16:creationId xmlns:a16="http://schemas.microsoft.com/office/drawing/2014/main" id="{E3D8D52F-51BE-FE46-B796-E989636FFC31}"/>
              </a:ext>
            </a:extLst>
          </p:cNvPr>
          <p:cNvSpPr/>
          <p:nvPr/>
        </p:nvSpPr>
        <p:spPr>
          <a:xfrm>
            <a:off x="6964325" y="1690688"/>
            <a:ext cx="882503" cy="4802187"/>
          </a:xfrm>
          <a:prstGeom prst="rect">
            <a:avLst/>
          </a:prstGeom>
          <a:noFill/>
          <a:ln w="2857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7" name="Line Callout 2 56">
            <a:extLst>
              <a:ext uri="{FF2B5EF4-FFF2-40B4-BE49-F238E27FC236}">
                <a16:creationId xmlns:a16="http://schemas.microsoft.com/office/drawing/2014/main" id="{25DCD335-E025-F34A-A0D1-B7119022A761}"/>
              </a:ext>
            </a:extLst>
          </p:cNvPr>
          <p:cNvSpPr/>
          <p:nvPr/>
        </p:nvSpPr>
        <p:spPr>
          <a:xfrm>
            <a:off x="8337233" y="1371602"/>
            <a:ext cx="1049750" cy="221651"/>
          </a:xfrm>
          <a:prstGeom prst="borderCallout2">
            <a:avLst/>
          </a:prstGeom>
          <a:solidFill>
            <a:srgbClr val="D2938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Worst Model</a:t>
            </a:r>
          </a:p>
        </p:txBody>
      </p:sp>
      <p:sp>
        <p:nvSpPr>
          <p:cNvPr id="58" name="Rectangle 57">
            <a:extLst>
              <a:ext uri="{FF2B5EF4-FFF2-40B4-BE49-F238E27FC236}">
                <a16:creationId xmlns:a16="http://schemas.microsoft.com/office/drawing/2014/main" id="{749C69C5-F723-0049-AC1C-60E06CF8FA59}"/>
              </a:ext>
            </a:extLst>
          </p:cNvPr>
          <p:cNvSpPr/>
          <p:nvPr/>
        </p:nvSpPr>
        <p:spPr>
          <a:xfrm>
            <a:off x="428844" y="2466741"/>
            <a:ext cx="11584086" cy="224200"/>
          </a:xfrm>
          <a:prstGeom prst="rect">
            <a:avLst/>
          </a:prstGeom>
          <a:noFill/>
          <a:ln w="2857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9" name="Rectangle 58">
            <a:extLst>
              <a:ext uri="{FF2B5EF4-FFF2-40B4-BE49-F238E27FC236}">
                <a16:creationId xmlns:a16="http://schemas.microsoft.com/office/drawing/2014/main" id="{C71C7E28-F2DD-0545-8F13-D28232285975}"/>
              </a:ext>
            </a:extLst>
          </p:cNvPr>
          <p:cNvSpPr/>
          <p:nvPr/>
        </p:nvSpPr>
        <p:spPr>
          <a:xfrm>
            <a:off x="413520" y="5000724"/>
            <a:ext cx="11584086" cy="224200"/>
          </a:xfrm>
          <a:prstGeom prst="rect">
            <a:avLst/>
          </a:prstGeom>
          <a:noFill/>
          <a:ln w="2857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60" name="Picture 59">
            <a:extLst>
              <a:ext uri="{FF2B5EF4-FFF2-40B4-BE49-F238E27FC236}">
                <a16:creationId xmlns:a16="http://schemas.microsoft.com/office/drawing/2014/main" id="{5E4CA191-C0F3-7448-99D4-D5F7AECD05BB}"/>
              </a:ext>
            </a:extLst>
          </p:cNvPr>
          <p:cNvPicPr>
            <a:picLocks noChangeAspect="1"/>
          </p:cNvPicPr>
          <p:nvPr/>
        </p:nvPicPr>
        <p:blipFill>
          <a:blip r:embed="rId5"/>
          <a:stretch>
            <a:fillRect/>
          </a:stretch>
        </p:blipFill>
        <p:spPr>
          <a:xfrm>
            <a:off x="10347150" y="99869"/>
            <a:ext cx="1730550" cy="446231"/>
          </a:xfrm>
          <a:prstGeom prst="rect">
            <a:avLst/>
          </a:prstGeom>
        </p:spPr>
      </p:pic>
      <p:sp>
        <p:nvSpPr>
          <p:cNvPr id="23" name="Line Callout 2 22">
            <a:extLst>
              <a:ext uri="{FF2B5EF4-FFF2-40B4-BE49-F238E27FC236}">
                <a16:creationId xmlns:a16="http://schemas.microsoft.com/office/drawing/2014/main" id="{D0A6BD56-A42D-6A48-86FB-F3F873DA45D0}"/>
              </a:ext>
            </a:extLst>
          </p:cNvPr>
          <p:cNvSpPr/>
          <p:nvPr/>
        </p:nvSpPr>
        <p:spPr>
          <a:xfrm>
            <a:off x="4230677" y="6516230"/>
            <a:ext cx="1291590" cy="240955"/>
          </a:xfrm>
          <a:prstGeom prst="borderCallout2">
            <a:avLst>
              <a:gd name="adj1" fmla="val 18750"/>
              <a:gd name="adj2" fmla="val -8333"/>
              <a:gd name="adj3" fmla="val 18750"/>
              <a:gd name="adj4" fmla="val -16667"/>
              <a:gd name="adj5" fmla="val -67758"/>
              <a:gd name="adj6" fmla="val -46667"/>
            </a:avLst>
          </a:prstGeom>
          <a:solidFill>
            <a:srgbClr val="D2938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Best Model</a:t>
            </a:r>
          </a:p>
        </p:txBody>
      </p:sp>
      <p:sp>
        <p:nvSpPr>
          <p:cNvPr id="24" name="Line Callout 2 23">
            <a:extLst>
              <a:ext uri="{FF2B5EF4-FFF2-40B4-BE49-F238E27FC236}">
                <a16:creationId xmlns:a16="http://schemas.microsoft.com/office/drawing/2014/main" id="{95FE783D-ABAE-5A45-A947-07DA5FB51064}"/>
              </a:ext>
            </a:extLst>
          </p:cNvPr>
          <p:cNvSpPr/>
          <p:nvPr/>
        </p:nvSpPr>
        <p:spPr>
          <a:xfrm flipH="1">
            <a:off x="4230677" y="6507911"/>
            <a:ext cx="1756898" cy="261306"/>
          </a:xfrm>
          <a:prstGeom prst="borderCallout2">
            <a:avLst>
              <a:gd name="adj1" fmla="val 18750"/>
              <a:gd name="adj2" fmla="val -8333"/>
              <a:gd name="adj3" fmla="val 18750"/>
              <a:gd name="adj4" fmla="val -16667"/>
              <a:gd name="adj5" fmla="val -66661"/>
              <a:gd name="adj6" fmla="val -33602"/>
            </a:avLst>
          </a:prstGeom>
          <a:solidFill>
            <a:srgbClr val="D2938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Best Performing Models</a:t>
            </a:r>
          </a:p>
        </p:txBody>
      </p:sp>
      <p:sp>
        <p:nvSpPr>
          <p:cNvPr id="25" name="Rectangle 24">
            <a:extLst>
              <a:ext uri="{FF2B5EF4-FFF2-40B4-BE49-F238E27FC236}">
                <a16:creationId xmlns:a16="http://schemas.microsoft.com/office/drawing/2014/main" id="{8646C18D-27D6-9C4A-9C38-CC208B374E44}"/>
              </a:ext>
            </a:extLst>
          </p:cNvPr>
          <p:cNvSpPr/>
          <p:nvPr/>
        </p:nvSpPr>
        <p:spPr>
          <a:xfrm>
            <a:off x="5914575" y="1787828"/>
            <a:ext cx="1049750" cy="4622944"/>
          </a:xfrm>
          <a:prstGeom prst="rect">
            <a:avLst/>
          </a:prstGeom>
          <a:noFill/>
          <a:ln w="2857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26" name="Rectangle 25">
            <a:extLst>
              <a:ext uri="{FF2B5EF4-FFF2-40B4-BE49-F238E27FC236}">
                <a16:creationId xmlns:a16="http://schemas.microsoft.com/office/drawing/2014/main" id="{B5010931-608E-E548-BC79-12C8E5F158A7}"/>
              </a:ext>
            </a:extLst>
          </p:cNvPr>
          <p:cNvSpPr/>
          <p:nvPr/>
        </p:nvSpPr>
        <p:spPr>
          <a:xfrm>
            <a:off x="1984075" y="1768330"/>
            <a:ext cx="1042681" cy="4674136"/>
          </a:xfrm>
          <a:prstGeom prst="rect">
            <a:avLst/>
          </a:prstGeom>
          <a:noFill/>
          <a:ln w="28575">
            <a:solidFill>
              <a:srgbClr val="6667A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27" name="Line Callout 2 26">
            <a:extLst>
              <a:ext uri="{FF2B5EF4-FFF2-40B4-BE49-F238E27FC236}">
                <a16:creationId xmlns:a16="http://schemas.microsoft.com/office/drawing/2014/main" id="{20BC19DB-26E4-F441-B417-C32924EFF5C0}"/>
              </a:ext>
            </a:extLst>
          </p:cNvPr>
          <p:cNvSpPr/>
          <p:nvPr/>
        </p:nvSpPr>
        <p:spPr>
          <a:xfrm>
            <a:off x="2764672" y="1419618"/>
            <a:ext cx="1399994" cy="284914"/>
          </a:xfrm>
          <a:prstGeom prst="borderCallout2">
            <a:avLst>
              <a:gd name="adj1" fmla="val 18750"/>
              <a:gd name="adj2" fmla="val -8333"/>
              <a:gd name="adj3" fmla="val 18750"/>
              <a:gd name="adj4" fmla="val -16667"/>
              <a:gd name="adj5" fmla="val 115751"/>
              <a:gd name="adj6" fmla="val -30338"/>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Model of choice</a:t>
            </a:r>
          </a:p>
        </p:txBody>
      </p:sp>
      <p:sp>
        <p:nvSpPr>
          <p:cNvPr id="21" name="TextBox 20">
            <a:extLst>
              <a:ext uri="{FF2B5EF4-FFF2-40B4-BE49-F238E27FC236}">
                <a16:creationId xmlns:a16="http://schemas.microsoft.com/office/drawing/2014/main" id="{DA91F79B-E3A5-1A4E-960A-6EF9F5CC76C1}"/>
              </a:ext>
            </a:extLst>
          </p:cNvPr>
          <p:cNvSpPr txBox="1"/>
          <p:nvPr/>
        </p:nvSpPr>
        <p:spPr>
          <a:xfrm>
            <a:off x="10504170" y="6492875"/>
            <a:ext cx="1508760" cy="276999"/>
          </a:xfrm>
          <a:prstGeom prst="rect">
            <a:avLst/>
          </a:prstGeom>
          <a:noFill/>
        </p:spPr>
        <p:txBody>
          <a:bodyPr wrap="square" rtlCol="0">
            <a:spAutoFit/>
          </a:bodyPr>
          <a:lstStyle/>
          <a:p>
            <a:r>
              <a:rPr lang="en-US" sz="1200" dirty="0"/>
              <a:t>Speaker: </a:t>
            </a:r>
            <a:r>
              <a:rPr lang="en-US" sz="1200" dirty="0">
                <a:solidFill>
                  <a:srgbClr val="FF0000"/>
                </a:solidFill>
              </a:rPr>
              <a:t>Nicholas L</a:t>
            </a:r>
          </a:p>
        </p:txBody>
      </p:sp>
    </p:spTree>
    <p:extLst>
      <p:ext uri="{BB962C8B-B14F-4D97-AF65-F5344CB8AC3E}">
        <p14:creationId xmlns:p14="http://schemas.microsoft.com/office/powerpoint/2010/main" val="544268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5B1842F-68EC-354B-93F3-2685D6D33A02}"/>
              </a:ext>
            </a:extLst>
          </p:cNvPr>
          <p:cNvSpPr/>
          <p:nvPr/>
        </p:nvSpPr>
        <p:spPr>
          <a:xfrm>
            <a:off x="0" y="2845325"/>
            <a:ext cx="12192000" cy="768807"/>
          </a:xfrm>
          <a:prstGeom prst="rect">
            <a:avLst/>
          </a:prstGeom>
          <a:solidFill>
            <a:srgbClr val="625C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B13BDA1A-9706-7943-91EF-C339D7940A7B}"/>
              </a:ext>
            </a:extLst>
          </p:cNvPr>
          <p:cNvPicPr>
            <a:picLocks noChangeAspect="1"/>
          </p:cNvPicPr>
          <p:nvPr/>
        </p:nvPicPr>
        <p:blipFill>
          <a:blip r:embed="rId3"/>
          <a:stretch>
            <a:fillRect/>
          </a:stretch>
        </p:blipFill>
        <p:spPr>
          <a:xfrm>
            <a:off x="521454" y="1998639"/>
            <a:ext cx="11351290" cy="2201489"/>
          </a:xfrm>
          <a:prstGeom prst="rect">
            <a:avLst/>
          </a:prstGeom>
        </p:spPr>
      </p:pic>
      <p:sp>
        <p:nvSpPr>
          <p:cNvPr id="2" name="Title 1">
            <a:extLst>
              <a:ext uri="{FF2B5EF4-FFF2-40B4-BE49-F238E27FC236}">
                <a16:creationId xmlns:a16="http://schemas.microsoft.com/office/drawing/2014/main" id="{8AF12292-1BA7-8749-A12C-47641EC9F9F3}"/>
              </a:ext>
            </a:extLst>
          </p:cNvPr>
          <p:cNvSpPr>
            <a:spLocks noGrp="1"/>
          </p:cNvSpPr>
          <p:nvPr>
            <p:ph type="title"/>
          </p:nvPr>
        </p:nvSpPr>
        <p:spPr/>
        <p:txBody>
          <a:bodyPr/>
          <a:lstStyle/>
          <a:p>
            <a:r>
              <a:rPr lang="en-US" dirty="0"/>
              <a:t>Model Comparison – Overview</a:t>
            </a:r>
          </a:p>
        </p:txBody>
      </p:sp>
      <p:sp>
        <p:nvSpPr>
          <p:cNvPr id="7" name="TextBox 6">
            <a:extLst>
              <a:ext uri="{FF2B5EF4-FFF2-40B4-BE49-F238E27FC236}">
                <a16:creationId xmlns:a16="http://schemas.microsoft.com/office/drawing/2014/main" id="{F9E04237-024A-774E-8E2A-46C835BABC2A}"/>
              </a:ext>
            </a:extLst>
          </p:cNvPr>
          <p:cNvSpPr txBox="1"/>
          <p:nvPr/>
        </p:nvSpPr>
        <p:spPr>
          <a:xfrm>
            <a:off x="59789" y="2784025"/>
            <a:ext cx="461665" cy="880907"/>
          </a:xfrm>
          <a:prstGeom prst="rect">
            <a:avLst/>
          </a:prstGeom>
          <a:noFill/>
        </p:spPr>
        <p:txBody>
          <a:bodyPr vert="vert270" wrap="square" rtlCol="0">
            <a:spAutoFit/>
          </a:bodyPr>
          <a:lstStyle/>
          <a:p>
            <a:pPr algn="ctr"/>
            <a:r>
              <a:rPr lang="en-US" dirty="0">
                <a:solidFill>
                  <a:srgbClr val="D29381"/>
                </a:solidFill>
              </a:rPr>
              <a:t>Test</a:t>
            </a:r>
          </a:p>
        </p:txBody>
      </p:sp>
      <p:sp>
        <p:nvSpPr>
          <p:cNvPr id="55" name="Line Callout 2 54">
            <a:extLst>
              <a:ext uri="{FF2B5EF4-FFF2-40B4-BE49-F238E27FC236}">
                <a16:creationId xmlns:a16="http://schemas.microsoft.com/office/drawing/2014/main" id="{939CCABA-A993-7146-BC14-803A737A4EFF}"/>
              </a:ext>
            </a:extLst>
          </p:cNvPr>
          <p:cNvSpPr/>
          <p:nvPr/>
        </p:nvSpPr>
        <p:spPr>
          <a:xfrm>
            <a:off x="4221126" y="4469733"/>
            <a:ext cx="1291590" cy="240955"/>
          </a:xfrm>
          <a:prstGeom prst="borderCallout2">
            <a:avLst>
              <a:gd name="adj1" fmla="val 18750"/>
              <a:gd name="adj2" fmla="val -8333"/>
              <a:gd name="adj3" fmla="val 18750"/>
              <a:gd name="adj4" fmla="val -16667"/>
              <a:gd name="adj5" fmla="val -67758"/>
              <a:gd name="adj6" fmla="val -46667"/>
            </a:avLst>
          </a:prstGeom>
          <a:solidFill>
            <a:srgbClr val="D2938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Best Model</a:t>
            </a:r>
          </a:p>
        </p:txBody>
      </p:sp>
      <p:sp>
        <p:nvSpPr>
          <p:cNvPr id="57" name="Line Callout 2 56">
            <a:extLst>
              <a:ext uri="{FF2B5EF4-FFF2-40B4-BE49-F238E27FC236}">
                <a16:creationId xmlns:a16="http://schemas.microsoft.com/office/drawing/2014/main" id="{25DCD335-E025-F34A-A0D1-B7119022A761}"/>
              </a:ext>
            </a:extLst>
          </p:cNvPr>
          <p:cNvSpPr/>
          <p:nvPr/>
        </p:nvSpPr>
        <p:spPr>
          <a:xfrm>
            <a:off x="8358497" y="1624180"/>
            <a:ext cx="1049750" cy="221651"/>
          </a:xfrm>
          <a:prstGeom prst="borderCallout2">
            <a:avLst/>
          </a:prstGeom>
          <a:solidFill>
            <a:srgbClr val="D2938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Worst Model</a:t>
            </a:r>
          </a:p>
        </p:txBody>
      </p:sp>
      <p:sp>
        <p:nvSpPr>
          <p:cNvPr id="54" name="Rectangle 53">
            <a:extLst>
              <a:ext uri="{FF2B5EF4-FFF2-40B4-BE49-F238E27FC236}">
                <a16:creationId xmlns:a16="http://schemas.microsoft.com/office/drawing/2014/main" id="{63942F09-43E0-434B-B64B-035968FD8285}"/>
              </a:ext>
            </a:extLst>
          </p:cNvPr>
          <p:cNvSpPr/>
          <p:nvPr/>
        </p:nvSpPr>
        <p:spPr>
          <a:xfrm>
            <a:off x="3011882" y="1955944"/>
            <a:ext cx="1049750" cy="2328036"/>
          </a:xfrm>
          <a:prstGeom prst="rect">
            <a:avLst/>
          </a:prstGeom>
          <a:noFill/>
          <a:ln w="2857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56" name="Rectangle 55">
            <a:extLst>
              <a:ext uri="{FF2B5EF4-FFF2-40B4-BE49-F238E27FC236}">
                <a16:creationId xmlns:a16="http://schemas.microsoft.com/office/drawing/2014/main" id="{E3D8D52F-51BE-FE46-B796-E989636FFC31}"/>
              </a:ext>
            </a:extLst>
          </p:cNvPr>
          <p:cNvSpPr/>
          <p:nvPr/>
        </p:nvSpPr>
        <p:spPr>
          <a:xfrm>
            <a:off x="6947238" y="1897340"/>
            <a:ext cx="867692" cy="2472641"/>
          </a:xfrm>
          <a:prstGeom prst="rect">
            <a:avLst/>
          </a:prstGeom>
          <a:noFill/>
          <a:ln w="2857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7" name="Rectangle 16">
            <a:extLst>
              <a:ext uri="{FF2B5EF4-FFF2-40B4-BE49-F238E27FC236}">
                <a16:creationId xmlns:a16="http://schemas.microsoft.com/office/drawing/2014/main" id="{B61F91BD-EC8F-604B-B5CC-3DA48D51A2AF}"/>
              </a:ext>
            </a:extLst>
          </p:cNvPr>
          <p:cNvSpPr/>
          <p:nvPr/>
        </p:nvSpPr>
        <p:spPr>
          <a:xfrm>
            <a:off x="424918" y="2694785"/>
            <a:ext cx="11584086" cy="224200"/>
          </a:xfrm>
          <a:prstGeom prst="rect">
            <a:avLst/>
          </a:prstGeom>
          <a:noFill/>
          <a:ln w="2857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18" name="Picture 17">
            <a:extLst>
              <a:ext uri="{FF2B5EF4-FFF2-40B4-BE49-F238E27FC236}">
                <a16:creationId xmlns:a16="http://schemas.microsoft.com/office/drawing/2014/main" id="{15876903-15DD-9A41-BD5E-550D18CB53FE}"/>
              </a:ext>
            </a:extLst>
          </p:cNvPr>
          <p:cNvPicPr>
            <a:picLocks noChangeAspect="1"/>
          </p:cNvPicPr>
          <p:nvPr/>
        </p:nvPicPr>
        <p:blipFill>
          <a:blip r:embed="rId4"/>
          <a:stretch>
            <a:fillRect/>
          </a:stretch>
        </p:blipFill>
        <p:spPr>
          <a:xfrm>
            <a:off x="10347150" y="99869"/>
            <a:ext cx="1730550" cy="446231"/>
          </a:xfrm>
          <a:prstGeom prst="rect">
            <a:avLst/>
          </a:prstGeom>
        </p:spPr>
      </p:pic>
      <p:sp>
        <p:nvSpPr>
          <p:cNvPr id="20" name="Rounded Rectangle 19">
            <a:extLst>
              <a:ext uri="{FF2B5EF4-FFF2-40B4-BE49-F238E27FC236}">
                <a16:creationId xmlns:a16="http://schemas.microsoft.com/office/drawing/2014/main" id="{27CC2C6F-7CA1-DA41-9BC2-CEE10D84FB24}"/>
              </a:ext>
            </a:extLst>
          </p:cNvPr>
          <p:cNvSpPr/>
          <p:nvPr/>
        </p:nvSpPr>
        <p:spPr>
          <a:xfrm>
            <a:off x="561178" y="5071425"/>
            <a:ext cx="11351290" cy="1373923"/>
          </a:xfrm>
          <a:prstGeom prst="roundRect">
            <a:avLst>
              <a:gd name="adj" fmla="val 7418"/>
            </a:avLst>
          </a:prstGeom>
          <a:solidFill>
            <a:srgbClr val="E3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50000"/>
              </a:lnSpc>
              <a:buFont typeface="Wingdings" pitchFamily="2" charset="2"/>
              <a:buChar char="ü"/>
            </a:pPr>
            <a:r>
              <a:rPr lang="en-US" sz="1400" dirty="0">
                <a:solidFill>
                  <a:schemeClr val="tx1"/>
                </a:solidFill>
              </a:rPr>
              <a:t>Given every other parameter constant, </a:t>
            </a:r>
            <a:r>
              <a:rPr lang="en-US" sz="1400" u="sng" dirty="0">
                <a:solidFill>
                  <a:schemeClr val="bg1"/>
                </a:solidFill>
              </a:rPr>
              <a:t>sensitivity</a:t>
            </a:r>
            <a:r>
              <a:rPr lang="en-US" sz="1400" dirty="0">
                <a:solidFill>
                  <a:schemeClr val="tx1"/>
                </a:solidFill>
              </a:rPr>
              <a:t> of the model will have direct impact on the </a:t>
            </a:r>
            <a:r>
              <a:rPr lang="en-US" sz="1400" dirty="0">
                <a:solidFill>
                  <a:schemeClr val="bg1"/>
                </a:solidFill>
              </a:rPr>
              <a:t>profitability</a:t>
            </a:r>
            <a:r>
              <a:rPr lang="en-US" sz="1400" dirty="0">
                <a:solidFill>
                  <a:schemeClr val="tx1"/>
                </a:solidFill>
              </a:rPr>
              <a:t> and reputation of a lending company</a:t>
            </a:r>
          </a:p>
          <a:p>
            <a:pPr marL="285750" indent="-285750">
              <a:lnSpc>
                <a:spcPct val="150000"/>
              </a:lnSpc>
              <a:buFont typeface="Wingdings" pitchFamily="2" charset="2"/>
              <a:buChar char="ü"/>
            </a:pPr>
            <a:r>
              <a:rPr lang="en-US" sz="1400" dirty="0">
                <a:solidFill>
                  <a:schemeClr val="tx1"/>
                </a:solidFill>
              </a:rPr>
              <a:t>Purely from performance perspective - </a:t>
            </a:r>
            <a:r>
              <a:rPr lang="en-US" sz="1400" dirty="0">
                <a:solidFill>
                  <a:schemeClr val="bg1"/>
                </a:solidFill>
              </a:rPr>
              <a:t>Decision trees </a:t>
            </a:r>
            <a:r>
              <a:rPr lang="en-US" sz="1400" dirty="0">
                <a:solidFill>
                  <a:schemeClr val="tx1"/>
                </a:solidFill>
              </a:rPr>
              <a:t>and </a:t>
            </a:r>
            <a:r>
              <a:rPr lang="en-US" sz="1400" dirty="0">
                <a:solidFill>
                  <a:schemeClr val="bg1"/>
                </a:solidFill>
              </a:rPr>
              <a:t>Neural Networks </a:t>
            </a:r>
            <a:r>
              <a:rPr lang="en-US" sz="1400" dirty="0">
                <a:solidFill>
                  <a:schemeClr val="tx1"/>
                </a:solidFill>
              </a:rPr>
              <a:t>are the two best models with </a:t>
            </a:r>
            <a:r>
              <a:rPr lang="en-US" sz="1400" dirty="0">
                <a:solidFill>
                  <a:schemeClr val="bg1"/>
                </a:solidFill>
              </a:rPr>
              <a:t>best</a:t>
            </a:r>
            <a:r>
              <a:rPr lang="en-US" sz="1400" dirty="0">
                <a:solidFill>
                  <a:schemeClr val="tx1"/>
                </a:solidFill>
              </a:rPr>
              <a:t> misclassification rate &amp; sensitivity</a:t>
            </a:r>
          </a:p>
          <a:p>
            <a:pPr marL="285750" indent="-285750">
              <a:lnSpc>
                <a:spcPct val="150000"/>
              </a:lnSpc>
              <a:buFont typeface="Wingdings" pitchFamily="2" charset="2"/>
              <a:buChar char="ü"/>
            </a:pPr>
            <a:r>
              <a:rPr lang="en-US" sz="1400" dirty="0">
                <a:solidFill>
                  <a:schemeClr val="tx1"/>
                </a:solidFill>
              </a:rPr>
              <a:t>Our </a:t>
            </a:r>
            <a:r>
              <a:rPr lang="en-US" sz="1400" dirty="0">
                <a:solidFill>
                  <a:schemeClr val="bg1"/>
                </a:solidFill>
              </a:rPr>
              <a:t>model of choice</a:t>
            </a:r>
            <a:r>
              <a:rPr lang="en-US" sz="1400" dirty="0">
                <a:solidFill>
                  <a:schemeClr val="tx1"/>
                </a:solidFill>
              </a:rPr>
              <a:t>, however, is </a:t>
            </a:r>
            <a:r>
              <a:rPr lang="en-US" sz="1400" u="sng" dirty="0">
                <a:solidFill>
                  <a:schemeClr val="bg1"/>
                </a:solidFill>
              </a:rPr>
              <a:t>Logistic Regression</a:t>
            </a:r>
            <a:r>
              <a:rPr lang="en-US" sz="1400" dirty="0">
                <a:solidFill>
                  <a:schemeClr val="bg1"/>
                </a:solidFill>
              </a:rPr>
              <a:t> </a:t>
            </a:r>
            <a:r>
              <a:rPr lang="en-US" sz="1400" dirty="0">
                <a:solidFill>
                  <a:schemeClr val="tx1"/>
                </a:solidFill>
              </a:rPr>
              <a:t>Model – this is due to lower </a:t>
            </a:r>
            <a:r>
              <a:rPr lang="en-US" sz="1400" i="1" dirty="0">
                <a:solidFill>
                  <a:schemeClr val="bg1"/>
                </a:solidFill>
              </a:rPr>
              <a:t>hindsight</a:t>
            </a:r>
            <a:r>
              <a:rPr lang="en-US" sz="1400" dirty="0">
                <a:solidFill>
                  <a:schemeClr val="bg1"/>
                </a:solidFill>
              </a:rPr>
              <a:t> </a:t>
            </a:r>
            <a:r>
              <a:rPr lang="en-US" sz="1400" i="1" dirty="0">
                <a:solidFill>
                  <a:schemeClr val="bg1"/>
                </a:solidFill>
              </a:rPr>
              <a:t>bias</a:t>
            </a:r>
            <a:r>
              <a:rPr lang="en-US" sz="1400" dirty="0">
                <a:solidFill>
                  <a:schemeClr val="bg1"/>
                </a:solidFill>
              </a:rPr>
              <a:t> </a:t>
            </a:r>
            <a:r>
              <a:rPr lang="en-US" sz="1400" dirty="0">
                <a:solidFill>
                  <a:schemeClr val="tx1"/>
                </a:solidFill>
              </a:rPr>
              <a:t>in this model when compared to other models</a:t>
            </a:r>
          </a:p>
          <a:p>
            <a:pPr marL="285750" indent="-285750">
              <a:lnSpc>
                <a:spcPct val="150000"/>
              </a:lnSpc>
              <a:buFont typeface="Wingdings" pitchFamily="2" charset="2"/>
              <a:buChar char="ü"/>
            </a:pPr>
            <a:r>
              <a:rPr lang="en-US" sz="1400" dirty="0">
                <a:solidFill>
                  <a:schemeClr val="tx1"/>
                </a:solidFill>
              </a:rPr>
              <a:t> </a:t>
            </a:r>
            <a:r>
              <a:rPr lang="en-US" sz="1400" dirty="0">
                <a:solidFill>
                  <a:schemeClr val="bg1"/>
                </a:solidFill>
              </a:rPr>
              <a:t>Discriminant model </a:t>
            </a:r>
            <a:r>
              <a:rPr lang="en-US" sz="1400" dirty="0">
                <a:solidFill>
                  <a:schemeClr val="tx1"/>
                </a:solidFill>
              </a:rPr>
              <a:t>is the </a:t>
            </a:r>
            <a:r>
              <a:rPr lang="en-US" sz="1400" dirty="0">
                <a:solidFill>
                  <a:schemeClr val="bg1"/>
                </a:solidFill>
              </a:rPr>
              <a:t>worst</a:t>
            </a:r>
            <a:r>
              <a:rPr lang="en-US" sz="1400" dirty="0">
                <a:solidFill>
                  <a:schemeClr val="tx1"/>
                </a:solidFill>
              </a:rPr>
              <a:t> performing model; understandably it doesn’t consider categorical input variables in predictions</a:t>
            </a:r>
          </a:p>
        </p:txBody>
      </p:sp>
      <p:sp>
        <p:nvSpPr>
          <p:cNvPr id="21" name="Google Shape;218;g12232de7702_2_19">
            <a:extLst>
              <a:ext uri="{FF2B5EF4-FFF2-40B4-BE49-F238E27FC236}">
                <a16:creationId xmlns:a16="http://schemas.microsoft.com/office/drawing/2014/main" id="{E4F49614-531B-6449-9E3F-5625FBE55984}"/>
              </a:ext>
            </a:extLst>
          </p:cNvPr>
          <p:cNvSpPr txBox="1"/>
          <p:nvPr/>
        </p:nvSpPr>
        <p:spPr>
          <a:xfrm>
            <a:off x="561178" y="4686238"/>
            <a:ext cx="1582389" cy="43085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600" b="0" i="0" u="none" strike="noStrike" cap="none" dirty="0">
                <a:solidFill>
                  <a:srgbClr val="000000"/>
                </a:solidFill>
                <a:latin typeface="Calibri"/>
                <a:ea typeface="Calibri"/>
                <a:cs typeface="Calibri"/>
                <a:sym typeface="Calibri"/>
              </a:rPr>
              <a:t>Insights</a:t>
            </a:r>
            <a:endParaRPr sz="1600" b="0" i="0" u="none" strike="noStrike" cap="none" dirty="0">
              <a:solidFill>
                <a:srgbClr val="000000"/>
              </a:solidFill>
              <a:latin typeface="Calibri"/>
              <a:ea typeface="Calibri"/>
              <a:cs typeface="Calibri"/>
              <a:sym typeface="Calibri"/>
            </a:endParaRPr>
          </a:p>
        </p:txBody>
      </p:sp>
      <p:sp>
        <p:nvSpPr>
          <p:cNvPr id="16" name="Line Callout 2 15">
            <a:extLst>
              <a:ext uri="{FF2B5EF4-FFF2-40B4-BE49-F238E27FC236}">
                <a16:creationId xmlns:a16="http://schemas.microsoft.com/office/drawing/2014/main" id="{0D2AA3F3-1F7E-284F-B5AB-44FC8DAB6AA3}"/>
              </a:ext>
            </a:extLst>
          </p:cNvPr>
          <p:cNvSpPr/>
          <p:nvPr/>
        </p:nvSpPr>
        <p:spPr>
          <a:xfrm flipH="1">
            <a:off x="4221126" y="4461414"/>
            <a:ext cx="1756898" cy="261306"/>
          </a:xfrm>
          <a:prstGeom prst="borderCallout2">
            <a:avLst>
              <a:gd name="adj1" fmla="val 18750"/>
              <a:gd name="adj2" fmla="val -8333"/>
              <a:gd name="adj3" fmla="val 18750"/>
              <a:gd name="adj4" fmla="val -16667"/>
              <a:gd name="adj5" fmla="val -66661"/>
              <a:gd name="adj6" fmla="val -33602"/>
            </a:avLst>
          </a:prstGeom>
          <a:solidFill>
            <a:srgbClr val="D2938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Best Performing Models</a:t>
            </a:r>
          </a:p>
        </p:txBody>
      </p:sp>
      <p:sp>
        <p:nvSpPr>
          <p:cNvPr id="19" name="Rectangle 18">
            <a:extLst>
              <a:ext uri="{FF2B5EF4-FFF2-40B4-BE49-F238E27FC236}">
                <a16:creationId xmlns:a16="http://schemas.microsoft.com/office/drawing/2014/main" id="{59AA470E-CB9D-CF48-BEC4-317919D6EBFA}"/>
              </a:ext>
            </a:extLst>
          </p:cNvPr>
          <p:cNvSpPr/>
          <p:nvPr/>
        </p:nvSpPr>
        <p:spPr>
          <a:xfrm>
            <a:off x="5905024" y="1955943"/>
            <a:ext cx="1049750" cy="2328037"/>
          </a:xfrm>
          <a:prstGeom prst="rect">
            <a:avLst/>
          </a:prstGeom>
          <a:noFill/>
          <a:ln w="2857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22" name="Rectangle 21">
            <a:extLst>
              <a:ext uri="{FF2B5EF4-FFF2-40B4-BE49-F238E27FC236}">
                <a16:creationId xmlns:a16="http://schemas.microsoft.com/office/drawing/2014/main" id="{4627B36C-6421-AA48-9F08-994EEC4A36FD}"/>
              </a:ext>
            </a:extLst>
          </p:cNvPr>
          <p:cNvSpPr/>
          <p:nvPr/>
        </p:nvSpPr>
        <p:spPr>
          <a:xfrm>
            <a:off x="1984075" y="1897340"/>
            <a:ext cx="1042681" cy="2382059"/>
          </a:xfrm>
          <a:prstGeom prst="rect">
            <a:avLst/>
          </a:prstGeom>
          <a:noFill/>
          <a:ln w="28575">
            <a:solidFill>
              <a:srgbClr val="6667A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23" name="Line Callout 2 22">
            <a:extLst>
              <a:ext uri="{FF2B5EF4-FFF2-40B4-BE49-F238E27FC236}">
                <a16:creationId xmlns:a16="http://schemas.microsoft.com/office/drawing/2014/main" id="{152F643D-2337-9649-8B48-DC8F109D1271}"/>
              </a:ext>
            </a:extLst>
          </p:cNvPr>
          <p:cNvSpPr/>
          <p:nvPr/>
        </p:nvSpPr>
        <p:spPr>
          <a:xfrm>
            <a:off x="2764672" y="1491152"/>
            <a:ext cx="1399994" cy="351608"/>
          </a:xfrm>
          <a:prstGeom prst="borderCallout2">
            <a:avLst>
              <a:gd name="adj1" fmla="val 18750"/>
              <a:gd name="adj2" fmla="val -8333"/>
              <a:gd name="adj3" fmla="val 18750"/>
              <a:gd name="adj4" fmla="val -16667"/>
              <a:gd name="adj5" fmla="val 115751"/>
              <a:gd name="adj6" fmla="val -30338"/>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Model of choice</a:t>
            </a:r>
          </a:p>
        </p:txBody>
      </p:sp>
      <p:pic>
        <p:nvPicPr>
          <p:cNvPr id="24" name="Graphic 23" descr="Lightbulb and gear">
            <a:extLst>
              <a:ext uri="{FF2B5EF4-FFF2-40B4-BE49-F238E27FC236}">
                <a16:creationId xmlns:a16="http://schemas.microsoft.com/office/drawing/2014/main" id="{ACC4A965-714B-F14C-B96E-6D25E5836E5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547339" y="4794478"/>
            <a:ext cx="461665" cy="461665"/>
          </a:xfrm>
          <a:prstGeom prst="rect">
            <a:avLst/>
          </a:prstGeom>
        </p:spPr>
      </p:pic>
      <p:sp>
        <p:nvSpPr>
          <p:cNvPr id="25" name="TextBox 24">
            <a:extLst>
              <a:ext uri="{FF2B5EF4-FFF2-40B4-BE49-F238E27FC236}">
                <a16:creationId xmlns:a16="http://schemas.microsoft.com/office/drawing/2014/main" id="{4C910AF9-DCD6-5249-8FC0-E915455D8F0A}"/>
              </a:ext>
            </a:extLst>
          </p:cNvPr>
          <p:cNvSpPr txBox="1"/>
          <p:nvPr/>
        </p:nvSpPr>
        <p:spPr>
          <a:xfrm>
            <a:off x="10504170" y="6492875"/>
            <a:ext cx="1508760" cy="276999"/>
          </a:xfrm>
          <a:prstGeom prst="rect">
            <a:avLst/>
          </a:prstGeom>
          <a:noFill/>
        </p:spPr>
        <p:txBody>
          <a:bodyPr wrap="square" rtlCol="0">
            <a:spAutoFit/>
          </a:bodyPr>
          <a:lstStyle/>
          <a:p>
            <a:r>
              <a:rPr lang="en-US" sz="1200" dirty="0"/>
              <a:t>Speaker: </a:t>
            </a:r>
            <a:r>
              <a:rPr lang="en-US" sz="1200" dirty="0">
                <a:solidFill>
                  <a:srgbClr val="FF0000"/>
                </a:solidFill>
              </a:rPr>
              <a:t>Nicholas L</a:t>
            </a:r>
          </a:p>
        </p:txBody>
      </p:sp>
    </p:spTree>
    <p:extLst>
      <p:ext uri="{BB962C8B-B14F-4D97-AF65-F5344CB8AC3E}">
        <p14:creationId xmlns:p14="http://schemas.microsoft.com/office/powerpoint/2010/main" val="738070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257"/>
        <p:cNvGrpSpPr/>
        <p:nvPr/>
      </p:nvGrpSpPr>
      <p:grpSpPr>
        <a:xfrm>
          <a:off x="0" y="0"/>
          <a:ext cx="0" cy="0"/>
          <a:chOff x="0" y="0"/>
          <a:chExt cx="0" cy="0"/>
        </a:xfrm>
      </p:grpSpPr>
      <p:pic>
        <p:nvPicPr>
          <p:cNvPr id="259" name="Google Shape;259;g12232de7702_2_28"/>
          <p:cNvPicPr preferRelativeResize="0"/>
          <p:nvPr/>
        </p:nvPicPr>
        <p:blipFill rotWithShape="1">
          <a:blip r:embed="rId3">
            <a:alphaModFix/>
          </a:blip>
          <a:srcRect t="3930" b="6249"/>
          <a:stretch/>
        </p:blipFill>
        <p:spPr>
          <a:xfrm>
            <a:off x="59865" y="2040097"/>
            <a:ext cx="2614102" cy="4048377"/>
          </a:xfrm>
          <a:prstGeom prst="rect">
            <a:avLst/>
          </a:prstGeom>
          <a:noFill/>
          <a:ln>
            <a:noFill/>
          </a:ln>
        </p:spPr>
      </p:pic>
      <p:pic>
        <p:nvPicPr>
          <p:cNvPr id="260" name="Google Shape;260;g12232de7702_2_28"/>
          <p:cNvPicPr preferRelativeResize="0"/>
          <p:nvPr/>
        </p:nvPicPr>
        <p:blipFill rotWithShape="1">
          <a:blip r:embed="rId4">
            <a:alphaModFix/>
          </a:blip>
          <a:srcRect l="4027" t="49522" r="9522"/>
          <a:stretch/>
        </p:blipFill>
        <p:spPr>
          <a:xfrm>
            <a:off x="8073390" y="2791145"/>
            <a:ext cx="3677386" cy="1638520"/>
          </a:xfrm>
          <a:prstGeom prst="rect">
            <a:avLst/>
          </a:prstGeom>
          <a:noFill/>
          <a:ln>
            <a:noFill/>
          </a:ln>
        </p:spPr>
      </p:pic>
      <p:pic>
        <p:nvPicPr>
          <p:cNvPr id="263" name="Google Shape;263;g12232de7702_2_28"/>
          <p:cNvPicPr preferRelativeResize="0"/>
          <p:nvPr/>
        </p:nvPicPr>
        <p:blipFill rotWithShape="1">
          <a:blip r:embed="rId5">
            <a:alphaModFix/>
          </a:blip>
          <a:srcRect l="1800" t="10219" r="5639"/>
          <a:stretch/>
        </p:blipFill>
        <p:spPr>
          <a:xfrm>
            <a:off x="3041755" y="4859950"/>
            <a:ext cx="4879236" cy="1451952"/>
          </a:xfrm>
          <a:prstGeom prst="rect">
            <a:avLst/>
          </a:prstGeom>
          <a:noFill/>
          <a:ln>
            <a:noFill/>
          </a:ln>
        </p:spPr>
      </p:pic>
      <p:sp>
        <p:nvSpPr>
          <p:cNvPr id="264" name="Google Shape;264;g12232de7702_2_28"/>
          <p:cNvSpPr/>
          <p:nvPr/>
        </p:nvSpPr>
        <p:spPr>
          <a:xfrm rot="5400000">
            <a:off x="6500074" y="2816422"/>
            <a:ext cx="1908900" cy="291300"/>
          </a:xfrm>
          <a:prstGeom prst="triangle">
            <a:avLst>
              <a:gd name="adj" fmla="val 50000"/>
            </a:avLst>
          </a:prstGeom>
          <a:solidFill>
            <a:srgbClr val="625C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9" name="TextBox 8">
            <a:extLst>
              <a:ext uri="{FF2B5EF4-FFF2-40B4-BE49-F238E27FC236}">
                <a16:creationId xmlns:a16="http://schemas.microsoft.com/office/drawing/2014/main" id="{97D33B90-5CCE-1747-9AFB-A7B758C64556}"/>
              </a:ext>
            </a:extLst>
          </p:cNvPr>
          <p:cNvSpPr txBox="1"/>
          <p:nvPr/>
        </p:nvSpPr>
        <p:spPr>
          <a:xfrm>
            <a:off x="10561320" y="6542202"/>
            <a:ext cx="1451610" cy="276999"/>
          </a:xfrm>
          <a:prstGeom prst="rect">
            <a:avLst/>
          </a:prstGeom>
          <a:noFill/>
        </p:spPr>
        <p:txBody>
          <a:bodyPr wrap="square" rtlCol="0">
            <a:spAutoFit/>
          </a:bodyPr>
          <a:lstStyle/>
          <a:p>
            <a:r>
              <a:rPr lang="en-US" sz="1200" dirty="0"/>
              <a:t>Speaker: </a:t>
            </a:r>
            <a:r>
              <a:rPr lang="en-US" sz="1200" dirty="0" err="1">
                <a:solidFill>
                  <a:srgbClr val="FF0000"/>
                </a:solidFill>
              </a:rPr>
              <a:t>Jahnavi</a:t>
            </a:r>
            <a:r>
              <a:rPr lang="en-US" sz="1200" dirty="0">
                <a:solidFill>
                  <a:srgbClr val="FF0000"/>
                </a:solidFill>
              </a:rPr>
              <a:t> A</a:t>
            </a:r>
          </a:p>
        </p:txBody>
      </p:sp>
      <p:pic>
        <p:nvPicPr>
          <p:cNvPr id="10" name="Picture 9">
            <a:extLst>
              <a:ext uri="{FF2B5EF4-FFF2-40B4-BE49-F238E27FC236}">
                <a16:creationId xmlns:a16="http://schemas.microsoft.com/office/drawing/2014/main" id="{CA721729-8627-2148-BCC1-5B5E6CCC124E}"/>
              </a:ext>
            </a:extLst>
          </p:cNvPr>
          <p:cNvPicPr>
            <a:picLocks noChangeAspect="1"/>
          </p:cNvPicPr>
          <p:nvPr/>
        </p:nvPicPr>
        <p:blipFill>
          <a:blip r:embed="rId6"/>
          <a:stretch>
            <a:fillRect/>
          </a:stretch>
        </p:blipFill>
        <p:spPr>
          <a:xfrm>
            <a:off x="10347150" y="99869"/>
            <a:ext cx="1730550" cy="446231"/>
          </a:xfrm>
          <a:prstGeom prst="rect">
            <a:avLst/>
          </a:prstGeom>
        </p:spPr>
      </p:pic>
      <p:sp>
        <p:nvSpPr>
          <p:cNvPr id="3" name="Title 2">
            <a:extLst>
              <a:ext uri="{FF2B5EF4-FFF2-40B4-BE49-F238E27FC236}">
                <a16:creationId xmlns:a16="http://schemas.microsoft.com/office/drawing/2014/main" id="{2DF44946-B2FC-E848-872A-F7B0E6191318}"/>
              </a:ext>
            </a:extLst>
          </p:cNvPr>
          <p:cNvSpPr>
            <a:spLocks noGrp="1"/>
          </p:cNvSpPr>
          <p:nvPr>
            <p:ph type="title"/>
          </p:nvPr>
        </p:nvSpPr>
        <p:spPr/>
        <p:txBody>
          <a:bodyPr/>
          <a:lstStyle/>
          <a:p>
            <a:r>
              <a:rPr lang="en-US" dirty="0"/>
              <a:t>Decision Tree – Model Analysis &amp; Rejection</a:t>
            </a:r>
          </a:p>
        </p:txBody>
      </p:sp>
      <p:pic>
        <p:nvPicPr>
          <p:cNvPr id="13" name="Google Shape;260;g12232de7702_2_28">
            <a:extLst>
              <a:ext uri="{FF2B5EF4-FFF2-40B4-BE49-F238E27FC236}">
                <a16:creationId xmlns:a16="http://schemas.microsoft.com/office/drawing/2014/main" id="{8387FFDF-AF30-2841-BAA9-D692EEA86704}"/>
              </a:ext>
            </a:extLst>
          </p:cNvPr>
          <p:cNvPicPr preferRelativeResize="0"/>
          <p:nvPr/>
        </p:nvPicPr>
        <p:blipFill rotWithShape="1">
          <a:blip r:embed="rId4">
            <a:alphaModFix/>
          </a:blip>
          <a:srcRect t="9184" b="57230"/>
          <a:stretch/>
        </p:blipFill>
        <p:spPr>
          <a:xfrm>
            <a:off x="8062984" y="1533365"/>
            <a:ext cx="3869936" cy="1224098"/>
          </a:xfrm>
          <a:prstGeom prst="rect">
            <a:avLst/>
          </a:prstGeom>
          <a:noFill/>
          <a:ln>
            <a:noFill/>
          </a:ln>
        </p:spPr>
      </p:pic>
      <p:sp>
        <p:nvSpPr>
          <p:cNvPr id="14" name="Google Shape;218;g12232de7702_2_19">
            <a:extLst>
              <a:ext uri="{FF2B5EF4-FFF2-40B4-BE49-F238E27FC236}">
                <a16:creationId xmlns:a16="http://schemas.microsoft.com/office/drawing/2014/main" id="{BFA3EB94-9A85-2146-B027-A29D4E7DCE48}"/>
              </a:ext>
            </a:extLst>
          </p:cNvPr>
          <p:cNvSpPr txBox="1"/>
          <p:nvPr/>
        </p:nvSpPr>
        <p:spPr>
          <a:xfrm>
            <a:off x="3006834" y="4547821"/>
            <a:ext cx="1582389" cy="36930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200" dirty="0">
                <a:solidFill>
                  <a:srgbClr val="000000"/>
                </a:solidFill>
                <a:latin typeface="Calibri"/>
                <a:ea typeface="Calibri"/>
                <a:cs typeface="Calibri"/>
                <a:sym typeface="Calibri"/>
              </a:rPr>
              <a:t>Column Contributions</a:t>
            </a:r>
            <a:endParaRPr sz="1200" b="0" i="0" u="none" strike="noStrike" cap="none" dirty="0">
              <a:solidFill>
                <a:srgbClr val="000000"/>
              </a:solidFill>
              <a:latin typeface="Calibri"/>
              <a:ea typeface="Calibri"/>
              <a:cs typeface="Calibri"/>
              <a:sym typeface="Calibri"/>
            </a:endParaRPr>
          </a:p>
        </p:txBody>
      </p:sp>
      <p:sp>
        <p:nvSpPr>
          <p:cNvPr id="15" name="Google Shape;218;g12232de7702_2_19">
            <a:extLst>
              <a:ext uri="{FF2B5EF4-FFF2-40B4-BE49-F238E27FC236}">
                <a16:creationId xmlns:a16="http://schemas.microsoft.com/office/drawing/2014/main" id="{80392AC6-E27E-9640-91E1-4F3E5220FB84}"/>
              </a:ext>
            </a:extLst>
          </p:cNvPr>
          <p:cNvSpPr txBox="1"/>
          <p:nvPr/>
        </p:nvSpPr>
        <p:spPr>
          <a:xfrm rot="16200000">
            <a:off x="7410742" y="1926473"/>
            <a:ext cx="935182" cy="36930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latin typeface="Calibri"/>
                <a:ea typeface="Calibri"/>
                <a:cs typeface="Calibri"/>
                <a:sym typeface="Calibri"/>
              </a:rPr>
              <a:t>Fit Details</a:t>
            </a:r>
            <a:endParaRPr sz="1200" b="0" i="0" u="none" strike="noStrike" cap="none" dirty="0">
              <a:solidFill>
                <a:srgbClr val="000000"/>
              </a:solidFill>
              <a:latin typeface="Calibri"/>
              <a:ea typeface="Calibri"/>
              <a:cs typeface="Calibri"/>
              <a:sym typeface="Calibri"/>
            </a:endParaRPr>
          </a:p>
        </p:txBody>
      </p:sp>
      <p:sp>
        <p:nvSpPr>
          <p:cNvPr id="16" name="Google Shape;218;g12232de7702_2_19">
            <a:extLst>
              <a:ext uri="{FF2B5EF4-FFF2-40B4-BE49-F238E27FC236}">
                <a16:creationId xmlns:a16="http://schemas.microsoft.com/office/drawing/2014/main" id="{7E1444CC-FEDB-C747-941F-10003331363C}"/>
              </a:ext>
            </a:extLst>
          </p:cNvPr>
          <p:cNvSpPr txBox="1"/>
          <p:nvPr/>
        </p:nvSpPr>
        <p:spPr>
          <a:xfrm rot="16200000">
            <a:off x="7215552" y="3419786"/>
            <a:ext cx="1325563" cy="36930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latin typeface="Calibri"/>
                <a:ea typeface="Calibri"/>
                <a:cs typeface="Calibri"/>
                <a:sym typeface="Calibri"/>
              </a:rPr>
              <a:t>Confusion Matrix</a:t>
            </a:r>
            <a:endParaRPr sz="1200" b="0" i="0" u="none" strike="noStrike" cap="none" dirty="0">
              <a:solidFill>
                <a:srgbClr val="000000"/>
              </a:solidFill>
              <a:latin typeface="Calibri"/>
              <a:ea typeface="Calibri"/>
              <a:cs typeface="Calibri"/>
              <a:sym typeface="Calibri"/>
            </a:endParaRPr>
          </a:p>
        </p:txBody>
      </p:sp>
      <p:sp>
        <p:nvSpPr>
          <p:cNvPr id="261" name="Google Shape;261;g12232de7702_2_28"/>
          <p:cNvSpPr/>
          <p:nvPr/>
        </p:nvSpPr>
        <p:spPr>
          <a:xfrm rot="5400000">
            <a:off x="1169875" y="3700602"/>
            <a:ext cx="3486756" cy="307800"/>
          </a:xfrm>
          <a:prstGeom prst="triangle">
            <a:avLst>
              <a:gd name="adj" fmla="val 50000"/>
            </a:avLst>
          </a:prstGeom>
          <a:solidFill>
            <a:srgbClr val="625C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218;g12232de7702_2_19">
            <a:extLst>
              <a:ext uri="{FF2B5EF4-FFF2-40B4-BE49-F238E27FC236}">
                <a16:creationId xmlns:a16="http://schemas.microsoft.com/office/drawing/2014/main" id="{5A30DE5D-4860-F446-84A0-E1302A9B4D0D}"/>
              </a:ext>
            </a:extLst>
          </p:cNvPr>
          <p:cNvSpPr txBox="1"/>
          <p:nvPr/>
        </p:nvSpPr>
        <p:spPr>
          <a:xfrm>
            <a:off x="4997616" y="1797192"/>
            <a:ext cx="1069112" cy="369302"/>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latin typeface="Calibri"/>
                <a:ea typeface="Calibri"/>
                <a:cs typeface="Calibri"/>
                <a:sym typeface="Calibri"/>
              </a:rPr>
              <a:t>Split History</a:t>
            </a:r>
            <a:endParaRPr sz="1200" b="0" i="0" u="none" strike="noStrike" cap="none" dirty="0">
              <a:solidFill>
                <a:srgbClr val="000000"/>
              </a:solidFill>
              <a:latin typeface="Calibri"/>
              <a:ea typeface="Calibri"/>
              <a:cs typeface="Calibri"/>
              <a:sym typeface="Calibri"/>
            </a:endParaRPr>
          </a:p>
        </p:txBody>
      </p:sp>
      <p:sp>
        <p:nvSpPr>
          <p:cNvPr id="18" name="Google Shape;218;g12232de7702_2_19">
            <a:extLst>
              <a:ext uri="{FF2B5EF4-FFF2-40B4-BE49-F238E27FC236}">
                <a16:creationId xmlns:a16="http://schemas.microsoft.com/office/drawing/2014/main" id="{8BE19E6C-27A3-9245-9D34-75C7F3C455F1}"/>
              </a:ext>
            </a:extLst>
          </p:cNvPr>
          <p:cNvSpPr txBox="1"/>
          <p:nvPr/>
        </p:nvSpPr>
        <p:spPr>
          <a:xfrm>
            <a:off x="59865" y="1644723"/>
            <a:ext cx="1278574" cy="36930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latin typeface="Calibri"/>
                <a:ea typeface="Calibri"/>
                <a:cs typeface="Calibri"/>
                <a:sym typeface="Calibri"/>
              </a:rPr>
              <a:t>Inputs</a:t>
            </a:r>
            <a:endParaRPr sz="1200" b="0" i="0" u="none" strike="noStrike" cap="none" dirty="0">
              <a:solidFill>
                <a:srgbClr val="000000"/>
              </a:solidFill>
              <a:latin typeface="Calibri"/>
              <a:ea typeface="Calibri"/>
              <a:cs typeface="Calibri"/>
              <a:sym typeface="Calibri"/>
            </a:endParaRPr>
          </a:p>
        </p:txBody>
      </p:sp>
      <p:sp>
        <p:nvSpPr>
          <p:cNvPr id="19" name="Rounded Rectangle 18">
            <a:extLst>
              <a:ext uri="{FF2B5EF4-FFF2-40B4-BE49-F238E27FC236}">
                <a16:creationId xmlns:a16="http://schemas.microsoft.com/office/drawing/2014/main" id="{26E4CF7C-F4CE-9B48-8A43-A8E47E7029BB}"/>
              </a:ext>
            </a:extLst>
          </p:cNvPr>
          <p:cNvSpPr/>
          <p:nvPr/>
        </p:nvSpPr>
        <p:spPr>
          <a:xfrm>
            <a:off x="8073390" y="4470417"/>
            <a:ext cx="4001518" cy="1919850"/>
          </a:xfrm>
          <a:prstGeom prst="roundRect">
            <a:avLst>
              <a:gd name="adj" fmla="val 7418"/>
            </a:avLst>
          </a:prstGeom>
          <a:solidFill>
            <a:srgbClr val="E3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Google Shape;264;g12232de7702_2_28">
            <a:extLst>
              <a:ext uri="{FF2B5EF4-FFF2-40B4-BE49-F238E27FC236}">
                <a16:creationId xmlns:a16="http://schemas.microsoft.com/office/drawing/2014/main" id="{A0C51E7F-327E-BD45-9CA7-ED23BCDD098E}"/>
              </a:ext>
            </a:extLst>
          </p:cNvPr>
          <p:cNvSpPr/>
          <p:nvPr/>
        </p:nvSpPr>
        <p:spPr>
          <a:xfrm rot="10800000">
            <a:off x="4577723" y="4470417"/>
            <a:ext cx="1908900" cy="244931"/>
          </a:xfrm>
          <a:prstGeom prst="triangle">
            <a:avLst>
              <a:gd name="adj" fmla="val 50000"/>
            </a:avLst>
          </a:prstGeom>
          <a:solidFill>
            <a:srgbClr val="625C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78604511-EDF6-4E5A-82A3-95F46B518B0A}"/>
              </a:ext>
            </a:extLst>
          </p:cNvPr>
          <p:cNvPicPr>
            <a:picLocks noChangeAspect="1"/>
          </p:cNvPicPr>
          <p:nvPr/>
        </p:nvPicPr>
        <p:blipFill rotWithShape="1">
          <a:blip r:embed="rId7"/>
          <a:srcRect t="13197"/>
          <a:stretch/>
        </p:blipFill>
        <p:spPr>
          <a:xfrm>
            <a:off x="3073225" y="2117501"/>
            <a:ext cx="4235649" cy="2203830"/>
          </a:xfrm>
          <a:prstGeom prst="rect">
            <a:avLst/>
          </a:prstGeom>
        </p:spPr>
      </p:pic>
      <p:sp>
        <p:nvSpPr>
          <p:cNvPr id="21" name="Rectangle 20">
            <a:extLst>
              <a:ext uri="{FF2B5EF4-FFF2-40B4-BE49-F238E27FC236}">
                <a16:creationId xmlns:a16="http://schemas.microsoft.com/office/drawing/2014/main" id="{FB0F6531-ACE7-F940-980E-19E01B88FEDC}"/>
              </a:ext>
            </a:extLst>
          </p:cNvPr>
          <p:cNvSpPr/>
          <p:nvPr/>
        </p:nvSpPr>
        <p:spPr>
          <a:xfrm>
            <a:off x="3029549" y="5100391"/>
            <a:ext cx="4891442" cy="558385"/>
          </a:xfrm>
          <a:prstGeom prst="rect">
            <a:avLst/>
          </a:prstGeom>
          <a:noFill/>
          <a:ln w="2857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22" name="Graphic 21" descr="Lightbulb and gear">
            <a:extLst>
              <a:ext uri="{FF2B5EF4-FFF2-40B4-BE49-F238E27FC236}">
                <a16:creationId xmlns:a16="http://schemas.microsoft.com/office/drawing/2014/main" id="{053F9655-DDDE-1B4F-9F21-D778C90B566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745503" y="4234088"/>
            <a:ext cx="461665" cy="461665"/>
          </a:xfrm>
          <a:prstGeom prst="rect">
            <a:avLst/>
          </a:prstGeom>
        </p:spPr>
      </p:pic>
      <p:sp>
        <p:nvSpPr>
          <p:cNvPr id="23" name="Rectangle 22">
            <a:extLst>
              <a:ext uri="{FF2B5EF4-FFF2-40B4-BE49-F238E27FC236}">
                <a16:creationId xmlns:a16="http://schemas.microsoft.com/office/drawing/2014/main" id="{90926C89-118F-A645-A5AA-5556C1C3C848}"/>
              </a:ext>
            </a:extLst>
          </p:cNvPr>
          <p:cNvSpPr/>
          <p:nvPr/>
        </p:nvSpPr>
        <p:spPr>
          <a:xfrm>
            <a:off x="8054547" y="2403687"/>
            <a:ext cx="3696229" cy="326963"/>
          </a:xfrm>
          <a:prstGeom prst="rect">
            <a:avLst/>
          </a:prstGeom>
          <a:noFill/>
          <a:ln w="2857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 name="TextBox 1">
            <a:extLst>
              <a:ext uri="{FF2B5EF4-FFF2-40B4-BE49-F238E27FC236}">
                <a16:creationId xmlns:a16="http://schemas.microsoft.com/office/drawing/2014/main" id="{CE0B1789-4782-0E43-990D-F00DEC00C985}"/>
              </a:ext>
            </a:extLst>
          </p:cNvPr>
          <p:cNvSpPr txBox="1"/>
          <p:nvPr/>
        </p:nvSpPr>
        <p:spPr>
          <a:xfrm>
            <a:off x="8048587" y="4524607"/>
            <a:ext cx="3898725" cy="461665"/>
          </a:xfrm>
          <a:prstGeom prst="rect">
            <a:avLst/>
          </a:prstGeom>
          <a:noFill/>
        </p:spPr>
        <p:txBody>
          <a:bodyPr wrap="square" rtlCol="0">
            <a:spAutoFit/>
          </a:bodyPr>
          <a:lstStyle/>
          <a:p>
            <a:r>
              <a:rPr lang="en-US" sz="1200" dirty="0"/>
              <a:t>- This model has the </a:t>
            </a:r>
            <a:r>
              <a:rPr lang="en-US" sz="1200" dirty="0">
                <a:solidFill>
                  <a:schemeClr val="bg1"/>
                </a:solidFill>
              </a:rPr>
              <a:t>lowest</a:t>
            </a:r>
            <a:r>
              <a:rPr lang="en-US" sz="1200" dirty="0"/>
              <a:t> misclassification rate in validation &amp; test data among </a:t>
            </a:r>
            <a:r>
              <a:rPr lang="en-US" sz="1200" dirty="0">
                <a:solidFill>
                  <a:schemeClr val="bg1"/>
                </a:solidFill>
              </a:rPr>
              <a:t>ALL</a:t>
            </a:r>
            <a:r>
              <a:rPr lang="en-US" sz="1200" dirty="0"/>
              <a:t> models analyzed</a:t>
            </a:r>
          </a:p>
        </p:txBody>
      </p:sp>
      <p:sp>
        <p:nvSpPr>
          <p:cNvPr id="24" name="TextBox 23">
            <a:extLst>
              <a:ext uri="{FF2B5EF4-FFF2-40B4-BE49-F238E27FC236}">
                <a16:creationId xmlns:a16="http://schemas.microsoft.com/office/drawing/2014/main" id="{C7D89C46-5BF5-1149-A369-55521054039E}"/>
              </a:ext>
            </a:extLst>
          </p:cNvPr>
          <p:cNvSpPr txBox="1"/>
          <p:nvPr/>
        </p:nvSpPr>
        <p:spPr>
          <a:xfrm>
            <a:off x="8021513" y="5035337"/>
            <a:ext cx="4110622" cy="1384995"/>
          </a:xfrm>
          <a:prstGeom prst="rect">
            <a:avLst/>
          </a:prstGeom>
          <a:noFill/>
        </p:spPr>
        <p:txBody>
          <a:bodyPr wrap="square" rtlCol="0">
            <a:spAutoFit/>
          </a:bodyPr>
          <a:lstStyle/>
          <a:p>
            <a:r>
              <a:rPr lang="en-US" sz="1200" u="sng" dirty="0"/>
              <a:t>Hindsight Bias:</a:t>
            </a:r>
            <a:r>
              <a:rPr lang="en-US" sz="1200" dirty="0"/>
              <a:t> The top predictor variables (column contributions) for default in our model are </a:t>
            </a:r>
            <a:r>
              <a:rPr lang="en-US" sz="1200" i="1" dirty="0">
                <a:solidFill>
                  <a:schemeClr val="bg1"/>
                </a:solidFill>
              </a:rPr>
              <a:t>interest and penalty balance</a:t>
            </a:r>
            <a:r>
              <a:rPr lang="en-US" sz="1200" dirty="0">
                <a:solidFill>
                  <a:schemeClr val="bg1"/>
                </a:solidFill>
              </a:rPr>
              <a:t>, </a:t>
            </a:r>
            <a:r>
              <a:rPr lang="en-US" sz="1200" i="1" dirty="0">
                <a:solidFill>
                  <a:schemeClr val="bg1"/>
                </a:solidFill>
              </a:rPr>
              <a:t>principal balance</a:t>
            </a:r>
            <a:r>
              <a:rPr lang="en-US" sz="1200" dirty="0">
                <a:solidFill>
                  <a:schemeClr val="bg1"/>
                </a:solidFill>
              </a:rPr>
              <a:t>, </a:t>
            </a:r>
            <a:r>
              <a:rPr lang="en-US" sz="1200" i="1" dirty="0">
                <a:solidFill>
                  <a:schemeClr val="bg1"/>
                </a:solidFill>
              </a:rPr>
              <a:t>status</a:t>
            </a:r>
            <a:r>
              <a:rPr lang="en-US" sz="1200" dirty="0">
                <a:solidFill>
                  <a:schemeClr val="bg1"/>
                </a:solidFill>
              </a:rPr>
              <a:t> </a:t>
            </a:r>
            <a:r>
              <a:rPr lang="en-US" sz="1200" dirty="0"/>
              <a:t>– when a fresh loan application is made, these fields would be absent for </a:t>
            </a:r>
            <a:r>
              <a:rPr lang="en-US" sz="1200" dirty="0">
                <a:solidFill>
                  <a:schemeClr val="bg1"/>
                </a:solidFill>
              </a:rPr>
              <a:t>ALL</a:t>
            </a:r>
            <a:r>
              <a:rPr lang="en-US" sz="1200" dirty="0"/>
              <a:t> borrowers. As this model predicts the defaulters basis the presence of above fields </a:t>
            </a:r>
            <a:r>
              <a:rPr lang="en-US" sz="1200" dirty="0">
                <a:solidFill>
                  <a:schemeClr val="bg1"/>
                </a:solidFill>
              </a:rPr>
              <a:t>AFTER</a:t>
            </a:r>
            <a:r>
              <a:rPr lang="en-US" sz="1200" dirty="0"/>
              <a:t> the loan is issued, this model is not usable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241"/>
        <p:cNvGrpSpPr/>
        <p:nvPr/>
      </p:nvGrpSpPr>
      <p:grpSpPr>
        <a:xfrm>
          <a:off x="0" y="0"/>
          <a:ext cx="0" cy="0"/>
          <a:chOff x="0" y="0"/>
          <a:chExt cx="0" cy="0"/>
        </a:xfrm>
      </p:grpSpPr>
      <p:sp>
        <p:nvSpPr>
          <p:cNvPr id="242" name="Google Shape;24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Decision Tree</a:t>
            </a:r>
            <a:endParaRPr dirty="0"/>
          </a:p>
        </p:txBody>
      </p:sp>
      <p:sp>
        <p:nvSpPr>
          <p:cNvPr id="251" name="Google Shape;251;p16"/>
          <p:cNvSpPr txBox="1"/>
          <p:nvPr/>
        </p:nvSpPr>
        <p:spPr>
          <a:xfrm>
            <a:off x="616497" y="3834549"/>
            <a:ext cx="8168058" cy="276959"/>
          </a:xfrm>
          <a:prstGeom prst="rect">
            <a:avLst/>
          </a:prstGeom>
          <a:solidFill>
            <a:srgbClr val="625C6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bg1"/>
                </a:solidFill>
                <a:latin typeface="Calibri"/>
                <a:ea typeface="Calibri"/>
                <a:cs typeface="Calibri"/>
                <a:sym typeface="Calibri"/>
              </a:rPr>
              <a:t>ROC</a:t>
            </a:r>
            <a:endParaRPr sz="1200" dirty="0">
              <a:solidFill>
                <a:schemeClr val="bg1"/>
              </a:solidFill>
            </a:endParaRPr>
          </a:p>
        </p:txBody>
      </p:sp>
      <p:sp>
        <p:nvSpPr>
          <p:cNvPr id="252" name="Google Shape;252;p16"/>
          <p:cNvSpPr txBox="1"/>
          <p:nvPr/>
        </p:nvSpPr>
        <p:spPr>
          <a:xfrm>
            <a:off x="605862" y="1565355"/>
            <a:ext cx="8201722" cy="276959"/>
          </a:xfrm>
          <a:prstGeom prst="rect">
            <a:avLst/>
          </a:prstGeom>
          <a:solidFill>
            <a:srgbClr val="625C6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bg1"/>
                </a:solidFill>
                <a:latin typeface="Calibri"/>
                <a:ea typeface="Calibri"/>
                <a:cs typeface="Calibri"/>
                <a:sym typeface="Calibri"/>
              </a:rPr>
              <a:t>Line Curve</a:t>
            </a:r>
            <a:endParaRPr sz="1200" dirty="0">
              <a:solidFill>
                <a:schemeClr val="bg1"/>
              </a:solidFill>
            </a:endParaRPr>
          </a:p>
        </p:txBody>
      </p:sp>
      <p:pic>
        <p:nvPicPr>
          <p:cNvPr id="23" name="Picture 22">
            <a:extLst>
              <a:ext uri="{FF2B5EF4-FFF2-40B4-BE49-F238E27FC236}">
                <a16:creationId xmlns:a16="http://schemas.microsoft.com/office/drawing/2014/main" id="{578CAE13-CB97-EC42-A9B8-357E1CEA063C}"/>
              </a:ext>
            </a:extLst>
          </p:cNvPr>
          <p:cNvPicPr>
            <a:picLocks noChangeAspect="1"/>
          </p:cNvPicPr>
          <p:nvPr/>
        </p:nvPicPr>
        <p:blipFill>
          <a:blip r:embed="rId3"/>
          <a:stretch>
            <a:fillRect/>
          </a:stretch>
        </p:blipFill>
        <p:spPr>
          <a:xfrm>
            <a:off x="10347150" y="99869"/>
            <a:ext cx="1730550" cy="446231"/>
          </a:xfrm>
          <a:prstGeom prst="rect">
            <a:avLst/>
          </a:prstGeom>
        </p:spPr>
      </p:pic>
      <p:pic>
        <p:nvPicPr>
          <p:cNvPr id="24" name="Picture 23" descr="Chart&#10;&#10;Description automatically generated with medium confidence">
            <a:extLst>
              <a:ext uri="{FF2B5EF4-FFF2-40B4-BE49-F238E27FC236}">
                <a16:creationId xmlns:a16="http://schemas.microsoft.com/office/drawing/2014/main" id="{AEE927DA-96F8-CD4B-BF89-3CBD6C30C0E9}"/>
              </a:ext>
            </a:extLst>
          </p:cNvPr>
          <p:cNvPicPr>
            <a:picLocks noChangeAspect="1"/>
          </p:cNvPicPr>
          <p:nvPr/>
        </p:nvPicPr>
        <p:blipFill rotWithShape="1">
          <a:blip r:embed="rId4"/>
          <a:srcRect l="93799" t="38040" r="-63" b="55427"/>
          <a:stretch/>
        </p:blipFill>
        <p:spPr>
          <a:xfrm>
            <a:off x="3770026" y="6447766"/>
            <a:ext cx="350875" cy="306646"/>
          </a:xfrm>
          <a:prstGeom prst="rect">
            <a:avLst/>
          </a:prstGeom>
        </p:spPr>
      </p:pic>
      <p:sp>
        <p:nvSpPr>
          <p:cNvPr id="25" name="TextBox 24">
            <a:extLst>
              <a:ext uri="{FF2B5EF4-FFF2-40B4-BE49-F238E27FC236}">
                <a16:creationId xmlns:a16="http://schemas.microsoft.com/office/drawing/2014/main" id="{D588F4FC-2E25-B54A-88BF-FB503CDB4526}"/>
              </a:ext>
            </a:extLst>
          </p:cNvPr>
          <p:cNvSpPr txBox="1"/>
          <p:nvPr/>
        </p:nvSpPr>
        <p:spPr>
          <a:xfrm>
            <a:off x="4120901" y="6447766"/>
            <a:ext cx="1256414" cy="400110"/>
          </a:xfrm>
          <a:prstGeom prst="rect">
            <a:avLst/>
          </a:prstGeom>
          <a:noFill/>
        </p:spPr>
        <p:txBody>
          <a:bodyPr wrap="square" rtlCol="0">
            <a:spAutoFit/>
          </a:bodyPr>
          <a:lstStyle/>
          <a:p>
            <a:r>
              <a:rPr lang="en-US" sz="1000" dirty="0">
                <a:solidFill>
                  <a:schemeClr val="accent1"/>
                </a:solidFill>
              </a:rPr>
              <a:t>Good Borrowers</a:t>
            </a:r>
            <a:br>
              <a:rPr lang="en-US" sz="1000" dirty="0">
                <a:solidFill>
                  <a:srgbClr val="FF0000"/>
                </a:solidFill>
              </a:rPr>
            </a:br>
            <a:r>
              <a:rPr lang="en-US" sz="1000" dirty="0">
                <a:solidFill>
                  <a:srgbClr val="FF0000"/>
                </a:solidFill>
              </a:rPr>
              <a:t>Defaulters</a:t>
            </a:r>
          </a:p>
        </p:txBody>
      </p:sp>
      <p:sp>
        <p:nvSpPr>
          <p:cNvPr id="12" name="Rectangle 11">
            <a:extLst>
              <a:ext uri="{FF2B5EF4-FFF2-40B4-BE49-F238E27FC236}">
                <a16:creationId xmlns:a16="http://schemas.microsoft.com/office/drawing/2014/main" id="{C91DB0C9-EC4A-374F-A00C-C274B5F9A5CB}"/>
              </a:ext>
            </a:extLst>
          </p:cNvPr>
          <p:cNvSpPr/>
          <p:nvPr/>
        </p:nvSpPr>
        <p:spPr>
          <a:xfrm>
            <a:off x="616496" y="1831423"/>
            <a:ext cx="2675800" cy="4380503"/>
          </a:xfrm>
          <a:prstGeom prst="rect">
            <a:avLst/>
          </a:prstGeom>
          <a:noFill/>
          <a:ln w="28575">
            <a:solidFill>
              <a:srgbClr val="625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D752810-AEA4-5247-932F-A0AB92C9BA7D}"/>
              </a:ext>
            </a:extLst>
          </p:cNvPr>
          <p:cNvSpPr/>
          <p:nvPr/>
        </p:nvSpPr>
        <p:spPr>
          <a:xfrm>
            <a:off x="3372542" y="1831422"/>
            <a:ext cx="2675800" cy="4380503"/>
          </a:xfrm>
          <a:prstGeom prst="rect">
            <a:avLst/>
          </a:prstGeom>
          <a:noFill/>
          <a:ln w="28575">
            <a:solidFill>
              <a:srgbClr val="625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4610151-2804-1F48-83FD-667CAC387EAE}"/>
              </a:ext>
            </a:extLst>
          </p:cNvPr>
          <p:cNvSpPr/>
          <p:nvPr/>
        </p:nvSpPr>
        <p:spPr>
          <a:xfrm>
            <a:off x="6108755" y="1831421"/>
            <a:ext cx="2675800" cy="4380503"/>
          </a:xfrm>
          <a:prstGeom prst="rect">
            <a:avLst/>
          </a:prstGeom>
          <a:noFill/>
          <a:ln w="28575">
            <a:solidFill>
              <a:srgbClr val="625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327BE416-1B4E-3743-9B15-B880A0A5BC87}"/>
              </a:ext>
            </a:extLst>
          </p:cNvPr>
          <p:cNvSpPr/>
          <p:nvPr/>
        </p:nvSpPr>
        <p:spPr>
          <a:xfrm>
            <a:off x="993885" y="6148127"/>
            <a:ext cx="1980000" cy="191385"/>
          </a:xfrm>
          <a:prstGeom prst="roundRect">
            <a:avLst/>
          </a:prstGeom>
          <a:solidFill>
            <a:srgbClr val="E3C1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625C60"/>
                </a:solidFill>
              </a:rPr>
              <a:t>Training</a:t>
            </a:r>
          </a:p>
        </p:txBody>
      </p:sp>
      <p:sp>
        <p:nvSpPr>
          <p:cNvPr id="32" name="Rounded Rectangle 31">
            <a:extLst>
              <a:ext uri="{FF2B5EF4-FFF2-40B4-BE49-F238E27FC236}">
                <a16:creationId xmlns:a16="http://schemas.microsoft.com/office/drawing/2014/main" id="{F00540E2-4974-C843-9CEC-28F4D2855128}"/>
              </a:ext>
            </a:extLst>
          </p:cNvPr>
          <p:cNvSpPr/>
          <p:nvPr/>
        </p:nvSpPr>
        <p:spPr>
          <a:xfrm>
            <a:off x="3755141" y="6148125"/>
            <a:ext cx="1980000" cy="191385"/>
          </a:xfrm>
          <a:prstGeom prst="roundRect">
            <a:avLst/>
          </a:prstGeom>
          <a:solidFill>
            <a:srgbClr val="E3C1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625C60"/>
                </a:solidFill>
              </a:rPr>
              <a:t>Validation</a:t>
            </a:r>
          </a:p>
        </p:txBody>
      </p:sp>
      <p:sp>
        <p:nvSpPr>
          <p:cNvPr id="33" name="Rounded Rectangle 32">
            <a:extLst>
              <a:ext uri="{FF2B5EF4-FFF2-40B4-BE49-F238E27FC236}">
                <a16:creationId xmlns:a16="http://schemas.microsoft.com/office/drawing/2014/main" id="{CDE07791-84DF-D645-A45D-B7626A79D13D}"/>
              </a:ext>
            </a:extLst>
          </p:cNvPr>
          <p:cNvSpPr/>
          <p:nvPr/>
        </p:nvSpPr>
        <p:spPr>
          <a:xfrm>
            <a:off x="6485312" y="6116231"/>
            <a:ext cx="1980000" cy="191385"/>
          </a:xfrm>
          <a:prstGeom prst="roundRect">
            <a:avLst/>
          </a:prstGeom>
          <a:solidFill>
            <a:srgbClr val="E3C1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625C60"/>
                </a:solidFill>
              </a:rPr>
              <a:t>Test</a:t>
            </a:r>
          </a:p>
        </p:txBody>
      </p:sp>
      <p:pic>
        <p:nvPicPr>
          <p:cNvPr id="1026" name="Picture 2">
            <a:extLst>
              <a:ext uri="{FF2B5EF4-FFF2-40B4-BE49-F238E27FC236}">
                <a16:creationId xmlns:a16="http://schemas.microsoft.com/office/drawing/2014/main" id="{5EA68B2C-FC8C-4EE4-900F-31FE9557452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7759" t="10448" r="6875" b="1297"/>
          <a:stretch/>
        </p:blipFill>
        <p:spPr bwMode="auto">
          <a:xfrm>
            <a:off x="6161252" y="1900233"/>
            <a:ext cx="2429219" cy="19071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CF40B6F-DBE3-4DD0-91F2-871DA02EE48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4395" t="10625" r="39862"/>
          <a:stretch/>
        </p:blipFill>
        <p:spPr bwMode="auto">
          <a:xfrm>
            <a:off x="3453973" y="1873091"/>
            <a:ext cx="2469044" cy="19343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BD78C3D-DE28-4DBC-B5EC-3E4692EB381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31" t="10695" r="73226"/>
          <a:stretch/>
        </p:blipFill>
        <p:spPr bwMode="auto">
          <a:xfrm>
            <a:off x="747775" y="1893730"/>
            <a:ext cx="2479289" cy="19408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E38743B-E457-4925-9820-BC2A46B40C8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7681" t="6538" r="8226"/>
          <a:stretch/>
        </p:blipFill>
        <p:spPr bwMode="auto">
          <a:xfrm>
            <a:off x="6193820" y="4135707"/>
            <a:ext cx="2481123" cy="196663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366CABE-AC65-480C-BFC0-BA14F850078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3588" t="8410" r="42340"/>
          <a:stretch/>
        </p:blipFill>
        <p:spPr bwMode="auto">
          <a:xfrm>
            <a:off x="3490270" y="4113176"/>
            <a:ext cx="2473007" cy="201169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3D30B50C-8FF7-4EF2-8355-80F1BC39784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04" t="8129" r="76321" b="281"/>
          <a:stretch/>
        </p:blipFill>
        <p:spPr bwMode="auto">
          <a:xfrm>
            <a:off x="699170" y="4124668"/>
            <a:ext cx="2354130" cy="2023457"/>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8A6F831E-0611-3941-95B6-37DD046DF75C}"/>
              </a:ext>
            </a:extLst>
          </p:cNvPr>
          <p:cNvSpPr/>
          <p:nvPr/>
        </p:nvSpPr>
        <p:spPr>
          <a:xfrm>
            <a:off x="9016893" y="1565355"/>
            <a:ext cx="3060807" cy="4646569"/>
          </a:xfrm>
          <a:prstGeom prst="roundRect">
            <a:avLst>
              <a:gd name="adj" fmla="val 7418"/>
            </a:avLst>
          </a:prstGeom>
          <a:solidFill>
            <a:srgbClr val="E3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Borrowers</a:t>
            </a:r>
          </a:p>
          <a:p>
            <a:pPr marL="285750" indent="-285750">
              <a:buFontTx/>
              <a:buChar char="-"/>
            </a:pPr>
            <a:r>
              <a:rPr lang="en-US" sz="1400" dirty="0">
                <a:solidFill>
                  <a:schemeClr val="tx1"/>
                </a:solidFill>
              </a:rPr>
              <a:t>The models’ accuracy goes up by </a:t>
            </a:r>
            <a:r>
              <a:rPr lang="en-US" sz="1400" dirty="0">
                <a:solidFill>
                  <a:schemeClr val="bg1"/>
                </a:solidFill>
              </a:rPr>
              <a:t>3.5X</a:t>
            </a:r>
            <a:r>
              <a:rPr lang="en-US" sz="1400" dirty="0">
                <a:solidFill>
                  <a:schemeClr val="tx1"/>
                </a:solidFill>
              </a:rPr>
              <a:t> for the top 25% probable good borrowers.</a:t>
            </a:r>
          </a:p>
          <a:p>
            <a:pPr marL="285750" indent="-285750">
              <a:buFontTx/>
              <a:buChar char="-"/>
            </a:pPr>
            <a:r>
              <a:rPr lang="en-US" sz="1400" dirty="0">
                <a:solidFill>
                  <a:schemeClr val="tx1"/>
                </a:solidFill>
              </a:rPr>
              <a:t>As we go </a:t>
            </a:r>
            <a:r>
              <a:rPr lang="en-US" sz="1400" i="1" dirty="0">
                <a:solidFill>
                  <a:schemeClr val="tx1"/>
                </a:solidFill>
              </a:rPr>
              <a:t>lower</a:t>
            </a:r>
            <a:r>
              <a:rPr lang="en-US" sz="1400" dirty="0">
                <a:solidFill>
                  <a:schemeClr val="tx1"/>
                </a:solidFill>
              </a:rPr>
              <a:t> in the probability of the applicant to be a “good borrower”, the lift decreases </a:t>
            </a:r>
            <a:r>
              <a:rPr lang="en-US" sz="1400" dirty="0">
                <a:solidFill>
                  <a:schemeClr val="bg1"/>
                </a:solidFill>
              </a:rPr>
              <a:t>exponentially</a:t>
            </a:r>
          </a:p>
          <a:p>
            <a:endParaRPr lang="en-US" sz="1400" dirty="0">
              <a:solidFill>
                <a:schemeClr val="tx1"/>
              </a:solidFill>
            </a:endParaRPr>
          </a:p>
          <a:p>
            <a:r>
              <a:rPr lang="en-US" sz="1400" dirty="0">
                <a:solidFill>
                  <a:schemeClr val="tx1"/>
                </a:solidFill>
              </a:rPr>
              <a:t>Defaulters</a:t>
            </a:r>
          </a:p>
          <a:p>
            <a:pPr marL="285750" indent="-285750">
              <a:buFontTx/>
              <a:buChar char="-"/>
            </a:pPr>
            <a:r>
              <a:rPr lang="en-US" sz="1400" dirty="0">
                <a:solidFill>
                  <a:schemeClr val="tx1"/>
                </a:solidFill>
              </a:rPr>
              <a:t>For </a:t>
            </a:r>
            <a:r>
              <a:rPr lang="en-US" sz="1400" dirty="0">
                <a:solidFill>
                  <a:schemeClr val="bg1"/>
                </a:solidFill>
              </a:rPr>
              <a:t>top 32% </a:t>
            </a:r>
            <a:r>
              <a:rPr lang="en-US" sz="1400" dirty="0">
                <a:solidFill>
                  <a:schemeClr val="tx1"/>
                </a:solidFill>
              </a:rPr>
              <a:t>most-probable defaulters, however, there is no lift in model performance</a:t>
            </a:r>
          </a:p>
          <a:p>
            <a:pPr marL="285750" indent="-285750">
              <a:buFontTx/>
              <a:buChar char="-"/>
            </a:pPr>
            <a:r>
              <a:rPr lang="en-US" sz="1400" dirty="0">
                <a:solidFill>
                  <a:schemeClr val="tx1"/>
                </a:solidFill>
              </a:rPr>
              <a:t>For defaulters, the lift </a:t>
            </a:r>
            <a:r>
              <a:rPr lang="en-US" sz="1400" dirty="0">
                <a:solidFill>
                  <a:schemeClr val="bg1"/>
                </a:solidFill>
              </a:rPr>
              <a:t>is only 1.3X at best</a:t>
            </a:r>
          </a:p>
          <a:p>
            <a:pPr marL="285750" indent="-285750">
              <a:buFontTx/>
              <a:buChar char="-"/>
            </a:pPr>
            <a:r>
              <a:rPr lang="en-US" sz="1400" dirty="0">
                <a:solidFill>
                  <a:schemeClr val="tx1"/>
                </a:solidFill>
              </a:rPr>
              <a:t>Between </a:t>
            </a:r>
            <a:r>
              <a:rPr lang="en-US" sz="1400" dirty="0">
                <a:solidFill>
                  <a:schemeClr val="bg1"/>
                </a:solidFill>
              </a:rPr>
              <a:t>top 32% and top 70%, </a:t>
            </a:r>
            <a:r>
              <a:rPr lang="en-US" sz="1400" dirty="0">
                <a:solidFill>
                  <a:schemeClr val="tx1"/>
                </a:solidFill>
              </a:rPr>
              <a:t>the lift in model performance to correctly identify defaulters stays </a:t>
            </a:r>
            <a:r>
              <a:rPr lang="en-US" sz="1400" dirty="0">
                <a:solidFill>
                  <a:schemeClr val="bg1"/>
                </a:solidFill>
              </a:rPr>
              <a:t>constant</a:t>
            </a:r>
          </a:p>
        </p:txBody>
      </p:sp>
      <p:pic>
        <p:nvPicPr>
          <p:cNvPr id="28" name="Graphic 27" descr="Lightbulb and gear">
            <a:extLst>
              <a:ext uri="{FF2B5EF4-FFF2-40B4-BE49-F238E27FC236}">
                <a16:creationId xmlns:a16="http://schemas.microsoft.com/office/drawing/2014/main" id="{47FFF95A-00B9-0647-93E4-FB9CAF25620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730335" y="1334522"/>
            <a:ext cx="461665" cy="461665"/>
          </a:xfrm>
          <a:prstGeom prst="rect">
            <a:avLst/>
          </a:prstGeom>
        </p:spPr>
      </p:pic>
      <p:sp>
        <p:nvSpPr>
          <p:cNvPr id="27" name="TextBox 26">
            <a:extLst>
              <a:ext uri="{FF2B5EF4-FFF2-40B4-BE49-F238E27FC236}">
                <a16:creationId xmlns:a16="http://schemas.microsoft.com/office/drawing/2014/main" id="{D2CFE2BA-2AFC-9A4C-96DB-FC95C9900132}"/>
              </a:ext>
            </a:extLst>
          </p:cNvPr>
          <p:cNvSpPr txBox="1"/>
          <p:nvPr/>
        </p:nvSpPr>
        <p:spPr>
          <a:xfrm>
            <a:off x="10561320" y="6542202"/>
            <a:ext cx="1451610" cy="276999"/>
          </a:xfrm>
          <a:prstGeom prst="rect">
            <a:avLst/>
          </a:prstGeom>
          <a:noFill/>
        </p:spPr>
        <p:txBody>
          <a:bodyPr wrap="square" rtlCol="0">
            <a:spAutoFit/>
          </a:bodyPr>
          <a:lstStyle/>
          <a:p>
            <a:r>
              <a:rPr lang="en-US" sz="1200" dirty="0"/>
              <a:t>Speaker: </a:t>
            </a:r>
            <a:r>
              <a:rPr lang="en-US" sz="1200" dirty="0" err="1">
                <a:solidFill>
                  <a:srgbClr val="FF0000"/>
                </a:solidFill>
              </a:rPr>
              <a:t>Jahnavi</a:t>
            </a:r>
            <a:r>
              <a:rPr lang="en-US" sz="1200" dirty="0">
                <a:solidFill>
                  <a:srgbClr val="FF0000"/>
                </a:solidFill>
              </a:rPr>
              <a:t> A</a:t>
            </a:r>
          </a:p>
        </p:txBody>
      </p:sp>
    </p:spTree>
    <p:extLst>
      <p:ext uri="{BB962C8B-B14F-4D97-AF65-F5344CB8AC3E}">
        <p14:creationId xmlns:p14="http://schemas.microsoft.com/office/powerpoint/2010/main" val="2129715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222"/>
        <p:cNvGrpSpPr/>
        <p:nvPr/>
      </p:nvGrpSpPr>
      <p:grpSpPr>
        <a:xfrm>
          <a:off x="0" y="0"/>
          <a:ext cx="0" cy="0"/>
          <a:chOff x="0" y="0"/>
          <a:chExt cx="0" cy="0"/>
        </a:xfrm>
      </p:grpSpPr>
      <p:pic>
        <p:nvPicPr>
          <p:cNvPr id="224" name="Google Shape;224;p15"/>
          <p:cNvPicPr preferRelativeResize="0"/>
          <p:nvPr/>
        </p:nvPicPr>
        <p:blipFill rotWithShape="1">
          <a:blip r:embed="rId3">
            <a:alphaModFix/>
          </a:blip>
          <a:srcRect t="3064" b="4899"/>
          <a:stretch/>
        </p:blipFill>
        <p:spPr>
          <a:xfrm>
            <a:off x="326983" y="1641865"/>
            <a:ext cx="2861685" cy="4556916"/>
          </a:xfrm>
          <a:prstGeom prst="rect">
            <a:avLst/>
          </a:prstGeom>
          <a:noFill/>
          <a:ln>
            <a:noFill/>
          </a:ln>
        </p:spPr>
      </p:pic>
      <p:pic>
        <p:nvPicPr>
          <p:cNvPr id="226" name="Google Shape;226;p15"/>
          <p:cNvPicPr preferRelativeResize="0"/>
          <p:nvPr/>
        </p:nvPicPr>
        <p:blipFill rotWithShape="1">
          <a:blip r:embed="rId4">
            <a:alphaModFix/>
          </a:blip>
          <a:srcRect l="1139" t="8742" b="4920"/>
          <a:stretch/>
        </p:blipFill>
        <p:spPr>
          <a:xfrm>
            <a:off x="4154245" y="1641865"/>
            <a:ext cx="3918238" cy="2502962"/>
          </a:xfrm>
          <a:prstGeom prst="rect">
            <a:avLst/>
          </a:prstGeom>
          <a:noFill/>
          <a:ln>
            <a:noFill/>
          </a:ln>
        </p:spPr>
      </p:pic>
      <p:pic>
        <p:nvPicPr>
          <p:cNvPr id="227" name="Google Shape;227;p15"/>
          <p:cNvPicPr preferRelativeResize="0"/>
          <p:nvPr/>
        </p:nvPicPr>
        <p:blipFill rotWithShape="1">
          <a:blip r:embed="rId5">
            <a:alphaModFix/>
          </a:blip>
          <a:srcRect l="4510" t="16049" r="3323" b="3957"/>
          <a:stretch/>
        </p:blipFill>
        <p:spPr>
          <a:xfrm>
            <a:off x="8003615" y="4729563"/>
            <a:ext cx="4148121" cy="1763311"/>
          </a:xfrm>
          <a:prstGeom prst="rect">
            <a:avLst/>
          </a:prstGeom>
          <a:noFill/>
          <a:ln>
            <a:solidFill>
              <a:schemeClr val="tx1"/>
            </a:solidFill>
          </a:ln>
        </p:spPr>
      </p:pic>
      <p:sp>
        <p:nvSpPr>
          <p:cNvPr id="228" name="Google Shape;228;p15"/>
          <p:cNvSpPr/>
          <p:nvPr/>
        </p:nvSpPr>
        <p:spPr>
          <a:xfrm rot="10800000">
            <a:off x="5357957" y="4287472"/>
            <a:ext cx="5641110" cy="238751"/>
          </a:xfrm>
          <a:prstGeom prst="triangle">
            <a:avLst>
              <a:gd name="adj" fmla="val 50000"/>
            </a:avLst>
          </a:prstGeom>
          <a:solidFill>
            <a:srgbClr val="625C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9" name="Google Shape;229;p15"/>
          <p:cNvSpPr/>
          <p:nvPr/>
        </p:nvSpPr>
        <p:spPr>
          <a:xfrm rot="5400000">
            <a:off x="2459090" y="2781011"/>
            <a:ext cx="2643864" cy="369059"/>
          </a:xfrm>
          <a:prstGeom prst="triangle">
            <a:avLst>
              <a:gd name="adj" fmla="val 50000"/>
            </a:avLst>
          </a:prstGeom>
          <a:solidFill>
            <a:srgbClr val="625C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31" name="Google Shape;231;p15"/>
          <p:cNvPicPr preferRelativeResize="0"/>
          <p:nvPr/>
        </p:nvPicPr>
        <p:blipFill rotWithShape="1">
          <a:blip r:embed="rId6">
            <a:alphaModFix/>
          </a:blip>
          <a:srcRect t="12876" r="42142"/>
          <a:stretch/>
        </p:blipFill>
        <p:spPr>
          <a:xfrm>
            <a:off x="4096437" y="4729563"/>
            <a:ext cx="3825707" cy="1778221"/>
          </a:xfrm>
          <a:prstGeom prst="rect">
            <a:avLst/>
          </a:prstGeom>
          <a:noFill/>
          <a:ln>
            <a:solidFill>
              <a:schemeClr val="tx1"/>
            </a:solidFill>
          </a:ln>
        </p:spPr>
      </p:pic>
      <p:sp>
        <p:nvSpPr>
          <p:cNvPr id="232" name="Google Shape;232;p15"/>
          <p:cNvSpPr txBox="1"/>
          <p:nvPr/>
        </p:nvSpPr>
        <p:spPr>
          <a:xfrm>
            <a:off x="9367105" y="4452605"/>
            <a:ext cx="1446891"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Confusion Matrix</a:t>
            </a:r>
            <a:endParaRPr sz="1200" dirty="0"/>
          </a:p>
        </p:txBody>
      </p:sp>
      <p:sp>
        <p:nvSpPr>
          <p:cNvPr id="233" name="Google Shape;233;p15"/>
          <p:cNvSpPr txBox="1"/>
          <p:nvPr/>
        </p:nvSpPr>
        <p:spPr>
          <a:xfrm>
            <a:off x="5604267" y="4452605"/>
            <a:ext cx="1102141"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Fit Details</a:t>
            </a:r>
            <a:endParaRPr sz="1200"/>
          </a:p>
        </p:txBody>
      </p:sp>
      <p:sp>
        <p:nvSpPr>
          <p:cNvPr id="234" name="Google Shape;234;p15"/>
          <p:cNvSpPr txBox="1"/>
          <p:nvPr/>
        </p:nvSpPr>
        <p:spPr>
          <a:xfrm>
            <a:off x="5189337" y="1392149"/>
            <a:ext cx="2790613" cy="276999"/>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00" dirty="0">
                <a:solidFill>
                  <a:schemeClr val="dk1"/>
                </a:solidFill>
                <a:latin typeface="Calibri"/>
                <a:ea typeface="Calibri"/>
                <a:cs typeface="Calibri"/>
                <a:sym typeface="Calibri"/>
              </a:rPr>
              <a:t>Effect Summary </a:t>
            </a:r>
            <a:endParaRPr sz="1200" dirty="0"/>
          </a:p>
        </p:txBody>
      </p:sp>
      <p:sp>
        <p:nvSpPr>
          <p:cNvPr id="235" name="Google Shape;235;p15"/>
          <p:cNvSpPr txBox="1"/>
          <p:nvPr/>
        </p:nvSpPr>
        <p:spPr>
          <a:xfrm>
            <a:off x="6394697" y="3816460"/>
            <a:ext cx="1144810" cy="276999"/>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00" dirty="0">
                <a:solidFill>
                  <a:srgbClr val="FF0000"/>
                </a:solidFill>
                <a:latin typeface="Calibri"/>
                <a:ea typeface="Calibri"/>
                <a:cs typeface="Calibri"/>
                <a:sym typeface="Calibri"/>
              </a:rPr>
              <a:t>Removed</a:t>
            </a:r>
            <a:endParaRPr sz="1200" dirty="0">
              <a:solidFill>
                <a:srgbClr val="FF0000"/>
              </a:solidFill>
            </a:endParaRPr>
          </a:p>
        </p:txBody>
      </p:sp>
      <p:sp>
        <p:nvSpPr>
          <p:cNvPr id="236" name="Google Shape;236;p15"/>
          <p:cNvSpPr/>
          <p:nvPr/>
        </p:nvSpPr>
        <p:spPr>
          <a:xfrm>
            <a:off x="4097094" y="6066044"/>
            <a:ext cx="3825706" cy="207822"/>
          </a:xfrm>
          <a:prstGeom prst="rect">
            <a:avLst/>
          </a:prstGeom>
          <a:noFill/>
          <a:ln w="28575" cap="flat" cmpd="sng">
            <a:solidFill>
              <a:schemeClr val="tx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 name="Google Shape;237;p15"/>
          <p:cNvSpPr txBox="1"/>
          <p:nvPr/>
        </p:nvSpPr>
        <p:spPr>
          <a:xfrm>
            <a:off x="326983" y="1364866"/>
            <a:ext cx="1278300" cy="36930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000000"/>
                </a:solidFill>
                <a:latin typeface="Calibri"/>
                <a:ea typeface="Calibri"/>
                <a:cs typeface="Calibri"/>
                <a:sym typeface="Calibri"/>
              </a:rPr>
              <a:t>INPUTS</a:t>
            </a:r>
            <a:endParaRPr sz="1200" b="0" i="0" u="none" strike="noStrike" cap="none">
              <a:solidFill>
                <a:srgbClr val="000000"/>
              </a:solidFill>
              <a:latin typeface="Calibri"/>
              <a:ea typeface="Calibri"/>
              <a:cs typeface="Calibri"/>
              <a:sym typeface="Calibri"/>
            </a:endParaRPr>
          </a:p>
        </p:txBody>
      </p:sp>
      <p:sp>
        <p:nvSpPr>
          <p:cNvPr id="17" name="Title 1">
            <a:extLst>
              <a:ext uri="{FF2B5EF4-FFF2-40B4-BE49-F238E27FC236}">
                <a16:creationId xmlns:a16="http://schemas.microsoft.com/office/drawing/2014/main" id="{1BD263B1-C4AC-4348-83EE-9D1D82549DC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Logistic Regression – Model of Choice</a:t>
            </a:r>
          </a:p>
        </p:txBody>
      </p:sp>
      <p:sp>
        <p:nvSpPr>
          <p:cNvPr id="18" name="Rectangle 17">
            <a:extLst>
              <a:ext uri="{FF2B5EF4-FFF2-40B4-BE49-F238E27FC236}">
                <a16:creationId xmlns:a16="http://schemas.microsoft.com/office/drawing/2014/main" id="{7C1C5934-6D3A-0A4A-9DAA-569A6936C168}"/>
              </a:ext>
            </a:extLst>
          </p:cNvPr>
          <p:cNvSpPr/>
          <p:nvPr/>
        </p:nvSpPr>
        <p:spPr>
          <a:xfrm>
            <a:off x="4217606" y="3804425"/>
            <a:ext cx="3769773" cy="340402"/>
          </a:xfrm>
          <a:prstGeom prst="rect">
            <a:avLst/>
          </a:prstGeom>
          <a:noFill/>
          <a:ln w="1905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9" name="TextBox 18">
            <a:extLst>
              <a:ext uri="{FF2B5EF4-FFF2-40B4-BE49-F238E27FC236}">
                <a16:creationId xmlns:a16="http://schemas.microsoft.com/office/drawing/2014/main" id="{1743727A-ABEB-0A4D-A8D5-700A601F84BE}"/>
              </a:ext>
            </a:extLst>
          </p:cNvPr>
          <p:cNvSpPr txBox="1"/>
          <p:nvPr/>
        </p:nvSpPr>
        <p:spPr>
          <a:xfrm>
            <a:off x="10721340" y="6492875"/>
            <a:ext cx="1291590" cy="276999"/>
          </a:xfrm>
          <a:prstGeom prst="rect">
            <a:avLst/>
          </a:prstGeom>
          <a:noFill/>
        </p:spPr>
        <p:txBody>
          <a:bodyPr wrap="square" rtlCol="0">
            <a:spAutoFit/>
          </a:bodyPr>
          <a:lstStyle/>
          <a:p>
            <a:r>
              <a:rPr lang="en-US" sz="1200" dirty="0"/>
              <a:t>Speaker: </a:t>
            </a:r>
            <a:r>
              <a:rPr lang="en-US" sz="1200" dirty="0">
                <a:solidFill>
                  <a:srgbClr val="FF0000"/>
                </a:solidFill>
              </a:rPr>
              <a:t>Vishwa</a:t>
            </a:r>
          </a:p>
        </p:txBody>
      </p:sp>
      <p:pic>
        <p:nvPicPr>
          <p:cNvPr id="20" name="Picture 19">
            <a:extLst>
              <a:ext uri="{FF2B5EF4-FFF2-40B4-BE49-F238E27FC236}">
                <a16:creationId xmlns:a16="http://schemas.microsoft.com/office/drawing/2014/main" id="{3D26A330-D93B-A941-9100-BD1CFB73303B}"/>
              </a:ext>
            </a:extLst>
          </p:cNvPr>
          <p:cNvPicPr>
            <a:picLocks noChangeAspect="1"/>
          </p:cNvPicPr>
          <p:nvPr/>
        </p:nvPicPr>
        <p:blipFill>
          <a:blip r:embed="rId7"/>
          <a:stretch>
            <a:fillRect/>
          </a:stretch>
        </p:blipFill>
        <p:spPr>
          <a:xfrm>
            <a:off x="10347150" y="99869"/>
            <a:ext cx="1730550" cy="446231"/>
          </a:xfrm>
          <a:prstGeom prst="rect">
            <a:avLst/>
          </a:prstGeom>
        </p:spPr>
      </p:pic>
      <p:sp>
        <p:nvSpPr>
          <p:cNvPr id="21" name="Rounded Rectangle 20">
            <a:extLst>
              <a:ext uri="{FF2B5EF4-FFF2-40B4-BE49-F238E27FC236}">
                <a16:creationId xmlns:a16="http://schemas.microsoft.com/office/drawing/2014/main" id="{B2F973F5-6F4E-9547-9B1E-F4B9A347365F}"/>
              </a:ext>
            </a:extLst>
          </p:cNvPr>
          <p:cNvSpPr/>
          <p:nvPr/>
        </p:nvSpPr>
        <p:spPr>
          <a:xfrm>
            <a:off x="2253988" y="4643142"/>
            <a:ext cx="1772408" cy="1864642"/>
          </a:xfrm>
          <a:prstGeom prst="roundRect">
            <a:avLst>
              <a:gd name="adj" fmla="val 7418"/>
            </a:avLst>
          </a:prstGeom>
          <a:solidFill>
            <a:srgbClr val="E3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1"/>
                </a:solidFill>
              </a:rPr>
              <a:t>Compared to decision tree, we see </a:t>
            </a:r>
            <a:r>
              <a:rPr lang="en-US" sz="1100" dirty="0">
                <a:solidFill>
                  <a:schemeClr val="bg1"/>
                </a:solidFill>
              </a:rPr>
              <a:t>lower</a:t>
            </a:r>
            <a:r>
              <a:rPr lang="en-US" sz="1100" dirty="0">
                <a:solidFill>
                  <a:schemeClr val="tx1"/>
                </a:solidFill>
              </a:rPr>
              <a:t> </a:t>
            </a:r>
            <a:r>
              <a:rPr lang="en-US" sz="1100" dirty="0">
                <a:solidFill>
                  <a:schemeClr val="bg1"/>
                </a:solidFill>
              </a:rPr>
              <a:t>sensitivity</a:t>
            </a:r>
            <a:r>
              <a:rPr lang="en-US" sz="1100" dirty="0">
                <a:solidFill>
                  <a:schemeClr val="tx1"/>
                </a:solidFill>
              </a:rPr>
              <a:t> and </a:t>
            </a:r>
            <a:r>
              <a:rPr lang="en-US" sz="1100" dirty="0">
                <a:solidFill>
                  <a:schemeClr val="bg1"/>
                </a:solidFill>
              </a:rPr>
              <a:t>higher misclassification rate</a:t>
            </a:r>
            <a:br>
              <a:rPr lang="en-US" sz="1100" u="sng" dirty="0">
                <a:solidFill>
                  <a:schemeClr val="tx1"/>
                </a:solidFill>
              </a:rPr>
            </a:br>
            <a:br>
              <a:rPr lang="en-US" sz="1100" u="sng" dirty="0">
                <a:solidFill>
                  <a:schemeClr val="tx1"/>
                </a:solidFill>
              </a:rPr>
            </a:br>
            <a:r>
              <a:rPr lang="en-US" sz="1100" dirty="0">
                <a:solidFill>
                  <a:schemeClr val="tx1"/>
                </a:solidFill>
              </a:rPr>
              <a:t>However, the variables critical to identify defaulters can be captured </a:t>
            </a:r>
            <a:r>
              <a:rPr lang="en-US" sz="1100" dirty="0">
                <a:solidFill>
                  <a:schemeClr val="bg1"/>
                </a:solidFill>
              </a:rPr>
              <a:t>upfront</a:t>
            </a:r>
            <a:r>
              <a:rPr lang="en-US" sz="1100" dirty="0">
                <a:solidFill>
                  <a:schemeClr val="tx1"/>
                </a:solidFill>
              </a:rPr>
              <a:t> during loan application</a:t>
            </a:r>
          </a:p>
        </p:txBody>
      </p:sp>
      <p:sp>
        <p:nvSpPr>
          <p:cNvPr id="22" name="Rounded Rectangle 21">
            <a:extLst>
              <a:ext uri="{FF2B5EF4-FFF2-40B4-BE49-F238E27FC236}">
                <a16:creationId xmlns:a16="http://schemas.microsoft.com/office/drawing/2014/main" id="{8AAA6AC9-9371-3F42-8AB2-C7F00ABC3462}"/>
              </a:ext>
            </a:extLst>
          </p:cNvPr>
          <p:cNvSpPr/>
          <p:nvPr/>
        </p:nvSpPr>
        <p:spPr>
          <a:xfrm>
            <a:off x="8321548" y="1639605"/>
            <a:ext cx="3691382" cy="2502962"/>
          </a:xfrm>
          <a:prstGeom prst="roundRect">
            <a:avLst>
              <a:gd name="adj" fmla="val 7418"/>
            </a:avLst>
          </a:prstGeom>
          <a:solidFill>
            <a:srgbClr val="E3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1"/>
                </a:solidFill>
              </a:rPr>
              <a:t>The </a:t>
            </a:r>
            <a:r>
              <a:rPr lang="en-US" sz="1100" dirty="0" err="1">
                <a:solidFill>
                  <a:schemeClr val="tx1"/>
                </a:solidFill>
              </a:rPr>
              <a:t>LogWorth</a:t>
            </a:r>
            <a:r>
              <a:rPr lang="en-US" sz="1100" dirty="0">
                <a:solidFill>
                  <a:schemeClr val="tx1"/>
                </a:solidFill>
              </a:rPr>
              <a:t> contribution of continuous variables (PCs) towards model performance is </a:t>
            </a:r>
            <a:r>
              <a:rPr lang="en-US" sz="1100" dirty="0">
                <a:solidFill>
                  <a:schemeClr val="bg1"/>
                </a:solidFill>
              </a:rPr>
              <a:t>more</a:t>
            </a:r>
            <a:r>
              <a:rPr lang="en-US" sz="1100" dirty="0">
                <a:solidFill>
                  <a:schemeClr val="tx1"/>
                </a:solidFill>
              </a:rPr>
              <a:t> than categorical variables (except status)</a:t>
            </a:r>
          </a:p>
          <a:p>
            <a:br>
              <a:rPr lang="en-US" sz="1100" dirty="0">
                <a:solidFill>
                  <a:schemeClr val="tx1"/>
                </a:solidFill>
              </a:rPr>
            </a:br>
            <a:r>
              <a:rPr lang="en-US" sz="1100" dirty="0">
                <a:solidFill>
                  <a:schemeClr val="bg1"/>
                </a:solidFill>
              </a:rPr>
              <a:t>PC6,PC4,PC13,PC1 </a:t>
            </a:r>
            <a:r>
              <a:rPr lang="en-US" sz="1100" dirty="0">
                <a:solidFill>
                  <a:schemeClr val="tx1"/>
                </a:solidFill>
              </a:rPr>
              <a:t>are the </a:t>
            </a:r>
            <a:r>
              <a:rPr lang="en-US" sz="1100" dirty="0">
                <a:solidFill>
                  <a:schemeClr val="bg1"/>
                </a:solidFill>
              </a:rPr>
              <a:t>biggest</a:t>
            </a:r>
            <a:r>
              <a:rPr lang="en-US" sz="1100" dirty="0">
                <a:solidFill>
                  <a:schemeClr val="tx1"/>
                </a:solidFill>
              </a:rPr>
              <a:t> contributors to model performance</a:t>
            </a:r>
          </a:p>
          <a:p>
            <a:br>
              <a:rPr lang="en-US" sz="1100" dirty="0">
                <a:solidFill>
                  <a:schemeClr val="tx1"/>
                </a:solidFill>
              </a:rPr>
            </a:br>
            <a:r>
              <a:rPr lang="en-US" sz="1100" dirty="0">
                <a:solidFill>
                  <a:schemeClr val="tx1"/>
                </a:solidFill>
              </a:rPr>
              <a:t>The variables that make up the </a:t>
            </a:r>
            <a:r>
              <a:rPr lang="en-US" sz="1100" dirty="0">
                <a:solidFill>
                  <a:schemeClr val="bg1"/>
                </a:solidFill>
              </a:rPr>
              <a:t>largest</a:t>
            </a:r>
            <a:r>
              <a:rPr lang="en-US" sz="1100" dirty="0">
                <a:solidFill>
                  <a:schemeClr val="tx1"/>
                </a:solidFill>
              </a:rPr>
              <a:t> variance in these respective PCs are:</a:t>
            </a:r>
            <a:br>
              <a:rPr lang="en-US" sz="1100" dirty="0">
                <a:solidFill>
                  <a:schemeClr val="tx1"/>
                </a:solidFill>
              </a:rPr>
            </a:br>
            <a:endParaRPr lang="en-US" sz="1100" dirty="0">
              <a:solidFill>
                <a:schemeClr val="tx1"/>
              </a:solidFill>
            </a:endParaRPr>
          </a:p>
        </p:txBody>
      </p:sp>
      <p:sp>
        <p:nvSpPr>
          <p:cNvPr id="2" name="TextBox 1">
            <a:extLst>
              <a:ext uri="{FF2B5EF4-FFF2-40B4-BE49-F238E27FC236}">
                <a16:creationId xmlns:a16="http://schemas.microsoft.com/office/drawing/2014/main" id="{A45CA43B-08B4-9D40-A8B0-9B2F39DD5ED6}"/>
              </a:ext>
            </a:extLst>
          </p:cNvPr>
          <p:cNvSpPr txBox="1"/>
          <p:nvPr/>
        </p:nvSpPr>
        <p:spPr>
          <a:xfrm>
            <a:off x="8405651" y="3321470"/>
            <a:ext cx="2730170" cy="769441"/>
          </a:xfrm>
          <a:prstGeom prst="rect">
            <a:avLst/>
          </a:prstGeom>
          <a:noFill/>
        </p:spPr>
        <p:txBody>
          <a:bodyPr wrap="square" rtlCol="0">
            <a:spAutoFit/>
          </a:bodyPr>
          <a:lstStyle/>
          <a:p>
            <a:r>
              <a:rPr lang="en-US" sz="1100" dirty="0">
                <a:solidFill>
                  <a:schemeClr val="bg1"/>
                </a:solidFill>
              </a:rPr>
              <a:t>PC6 : </a:t>
            </a:r>
            <a:r>
              <a:rPr lang="en-US" sz="1100" dirty="0"/>
              <a:t>credit, (-</a:t>
            </a:r>
            <a:r>
              <a:rPr lang="en-US" sz="1100" dirty="0" err="1"/>
              <a:t>ve</a:t>
            </a:r>
            <a:r>
              <a:rPr lang="en-US" sz="1100" dirty="0"/>
              <a:t>) age</a:t>
            </a:r>
            <a:br>
              <a:rPr lang="en-US" sz="1100" dirty="0"/>
            </a:br>
            <a:r>
              <a:rPr lang="en-US" sz="1100" dirty="0">
                <a:solidFill>
                  <a:schemeClr val="bg1"/>
                </a:solidFill>
              </a:rPr>
              <a:t>PC4: </a:t>
            </a:r>
            <a:r>
              <a:rPr lang="en-US" sz="1100" dirty="0"/>
              <a:t>interest, (-</a:t>
            </a:r>
            <a:r>
              <a:rPr lang="en-US" sz="1100" dirty="0" err="1"/>
              <a:t>ve</a:t>
            </a:r>
            <a:r>
              <a:rPr lang="en-US" sz="1100" dirty="0"/>
              <a:t>) principal payments made</a:t>
            </a:r>
          </a:p>
          <a:p>
            <a:r>
              <a:rPr lang="en-US" sz="1100" dirty="0">
                <a:solidFill>
                  <a:schemeClr val="bg1"/>
                </a:solidFill>
              </a:rPr>
              <a:t>PC13: </a:t>
            </a:r>
            <a:r>
              <a:rPr lang="en-US" sz="1100" dirty="0"/>
              <a:t>dependents</a:t>
            </a:r>
          </a:p>
          <a:p>
            <a:r>
              <a:rPr lang="en-US" sz="1100" dirty="0">
                <a:solidFill>
                  <a:schemeClr val="bg1"/>
                </a:solidFill>
              </a:rPr>
              <a:t>PC1: </a:t>
            </a:r>
            <a:r>
              <a:rPr lang="en-US" sz="1100" dirty="0"/>
              <a:t>work ex, income from employer</a:t>
            </a:r>
          </a:p>
        </p:txBody>
      </p:sp>
      <p:pic>
        <p:nvPicPr>
          <p:cNvPr id="23" name="Graphic 22" descr="Lightbulb and gear">
            <a:extLst>
              <a:ext uri="{FF2B5EF4-FFF2-40B4-BE49-F238E27FC236}">
                <a16:creationId xmlns:a16="http://schemas.microsoft.com/office/drawing/2014/main" id="{C0A10EAC-1FD3-394D-901F-0193C577FEB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692580" y="4381677"/>
            <a:ext cx="461665" cy="461665"/>
          </a:xfrm>
          <a:prstGeom prst="rect">
            <a:avLst/>
          </a:prstGeom>
        </p:spPr>
      </p:pic>
      <p:sp>
        <p:nvSpPr>
          <p:cNvPr id="24" name="Google Shape;229;p15">
            <a:extLst>
              <a:ext uri="{FF2B5EF4-FFF2-40B4-BE49-F238E27FC236}">
                <a16:creationId xmlns:a16="http://schemas.microsoft.com/office/drawing/2014/main" id="{42AE65CB-24FB-D14C-917D-8504EF9071DD}"/>
              </a:ext>
            </a:extLst>
          </p:cNvPr>
          <p:cNvSpPr/>
          <p:nvPr/>
        </p:nvSpPr>
        <p:spPr>
          <a:xfrm rot="5400000">
            <a:off x="3751194" y="5413369"/>
            <a:ext cx="635446" cy="206731"/>
          </a:xfrm>
          <a:prstGeom prst="triangle">
            <a:avLst>
              <a:gd name="adj" fmla="val 50000"/>
            </a:avLst>
          </a:prstGeom>
          <a:solidFill>
            <a:srgbClr val="625C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241"/>
        <p:cNvGrpSpPr/>
        <p:nvPr/>
      </p:nvGrpSpPr>
      <p:grpSpPr>
        <a:xfrm>
          <a:off x="0" y="0"/>
          <a:ext cx="0" cy="0"/>
          <a:chOff x="0" y="0"/>
          <a:chExt cx="0" cy="0"/>
        </a:xfrm>
      </p:grpSpPr>
      <p:sp>
        <p:nvSpPr>
          <p:cNvPr id="242" name="Google Shape;24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Logistic Regression</a:t>
            </a:r>
            <a:endParaRPr dirty="0"/>
          </a:p>
        </p:txBody>
      </p:sp>
      <p:pic>
        <p:nvPicPr>
          <p:cNvPr id="244" name="Google Shape;244;p16"/>
          <p:cNvPicPr preferRelativeResize="0"/>
          <p:nvPr/>
        </p:nvPicPr>
        <p:blipFill rotWithShape="1">
          <a:blip r:embed="rId3">
            <a:alphaModFix/>
          </a:blip>
          <a:srcRect/>
          <a:stretch/>
        </p:blipFill>
        <p:spPr>
          <a:xfrm>
            <a:off x="8675313" y="1786382"/>
            <a:ext cx="2640898" cy="3808057"/>
          </a:xfrm>
          <a:prstGeom prst="rect">
            <a:avLst/>
          </a:prstGeom>
          <a:noFill/>
          <a:ln>
            <a:solidFill>
              <a:schemeClr val="tx1"/>
            </a:solidFill>
          </a:ln>
        </p:spPr>
      </p:pic>
      <p:pic>
        <p:nvPicPr>
          <p:cNvPr id="245" name="Google Shape;245;p16"/>
          <p:cNvPicPr preferRelativeResize="0">
            <a:picLocks/>
          </p:cNvPicPr>
          <p:nvPr/>
        </p:nvPicPr>
        <p:blipFill rotWithShape="1">
          <a:blip r:embed="rId4">
            <a:alphaModFix/>
          </a:blip>
          <a:srcRect l="67193" t="9356" r="6771"/>
          <a:stretch/>
        </p:blipFill>
        <p:spPr>
          <a:xfrm>
            <a:off x="5687391" y="1828306"/>
            <a:ext cx="2425768" cy="1946936"/>
          </a:xfrm>
          <a:prstGeom prst="rect">
            <a:avLst/>
          </a:prstGeom>
          <a:noFill/>
          <a:ln>
            <a:noFill/>
          </a:ln>
        </p:spPr>
      </p:pic>
      <p:pic>
        <p:nvPicPr>
          <p:cNvPr id="246" name="Google Shape;246;p16"/>
          <p:cNvPicPr preferRelativeResize="0">
            <a:picLocks/>
          </p:cNvPicPr>
          <p:nvPr/>
        </p:nvPicPr>
        <p:blipFill rotWithShape="1">
          <a:blip r:embed="rId5">
            <a:alphaModFix/>
          </a:blip>
          <a:srcRect l="67037" t="5776" r="9401"/>
          <a:stretch/>
        </p:blipFill>
        <p:spPr>
          <a:xfrm>
            <a:off x="5522396" y="4010420"/>
            <a:ext cx="2574000" cy="1947600"/>
          </a:xfrm>
          <a:prstGeom prst="rect">
            <a:avLst/>
          </a:prstGeom>
          <a:noFill/>
          <a:ln>
            <a:noFill/>
          </a:ln>
        </p:spPr>
      </p:pic>
      <p:pic>
        <p:nvPicPr>
          <p:cNvPr id="247" name="Google Shape;247;p16"/>
          <p:cNvPicPr preferRelativeResize="0">
            <a:picLocks/>
          </p:cNvPicPr>
          <p:nvPr/>
        </p:nvPicPr>
        <p:blipFill rotWithShape="1">
          <a:blip r:embed="rId4">
            <a:alphaModFix/>
          </a:blip>
          <a:srcRect l="34423" t="9356" r="39542"/>
          <a:stretch/>
        </p:blipFill>
        <p:spPr>
          <a:xfrm>
            <a:off x="2999272" y="1828306"/>
            <a:ext cx="2439203" cy="1946936"/>
          </a:xfrm>
          <a:prstGeom prst="rect">
            <a:avLst/>
          </a:prstGeom>
          <a:noFill/>
          <a:ln>
            <a:noFill/>
          </a:ln>
        </p:spPr>
      </p:pic>
      <p:pic>
        <p:nvPicPr>
          <p:cNvPr id="248" name="Google Shape;248;p16"/>
          <p:cNvPicPr preferRelativeResize="0">
            <a:picLocks/>
          </p:cNvPicPr>
          <p:nvPr/>
        </p:nvPicPr>
        <p:blipFill rotWithShape="1">
          <a:blip r:embed="rId4">
            <a:alphaModFix/>
          </a:blip>
          <a:srcRect t="9356" r="72809"/>
          <a:stretch/>
        </p:blipFill>
        <p:spPr>
          <a:xfrm>
            <a:off x="133412" y="1807644"/>
            <a:ext cx="2574287" cy="1946936"/>
          </a:xfrm>
          <a:prstGeom prst="rect">
            <a:avLst/>
          </a:prstGeom>
          <a:noFill/>
          <a:ln>
            <a:noFill/>
          </a:ln>
        </p:spPr>
      </p:pic>
      <p:pic>
        <p:nvPicPr>
          <p:cNvPr id="249" name="Google Shape;249;p16"/>
          <p:cNvPicPr preferRelativeResize="0">
            <a:picLocks/>
          </p:cNvPicPr>
          <p:nvPr/>
        </p:nvPicPr>
        <p:blipFill rotWithShape="1">
          <a:blip r:embed="rId5">
            <a:alphaModFix/>
          </a:blip>
          <a:srcRect l="33470" t="7517" r="42893" b="796"/>
          <a:stretch/>
        </p:blipFill>
        <p:spPr>
          <a:xfrm>
            <a:off x="2774538" y="4011083"/>
            <a:ext cx="2663937" cy="2060107"/>
          </a:xfrm>
          <a:prstGeom prst="rect">
            <a:avLst/>
          </a:prstGeom>
          <a:noFill/>
          <a:ln>
            <a:noFill/>
          </a:ln>
        </p:spPr>
      </p:pic>
      <p:pic>
        <p:nvPicPr>
          <p:cNvPr id="250" name="Google Shape;250;p16"/>
          <p:cNvPicPr preferRelativeResize="0">
            <a:picLocks/>
          </p:cNvPicPr>
          <p:nvPr/>
        </p:nvPicPr>
        <p:blipFill rotWithShape="1">
          <a:blip r:embed="rId5">
            <a:alphaModFix/>
          </a:blip>
          <a:srcRect t="5778" r="76439"/>
          <a:stretch/>
        </p:blipFill>
        <p:spPr>
          <a:xfrm>
            <a:off x="53695" y="4010420"/>
            <a:ext cx="2574287" cy="1947600"/>
          </a:xfrm>
          <a:prstGeom prst="rect">
            <a:avLst/>
          </a:prstGeom>
          <a:noFill/>
          <a:ln>
            <a:noFill/>
          </a:ln>
        </p:spPr>
      </p:pic>
      <p:sp>
        <p:nvSpPr>
          <p:cNvPr id="251" name="Google Shape;251;p16"/>
          <p:cNvSpPr txBox="1"/>
          <p:nvPr/>
        </p:nvSpPr>
        <p:spPr>
          <a:xfrm>
            <a:off x="53167" y="3757612"/>
            <a:ext cx="8168058" cy="276959"/>
          </a:xfrm>
          <a:prstGeom prst="rect">
            <a:avLst/>
          </a:prstGeom>
          <a:solidFill>
            <a:srgbClr val="625C6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bg1"/>
                </a:solidFill>
                <a:latin typeface="Calibri"/>
                <a:ea typeface="Calibri"/>
                <a:cs typeface="Calibri"/>
                <a:sym typeface="Calibri"/>
              </a:rPr>
              <a:t>ROC</a:t>
            </a:r>
            <a:endParaRPr sz="1200" dirty="0">
              <a:solidFill>
                <a:schemeClr val="bg1"/>
              </a:solidFill>
            </a:endParaRPr>
          </a:p>
        </p:txBody>
      </p:sp>
      <p:sp>
        <p:nvSpPr>
          <p:cNvPr id="252" name="Google Shape;252;p16"/>
          <p:cNvSpPr txBox="1"/>
          <p:nvPr/>
        </p:nvSpPr>
        <p:spPr>
          <a:xfrm>
            <a:off x="42532" y="1488418"/>
            <a:ext cx="8201722" cy="276959"/>
          </a:xfrm>
          <a:prstGeom prst="rect">
            <a:avLst/>
          </a:prstGeom>
          <a:solidFill>
            <a:srgbClr val="625C6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bg1"/>
                </a:solidFill>
                <a:latin typeface="Calibri"/>
                <a:ea typeface="Calibri"/>
                <a:cs typeface="Calibri"/>
                <a:sym typeface="Calibri"/>
              </a:rPr>
              <a:t>Line Curve</a:t>
            </a:r>
            <a:endParaRPr sz="1200" dirty="0">
              <a:solidFill>
                <a:schemeClr val="bg1"/>
              </a:solidFill>
            </a:endParaRPr>
          </a:p>
        </p:txBody>
      </p:sp>
      <p:sp>
        <p:nvSpPr>
          <p:cNvPr id="253" name="Google Shape;253;p16"/>
          <p:cNvSpPr txBox="1"/>
          <p:nvPr/>
        </p:nvSpPr>
        <p:spPr>
          <a:xfrm>
            <a:off x="8606733" y="1457640"/>
            <a:ext cx="3406196" cy="338514"/>
          </a:xfrm>
          <a:prstGeom prst="rect">
            <a:avLst/>
          </a:prstGeom>
          <a:solidFill>
            <a:srgbClr val="625C6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dirty="0">
                <a:solidFill>
                  <a:schemeClr val="bg1"/>
                </a:solidFill>
                <a:latin typeface="Calibri"/>
                <a:ea typeface="Calibri"/>
                <a:cs typeface="Calibri"/>
                <a:sym typeface="Calibri"/>
              </a:rPr>
              <a:t>Formula</a:t>
            </a:r>
            <a:endParaRPr sz="1600" dirty="0">
              <a:solidFill>
                <a:schemeClr val="bg1"/>
              </a:solidFill>
            </a:endParaRPr>
          </a:p>
        </p:txBody>
      </p:sp>
      <p:pic>
        <p:nvPicPr>
          <p:cNvPr id="243" name="Google Shape;243;p16"/>
          <p:cNvPicPr preferRelativeResize="0"/>
          <p:nvPr/>
        </p:nvPicPr>
        <p:blipFill rotWithShape="1">
          <a:blip r:embed="rId6">
            <a:alphaModFix/>
          </a:blip>
          <a:srcRect r="10601"/>
          <a:stretch/>
        </p:blipFill>
        <p:spPr>
          <a:xfrm>
            <a:off x="10059578" y="2651674"/>
            <a:ext cx="2101942" cy="3808057"/>
          </a:xfrm>
          <a:prstGeom prst="rect">
            <a:avLst/>
          </a:prstGeom>
          <a:noFill/>
          <a:ln>
            <a:solidFill>
              <a:schemeClr val="tx1"/>
            </a:solidFill>
          </a:ln>
        </p:spPr>
      </p:pic>
      <p:cxnSp>
        <p:nvCxnSpPr>
          <p:cNvPr id="5" name="Elbow Connector 4">
            <a:extLst>
              <a:ext uri="{FF2B5EF4-FFF2-40B4-BE49-F238E27FC236}">
                <a16:creationId xmlns:a16="http://schemas.microsoft.com/office/drawing/2014/main" id="{3B6409FD-4380-2A4E-8417-8B1B7727A05C}"/>
              </a:ext>
            </a:extLst>
          </p:cNvPr>
          <p:cNvCxnSpPr>
            <a:cxnSpLocks/>
          </p:cNvCxnSpPr>
          <p:nvPr/>
        </p:nvCxnSpPr>
        <p:spPr>
          <a:xfrm rot="5400000" flipH="1" flipV="1">
            <a:off x="8629135" y="4000403"/>
            <a:ext cx="2743200" cy="250063"/>
          </a:xfrm>
          <a:prstGeom prst="bentConnector3">
            <a:avLst>
              <a:gd name="adj1" fmla="val 99225"/>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8BA379B-6B8F-E040-836C-70D2997401C0}"/>
              </a:ext>
            </a:extLst>
          </p:cNvPr>
          <p:cNvSpPr txBox="1"/>
          <p:nvPr/>
        </p:nvSpPr>
        <p:spPr>
          <a:xfrm>
            <a:off x="10721340" y="6631102"/>
            <a:ext cx="1291590" cy="276999"/>
          </a:xfrm>
          <a:prstGeom prst="rect">
            <a:avLst/>
          </a:prstGeom>
          <a:noFill/>
        </p:spPr>
        <p:txBody>
          <a:bodyPr wrap="square" rtlCol="0">
            <a:spAutoFit/>
          </a:bodyPr>
          <a:lstStyle/>
          <a:p>
            <a:r>
              <a:rPr lang="en-US" sz="1200" dirty="0"/>
              <a:t>Speaker: </a:t>
            </a:r>
            <a:r>
              <a:rPr lang="en-US" sz="1200" dirty="0">
                <a:solidFill>
                  <a:srgbClr val="FF0000"/>
                </a:solidFill>
              </a:rPr>
              <a:t>Vishwa</a:t>
            </a:r>
          </a:p>
        </p:txBody>
      </p:sp>
      <p:pic>
        <p:nvPicPr>
          <p:cNvPr id="23" name="Picture 22">
            <a:extLst>
              <a:ext uri="{FF2B5EF4-FFF2-40B4-BE49-F238E27FC236}">
                <a16:creationId xmlns:a16="http://schemas.microsoft.com/office/drawing/2014/main" id="{578CAE13-CB97-EC42-A9B8-357E1CEA063C}"/>
              </a:ext>
            </a:extLst>
          </p:cNvPr>
          <p:cNvPicPr>
            <a:picLocks noChangeAspect="1"/>
          </p:cNvPicPr>
          <p:nvPr/>
        </p:nvPicPr>
        <p:blipFill>
          <a:blip r:embed="rId7"/>
          <a:stretch>
            <a:fillRect/>
          </a:stretch>
        </p:blipFill>
        <p:spPr>
          <a:xfrm>
            <a:off x="10347150" y="99869"/>
            <a:ext cx="1730550" cy="446231"/>
          </a:xfrm>
          <a:prstGeom prst="rect">
            <a:avLst/>
          </a:prstGeom>
        </p:spPr>
      </p:pic>
      <p:pic>
        <p:nvPicPr>
          <p:cNvPr id="24" name="Picture 23" descr="Chart&#10;&#10;Description automatically generated with medium confidence">
            <a:extLst>
              <a:ext uri="{FF2B5EF4-FFF2-40B4-BE49-F238E27FC236}">
                <a16:creationId xmlns:a16="http://schemas.microsoft.com/office/drawing/2014/main" id="{AEE927DA-96F8-CD4B-BF89-3CBD6C30C0E9}"/>
              </a:ext>
            </a:extLst>
          </p:cNvPr>
          <p:cNvPicPr>
            <a:picLocks noChangeAspect="1"/>
          </p:cNvPicPr>
          <p:nvPr/>
        </p:nvPicPr>
        <p:blipFill rotWithShape="1">
          <a:blip r:embed="rId8"/>
          <a:srcRect l="93799" t="38040" r="-63" b="55427"/>
          <a:stretch/>
        </p:blipFill>
        <p:spPr>
          <a:xfrm>
            <a:off x="2840936" y="6370829"/>
            <a:ext cx="350875" cy="306646"/>
          </a:xfrm>
          <a:prstGeom prst="rect">
            <a:avLst/>
          </a:prstGeom>
        </p:spPr>
      </p:pic>
      <p:sp>
        <p:nvSpPr>
          <p:cNvPr id="25" name="TextBox 24">
            <a:extLst>
              <a:ext uri="{FF2B5EF4-FFF2-40B4-BE49-F238E27FC236}">
                <a16:creationId xmlns:a16="http://schemas.microsoft.com/office/drawing/2014/main" id="{D588F4FC-2E25-B54A-88BF-FB503CDB4526}"/>
              </a:ext>
            </a:extLst>
          </p:cNvPr>
          <p:cNvSpPr txBox="1"/>
          <p:nvPr/>
        </p:nvSpPr>
        <p:spPr>
          <a:xfrm>
            <a:off x="3191811" y="6370829"/>
            <a:ext cx="1256414" cy="400110"/>
          </a:xfrm>
          <a:prstGeom prst="rect">
            <a:avLst/>
          </a:prstGeom>
          <a:noFill/>
        </p:spPr>
        <p:txBody>
          <a:bodyPr wrap="square" rtlCol="0">
            <a:spAutoFit/>
          </a:bodyPr>
          <a:lstStyle/>
          <a:p>
            <a:r>
              <a:rPr lang="en-US" sz="1000" dirty="0">
                <a:solidFill>
                  <a:schemeClr val="accent1"/>
                </a:solidFill>
              </a:rPr>
              <a:t>Good Borrowers</a:t>
            </a:r>
            <a:br>
              <a:rPr lang="en-US" sz="1000" dirty="0">
                <a:solidFill>
                  <a:srgbClr val="FF0000"/>
                </a:solidFill>
              </a:rPr>
            </a:br>
            <a:r>
              <a:rPr lang="en-US" sz="1000" dirty="0">
                <a:solidFill>
                  <a:srgbClr val="FF0000"/>
                </a:solidFill>
              </a:rPr>
              <a:t>Defaulters</a:t>
            </a:r>
          </a:p>
        </p:txBody>
      </p:sp>
      <p:sp>
        <p:nvSpPr>
          <p:cNvPr id="12" name="Rectangle 11">
            <a:extLst>
              <a:ext uri="{FF2B5EF4-FFF2-40B4-BE49-F238E27FC236}">
                <a16:creationId xmlns:a16="http://schemas.microsoft.com/office/drawing/2014/main" id="{C91DB0C9-EC4A-374F-A00C-C274B5F9A5CB}"/>
              </a:ext>
            </a:extLst>
          </p:cNvPr>
          <p:cNvSpPr/>
          <p:nvPr/>
        </p:nvSpPr>
        <p:spPr>
          <a:xfrm>
            <a:off x="53166" y="1754486"/>
            <a:ext cx="2675800" cy="4380503"/>
          </a:xfrm>
          <a:prstGeom prst="rect">
            <a:avLst/>
          </a:prstGeom>
          <a:noFill/>
          <a:ln w="28575">
            <a:solidFill>
              <a:srgbClr val="625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D752810-AEA4-5247-932F-A0AB92C9BA7D}"/>
              </a:ext>
            </a:extLst>
          </p:cNvPr>
          <p:cNvSpPr/>
          <p:nvPr/>
        </p:nvSpPr>
        <p:spPr>
          <a:xfrm>
            <a:off x="2809212" y="1754485"/>
            <a:ext cx="2675800" cy="4380503"/>
          </a:xfrm>
          <a:prstGeom prst="rect">
            <a:avLst/>
          </a:prstGeom>
          <a:noFill/>
          <a:ln w="28575">
            <a:solidFill>
              <a:srgbClr val="625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4610151-2804-1F48-83FD-667CAC387EAE}"/>
              </a:ext>
            </a:extLst>
          </p:cNvPr>
          <p:cNvSpPr/>
          <p:nvPr/>
        </p:nvSpPr>
        <p:spPr>
          <a:xfrm>
            <a:off x="5545425" y="1754484"/>
            <a:ext cx="2675800" cy="4380503"/>
          </a:xfrm>
          <a:prstGeom prst="rect">
            <a:avLst/>
          </a:prstGeom>
          <a:noFill/>
          <a:ln w="28575">
            <a:solidFill>
              <a:srgbClr val="625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327BE416-1B4E-3743-9B15-B880A0A5BC87}"/>
              </a:ext>
            </a:extLst>
          </p:cNvPr>
          <p:cNvSpPr/>
          <p:nvPr/>
        </p:nvSpPr>
        <p:spPr>
          <a:xfrm>
            <a:off x="430555" y="6071190"/>
            <a:ext cx="1980000" cy="191385"/>
          </a:xfrm>
          <a:prstGeom prst="roundRect">
            <a:avLst/>
          </a:prstGeom>
          <a:solidFill>
            <a:srgbClr val="E3C1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625C60"/>
                </a:solidFill>
              </a:rPr>
              <a:t>Training</a:t>
            </a:r>
          </a:p>
        </p:txBody>
      </p:sp>
      <p:sp>
        <p:nvSpPr>
          <p:cNvPr id="32" name="Rounded Rectangle 31">
            <a:extLst>
              <a:ext uri="{FF2B5EF4-FFF2-40B4-BE49-F238E27FC236}">
                <a16:creationId xmlns:a16="http://schemas.microsoft.com/office/drawing/2014/main" id="{F00540E2-4974-C843-9CEC-28F4D2855128}"/>
              </a:ext>
            </a:extLst>
          </p:cNvPr>
          <p:cNvSpPr/>
          <p:nvPr/>
        </p:nvSpPr>
        <p:spPr>
          <a:xfrm>
            <a:off x="3191811" y="6071188"/>
            <a:ext cx="1980000" cy="191385"/>
          </a:xfrm>
          <a:prstGeom prst="roundRect">
            <a:avLst/>
          </a:prstGeom>
          <a:solidFill>
            <a:srgbClr val="E3C1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625C60"/>
                </a:solidFill>
              </a:rPr>
              <a:t>Validation</a:t>
            </a:r>
          </a:p>
        </p:txBody>
      </p:sp>
      <p:sp>
        <p:nvSpPr>
          <p:cNvPr id="33" name="Rounded Rectangle 32">
            <a:extLst>
              <a:ext uri="{FF2B5EF4-FFF2-40B4-BE49-F238E27FC236}">
                <a16:creationId xmlns:a16="http://schemas.microsoft.com/office/drawing/2014/main" id="{CDE07791-84DF-D645-A45D-B7626A79D13D}"/>
              </a:ext>
            </a:extLst>
          </p:cNvPr>
          <p:cNvSpPr/>
          <p:nvPr/>
        </p:nvSpPr>
        <p:spPr>
          <a:xfrm>
            <a:off x="5921982" y="6039294"/>
            <a:ext cx="1980000" cy="191385"/>
          </a:xfrm>
          <a:prstGeom prst="roundRect">
            <a:avLst/>
          </a:prstGeom>
          <a:solidFill>
            <a:srgbClr val="E3C1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625C60"/>
                </a:solidFill>
              </a:rPr>
              <a:t>Test</a:t>
            </a:r>
          </a:p>
        </p:txBody>
      </p:sp>
      <p:sp>
        <p:nvSpPr>
          <p:cNvPr id="35" name="Rounded Rectangle 34">
            <a:extLst>
              <a:ext uri="{FF2B5EF4-FFF2-40B4-BE49-F238E27FC236}">
                <a16:creationId xmlns:a16="http://schemas.microsoft.com/office/drawing/2014/main" id="{7CF76DCB-3A81-234A-B849-7D5E851A0EC5}"/>
              </a:ext>
            </a:extLst>
          </p:cNvPr>
          <p:cNvSpPr/>
          <p:nvPr/>
        </p:nvSpPr>
        <p:spPr>
          <a:xfrm>
            <a:off x="6464518" y="2074833"/>
            <a:ext cx="2071295" cy="967330"/>
          </a:xfrm>
          <a:prstGeom prst="roundRect">
            <a:avLst>
              <a:gd name="adj" fmla="val 7418"/>
            </a:avLst>
          </a:prstGeom>
          <a:solidFill>
            <a:srgbClr val="E3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1"/>
                </a:solidFill>
              </a:rPr>
              <a:t>For </a:t>
            </a:r>
            <a:r>
              <a:rPr lang="en-US" sz="1100" dirty="0">
                <a:solidFill>
                  <a:schemeClr val="bg1"/>
                </a:solidFill>
              </a:rPr>
              <a:t>top 15% </a:t>
            </a:r>
            <a:r>
              <a:rPr lang="en-US" sz="1100" dirty="0">
                <a:solidFill>
                  <a:schemeClr val="tx1"/>
                </a:solidFill>
              </a:rPr>
              <a:t>most likely defaulter applicants, we see </a:t>
            </a:r>
            <a:r>
              <a:rPr lang="en-US" sz="1100" dirty="0">
                <a:solidFill>
                  <a:schemeClr val="bg1"/>
                </a:solidFill>
              </a:rPr>
              <a:t>3.6X lift </a:t>
            </a:r>
            <a:r>
              <a:rPr lang="en-US" sz="1100" dirty="0">
                <a:solidFill>
                  <a:schemeClr val="tx1"/>
                </a:solidFill>
              </a:rPr>
              <a:t>in model accuracy</a:t>
            </a:r>
          </a:p>
          <a:p>
            <a:r>
              <a:rPr lang="en-US" sz="1100" dirty="0">
                <a:solidFill>
                  <a:schemeClr val="tx1"/>
                </a:solidFill>
              </a:rPr>
              <a:t>For non-defaulters, there is 1.4x lift for top 50% applicants</a:t>
            </a:r>
          </a:p>
        </p:txBody>
      </p:sp>
      <p:pic>
        <p:nvPicPr>
          <p:cNvPr id="27" name="Graphic 26" descr="Lightbulb and gear">
            <a:extLst>
              <a:ext uri="{FF2B5EF4-FFF2-40B4-BE49-F238E27FC236}">
                <a16:creationId xmlns:a16="http://schemas.microsoft.com/office/drawing/2014/main" id="{F60A3EFA-70BE-1744-B790-4E9504B8A10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17437" y="1842485"/>
            <a:ext cx="461665" cy="4616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268"/>
        <p:cNvGrpSpPr/>
        <p:nvPr/>
      </p:nvGrpSpPr>
      <p:grpSpPr>
        <a:xfrm>
          <a:off x="0" y="0"/>
          <a:ext cx="0" cy="0"/>
          <a:chOff x="0" y="0"/>
          <a:chExt cx="0" cy="0"/>
        </a:xfrm>
      </p:grpSpPr>
      <p:sp>
        <p:nvSpPr>
          <p:cNvPr id="43" name="Rectangle 42">
            <a:extLst>
              <a:ext uri="{FF2B5EF4-FFF2-40B4-BE49-F238E27FC236}">
                <a16:creationId xmlns:a16="http://schemas.microsoft.com/office/drawing/2014/main" id="{1EE8B21A-68BA-684D-9257-BF820AECC32D}"/>
              </a:ext>
            </a:extLst>
          </p:cNvPr>
          <p:cNvSpPr/>
          <p:nvPr/>
        </p:nvSpPr>
        <p:spPr>
          <a:xfrm>
            <a:off x="0" y="3103098"/>
            <a:ext cx="12192000" cy="1214512"/>
          </a:xfrm>
          <a:prstGeom prst="rect">
            <a:avLst/>
          </a:prstGeom>
          <a:solidFill>
            <a:srgbClr val="625C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9" name="Google Shape;269;g12232de7702_2_41"/>
          <p:cNvSpPr txBox="1">
            <a:spLocks noGrp="1"/>
          </p:cNvSpPr>
          <p:nvPr>
            <p:ph type="title"/>
          </p:nvPr>
        </p:nvSpPr>
        <p:spPr>
          <a:xfrm>
            <a:off x="722125" y="1330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Business Recommendation &amp; Trade Offs</a:t>
            </a:r>
            <a:endParaRPr dirty="0"/>
          </a:p>
        </p:txBody>
      </p:sp>
      <p:pic>
        <p:nvPicPr>
          <p:cNvPr id="19" name="Picture 18">
            <a:extLst>
              <a:ext uri="{FF2B5EF4-FFF2-40B4-BE49-F238E27FC236}">
                <a16:creationId xmlns:a16="http://schemas.microsoft.com/office/drawing/2014/main" id="{6D7B7397-A35E-FC47-BE99-31FEC59514E8}"/>
              </a:ext>
            </a:extLst>
          </p:cNvPr>
          <p:cNvPicPr>
            <a:picLocks noChangeAspect="1"/>
          </p:cNvPicPr>
          <p:nvPr/>
        </p:nvPicPr>
        <p:blipFill>
          <a:blip r:embed="rId3"/>
          <a:stretch>
            <a:fillRect/>
          </a:stretch>
        </p:blipFill>
        <p:spPr>
          <a:xfrm>
            <a:off x="10347150" y="99869"/>
            <a:ext cx="1730550" cy="446231"/>
          </a:xfrm>
          <a:prstGeom prst="rect">
            <a:avLst/>
          </a:prstGeom>
        </p:spPr>
      </p:pic>
      <p:sp>
        <p:nvSpPr>
          <p:cNvPr id="22" name="TextBox 21">
            <a:extLst>
              <a:ext uri="{FF2B5EF4-FFF2-40B4-BE49-F238E27FC236}">
                <a16:creationId xmlns:a16="http://schemas.microsoft.com/office/drawing/2014/main" id="{CED5E500-343C-9D4C-ABF3-9E9BD0BF9D78}"/>
              </a:ext>
            </a:extLst>
          </p:cNvPr>
          <p:cNvSpPr txBox="1"/>
          <p:nvPr/>
        </p:nvSpPr>
        <p:spPr>
          <a:xfrm>
            <a:off x="10721340" y="6542202"/>
            <a:ext cx="1291590" cy="276999"/>
          </a:xfrm>
          <a:prstGeom prst="rect">
            <a:avLst/>
          </a:prstGeom>
          <a:noFill/>
        </p:spPr>
        <p:txBody>
          <a:bodyPr wrap="square" rtlCol="0">
            <a:spAutoFit/>
          </a:bodyPr>
          <a:lstStyle/>
          <a:p>
            <a:r>
              <a:rPr lang="en-US" sz="1200" dirty="0"/>
              <a:t>Speaker: </a:t>
            </a:r>
            <a:r>
              <a:rPr lang="en-US" sz="1200" dirty="0">
                <a:solidFill>
                  <a:srgbClr val="FF0000"/>
                </a:solidFill>
              </a:rPr>
              <a:t>Vishwa</a:t>
            </a:r>
          </a:p>
        </p:txBody>
      </p:sp>
      <p:sp>
        <p:nvSpPr>
          <p:cNvPr id="24" name="Rectangle 23">
            <a:extLst>
              <a:ext uri="{FF2B5EF4-FFF2-40B4-BE49-F238E27FC236}">
                <a16:creationId xmlns:a16="http://schemas.microsoft.com/office/drawing/2014/main" id="{C34CA947-BD39-3243-9ED6-E22B1786A99F}"/>
              </a:ext>
            </a:extLst>
          </p:cNvPr>
          <p:cNvSpPr/>
          <p:nvPr/>
        </p:nvSpPr>
        <p:spPr>
          <a:xfrm>
            <a:off x="809250" y="1616780"/>
            <a:ext cx="6810750" cy="3895020"/>
          </a:xfrm>
          <a:prstGeom prst="rect">
            <a:avLst/>
          </a:prstGeom>
          <a:solidFill>
            <a:srgbClr val="F8F8F8"/>
          </a:solidFill>
          <a:ln>
            <a:solidFill>
              <a:srgbClr val="625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53C5D034-389F-1C4A-9DA5-97EE1D1BACD7}"/>
              </a:ext>
            </a:extLst>
          </p:cNvPr>
          <p:cNvGrpSpPr/>
          <p:nvPr/>
        </p:nvGrpSpPr>
        <p:grpSpPr>
          <a:xfrm>
            <a:off x="976743" y="1752600"/>
            <a:ext cx="6490858" cy="3657600"/>
            <a:chOff x="4499610" y="2253047"/>
            <a:chExt cx="6854190" cy="2971800"/>
          </a:xfrm>
        </p:grpSpPr>
        <p:sp>
          <p:nvSpPr>
            <p:cNvPr id="26" name="Rectangle 25">
              <a:extLst>
                <a:ext uri="{FF2B5EF4-FFF2-40B4-BE49-F238E27FC236}">
                  <a16:creationId xmlns:a16="http://schemas.microsoft.com/office/drawing/2014/main" id="{5306B9D3-F7E0-4244-B6FD-DF1634FD6D27}"/>
                </a:ext>
              </a:extLst>
            </p:cNvPr>
            <p:cNvSpPr/>
            <p:nvPr/>
          </p:nvSpPr>
          <p:spPr>
            <a:xfrm>
              <a:off x="4499610" y="2253047"/>
              <a:ext cx="6854190" cy="640080"/>
            </a:xfrm>
            <a:prstGeom prst="rect">
              <a:avLst/>
            </a:prstGeom>
            <a:solidFill>
              <a:srgbClr val="E3C1C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err="1">
                  <a:solidFill>
                    <a:schemeClr val="tx1"/>
                  </a:solidFill>
                </a:rPr>
                <a:t>Bondora</a:t>
              </a:r>
              <a:r>
                <a:rPr lang="en-US" sz="1200" dirty="0">
                  <a:solidFill>
                    <a:schemeClr val="tx1"/>
                  </a:solidFill>
                </a:rPr>
                <a:t> should perform additional due diligence and/or charge higher interest rates to accommodate for additional risk for borrowers that have dependents. </a:t>
              </a:r>
            </a:p>
          </p:txBody>
        </p:sp>
        <p:sp>
          <p:nvSpPr>
            <p:cNvPr id="27" name="Rectangle 26">
              <a:extLst>
                <a:ext uri="{FF2B5EF4-FFF2-40B4-BE49-F238E27FC236}">
                  <a16:creationId xmlns:a16="http://schemas.microsoft.com/office/drawing/2014/main" id="{78956386-4165-4F4B-A29A-53A037378C94}"/>
                </a:ext>
              </a:extLst>
            </p:cNvPr>
            <p:cNvSpPr/>
            <p:nvPr/>
          </p:nvSpPr>
          <p:spPr>
            <a:xfrm>
              <a:off x="4499610" y="3030287"/>
              <a:ext cx="6854190" cy="640080"/>
            </a:xfrm>
            <a:prstGeom prst="rect">
              <a:avLst/>
            </a:prstGeom>
            <a:solidFill>
              <a:srgbClr val="E3C13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sz="1200" dirty="0" err="1">
                  <a:solidFill>
                    <a:prstClr val="black"/>
                  </a:solidFill>
                </a:rPr>
                <a:t>Bondora</a:t>
              </a:r>
              <a:r>
                <a:rPr lang="en-US" sz="1200" dirty="0">
                  <a:solidFill>
                    <a:prstClr val="black"/>
                  </a:solidFill>
                </a:rPr>
                <a:t> should review the level of education of younger borrowers (age 20-40) to further scrutinize the application and assess the risk of default. </a:t>
              </a:r>
            </a:p>
          </p:txBody>
        </p:sp>
        <p:sp>
          <p:nvSpPr>
            <p:cNvPr id="28" name="Rectangle 27">
              <a:extLst>
                <a:ext uri="{FF2B5EF4-FFF2-40B4-BE49-F238E27FC236}">
                  <a16:creationId xmlns:a16="http://schemas.microsoft.com/office/drawing/2014/main" id="{0C115C27-E65D-8449-9D88-0D9E69350B6D}"/>
                </a:ext>
              </a:extLst>
            </p:cNvPr>
            <p:cNvSpPr/>
            <p:nvPr/>
          </p:nvSpPr>
          <p:spPr>
            <a:xfrm>
              <a:off x="4499610" y="3807527"/>
              <a:ext cx="6854190" cy="640080"/>
            </a:xfrm>
            <a:prstGeom prst="rect">
              <a:avLst/>
            </a:prstGeom>
            <a:solidFill>
              <a:srgbClr val="D29381">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dirty="0">
                  <a:solidFill>
                    <a:schemeClr val="tx1"/>
                  </a:solidFill>
                </a:rPr>
                <a:t>Borrowers with existing mortgages, at time of application, should be positively considered for loan applications. These borrowers are vetted from other financial institutions and this creates a safety net for the next lending institution (</a:t>
              </a:r>
              <a:r>
                <a:rPr lang="en-US" sz="1200" dirty="0" err="1">
                  <a:solidFill>
                    <a:schemeClr val="tx1"/>
                  </a:solidFill>
                </a:rPr>
                <a:t>Bondora</a:t>
              </a:r>
              <a:r>
                <a:rPr lang="en-US" sz="1200" dirty="0">
                  <a:solidFill>
                    <a:schemeClr val="tx1"/>
                  </a:solidFill>
                </a:rPr>
                <a:t>) to lend money</a:t>
              </a:r>
              <a:endParaRPr lang="en-US" sz="1200" dirty="0">
                <a:solidFill>
                  <a:prstClr val="black"/>
                </a:solidFill>
              </a:endParaRPr>
            </a:p>
          </p:txBody>
        </p:sp>
        <p:sp>
          <p:nvSpPr>
            <p:cNvPr id="29" name="Rectangle 28">
              <a:extLst>
                <a:ext uri="{FF2B5EF4-FFF2-40B4-BE49-F238E27FC236}">
                  <a16:creationId xmlns:a16="http://schemas.microsoft.com/office/drawing/2014/main" id="{BEA2C471-0323-1F41-B191-26283928A48B}"/>
                </a:ext>
              </a:extLst>
            </p:cNvPr>
            <p:cNvSpPr/>
            <p:nvPr/>
          </p:nvSpPr>
          <p:spPr>
            <a:xfrm>
              <a:off x="4499610" y="4584767"/>
              <a:ext cx="6854190" cy="640080"/>
            </a:xfrm>
            <a:prstGeom prst="rect">
              <a:avLst/>
            </a:prstGeom>
            <a:solidFill>
              <a:srgbClr val="6667AB">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dirty="0" err="1">
                  <a:solidFill>
                    <a:prstClr val="black"/>
                  </a:solidFill>
                </a:rPr>
                <a:t>Bondora</a:t>
              </a:r>
              <a:r>
                <a:rPr lang="en-US" sz="1200" dirty="0">
                  <a:solidFill>
                    <a:prstClr val="black"/>
                  </a:solidFill>
                </a:rPr>
                <a:t> should scrutinize the loan applications and even consider charging higher interest rates in which the borrowers have minimal to negative free cash on hand.</a:t>
              </a:r>
            </a:p>
          </p:txBody>
        </p:sp>
      </p:grpSp>
      <p:sp>
        <p:nvSpPr>
          <p:cNvPr id="37" name="Rectangle 36">
            <a:extLst>
              <a:ext uri="{FF2B5EF4-FFF2-40B4-BE49-F238E27FC236}">
                <a16:creationId xmlns:a16="http://schemas.microsoft.com/office/drawing/2014/main" id="{71520034-804D-2C42-8D4B-8E96078F56E5}"/>
              </a:ext>
            </a:extLst>
          </p:cNvPr>
          <p:cNvSpPr/>
          <p:nvPr/>
        </p:nvSpPr>
        <p:spPr>
          <a:xfrm>
            <a:off x="7832350" y="1616780"/>
            <a:ext cx="4038962" cy="3895020"/>
          </a:xfrm>
          <a:prstGeom prst="rect">
            <a:avLst/>
          </a:prstGeom>
          <a:solidFill>
            <a:srgbClr val="F8F8F8"/>
          </a:solidFill>
          <a:ln>
            <a:solidFill>
              <a:srgbClr val="625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E0057E9C-8526-9645-98AF-1EE4740A02A1}"/>
              </a:ext>
            </a:extLst>
          </p:cNvPr>
          <p:cNvGrpSpPr/>
          <p:nvPr/>
        </p:nvGrpSpPr>
        <p:grpSpPr>
          <a:xfrm>
            <a:off x="7999843" y="1752600"/>
            <a:ext cx="3849257" cy="3657600"/>
            <a:chOff x="4499610" y="2253047"/>
            <a:chExt cx="6854190" cy="2971800"/>
          </a:xfrm>
        </p:grpSpPr>
        <p:sp>
          <p:nvSpPr>
            <p:cNvPr id="39" name="Rectangle 38">
              <a:extLst>
                <a:ext uri="{FF2B5EF4-FFF2-40B4-BE49-F238E27FC236}">
                  <a16:creationId xmlns:a16="http://schemas.microsoft.com/office/drawing/2014/main" id="{E5DA429D-8592-C14E-B649-F2FAEFBB0ABB}"/>
                </a:ext>
              </a:extLst>
            </p:cNvPr>
            <p:cNvSpPr/>
            <p:nvPr/>
          </p:nvSpPr>
          <p:spPr>
            <a:xfrm>
              <a:off x="4499610" y="2253047"/>
              <a:ext cx="6854190" cy="640080"/>
            </a:xfrm>
            <a:prstGeom prst="rect">
              <a:avLst/>
            </a:prstGeom>
            <a:solidFill>
              <a:srgbClr val="E3C1C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More than 50% of defaulters having 1 or more dependents have defaulted on their loans</a:t>
              </a:r>
            </a:p>
          </p:txBody>
        </p:sp>
        <p:sp>
          <p:nvSpPr>
            <p:cNvPr id="40" name="Rectangle 39">
              <a:extLst>
                <a:ext uri="{FF2B5EF4-FFF2-40B4-BE49-F238E27FC236}">
                  <a16:creationId xmlns:a16="http://schemas.microsoft.com/office/drawing/2014/main" id="{0CD3430E-43A0-5349-935A-364C9BEFAD2A}"/>
                </a:ext>
              </a:extLst>
            </p:cNvPr>
            <p:cNvSpPr/>
            <p:nvPr/>
          </p:nvSpPr>
          <p:spPr>
            <a:xfrm>
              <a:off x="4499610" y="3030287"/>
              <a:ext cx="6854190" cy="640080"/>
            </a:xfrm>
            <a:prstGeom prst="rect">
              <a:avLst/>
            </a:prstGeom>
            <a:solidFill>
              <a:srgbClr val="E3C13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AutoNum type="arabicPeriod"/>
              </a:pPr>
              <a:r>
                <a:rPr lang="en-US" sz="1200" dirty="0">
                  <a:solidFill>
                    <a:prstClr val="black"/>
                  </a:solidFill>
                </a:rPr>
                <a:t>64% of borrowers between 20-40 defaulted on their loans.</a:t>
              </a:r>
            </a:p>
            <a:p>
              <a:pPr marL="228600" indent="-228600">
                <a:buAutoNum type="arabicPeriod"/>
              </a:pPr>
              <a:r>
                <a:rPr lang="en-US" sz="1200" dirty="0">
                  <a:solidFill>
                    <a:prstClr val="black"/>
                  </a:solidFill>
                </a:rPr>
                <a:t>More educated (cat 3,4,5) borrowers have 6% lower default rate than less educated (cat 1,2) </a:t>
              </a:r>
              <a:endParaRPr lang="en-US" sz="1200" dirty="0">
                <a:solidFill>
                  <a:schemeClr val="tx1"/>
                </a:solidFill>
              </a:endParaRPr>
            </a:p>
          </p:txBody>
        </p:sp>
        <p:sp>
          <p:nvSpPr>
            <p:cNvPr id="41" name="Rectangle 40">
              <a:extLst>
                <a:ext uri="{FF2B5EF4-FFF2-40B4-BE49-F238E27FC236}">
                  <a16:creationId xmlns:a16="http://schemas.microsoft.com/office/drawing/2014/main" id="{F71A193D-74EE-414A-8316-94C0388CC260}"/>
                </a:ext>
              </a:extLst>
            </p:cNvPr>
            <p:cNvSpPr/>
            <p:nvPr/>
          </p:nvSpPr>
          <p:spPr>
            <a:xfrm>
              <a:off x="4499610" y="3807527"/>
              <a:ext cx="6854190" cy="640080"/>
            </a:xfrm>
            <a:prstGeom prst="rect">
              <a:avLst/>
            </a:prstGeom>
            <a:solidFill>
              <a:srgbClr val="D29381">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1. 80% of non-defaulters have an existing mortgage</a:t>
              </a:r>
            </a:p>
          </p:txBody>
        </p:sp>
        <p:sp>
          <p:nvSpPr>
            <p:cNvPr id="42" name="Rectangle 41">
              <a:extLst>
                <a:ext uri="{FF2B5EF4-FFF2-40B4-BE49-F238E27FC236}">
                  <a16:creationId xmlns:a16="http://schemas.microsoft.com/office/drawing/2014/main" id="{481059C8-43B0-7845-93C2-AA649C050D0B}"/>
                </a:ext>
              </a:extLst>
            </p:cNvPr>
            <p:cNvSpPr/>
            <p:nvPr/>
          </p:nvSpPr>
          <p:spPr>
            <a:xfrm>
              <a:off x="4499610" y="4584767"/>
              <a:ext cx="6854190" cy="640080"/>
            </a:xfrm>
            <a:prstGeom prst="rect">
              <a:avLst/>
            </a:prstGeom>
            <a:solidFill>
              <a:srgbClr val="6667AB">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1. 75% of defaulters have &lt;$25 free cash available vs Median of $58 for all borrowers (including defaulters)</a:t>
              </a:r>
            </a:p>
          </p:txBody>
        </p:sp>
      </p:grpSp>
      <p:cxnSp>
        <p:nvCxnSpPr>
          <p:cNvPr id="44" name="Straight Connector 43">
            <a:extLst>
              <a:ext uri="{FF2B5EF4-FFF2-40B4-BE49-F238E27FC236}">
                <a16:creationId xmlns:a16="http://schemas.microsoft.com/office/drawing/2014/main" id="{58E39DD6-D49E-364E-A086-D719C8D9DACC}"/>
              </a:ext>
            </a:extLst>
          </p:cNvPr>
          <p:cNvCxnSpPr>
            <a:cxnSpLocks/>
          </p:cNvCxnSpPr>
          <p:nvPr/>
        </p:nvCxnSpPr>
        <p:spPr>
          <a:xfrm>
            <a:off x="7730750" y="1374775"/>
            <a:ext cx="0" cy="4644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 name="Google Shape;284;p17">
            <a:extLst>
              <a:ext uri="{FF2B5EF4-FFF2-40B4-BE49-F238E27FC236}">
                <a16:creationId xmlns:a16="http://schemas.microsoft.com/office/drawing/2014/main" id="{E75B9E95-2D21-3942-83D2-890C0E93C11D}"/>
              </a:ext>
            </a:extLst>
          </p:cNvPr>
          <p:cNvSpPr txBox="1"/>
          <p:nvPr/>
        </p:nvSpPr>
        <p:spPr>
          <a:xfrm>
            <a:off x="809250" y="1330995"/>
            <a:ext cx="1446900" cy="276959"/>
          </a:xfrm>
          <a:prstGeom prst="rect">
            <a:avLst/>
          </a:prstGeom>
          <a:solidFill>
            <a:srgbClr val="E3C13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Recommendations</a:t>
            </a:r>
            <a:endParaRPr sz="1600" dirty="0"/>
          </a:p>
        </p:txBody>
      </p:sp>
      <p:sp>
        <p:nvSpPr>
          <p:cNvPr id="21" name="Google Shape;284;p17">
            <a:extLst>
              <a:ext uri="{FF2B5EF4-FFF2-40B4-BE49-F238E27FC236}">
                <a16:creationId xmlns:a16="http://schemas.microsoft.com/office/drawing/2014/main" id="{F71F3578-BE89-2C41-8FDA-58C1E03AF86E}"/>
              </a:ext>
            </a:extLst>
          </p:cNvPr>
          <p:cNvSpPr txBox="1"/>
          <p:nvPr/>
        </p:nvSpPr>
        <p:spPr>
          <a:xfrm>
            <a:off x="7832350" y="1331467"/>
            <a:ext cx="1446900" cy="276959"/>
          </a:xfrm>
          <a:prstGeom prst="rect">
            <a:avLst/>
          </a:prstGeom>
          <a:solidFill>
            <a:srgbClr val="E3C13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Justifications</a:t>
            </a:r>
            <a:endParaRPr sz="1600" dirty="0"/>
          </a:p>
        </p:txBody>
      </p:sp>
    </p:spTree>
    <p:extLst>
      <p:ext uri="{BB962C8B-B14F-4D97-AF65-F5344CB8AC3E}">
        <p14:creationId xmlns:p14="http://schemas.microsoft.com/office/powerpoint/2010/main" val="1270895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0176-51D9-744A-9EC7-3C8DD7B1F309}"/>
              </a:ext>
            </a:extLst>
          </p:cNvPr>
          <p:cNvSpPr>
            <a:spLocks noGrp="1"/>
          </p:cNvSpPr>
          <p:nvPr>
            <p:ph type="title"/>
          </p:nvPr>
        </p:nvSpPr>
        <p:spPr>
          <a:xfrm>
            <a:off x="0" y="3012633"/>
            <a:ext cx="12192000" cy="1325563"/>
          </a:xfrm>
          <a:solidFill>
            <a:srgbClr val="CCB97E"/>
          </a:solidFill>
        </p:spPr>
        <p:txBody>
          <a:bodyPr/>
          <a:lstStyle/>
          <a:p>
            <a:r>
              <a:rPr lang="en-US" dirty="0"/>
              <a:t>Annexures</a:t>
            </a:r>
          </a:p>
        </p:txBody>
      </p:sp>
      <p:sp>
        <p:nvSpPr>
          <p:cNvPr id="11" name="TextBox 10">
            <a:extLst>
              <a:ext uri="{FF2B5EF4-FFF2-40B4-BE49-F238E27FC236}">
                <a16:creationId xmlns:a16="http://schemas.microsoft.com/office/drawing/2014/main" id="{5CFA73F0-2D28-9643-876A-4479A908D860}"/>
              </a:ext>
            </a:extLst>
          </p:cNvPr>
          <p:cNvSpPr txBox="1"/>
          <p:nvPr/>
        </p:nvSpPr>
        <p:spPr>
          <a:xfrm>
            <a:off x="10721340" y="6492875"/>
            <a:ext cx="1291590" cy="276999"/>
          </a:xfrm>
          <a:prstGeom prst="rect">
            <a:avLst/>
          </a:prstGeom>
          <a:noFill/>
        </p:spPr>
        <p:txBody>
          <a:bodyPr wrap="square" rtlCol="0">
            <a:spAutoFit/>
          </a:bodyPr>
          <a:lstStyle/>
          <a:p>
            <a:r>
              <a:rPr lang="en-US" sz="1200" dirty="0"/>
              <a:t>Speaker: </a:t>
            </a:r>
            <a:r>
              <a:rPr lang="en-US" sz="1200" dirty="0">
                <a:solidFill>
                  <a:srgbClr val="FF0000"/>
                </a:solidFill>
              </a:rPr>
              <a:t>Vishwa</a:t>
            </a:r>
          </a:p>
        </p:txBody>
      </p:sp>
      <p:pic>
        <p:nvPicPr>
          <p:cNvPr id="9" name="Picture 8">
            <a:extLst>
              <a:ext uri="{FF2B5EF4-FFF2-40B4-BE49-F238E27FC236}">
                <a16:creationId xmlns:a16="http://schemas.microsoft.com/office/drawing/2014/main" id="{9A152394-3CC4-564C-A8EF-209CEBC835CF}"/>
              </a:ext>
            </a:extLst>
          </p:cNvPr>
          <p:cNvPicPr>
            <a:picLocks noChangeAspect="1"/>
          </p:cNvPicPr>
          <p:nvPr/>
        </p:nvPicPr>
        <p:blipFill>
          <a:blip r:embed="rId2"/>
          <a:stretch>
            <a:fillRect/>
          </a:stretch>
        </p:blipFill>
        <p:spPr>
          <a:xfrm>
            <a:off x="10347150" y="99869"/>
            <a:ext cx="1730550" cy="446231"/>
          </a:xfrm>
          <a:prstGeom prst="rect">
            <a:avLst/>
          </a:prstGeom>
        </p:spPr>
      </p:pic>
    </p:spTree>
    <p:extLst>
      <p:ext uri="{BB962C8B-B14F-4D97-AF65-F5344CB8AC3E}">
        <p14:creationId xmlns:p14="http://schemas.microsoft.com/office/powerpoint/2010/main" val="672375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04444-F1F8-7940-A867-07B40AF7DC10}"/>
              </a:ext>
            </a:extLst>
          </p:cNvPr>
          <p:cNvSpPr>
            <a:spLocks noGrp="1"/>
          </p:cNvSpPr>
          <p:nvPr>
            <p:ph type="title"/>
          </p:nvPr>
        </p:nvSpPr>
        <p:spPr/>
        <p:txBody>
          <a:bodyPr/>
          <a:lstStyle/>
          <a:p>
            <a:r>
              <a:rPr lang="en-US" dirty="0"/>
              <a:t>Agenda</a:t>
            </a:r>
          </a:p>
        </p:txBody>
      </p:sp>
      <p:pic>
        <p:nvPicPr>
          <p:cNvPr id="4" name="Picture 3">
            <a:extLst>
              <a:ext uri="{FF2B5EF4-FFF2-40B4-BE49-F238E27FC236}">
                <a16:creationId xmlns:a16="http://schemas.microsoft.com/office/drawing/2014/main" id="{0CFD17D6-FBB3-8743-A10F-D348B653B815}"/>
              </a:ext>
            </a:extLst>
          </p:cNvPr>
          <p:cNvPicPr>
            <a:picLocks noChangeAspect="1"/>
          </p:cNvPicPr>
          <p:nvPr/>
        </p:nvPicPr>
        <p:blipFill>
          <a:blip r:embed="rId2"/>
          <a:stretch>
            <a:fillRect/>
          </a:stretch>
        </p:blipFill>
        <p:spPr>
          <a:xfrm>
            <a:off x="10347150" y="99869"/>
            <a:ext cx="1730550" cy="446231"/>
          </a:xfrm>
          <a:prstGeom prst="rect">
            <a:avLst/>
          </a:prstGeom>
        </p:spPr>
      </p:pic>
      <p:sp>
        <p:nvSpPr>
          <p:cNvPr id="5" name="Right Bracket 4">
            <a:extLst>
              <a:ext uri="{FF2B5EF4-FFF2-40B4-BE49-F238E27FC236}">
                <a16:creationId xmlns:a16="http://schemas.microsoft.com/office/drawing/2014/main" id="{1B9A4E69-8D7C-BB45-8E65-5BB269DEDF43}"/>
              </a:ext>
            </a:extLst>
          </p:cNvPr>
          <p:cNvSpPr/>
          <p:nvPr/>
        </p:nvSpPr>
        <p:spPr>
          <a:xfrm>
            <a:off x="7477127" y="1825626"/>
            <a:ext cx="80644" cy="728642"/>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ket 5">
            <a:extLst>
              <a:ext uri="{FF2B5EF4-FFF2-40B4-BE49-F238E27FC236}">
                <a16:creationId xmlns:a16="http://schemas.microsoft.com/office/drawing/2014/main" id="{D53CF20B-E3F8-B34D-8C37-665A75743237}"/>
              </a:ext>
            </a:extLst>
          </p:cNvPr>
          <p:cNvSpPr/>
          <p:nvPr/>
        </p:nvSpPr>
        <p:spPr>
          <a:xfrm>
            <a:off x="7477127" y="2667407"/>
            <a:ext cx="80645" cy="94744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ket 6">
            <a:extLst>
              <a:ext uri="{FF2B5EF4-FFF2-40B4-BE49-F238E27FC236}">
                <a16:creationId xmlns:a16="http://schemas.microsoft.com/office/drawing/2014/main" id="{2978E460-FEFE-C54C-ACAA-80978D951280}"/>
              </a:ext>
            </a:extLst>
          </p:cNvPr>
          <p:cNvSpPr/>
          <p:nvPr/>
        </p:nvSpPr>
        <p:spPr>
          <a:xfrm>
            <a:off x="7489827" y="4461757"/>
            <a:ext cx="56514" cy="356335"/>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ket 7">
            <a:extLst>
              <a:ext uri="{FF2B5EF4-FFF2-40B4-BE49-F238E27FC236}">
                <a16:creationId xmlns:a16="http://schemas.microsoft.com/office/drawing/2014/main" id="{BDF97575-B388-8748-A7B9-DEE8F29DF0B6}"/>
              </a:ext>
            </a:extLst>
          </p:cNvPr>
          <p:cNvSpPr/>
          <p:nvPr/>
        </p:nvSpPr>
        <p:spPr>
          <a:xfrm>
            <a:off x="7477127" y="3710175"/>
            <a:ext cx="80009" cy="662801"/>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ket 8">
            <a:extLst>
              <a:ext uri="{FF2B5EF4-FFF2-40B4-BE49-F238E27FC236}">
                <a16:creationId xmlns:a16="http://schemas.microsoft.com/office/drawing/2014/main" id="{64B69D99-B6A9-F749-BDF1-A673925923AC}"/>
              </a:ext>
            </a:extLst>
          </p:cNvPr>
          <p:cNvSpPr/>
          <p:nvPr/>
        </p:nvSpPr>
        <p:spPr>
          <a:xfrm>
            <a:off x="7477127" y="4931231"/>
            <a:ext cx="63500" cy="55516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D25126AB-C174-A94D-8810-053044637F24}"/>
              </a:ext>
            </a:extLst>
          </p:cNvPr>
          <p:cNvSpPr txBox="1"/>
          <p:nvPr/>
        </p:nvSpPr>
        <p:spPr>
          <a:xfrm>
            <a:off x="7799072" y="2065477"/>
            <a:ext cx="2512060" cy="276999"/>
          </a:xfrm>
          <a:prstGeom prst="rect">
            <a:avLst/>
          </a:prstGeom>
          <a:noFill/>
        </p:spPr>
        <p:txBody>
          <a:bodyPr wrap="square" rtlCol="0">
            <a:spAutoFit/>
          </a:bodyPr>
          <a:lstStyle/>
          <a:p>
            <a:r>
              <a:rPr lang="en-US" sz="1200" dirty="0"/>
              <a:t>Speaker: </a:t>
            </a:r>
            <a:r>
              <a:rPr lang="en-US" sz="1200" dirty="0" err="1">
                <a:solidFill>
                  <a:srgbClr val="FF0000"/>
                </a:solidFill>
              </a:rPr>
              <a:t>Praneetha</a:t>
            </a:r>
            <a:r>
              <a:rPr lang="en-US" sz="1200" dirty="0">
                <a:solidFill>
                  <a:srgbClr val="FF0000"/>
                </a:solidFill>
              </a:rPr>
              <a:t> VC</a:t>
            </a:r>
          </a:p>
        </p:txBody>
      </p:sp>
      <p:sp>
        <p:nvSpPr>
          <p:cNvPr id="15" name="TextBox 14">
            <a:extLst>
              <a:ext uri="{FF2B5EF4-FFF2-40B4-BE49-F238E27FC236}">
                <a16:creationId xmlns:a16="http://schemas.microsoft.com/office/drawing/2014/main" id="{C22AF76F-B17E-334F-843B-AB0BBA5EDAED}"/>
              </a:ext>
            </a:extLst>
          </p:cNvPr>
          <p:cNvSpPr txBox="1"/>
          <p:nvPr/>
        </p:nvSpPr>
        <p:spPr>
          <a:xfrm>
            <a:off x="7799072" y="2999620"/>
            <a:ext cx="2512060" cy="276999"/>
          </a:xfrm>
          <a:prstGeom prst="rect">
            <a:avLst/>
          </a:prstGeom>
          <a:noFill/>
        </p:spPr>
        <p:txBody>
          <a:bodyPr wrap="square" rtlCol="0">
            <a:spAutoFit/>
          </a:bodyPr>
          <a:lstStyle/>
          <a:p>
            <a:r>
              <a:rPr lang="en-US" sz="1200" dirty="0"/>
              <a:t>Speaker: </a:t>
            </a:r>
            <a:r>
              <a:rPr lang="en-US" sz="1200" dirty="0">
                <a:solidFill>
                  <a:srgbClr val="FF0000"/>
                </a:solidFill>
              </a:rPr>
              <a:t>Karthik L</a:t>
            </a:r>
          </a:p>
        </p:txBody>
      </p:sp>
      <p:sp>
        <p:nvSpPr>
          <p:cNvPr id="16" name="TextBox 15">
            <a:extLst>
              <a:ext uri="{FF2B5EF4-FFF2-40B4-BE49-F238E27FC236}">
                <a16:creationId xmlns:a16="http://schemas.microsoft.com/office/drawing/2014/main" id="{F6C24786-029F-694F-996F-3C870FDCAFCE}"/>
              </a:ext>
            </a:extLst>
          </p:cNvPr>
          <p:cNvSpPr txBox="1"/>
          <p:nvPr/>
        </p:nvSpPr>
        <p:spPr>
          <a:xfrm>
            <a:off x="7799072" y="3883926"/>
            <a:ext cx="2512060" cy="276999"/>
          </a:xfrm>
          <a:prstGeom prst="rect">
            <a:avLst/>
          </a:prstGeom>
          <a:noFill/>
        </p:spPr>
        <p:txBody>
          <a:bodyPr wrap="square" rtlCol="0">
            <a:spAutoFit/>
          </a:bodyPr>
          <a:lstStyle/>
          <a:p>
            <a:r>
              <a:rPr lang="en-US" sz="1200" dirty="0"/>
              <a:t>Speaker: </a:t>
            </a:r>
            <a:r>
              <a:rPr lang="en-US" sz="1200" dirty="0">
                <a:solidFill>
                  <a:srgbClr val="FF0000"/>
                </a:solidFill>
              </a:rPr>
              <a:t>Nicholas L</a:t>
            </a:r>
          </a:p>
        </p:txBody>
      </p:sp>
      <p:sp>
        <p:nvSpPr>
          <p:cNvPr id="17" name="TextBox 16">
            <a:extLst>
              <a:ext uri="{FF2B5EF4-FFF2-40B4-BE49-F238E27FC236}">
                <a16:creationId xmlns:a16="http://schemas.microsoft.com/office/drawing/2014/main" id="{1B7987E2-45AA-5E4C-8669-168215B252FE}"/>
              </a:ext>
            </a:extLst>
          </p:cNvPr>
          <p:cNvSpPr txBox="1"/>
          <p:nvPr/>
        </p:nvSpPr>
        <p:spPr>
          <a:xfrm>
            <a:off x="7835090" y="4535714"/>
            <a:ext cx="2512060" cy="276999"/>
          </a:xfrm>
          <a:prstGeom prst="rect">
            <a:avLst/>
          </a:prstGeom>
          <a:noFill/>
        </p:spPr>
        <p:txBody>
          <a:bodyPr wrap="square" rtlCol="0">
            <a:spAutoFit/>
          </a:bodyPr>
          <a:lstStyle/>
          <a:p>
            <a:r>
              <a:rPr lang="en-US" sz="1200" dirty="0"/>
              <a:t>Speaker: </a:t>
            </a:r>
            <a:r>
              <a:rPr lang="en-US" sz="1200" dirty="0" err="1">
                <a:solidFill>
                  <a:srgbClr val="FF0000"/>
                </a:solidFill>
              </a:rPr>
              <a:t>Jahnavi</a:t>
            </a:r>
            <a:r>
              <a:rPr lang="en-US" sz="1200" dirty="0">
                <a:solidFill>
                  <a:srgbClr val="FF0000"/>
                </a:solidFill>
              </a:rPr>
              <a:t> A</a:t>
            </a:r>
          </a:p>
        </p:txBody>
      </p:sp>
      <p:sp>
        <p:nvSpPr>
          <p:cNvPr id="18" name="TextBox 17">
            <a:extLst>
              <a:ext uri="{FF2B5EF4-FFF2-40B4-BE49-F238E27FC236}">
                <a16:creationId xmlns:a16="http://schemas.microsoft.com/office/drawing/2014/main" id="{692FCED6-5522-8149-B54C-2DA2B8BB208F}"/>
              </a:ext>
            </a:extLst>
          </p:cNvPr>
          <p:cNvSpPr txBox="1"/>
          <p:nvPr/>
        </p:nvSpPr>
        <p:spPr>
          <a:xfrm>
            <a:off x="7835090" y="5085871"/>
            <a:ext cx="2512060" cy="276999"/>
          </a:xfrm>
          <a:prstGeom prst="rect">
            <a:avLst/>
          </a:prstGeom>
          <a:noFill/>
        </p:spPr>
        <p:txBody>
          <a:bodyPr wrap="square" rtlCol="0">
            <a:spAutoFit/>
          </a:bodyPr>
          <a:lstStyle/>
          <a:p>
            <a:r>
              <a:rPr lang="en-US" sz="1200" dirty="0"/>
              <a:t>Speaker: </a:t>
            </a:r>
            <a:r>
              <a:rPr lang="en-US" sz="1200" dirty="0">
                <a:solidFill>
                  <a:srgbClr val="FF0000"/>
                </a:solidFill>
              </a:rPr>
              <a:t>Vishwa S</a:t>
            </a:r>
          </a:p>
        </p:txBody>
      </p:sp>
      <p:sp>
        <p:nvSpPr>
          <p:cNvPr id="19" name="Content Placeholder 2">
            <a:extLst>
              <a:ext uri="{FF2B5EF4-FFF2-40B4-BE49-F238E27FC236}">
                <a16:creationId xmlns:a16="http://schemas.microsoft.com/office/drawing/2014/main" id="{BAD93BE9-4256-F34F-9043-BE9BF13BCD9B}"/>
              </a:ext>
            </a:extLst>
          </p:cNvPr>
          <p:cNvSpPr>
            <a:spLocks noGrp="1"/>
          </p:cNvSpPr>
          <p:nvPr>
            <p:ph idx="1"/>
          </p:nvPr>
        </p:nvSpPr>
        <p:spPr>
          <a:xfrm>
            <a:off x="838200" y="1825625"/>
            <a:ext cx="6449060" cy="4351338"/>
          </a:xfrm>
        </p:spPr>
        <p:txBody>
          <a:bodyPr>
            <a:normAutofit fontScale="85000" lnSpcReduction="20000"/>
          </a:bodyPr>
          <a:lstStyle/>
          <a:p>
            <a:pPr fontAlgn="base"/>
            <a:r>
              <a:rPr lang="en-IN" dirty="0"/>
              <a:t>Business Brief</a:t>
            </a:r>
          </a:p>
          <a:p>
            <a:pPr fontAlgn="base"/>
            <a:r>
              <a:rPr lang="en-IN" dirty="0"/>
              <a:t>Scope Definition</a:t>
            </a:r>
          </a:p>
          <a:p>
            <a:pPr fontAlgn="base"/>
            <a:r>
              <a:rPr lang="en-IN" dirty="0"/>
              <a:t>Overall Approach</a:t>
            </a:r>
          </a:p>
          <a:p>
            <a:pPr fontAlgn="base"/>
            <a:r>
              <a:rPr lang="en-IN" dirty="0"/>
              <a:t>Data Sampling</a:t>
            </a:r>
          </a:p>
          <a:p>
            <a:pPr fontAlgn="base"/>
            <a:r>
              <a:rPr lang="en-IN" dirty="0"/>
              <a:t>Data Exploration – Observations and Trends</a:t>
            </a:r>
          </a:p>
          <a:p>
            <a:pPr fontAlgn="base"/>
            <a:r>
              <a:rPr lang="en-IN" dirty="0"/>
              <a:t>Data Exploration - PCA</a:t>
            </a:r>
          </a:p>
          <a:p>
            <a:pPr fontAlgn="base"/>
            <a:r>
              <a:rPr lang="en-IN" dirty="0"/>
              <a:t>Models – Comparison Summary Slide</a:t>
            </a:r>
          </a:p>
          <a:p>
            <a:pPr fontAlgn="base"/>
            <a:r>
              <a:rPr lang="en-IN" dirty="0"/>
              <a:t>Best Model – Performance Analysis</a:t>
            </a:r>
          </a:p>
          <a:p>
            <a:pPr fontAlgn="base"/>
            <a:r>
              <a:rPr lang="en-IN" dirty="0"/>
              <a:t>Model of Choice</a:t>
            </a:r>
          </a:p>
          <a:p>
            <a:pPr fontAlgn="base"/>
            <a:r>
              <a:rPr lang="en-IN" dirty="0"/>
              <a:t>Recommendation and justifications</a:t>
            </a:r>
          </a:p>
          <a:p>
            <a:pPr fontAlgn="base"/>
            <a:r>
              <a:rPr lang="en-IN" dirty="0"/>
              <a:t>Appendix – Include details of other models</a:t>
            </a:r>
          </a:p>
        </p:txBody>
      </p:sp>
      <p:sp>
        <p:nvSpPr>
          <p:cNvPr id="20" name="TextBox 19">
            <a:extLst>
              <a:ext uri="{FF2B5EF4-FFF2-40B4-BE49-F238E27FC236}">
                <a16:creationId xmlns:a16="http://schemas.microsoft.com/office/drawing/2014/main" id="{4D0E694F-524C-374E-AAC5-1EA8803B72FF}"/>
              </a:ext>
            </a:extLst>
          </p:cNvPr>
          <p:cNvSpPr txBox="1"/>
          <p:nvPr/>
        </p:nvSpPr>
        <p:spPr>
          <a:xfrm>
            <a:off x="10347150" y="6492875"/>
            <a:ext cx="1665780" cy="276999"/>
          </a:xfrm>
          <a:prstGeom prst="rect">
            <a:avLst/>
          </a:prstGeom>
          <a:noFill/>
        </p:spPr>
        <p:txBody>
          <a:bodyPr wrap="square" rtlCol="0">
            <a:spAutoFit/>
          </a:bodyPr>
          <a:lstStyle/>
          <a:p>
            <a:r>
              <a:rPr lang="en-US" sz="1200" dirty="0"/>
              <a:t>Speaker: </a:t>
            </a:r>
            <a:r>
              <a:rPr lang="en-US" sz="1200" dirty="0" err="1">
                <a:solidFill>
                  <a:srgbClr val="FF0000"/>
                </a:solidFill>
              </a:rPr>
              <a:t>Praneetha</a:t>
            </a:r>
            <a:r>
              <a:rPr lang="en-US" sz="1200" dirty="0">
                <a:solidFill>
                  <a:srgbClr val="FF0000"/>
                </a:solidFill>
              </a:rPr>
              <a:t> VC</a:t>
            </a:r>
          </a:p>
        </p:txBody>
      </p:sp>
    </p:spTree>
    <p:extLst>
      <p:ext uri="{BB962C8B-B14F-4D97-AF65-F5344CB8AC3E}">
        <p14:creationId xmlns:p14="http://schemas.microsoft.com/office/powerpoint/2010/main" val="3516797850"/>
      </p:ext>
    </p:extLst>
  </p:cSld>
  <p:clrMapOvr>
    <a:masterClrMapping/>
  </p:clrMapOvr>
  <mc:AlternateContent xmlns:mc="http://schemas.openxmlformats.org/markup-compatibility/2006">
    <mc:Choice xmlns:p14="http://schemas.microsoft.com/office/powerpoint/2010/main" Requires="p14">
      <p:transition spd="slow" p14:dur="2000" advTm="3599"/>
    </mc:Choice>
    <mc:Fallback>
      <p:transition spd="slow" advTm="359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277"/>
        <p:cNvGrpSpPr/>
        <p:nvPr/>
      </p:nvGrpSpPr>
      <p:grpSpPr>
        <a:xfrm>
          <a:off x="0" y="0"/>
          <a:ext cx="0" cy="0"/>
          <a:chOff x="0" y="0"/>
          <a:chExt cx="0" cy="0"/>
        </a:xfrm>
      </p:grpSpPr>
      <p:sp>
        <p:nvSpPr>
          <p:cNvPr id="279" name="Google Shape;279;p17"/>
          <p:cNvSpPr/>
          <p:nvPr/>
        </p:nvSpPr>
        <p:spPr>
          <a:xfrm rot="5400000">
            <a:off x="3198563" y="3930551"/>
            <a:ext cx="3964334" cy="446632"/>
          </a:xfrm>
          <a:prstGeom prst="triangle">
            <a:avLst>
              <a:gd name="adj" fmla="val 50000"/>
            </a:avLst>
          </a:prstGeom>
          <a:solidFill>
            <a:srgbClr val="625C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80" name="Google Shape;280;p17"/>
          <p:cNvPicPr preferRelativeResize="0"/>
          <p:nvPr/>
        </p:nvPicPr>
        <p:blipFill rotWithShape="1">
          <a:blip r:embed="rId3">
            <a:alphaModFix/>
          </a:blip>
          <a:srcRect t="4277" r="20836" b="12238"/>
          <a:stretch/>
        </p:blipFill>
        <p:spPr>
          <a:xfrm>
            <a:off x="1999023" y="1964877"/>
            <a:ext cx="2676407" cy="4412645"/>
          </a:xfrm>
          <a:prstGeom prst="rect">
            <a:avLst/>
          </a:prstGeom>
          <a:noFill/>
          <a:ln>
            <a:noFill/>
          </a:ln>
        </p:spPr>
      </p:pic>
      <p:pic>
        <p:nvPicPr>
          <p:cNvPr id="281" name="Google Shape;281;p17"/>
          <p:cNvPicPr preferRelativeResize="0"/>
          <p:nvPr/>
        </p:nvPicPr>
        <p:blipFill rotWithShape="1">
          <a:blip r:embed="rId4">
            <a:alphaModFix/>
          </a:blip>
          <a:srcRect t="15961" b="70894"/>
          <a:stretch/>
        </p:blipFill>
        <p:spPr>
          <a:xfrm>
            <a:off x="5578877" y="2171700"/>
            <a:ext cx="4762624" cy="632056"/>
          </a:xfrm>
          <a:prstGeom prst="rect">
            <a:avLst/>
          </a:prstGeom>
          <a:noFill/>
          <a:ln>
            <a:solidFill>
              <a:schemeClr val="tx1"/>
            </a:solidFill>
          </a:ln>
        </p:spPr>
      </p:pic>
      <p:pic>
        <p:nvPicPr>
          <p:cNvPr id="282" name="Google Shape;282;p17"/>
          <p:cNvPicPr preferRelativeResize="0"/>
          <p:nvPr/>
        </p:nvPicPr>
        <p:blipFill rotWithShape="1">
          <a:blip r:embed="rId4">
            <a:alphaModFix/>
          </a:blip>
          <a:srcRect l="2039" t="33911" r="10289" b="42542"/>
          <a:stretch/>
        </p:blipFill>
        <p:spPr>
          <a:xfrm>
            <a:off x="5584526" y="3086417"/>
            <a:ext cx="4762624" cy="1325564"/>
          </a:xfrm>
          <a:prstGeom prst="rect">
            <a:avLst/>
          </a:prstGeom>
          <a:noFill/>
          <a:ln>
            <a:solidFill>
              <a:schemeClr val="tx1"/>
            </a:solidFill>
          </a:ln>
        </p:spPr>
      </p:pic>
      <p:pic>
        <p:nvPicPr>
          <p:cNvPr id="283" name="Google Shape;283;p17"/>
          <p:cNvPicPr preferRelativeResize="0"/>
          <p:nvPr/>
        </p:nvPicPr>
        <p:blipFill rotWithShape="1">
          <a:blip r:embed="rId4">
            <a:alphaModFix/>
          </a:blip>
          <a:srcRect l="5562" t="63865" r="17904" b="1502"/>
          <a:stretch/>
        </p:blipFill>
        <p:spPr>
          <a:xfrm>
            <a:off x="5544850" y="4708276"/>
            <a:ext cx="4802300" cy="1622202"/>
          </a:xfrm>
          <a:prstGeom prst="rect">
            <a:avLst/>
          </a:prstGeom>
          <a:noFill/>
          <a:ln>
            <a:solidFill>
              <a:schemeClr val="tx1"/>
            </a:solidFill>
          </a:ln>
        </p:spPr>
      </p:pic>
      <p:sp>
        <p:nvSpPr>
          <p:cNvPr id="284" name="Google Shape;284;p17"/>
          <p:cNvSpPr txBox="1"/>
          <p:nvPr/>
        </p:nvSpPr>
        <p:spPr>
          <a:xfrm>
            <a:off x="7222550" y="4431317"/>
            <a:ext cx="1446900"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Confusion Matrix</a:t>
            </a:r>
            <a:endParaRPr sz="1600" dirty="0"/>
          </a:p>
        </p:txBody>
      </p:sp>
      <p:sp>
        <p:nvSpPr>
          <p:cNvPr id="285" name="Google Shape;285;p17"/>
          <p:cNvSpPr txBox="1"/>
          <p:nvPr/>
        </p:nvSpPr>
        <p:spPr>
          <a:xfrm>
            <a:off x="1999023" y="1523288"/>
            <a:ext cx="1278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a:ea typeface="Calibri"/>
                <a:cs typeface="Calibri"/>
                <a:sym typeface="Calibri"/>
              </a:rPr>
              <a:t>INPUTS</a:t>
            </a:r>
            <a:endParaRPr sz="1400" b="0" i="0" u="none" strike="noStrike" cap="none" dirty="0">
              <a:solidFill>
                <a:srgbClr val="000000"/>
              </a:solidFill>
              <a:latin typeface="Calibri"/>
              <a:ea typeface="Calibri"/>
              <a:cs typeface="Calibri"/>
              <a:sym typeface="Calibri"/>
            </a:endParaRPr>
          </a:p>
        </p:txBody>
      </p:sp>
      <p:sp>
        <p:nvSpPr>
          <p:cNvPr id="10" name="TextBox 9">
            <a:extLst>
              <a:ext uri="{FF2B5EF4-FFF2-40B4-BE49-F238E27FC236}">
                <a16:creationId xmlns:a16="http://schemas.microsoft.com/office/drawing/2014/main" id="{FC0918C3-E321-AA43-902A-B9ADE1D2AD0A}"/>
              </a:ext>
            </a:extLst>
          </p:cNvPr>
          <p:cNvSpPr txBox="1"/>
          <p:nvPr/>
        </p:nvSpPr>
        <p:spPr>
          <a:xfrm>
            <a:off x="10721340" y="6631102"/>
            <a:ext cx="1291590" cy="276999"/>
          </a:xfrm>
          <a:prstGeom prst="rect">
            <a:avLst/>
          </a:prstGeom>
          <a:noFill/>
        </p:spPr>
        <p:txBody>
          <a:bodyPr wrap="square" rtlCol="0">
            <a:spAutoFit/>
          </a:bodyPr>
          <a:lstStyle/>
          <a:p>
            <a:r>
              <a:rPr lang="en-US" sz="1200" dirty="0"/>
              <a:t>Speaker: </a:t>
            </a:r>
            <a:r>
              <a:rPr lang="en-US" sz="1200" dirty="0">
                <a:solidFill>
                  <a:srgbClr val="FF0000"/>
                </a:solidFill>
              </a:rPr>
              <a:t>Vishwa</a:t>
            </a:r>
          </a:p>
        </p:txBody>
      </p:sp>
      <p:pic>
        <p:nvPicPr>
          <p:cNvPr id="11" name="Picture 10">
            <a:extLst>
              <a:ext uri="{FF2B5EF4-FFF2-40B4-BE49-F238E27FC236}">
                <a16:creationId xmlns:a16="http://schemas.microsoft.com/office/drawing/2014/main" id="{7B5E9F04-2EDB-0E44-945B-D3870E5FCB26}"/>
              </a:ext>
            </a:extLst>
          </p:cNvPr>
          <p:cNvPicPr>
            <a:picLocks noChangeAspect="1"/>
          </p:cNvPicPr>
          <p:nvPr/>
        </p:nvPicPr>
        <p:blipFill>
          <a:blip r:embed="rId5"/>
          <a:stretch>
            <a:fillRect/>
          </a:stretch>
        </p:blipFill>
        <p:spPr>
          <a:xfrm>
            <a:off x="10347150" y="99869"/>
            <a:ext cx="1730550" cy="446231"/>
          </a:xfrm>
          <a:prstGeom prst="rect">
            <a:avLst/>
          </a:prstGeom>
        </p:spPr>
      </p:pic>
      <p:sp>
        <p:nvSpPr>
          <p:cNvPr id="13" name="Google Shape;242;p16">
            <a:extLst>
              <a:ext uri="{FF2B5EF4-FFF2-40B4-BE49-F238E27FC236}">
                <a16:creationId xmlns:a16="http://schemas.microsoft.com/office/drawing/2014/main" id="{021A2D06-1645-DE42-BCF4-ECB6520A10EA}"/>
              </a:ext>
            </a:extLst>
          </p:cNvPr>
          <p:cNvSpPr txBox="1">
            <a:spLocks/>
          </p:cNvSpPr>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buFont typeface="Calibri"/>
              <a:buNone/>
            </a:pPr>
            <a:r>
              <a:rPr lang="en-US" dirty="0"/>
              <a:t>Bootstrapped Forest</a:t>
            </a:r>
          </a:p>
        </p:txBody>
      </p:sp>
      <p:sp>
        <p:nvSpPr>
          <p:cNvPr id="15" name="Google Shape;284;p17">
            <a:extLst>
              <a:ext uri="{FF2B5EF4-FFF2-40B4-BE49-F238E27FC236}">
                <a16:creationId xmlns:a16="http://schemas.microsoft.com/office/drawing/2014/main" id="{80331D4F-C13C-9D4C-B262-52FDD7EF4696}"/>
              </a:ext>
            </a:extLst>
          </p:cNvPr>
          <p:cNvSpPr txBox="1"/>
          <p:nvPr/>
        </p:nvSpPr>
        <p:spPr>
          <a:xfrm>
            <a:off x="7119680" y="2813424"/>
            <a:ext cx="1446900" cy="27695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dk1"/>
                </a:solidFill>
                <a:latin typeface="Calibri"/>
                <a:ea typeface="Calibri"/>
                <a:cs typeface="Calibri"/>
                <a:sym typeface="Calibri"/>
              </a:rPr>
              <a:t>Overall Statistics</a:t>
            </a:r>
            <a:endParaRPr sz="1600" dirty="0"/>
          </a:p>
        </p:txBody>
      </p:sp>
      <p:sp>
        <p:nvSpPr>
          <p:cNvPr id="16" name="Google Shape;284;p17">
            <a:extLst>
              <a:ext uri="{FF2B5EF4-FFF2-40B4-BE49-F238E27FC236}">
                <a16:creationId xmlns:a16="http://schemas.microsoft.com/office/drawing/2014/main" id="{B8E00D3A-4497-8A49-ADCE-DF9D6B5EA87B}"/>
              </a:ext>
            </a:extLst>
          </p:cNvPr>
          <p:cNvSpPr txBox="1"/>
          <p:nvPr/>
        </p:nvSpPr>
        <p:spPr>
          <a:xfrm>
            <a:off x="7153343" y="1813312"/>
            <a:ext cx="1446900"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Specifications</a:t>
            </a:r>
            <a:endParaRPr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241"/>
        <p:cNvGrpSpPr/>
        <p:nvPr/>
      </p:nvGrpSpPr>
      <p:grpSpPr>
        <a:xfrm>
          <a:off x="0" y="0"/>
          <a:ext cx="0" cy="0"/>
          <a:chOff x="0" y="0"/>
          <a:chExt cx="0" cy="0"/>
        </a:xfrm>
      </p:grpSpPr>
      <p:sp>
        <p:nvSpPr>
          <p:cNvPr id="242" name="Google Shape;24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Bootstrapped Forest</a:t>
            </a:r>
            <a:endParaRPr dirty="0"/>
          </a:p>
        </p:txBody>
      </p:sp>
      <p:sp>
        <p:nvSpPr>
          <p:cNvPr id="251" name="Google Shape;251;p16"/>
          <p:cNvSpPr txBox="1"/>
          <p:nvPr/>
        </p:nvSpPr>
        <p:spPr>
          <a:xfrm>
            <a:off x="2117565" y="3788829"/>
            <a:ext cx="8168058" cy="276959"/>
          </a:xfrm>
          <a:prstGeom prst="rect">
            <a:avLst/>
          </a:prstGeom>
          <a:solidFill>
            <a:srgbClr val="625C6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bg1"/>
                </a:solidFill>
                <a:latin typeface="Calibri"/>
                <a:ea typeface="Calibri"/>
                <a:cs typeface="Calibri"/>
                <a:sym typeface="Calibri"/>
              </a:rPr>
              <a:t>ROC</a:t>
            </a:r>
            <a:endParaRPr sz="1200" dirty="0">
              <a:solidFill>
                <a:schemeClr val="bg1"/>
              </a:solidFill>
            </a:endParaRPr>
          </a:p>
        </p:txBody>
      </p:sp>
      <p:sp>
        <p:nvSpPr>
          <p:cNvPr id="252" name="Google Shape;252;p16"/>
          <p:cNvSpPr txBox="1"/>
          <p:nvPr/>
        </p:nvSpPr>
        <p:spPr>
          <a:xfrm>
            <a:off x="2106930" y="1519635"/>
            <a:ext cx="8201722" cy="276959"/>
          </a:xfrm>
          <a:prstGeom prst="rect">
            <a:avLst/>
          </a:prstGeom>
          <a:solidFill>
            <a:srgbClr val="625C6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bg1"/>
                </a:solidFill>
                <a:latin typeface="Calibri"/>
                <a:ea typeface="Calibri"/>
                <a:cs typeface="Calibri"/>
                <a:sym typeface="Calibri"/>
              </a:rPr>
              <a:t>Lift Curve</a:t>
            </a:r>
            <a:endParaRPr sz="1200" dirty="0">
              <a:solidFill>
                <a:schemeClr val="bg1"/>
              </a:solidFill>
            </a:endParaRPr>
          </a:p>
        </p:txBody>
      </p:sp>
      <p:sp>
        <p:nvSpPr>
          <p:cNvPr id="22" name="TextBox 21">
            <a:extLst>
              <a:ext uri="{FF2B5EF4-FFF2-40B4-BE49-F238E27FC236}">
                <a16:creationId xmlns:a16="http://schemas.microsoft.com/office/drawing/2014/main" id="{98BA379B-6B8F-E040-836C-70D2997401C0}"/>
              </a:ext>
            </a:extLst>
          </p:cNvPr>
          <p:cNvSpPr txBox="1"/>
          <p:nvPr/>
        </p:nvSpPr>
        <p:spPr>
          <a:xfrm>
            <a:off x="10721340" y="6631102"/>
            <a:ext cx="1291590" cy="276999"/>
          </a:xfrm>
          <a:prstGeom prst="rect">
            <a:avLst/>
          </a:prstGeom>
          <a:noFill/>
        </p:spPr>
        <p:txBody>
          <a:bodyPr wrap="square" rtlCol="0">
            <a:spAutoFit/>
          </a:bodyPr>
          <a:lstStyle/>
          <a:p>
            <a:r>
              <a:rPr lang="en-US" sz="1200" dirty="0"/>
              <a:t>Speaker: </a:t>
            </a:r>
            <a:r>
              <a:rPr lang="en-US" sz="1200" dirty="0">
                <a:solidFill>
                  <a:srgbClr val="FF0000"/>
                </a:solidFill>
              </a:rPr>
              <a:t>Vishwa</a:t>
            </a:r>
          </a:p>
        </p:txBody>
      </p:sp>
      <p:pic>
        <p:nvPicPr>
          <p:cNvPr id="23" name="Picture 22">
            <a:extLst>
              <a:ext uri="{FF2B5EF4-FFF2-40B4-BE49-F238E27FC236}">
                <a16:creationId xmlns:a16="http://schemas.microsoft.com/office/drawing/2014/main" id="{578CAE13-CB97-EC42-A9B8-357E1CEA063C}"/>
              </a:ext>
            </a:extLst>
          </p:cNvPr>
          <p:cNvPicPr>
            <a:picLocks noChangeAspect="1"/>
          </p:cNvPicPr>
          <p:nvPr/>
        </p:nvPicPr>
        <p:blipFill>
          <a:blip r:embed="rId3"/>
          <a:stretch>
            <a:fillRect/>
          </a:stretch>
        </p:blipFill>
        <p:spPr>
          <a:xfrm>
            <a:off x="10347150" y="99869"/>
            <a:ext cx="1730550" cy="446231"/>
          </a:xfrm>
          <a:prstGeom prst="rect">
            <a:avLst/>
          </a:prstGeom>
        </p:spPr>
      </p:pic>
      <p:pic>
        <p:nvPicPr>
          <p:cNvPr id="24" name="Picture 23" descr="Chart&#10;&#10;Description automatically generated with medium confidence">
            <a:extLst>
              <a:ext uri="{FF2B5EF4-FFF2-40B4-BE49-F238E27FC236}">
                <a16:creationId xmlns:a16="http://schemas.microsoft.com/office/drawing/2014/main" id="{AEE927DA-96F8-CD4B-BF89-3CBD6C30C0E9}"/>
              </a:ext>
            </a:extLst>
          </p:cNvPr>
          <p:cNvPicPr>
            <a:picLocks noChangeAspect="1"/>
          </p:cNvPicPr>
          <p:nvPr/>
        </p:nvPicPr>
        <p:blipFill rotWithShape="1">
          <a:blip r:embed="rId4"/>
          <a:srcRect l="93799" t="38040" r="-63" b="55427"/>
          <a:stretch/>
        </p:blipFill>
        <p:spPr>
          <a:xfrm>
            <a:off x="4905334" y="6402046"/>
            <a:ext cx="350875" cy="306646"/>
          </a:xfrm>
          <a:prstGeom prst="rect">
            <a:avLst/>
          </a:prstGeom>
        </p:spPr>
      </p:pic>
      <p:sp>
        <p:nvSpPr>
          <p:cNvPr id="25" name="TextBox 24">
            <a:extLst>
              <a:ext uri="{FF2B5EF4-FFF2-40B4-BE49-F238E27FC236}">
                <a16:creationId xmlns:a16="http://schemas.microsoft.com/office/drawing/2014/main" id="{D588F4FC-2E25-B54A-88BF-FB503CDB4526}"/>
              </a:ext>
            </a:extLst>
          </p:cNvPr>
          <p:cNvSpPr txBox="1"/>
          <p:nvPr/>
        </p:nvSpPr>
        <p:spPr>
          <a:xfrm>
            <a:off x="5256209" y="6402046"/>
            <a:ext cx="1256414" cy="400110"/>
          </a:xfrm>
          <a:prstGeom prst="rect">
            <a:avLst/>
          </a:prstGeom>
          <a:noFill/>
        </p:spPr>
        <p:txBody>
          <a:bodyPr wrap="square" rtlCol="0">
            <a:spAutoFit/>
          </a:bodyPr>
          <a:lstStyle/>
          <a:p>
            <a:r>
              <a:rPr lang="en-US" sz="1000" dirty="0">
                <a:solidFill>
                  <a:schemeClr val="accent1"/>
                </a:solidFill>
              </a:rPr>
              <a:t>Good Borrowers</a:t>
            </a:r>
            <a:br>
              <a:rPr lang="en-US" sz="1000" dirty="0">
                <a:solidFill>
                  <a:srgbClr val="FF0000"/>
                </a:solidFill>
              </a:rPr>
            </a:br>
            <a:r>
              <a:rPr lang="en-US" sz="1000" dirty="0">
                <a:solidFill>
                  <a:srgbClr val="FF0000"/>
                </a:solidFill>
              </a:rPr>
              <a:t>Defaulters</a:t>
            </a:r>
          </a:p>
        </p:txBody>
      </p:sp>
      <p:sp>
        <p:nvSpPr>
          <p:cNvPr id="12" name="Rectangle 11">
            <a:extLst>
              <a:ext uri="{FF2B5EF4-FFF2-40B4-BE49-F238E27FC236}">
                <a16:creationId xmlns:a16="http://schemas.microsoft.com/office/drawing/2014/main" id="{C91DB0C9-EC4A-374F-A00C-C274B5F9A5CB}"/>
              </a:ext>
            </a:extLst>
          </p:cNvPr>
          <p:cNvSpPr/>
          <p:nvPr/>
        </p:nvSpPr>
        <p:spPr>
          <a:xfrm>
            <a:off x="2117564" y="1785703"/>
            <a:ext cx="2675800" cy="4380503"/>
          </a:xfrm>
          <a:prstGeom prst="rect">
            <a:avLst/>
          </a:prstGeom>
          <a:noFill/>
          <a:ln w="28575">
            <a:solidFill>
              <a:srgbClr val="625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D752810-AEA4-5247-932F-A0AB92C9BA7D}"/>
              </a:ext>
            </a:extLst>
          </p:cNvPr>
          <p:cNvSpPr/>
          <p:nvPr/>
        </p:nvSpPr>
        <p:spPr>
          <a:xfrm>
            <a:off x="4873610" y="1785702"/>
            <a:ext cx="2675800" cy="4380503"/>
          </a:xfrm>
          <a:prstGeom prst="rect">
            <a:avLst/>
          </a:prstGeom>
          <a:noFill/>
          <a:ln w="28575">
            <a:solidFill>
              <a:srgbClr val="625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4610151-2804-1F48-83FD-667CAC387EAE}"/>
              </a:ext>
            </a:extLst>
          </p:cNvPr>
          <p:cNvSpPr/>
          <p:nvPr/>
        </p:nvSpPr>
        <p:spPr>
          <a:xfrm>
            <a:off x="7609823" y="1785701"/>
            <a:ext cx="2675800" cy="4380503"/>
          </a:xfrm>
          <a:prstGeom prst="rect">
            <a:avLst/>
          </a:prstGeom>
          <a:noFill/>
          <a:ln w="28575">
            <a:solidFill>
              <a:srgbClr val="625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327BE416-1B4E-3743-9B15-B880A0A5BC87}"/>
              </a:ext>
            </a:extLst>
          </p:cNvPr>
          <p:cNvSpPr/>
          <p:nvPr/>
        </p:nvSpPr>
        <p:spPr>
          <a:xfrm>
            <a:off x="2494953" y="6102407"/>
            <a:ext cx="1980000" cy="191385"/>
          </a:xfrm>
          <a:prstGeom prst="roundRect">
            <a:avLst/>
          </a:prstGeom>
          <a:solidFill>
            <a:srgbClr val="E3C1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Training</a:t>
            </a:r>
          </a:p>
        </p:txBody>
      </p:sp>
      <p:sp>
        <p:nvSpPr>
          <p:cNvPr id="32" name="Rounded Rectangle 31">
            <a:extLst>
              <a:ext uri="{FF2B5EF4-FFF2-40B4-BE49-F238E27FC236}">
                <a16:creationId xmlns:a16="http://schemas.microsoft.com/office/drawing/2014/main" id="{F00540E2-4974-C843-9CEC-28F4D2855128}"/>
              </a:ext>
            </a:extLst>
          </p:cNvPr>
          <p:cNvSpPr/>
          <p:nvPr/>
        </p:nvSpPr>
        <p:spPr>
          <a:xfrm>
            <a:off x="5256209" y="6102407"/>
            <a:ext cx="1980000" cy="191385"/>
          </a:xfrm>
          <a:prstGeom prst="roundRect">
            <a:avLst/>
          </a:prstGeom>
          <a:solidFill>
            <a:srgbClr val="E3C1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Validation</a:t>
            </a:r>
          </a:p>
        </p:txBody>
      </p:sp>
      <p:sp>
        <p:nvSpPr>
          <p:cNvPr id="33" name="Rounded Rectangle 32">
            <a:extLst>
              <a:ext uri="{FF2B5EF4-FFF2-40B4-BE49-F238E27FC236}">
                <a16:creationId xmlns:a16="http://schemas.microsoft.com/office/drawing/2014/main" id="{CDE07791-84DF-D645-A45D-B7626A79D13D}"/>
              </a:ext>
            </a:extLst>
          </p:cNvPr>
          <p:cNvSpPr/>
          <p:nvPr/>
        </p:nvSpPr>
        <p:spPr>
          <a:xfrm>
            <a:off x="7986380" y="6102407"/>
            <a:ext cx="1980000" cy="191385"/>
          </a:xfrm>
          <a:prstGeom prst="roundRect">
            <a:avLst/>
          </a:prstGeom>
          <a:solidFill>
            <a:srgbClr val="E3C1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Test</a:t>
            </a:r>
          </a:p>
        </p:txBody>
      </p:sp>
      <p:pic>
        <p:nvPicPr>
          <p:cNvPr id="26" name="Google Shape;175;g1255ed23a0f_0_78">
            <a:extLst>
              <a:ext uri="{FF2B5EF4-FFF2-40B4-BE49-F238E27FC236}">
                <a16:creationId xmlns:a16="http://schemas.microsoft.com/office/drawing/2014/main" id="{35BB5653-C3B7-40C6-B32E-BECD5E3884A3}"/>
              </a:ext>
            </a:extLst>
          </p:cNvPr>
          <p:cNvPicPr preferRelativeResize="0"/>
          <p:nvPr/>
        </p:nvPicPr>
        <p:blipFill rotWithShape="1">
          <a:blip r:embed="rId5">
            <a:alphaModFix/>
          </a:blip>
          <a:srcRect l="940" t="8697" r="73161"/>
          <a:stretch/>
        </p:blipFill>
        <p:spPr>
          <a:xfrm>
            <a:off x="2162722" y="1867766"/>
            <a:ext cx="2565410" cy="1890758"/>
          </a:xfrm>
          <a:prstGeom prst="rect">
            <a:avLst/>
          </a:prstGeom>
          <a:noFill/>
          <a:ln>
            <a:noFill/>
          </a:ln>
        </p:spPr>
      </p:pic>
      <p:pic>
        <p:nvPicPr>
          <p:cNvPr id="27" name="Google Shape;174;g1255ed23a0f_0_78">
            <a:extLst>
              <a:ext uri="{FF2B5EF4-FFF2-40B4-BE49-F238E27FC236}">
                <a16:creationId xmlns:a16="http://schemas.microsoft.com/office/drawing/2014/main" id="{CB5B7CD7-9EE8-4A4F-91FA-EC959607A3EA}"/>
              </a:ext>
            </a:extLst>
          </p:cNvPr>
          <p:cNvPicPr preferRelativeResize="0"/>
          <p:nvPr/>
        </p:nvPicPr>
        <p:blipFill rotWithShape="1">
          <a:blip r:embed="rId5">
            <a:alphaModFix/>
          </a:blip>
          <a:srcRect l="34438" t="8697" r="39663"/>
          <a:stretch/>
        </p:blipFill>
        <p:spPr>
          <a:xfrm>
            <a:off x="4971952" y="1880953"/>
            <a:ext cx="2548514" cy="1853748"/>
          </a:xfrm>
          <a:prstGeom prst="rect">
            <a:avLst/>
          </a:prstGeom>
          <a:noFill/>
          <a:ln>
            <a:noFill/>
          </a:ln>
        </p:spPr>
      </p:pic>
      <p:pic>
        <p:nvPicPr>
          <p:cNvPr id="28" name="Google Shape;174;g1255ed23a0f_0_78">
            <a:extLst>
              <a:ext uri="{FF2B5EF4-FFF2-40B4-BE49-F238E27FC236}">
                <a16:creationId xmlns:a16="http://schemas.microsoft.com/office/drawing/2014/main" id="{63FDA340-C58C-4795-957C-149FB143A853}"/>
              </a:ext>
            </a:extLst>
          </p:cNvPr>
          <p:cNvPicPr preferRelativeResize="0"/>
          <p:nvPr/>
        </p:nvPicPr>
        <p:blipFill rotWithShape="1">
          <a:blip r:embed="rId5">
            <a:alphaModFix/>
          </a:blip>
          <a:srcRect l="34438" t="8697" r="39663"/>
          <a:stretch/>
        </p:blipFill>
        <p:spPr>
          <a:xfrm>
            <a:off x="7647752" y="1867766"/>
            <a:ext cx="2583273" cy="1890758"/>
          </a:xfrm>
          <a:prstGeom prst="rect">
            <a:avLst/>
          </a:prstGeom>
          <a:noFill/>
          <a:ln>
            <a:noFill/>
          </a:ln>
        </p:spPr>
      </p:pic>
      <p:pic>
        <p:nvPicPr>
          <p:cNvPr id="36" name="Google Shape;169;g1255ed23a0f_0_78">
            <a:extLst>
              <a:ext uri="{FF2B5EF4-FFF2-40B4-BE49-F238E27FC236}">
                <a16:creationId xmlns:a16="http://schemas.microsoft.com/office/drawing/2014/main" id="{ACB0213B-A8C4-4A63-A557-0840CA381AD1}"/>
              </a:ext>
            </a:extLst>
          </p:cNvPr>
          <p:cNvPicPr preferRelativeResize="0"/>
          <p:nvPr/>
        </p:nvPicPr>
        <p:blipFill rotWithShape="1">
          <a:blip r:embed="rId6">
            <a:alphaModFix/>
          </a:blip>
          <a:srcRect l="68077" t="6650" r="8283"/>
          <a:stretch/>
        </p:blipFill>
        <p:spPr>
          <a:xfrm>
            <a:off x="7665944" y="4105509"/>
            <a:ext cx="2582113" cy="1952513"/>
          </a:xfrm>
          <a:prstGeom prst="rect">
            <a:avLst/>
          </a:prstGeom>
          <a:noFill/>
          <a:ln>
            <a:noFill/>
          </a:ln>
        </p:spPr>
      </p:pic>
      <p:pic>
        <p:nvPicPr>
          <p:cNvPr id="37" name="Google Shape;169;g1255ed23a0f_0_78">
            <a:extLst>
              <a:ext uri="{FF2B5EF4-FFF2-40B4-BE49-F238E27FC236}">
                <a16:creationId xmlns:a16="http://schemas.microsoft.com/office/drawing/2014/main" id="{411F756A-89C4-4359-A5B4-7F35A35A1394}"/>
              </a:ext>
            </a:extLst>
          </p:cNvPr>
          <p:cNvPicPr preferRelativeResize="0"/>
          <p:nvPr/>
        </p:nvPicPr>
        <p:blipFill rotWithShape="1">
          <a:blip r:embed="rId6">
            <a:alphaModFix/>
          </a:blip>
          <a:srcRect l="33753" t="6650" r="41820"/>
          <a:stretch/>
        </p:blipFill>
        <p:spPr>
          <a:xfrm>
            <a:off x="4905334" y="4127981"/>
            <a:ext cx="2615132" cy="1930042"/>
          </a:xfrm>
          <a:prstGeom prst="rect">
            <a:avLst/>
          </a:prstGeom>
          <a:noFill/>
          <a:ln>
            <a:noFill/>
          </a:ln>
        </p:spPr>
      </p:pic>
      <p:pic>
        <p:nvPicPr>
          <p:cNvPr id="38" name="Google Shape;169;g1255ed23a0f_0_78">
            <a:extLst>
              <a:ext uri="{FF2B5EF4-FFF2-40B4-BE49-F238E27FC236}">
                <a16:creationId xmlns:a16="http://schemas.microsoft.com/office/drawing/2014/main" id="{188C41C7-6501-4295-B3FA-4A4DF3E90785}"/>
              </a:ext>
            </a:extLst>
          </p:cNvPr>
          <p:cNvPicPr preferRelativeResize="0"/>
          <p:nvPr/>
        </p:nvPicPr>
        <p:blipFill rotWithShape="1">
          <a:blip r:embed="rId6">
            <a:alphaModFix/>
          </a:blip>
          <a:srcRect t="6650" r="76399"/>
          <a:stretch/>
        </p:blipFill>
        <p:spPr>
          <a:xfrm>
            <a:off x="2162722" y="4119916"/>
            <a:ext cx="2509167" cy="1982491"/>
          </a:xfrm>
          <a:prstGeom prst="rect">
            <a:avLst/>
          </a:prstGeom>
          <a:noFill/>
          <a:ln>
            <a:noFill/>
          </a:ln>
        </p:spPr>
      </p:pic>
    </p:spTree>
    <p:extLst>
      <p:ext uri="{BB962C8B-B14F-4D97-AF65-F5344CB8AC3E}">
        <p14:creationId xmlns:p14="http://schemas.microsoft.com/office/powerpoint/2010/main" val="2681452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298"/>
        <p:cNvGrpSpPr/>
        <p:nvPr/>
      </p:nvGrpSpPr>
      <p:grpSpPr>
        <a:xfrm>
          <a:off x="0" y="0"/>
          <a:ext cx="0" cy="0"/>
          <a:chOff x="0" y="0"/>
          <a:chExt cx="0" cy="0"/>
        </a:xfrm>
      </p:grpSpPr>
      <p:pic>
        <p:nvPicPr>
          <p:cNvPr id="300" name="Google Shape;300;g12232de7702_2_54"/>
          <p:cNvPicPr preferRelativeResize="0"/>
          <p:nvPr/>
        </p:nvPicPr>
        <p:blipFill rotWithShape="1">
          <a:blip r:embed="rId3">
            <a:alphaModFix/>
          </a:blip>
          <a:srcRect l="3092" t="4207" r="7788" b="12313"/>
          <a:stretch/>
        </p:blipFill>
        <p:spPr>
          <a:xfrm>
            <a:off x="1792913" y="1768875"/>
            <a:ext cx="3184644" cy="4638925"/>
          </a:xfrm>
          <a:prstGeom prst="rect">
            <a:avLst/>
          </a:prstGeom>
          <a:noFill/>
          <a:ln>
            <a:noFill/>
          </a:ln>
        </p:spPr>
      </p:pic>
      <p:pic>
        <p:nvPicPr>
          <p:cNvPr id="301" name="Google Shape;301;g12232de7702_2_54"/>
          <p:cNvPicPr preferRelativeResize="0"/>
          <p:nvPr/>
        </p:nvPicPr>
        <p:blipFill rotWithShape="1">
          <a:blip r:embed="rId4">
            <a:alphaModFix/>
          </a:blip>
          <a:srcRect/>
          <a:stretch/>
        </p:blipFill>
        <p:spPr>
          <a:xfrm>
            <a:off x="5716576" y="1768874"/>
            <a:ext cx="4245498" cy="2261484"/>
          </a:xfrm>
          <a:prstGeom prst="rect">
            <a:avLst/>
          </a:prstGeom>
          <a:noFill/>
          <a:ln>
            <a:noFill/>
          </a:ln>
        </p:spPr>
      </p:pic>
      <p:pic>
        <p:nvPicPr>
          <p:cNvPr id="302" name="Google Shape;302;g12232de7702_2_54"/>
          <p:cNvPicPr preferRelativeResize="0"/>
          <p:nvPr/>
        </p:nvPicPr>
        <p:blipFill rotWithShape="1">
          <a:blip r:embed="rId5">
            <a:alphaModFix/>
          </a:blip>
          <a:srcRect l="3822" t="11527" r="3386"/>
          <a:stretch/>
        </p:blipFill>
        <p:spPr>
          <a:xfrm>
            <a:off x="5687664" y="4400550"/>
            <a:ext cx="4468720" cy="2088250"/>
          </a:xfrm>
          <a:prstGeom prst="rect">
            <a:avLst/>
          </a:prstGeom>
          <a:noFill/>
          <a:ln>
            <a:noFill/>
          </a:ln>
        </p:spPr>
      </p:pic>
      <p:sp>
        <p:nvSpPr>
          <p:cNvPr id="303" name="Google Shape;303;g12232de7702_2_54"/>
          <p:cNvSpPr txBox="1"/>
          <p:nvPr/>
        </p:nvSpPr>
        <p:spPr>
          <a:xfrm>
            <a:off x="1792913" y="1368674"/>
            <a:ext cx="1278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a:ea typeface="Calibri"/>
                <a:cs typeface="Calibri"/>
                <a:sym typeface="Calibri"/>
              </a:rPr>
              <a:t>INPUTS</a:t>
            </a:r>
            <a:endParaRPr sz="1400" b="0" i="0" u="none" strike="noStrike" cap="none" dirty="0">
              <a:solidFill>
                <a:srgbClr val="000000"/>
              </a:solidFill>
              <a:latin typeface="Calibri"/>
              <a:ea typeface="Calibri"/>
              <a:cs typeface="Calibri"/>
              <a:sym typeface="Calibri"/>
            </a:endParaRPr>
          </a:p>
        </p:txBody>
      </p:sp>
      <p:sp>
        <p:nvSpPr>
          <p:cNvPr id="304" name="Google Shape;304;g12232de7702_2_54"/>
          <p:cNvSpPr/>
          <p:nvPr/>
        </p:nvSpPr>
        <p:spPr>
          <a:xfrm rot="5400000">
            <a:off x="3200871" y="4006572"/>
            <a:ext cx="4384690" cy="417765"/>
          </a:xfrm>
          <a:prstGeom prst="triangle">
            <a:avLst>
              <a:gd name="adj" fmla="val 50000"/>
            </a:avLst>
          </a:prstGeom>
          <a:solidFill>
            <a:srgbClr val="625C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5" name="Google Shape;305;g12232de7702_2_54"/>
          <p:cNvSpPr txBox="1"/>
          <p:nvPr/>
        </p:nvSpPr>
        <p:spPr>
          <a:xfrm>
            <a:off x="7115875" y="4087508"/>
            <a:ext cx="14469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chemeClr val="dk1"/>
                </a:solidFill>
                <a:latin typeface="Calibri"/>
                <a:ea typeface="Calibri"/>
                <a:cs typeface="Calibri"/>
                <a:sym typeface="Calibri"/>
              </a:rPr>
              <a:t>Confusion Matrix</a:t>
            </a:r>
            <a:endParaRPr dirty="0"/>
          </a:p>
        </p:txBody>
      </p:sp>
      <p:sp>
        <p:nvSpPr>
          <p:cNvPr id="9" name="TextBox 8">
            <a:extLst>
              <a:ext uri="{FF2B5EF4-FFF2-40B4-BE49-F238E27FC236}">
                <a16:creationId xmlns:a16="http://schemas.microsoft.com/office/drawing/2014/main" id="{40F1B773-F0D0-1449-8476-71EB897050F6}"/>
              </a:ext>
            </a:extLst>
          </p:cNvPr>
          <p:cNvSpPr txBox="1"/>
          <p:nvPr/>
        </p:nvSpPr>
        <p:spPr>
          <a:xfrm>
            <a:off x="10721340" y="6631102"/>
            <a:ext cx="1291590" cy="276999"/>
          </a:xfrm>
          <a:prstGeom prst="rect">
            <a:avLst/>
          </a:prstGeom>
          <a:noFill/>
        </p:spPr>
        <p:txBody>
          <a:bodyPr wrap="square" rtlCol="0">
            <a:spAutoFit/>
          </a:bodyPr>
          <a:lstStyle/>
          <a:p>
            <a:r>
              <a:rPr lang="en-US" sz="1200" dirty="0"/>
              <a:t>Speaker: </a:t>
            </a:r>
            <a:r>
              <a:rPr lang="en-US" sz="1200" dirty="0">
                <a:solidFill>
                  <a:srgbClr val="FF0000"/>
                </a:solidFill>
              </a:rPr>
              <a:t>Vishwa</a:t>
            </a:r>
          </a:p>
        </p:txBody>
      </p:sp>
      <p:pic>
        <p:nvPicPr>
          <p:cNvPr id="10" name="Picture 9">
            <a:extLst>
              <a:ext uri="{FF2B5EF4-FFF2-40B4-BE49-F238E27FC236}">
                <a16:creationId xmlns:a16="http://schemas.microsoft.com/office/drawing/2014/main" id="{822D9006-E6A9-F845-927D-A5B0A39C4144}"/>
              </a:ext>
            </a:extLst>
          </p:cNvPr>
          <p:cNvPicPr>
            <a:picLocks noChangeAspect="1"/>
          </p:cNvPicPr>
          <p:nvPr/>
        </p:nvPicPr>
        <p:blipFill>
          <a:blip r:embed="rId6"/>
          <a:stretch>
            <a:fillRect/>
          </a:stretch>
        </p:blipFill>
        <p:spPr>
          <a:xfrm>
            <a:off x="10347150" y="99869"/>
            <a:ext cx="1730550" cy="446231"/>
          </a:xfrm>
          <a:prstGeom prst="rect">
            <a:avLst/>
          </a:prstGeom>
        </p:spPr>
      </p:pic>
      <p:sp>
        <p:nvSpPr>
          <p:cNvPr id="3" name="Title 2">
            <a:extLst>
              <a:ext uri="{FF2B5EF4-FFF2-40B4-BE49-F238E27FC236}">
                <a16:creationId xmlns:a16="http://schemas.microsoft.com/office/drawing/2014/main" id="{97CD3553-FA36-7340-8C19-835CCFEA3471}"/>
              </a:ext>
            </a:extLst>
          </p:cNvPr>
          <p:cNvSpPr>
            <a:spLocks noGrp="1"/>
          </p:cNvSpPr>
          <p:nvPr>
            <p:ph type="title"/>
          </p:nvPr>
        </p:nvSpPr>
        <p:spPr/>
        <p:txBody>
          <a:bodyPr/>
          <a:lstStyle/>
          <a:p>
            <a:r>
              <a:rPr lang="en-US" dirty="0"/>
              <a:t>Boosted Tree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241"/>
        <p:cNvGrpSpPr/>
        <p:nvPr/>
      </p:nvGrpSpPr>
      <p:grpSpPr>
        <a:xfrm>
          <a:off x="0" y="0"/>
          <a:ext cx="0" cy="0"/>
          <a:chOff x="0" y="0"/>
          <a:chExt cx="0" cy="0"/>
        </a:xfrm>
      </p:grpSpPr>
      <p:sp>
        <p:nvSpPr>
          <p:cNvPr id="242" name="Google Shape;24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Boosted Tree</a:t>
            </a:r>
            <a:endParaRPr dirty="0"/>
          </a:p>
        </p:txBody>
      </p:sp>
      <p:sp>
        <p:nvSpPr>
          <p:cNvPr id="251" name="Google Shape;251;p16"/>
          <p:cNvSpPr txBox="1"/>
          <p:nvPr/>
        </p:nvSpPr>
        <p:spPr>
          <a:xfrm>
            <a:off x="1829382" y="3788829"/>
            <a:ext cx="8168058" cy="276959"/>
          </a:xfrm>
          <a:prstGeom prst="rect">
            <a:avLst/>
          </a:prstGeom>
          <a:solidFill>
            <a:srgbClr val="625C6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bg1"/>
                </a:solidFill>
                <a:latin typeface="Calibri"/>
                <a:ea typeface="Calibri"/>
                <a:cs typeface="Calibri"/>
                <a:sym typeface="Calibri"/>
              </a:rPr>
              <a:t>ROC</a:t>
            </a:r>
            <a:endParaRPr sz="1200" dirty="0">
              <a:solidFill>
                <a:schemeClr val="bg1"/>
              </a:solidFill>
            </a:endParaRPr>
          </a:p>
        </p:txBody>
      </p:sp>
      <p:sp>
        <p:nvSpPr>
          <p:cNvPr id="252" name="Google Shape;252;p16"/>
          <p:cNvSpPr txBox="1"/>
          <p:nvPr/>
        </p:nvSpPr>
        <p:spPr>
          <a:xfrm>
            <a:off x="1818747" y="1519635"/>
            <a:ext cx="8201722" cy="276959"/>
          </a:xfrm>
          <a:prstGeom prst="rect">
            <a:avLst/>
          </a:prstGeom>
          <a:solidFill>
            <a:srgbClr val="625C6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bg1"/>
                </a:solidFill>
                <a:latin typeface="Calibri"/>
                <a:ea typeface="Calibri"/>
                <a:cs typeface="Calibri"/>
                <a:sym typeface="Calibri"/>
              </a:rPr>
              <a:t>Lift Curve</a:t>
            </a:r>
            <a:endParaRPr sz="1200" dirty="0">
              <a:solidFill>
                <a:schemeClr val="bg1"/>
              </a:solidFill>
            </a:endParaRPr>
          </a:p>
        </p:txBody>
      </p:sp>
      <p:sp>
        <p:nvSpPr>
          <p:cNvPr id="22" name="TextBox 21">
            <a:extLst>
              <a:ext uri="{FF2B5EF4-FFF2-40B4-BE49-F238E27FC236}">
                <a16:creationId xmlns:a16="http://schemas.microsoft.com/office/drawing/2014/main" id="{98BA379B-6B8F-E040-836C-70D2997401C0}"/>
              </a:ext>
            </a:extLst>
          </p:cNvPr>
          <p:cNvSpPr txBox="1"/>
          <p:nvPr/>
        </p:nvSpPr>
        <p:spPr>
          <a:xfrm>
            <a:off x="10721340" y="6631102"/>
            <a:ext cx="1291590" cy="276999"/>
          </a:xfrm>
          <a:prstGeom prst="rect">
            <a:avLst/>
          </a:prstGeom>
          <a:noFill/>
        </p:spPr>
        <p:txBody>
          <a:bodyPr wrap="square" rtlCol="0">
            <a:spAutoFit/>
          </a:bodyPr>
          <a:lstStyle/>
          <a:p>
            <a:r>
              <a:rPr lang="en-US" sz="1200" dirty="0"/>
              <a:t>Speaker: </a:t>
            </a:r>
            <a:r>
              <a:rPr lang="en-US" sz="1200" dirty="0">
                <a:solidFill>
                  <a:srgbClr val="FF0000"/>
                </a:solidFill>
              </a:rPr>
              <a:t>Vishwa</a:t>
            </a:r>
          </a:p>
        </p:txBody>
      </p:sp>
      <p:pic>
        <p:nvPicPr>
          <p:cNvPr id="23" name="Picture 22">
            <a:extLst>
              <a:ext uri="{FF2B5EF4-FFF2-40B4-BE49-F238E27FC236}">
                <a16:creationId xmlns:a16="http://schemas.microsoft.com/office/drawing/2014/main" id="{578CAE13-CB97-EC42-A9B8-357E1CEA063C}"/>
              </a:ext>
            </a:extLst>
          </p:cNvPr>
          <p:cNvPicPr>
            <a:picLocks noChangeAspect="1"/>
          </p:cNvPicPr>
          <p:nvPr/>
        </p:nvPicPr>
        <p:blipFill>
          <a:blip r:embed="rId3"/>
          <a:stretch>
            <a:fillRect/>
          </a:stretch>
        </p:blipFill>
        <p:spPr>
          <a:xfrm>
            <a:off x="10347150" y="99869"/>
            <a:ext cx="1730550" cy="446231"/>
          </a:xfrm>
          <a:prstGeom prst="rect">
            <a:avLst/>
          </a:prstGeom>
        </p:spPr>
      </p:pic>
      <p:pic>
        <p:nvPicPr>
          <p:cNvPr id="24" name="Picture 23" descr="Chart&#10;&#10;Description automatically generated with medium confidence">
            <a:extLst>
              <a:ext uri="{FF2B5EF4-FFF2-40B4-BE49-F238E27FC236}">
                <a16:creationId xmlns:a16="http://schemas.microsoft.com/office/drawing/2014/main" id="{AEE927DA-96F8-CD4B-BF89-3CBD6C30C0E9}"/>
              </a:ext>
            </a:extLst>
          </p:cNvPr>
          <p:cNvPicPr>
            <a:picLocks noChangeAspect="1"/>
          </p:cNvPicPr>
          <p:nvPr/>
        </p:nvPicPr>
        <p:blipFill rotWithShape="1">
          <a:blip r:embed="rId4"/>
          <a:srcRect l="93799" t="38040" r="-63" b="55427"/>
          <a:stretch/>
        </p:blipFill>
        <p:spPr>
          <a:xfrm>
            <a:off x="4617151" y="6402046"/>
            <a:ext cx="350875" cy="306646"/>
          </a:xfrm>
          <a:prstGeom prst="rect">
            <a:avLst/>
          </a:prstGeom>
        </p:spPr>
      </p:pic>
      <p:sp>
        <p:nvSpPr>
          <p:cNvPr id="25" name="TextBox 24">
            <a:extLst>
              <a:ext uri="{FF2B5EF4-FFF2-40B4-BE49-F238E27FC236}">
                <a16:creationId xmlns:a16="http://schemas.microsoft.com/office/drawing/2014/main" id="{D588F4FC-2E25-B54A-88BF-FB503CDB4526}"/>
              </a:ext>
            </a:extLst>
          </p:cNvPr>
          <p:cNvSpPr txBox="1"/>
          <p:nvPr/>
        </p:nvSpPr>
        <p:spPr>
          <a:xfrm>
            <a:off x="5230916" y="6402046"/>
            <a:ext cx="1256414" cy="400110"/>
          </a:xfrm>
          <a:prstGeom prst="rect">
            <a:avLst/>
          </a:prstGeom>
          <a:noFill/>
        </p:spPr>
        <p:txBody>
          <a:bodyPr wrap="square" rtlCol="0">
            <a:spAutoFit/>
          </a:bodyPr>
          <a:lstStyle/>
          <a:p>
            <a:r>
              <a:rPr lang="en-US" sz="1000" dirty="0">
                <a:solidFill>
                  <a:schemeClr val="accent1"/>
                </a:solidFill>
              </a:rPr>
              <a:t>Good Borrowers</a:t>
            </a:r>
            <a:br>
              <a:rPr lang="en-US" sz="1000" dirty="0">
                <a:solidFill>
                  <a:srgbClr val="FF0000"/>
                </a:solidFill>
              </a:rPr>
            </a:br>
            <a:r>
              <a:rPr lang="en-US" sz="1000" dirty="0">
                <a:solidFill>
                  <a:srgbClr val="FF0000"/>
                </a:solidFill>
              </a:rPr>
              <a:t>Defaulters</a:t>
            </a:r>
          </a:p>
        </p:txBody>
      </p:sp>
      <p:sp>
        <p:nvSpPr>
          <p:cNvPr id="12" name="Rectangle 11">
            <a:extLst>
              <a:ext uri="{FF2B5EF4-FFF2-40B4-BE49-F238E27FC236}">
                <a16:creationId xmlns:a16="http://schemas.microsoft.com/office/drawing/2014/main" id="{C91DB0C9-EC4A-374F-A00C-C274B5F9A5CB}"/>
              </a:ext>
            </a:extLst>
          </p:cNvPr>
          <p:cNvSpPr/>
          <p:nvPr/>
        </p:nvSpPr>
        <p:spPr>
          <a:xfrm>
            <a:off x="1829381" y="1785703"/>
            <a:ext cx="2675800" cy="4380503"/>
          </a:xfrm>
          <a:prstGeom prst="rect">
            <a:avLst/>
          </a:prstGeom>
          <a:noFill/>
          <a:ln w="28575">
            <a:solidFill>
              <a:srgbClr val="625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D752810-AEA4-5247-932F-A0AB92C9BA7D}"/>
              </a:ext>
            </a:extLst>
          </p:cNvPr>
          <p:cNvSpPr/>
          <p:nvPr/>
        </p:nvSpPr>
        <p:spPr>
          <a:xfrm>
            <a:off x="4585427" y="1785702"/>
            <a:ext cx="2675800" cy="4380503"/>
          </a:xfrm>
          <a:prstGeom prst="rect">
            <a:avLst/>
          </a:prstGeom>
          <a:noFill/>
          <a:ln w="28575">
            <a:solidFill>
              <a:srgbClr val="625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4610151-2804-1F48-83FD-667CAC387EAE}"/>
              </a:ext>
            </a:extLst>
          </p:cNvPr>
          <p:cNvSpPr/>
          <p:nvPr/>
        </p:nvSpPr>
        <p:spPr>
          <a:xfrm>
            <a:off x="7321640" y="1785701"/>
            <a:ext cx="2675800" cy="4380503"/>
          </a:xfrm>
          <a:prstGeom prst="rect">
            <a:avLst/>
          </a:prstGeom>
          <a:noFill/>
          <a:ln w="28575">
            <a:solidFill>
              <a:srgbClr val="625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327BE416-1B4E-3743-9B15-B880A0A5BC87}"/>
              </a:ext>
            </a:extLst>
          </p:cNvPr>
          <p:cNvSpPr/>
          <p:nvPr/>
        </p:nvSpPr>
        <p:spPr>
          <a:xfrm>
            <a:off x="2206770" y="6102407"/>
            <a:ext cx="1980000" cy="191385"/>
          </a:xfrm>
          <a:prstGeom prst="roundRect">
            <a:avLst/>
          </a:prstGeom>
          <a:solidFill>
            <a:srgbClr val="E3C1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Training</a:t>
            </a:r>
          </a:p>
        </p:txBody>
      </p:sp>
      <p:sp>
        <p:nvSpPr>
          <p:cNvPr id="32" name="Rounded Rectangle 31">
            <a:extLst>
              <a:ext uri="{FF2B5EF4-FFF2-40B4-BE49-F238E27FC236}">
                <a16:creationId xmlns:a16="http://schemas.microsoft.com/office/drawing/2014/main" id="{F00540E2-4974-C843-9CEC-28F4D2855128}"/>
              </a:ext>
            </a:extLst>
          </p:cNvPr>
          <p:cNvSpPr/>
          <p:nvPr/>
        </p:nvSpPr>
        <p:spPr>
          <a:xfrm>
            <a:off x="4968026" y="6102405"/>
            <a:ext cx="1980000" cy="191385"/>
          </a:xfrm>
          <a:prstGeom prst="roundRect">
            <a:avLst/>
          </a:prstGeom>
          <a:solidFill>
            <a:srgbClr val="E3C1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Validation</a:t>
            </a:r>
          </a:p>
        </p:txBody>
      </p:sp>
      <p:sp>
        <p:nvSpPr>
          <p:cNvPr id="33" name="Rounded Rectangle 32">
            <a:extLst>
              <a:ext uri="{FF2B5EF4-FFF2-40B4-BE49-F238E27FC236}">
                <a16:creationId xmlns:a16="http://schemas.microsoft.com/office/drawing/2014/main" id="{CDE07791-84DF-D645-A45D-B7626A79D13D}"/>
              </a:ext>
            </a:extLst>
          </p:cNvPr>
          <p:cNvSpPr/>
          <p:nvPr/>
        </p:nvSpPr>
        <p:spPr>
          <a:xfrm>
            <a:off x="7698197" y="6070511"/>
            <a:ext cx="1980000" cy="191385"/>
          </a:xfrm>
          <a:prstGeom prst="roundRect">
            <a:avLst/>
          </a:prstGeom>
          <a:solidFill>
            <a:srgbClr val="E3C1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Test</a:t>
            </a:r>
          </a:p>
        </p:txBody>
      </p:sp>
      <p:pic>
        <p:nvPicPr>
          <p:cNvPr id="21" name="Google Shape;216;g1255ed23a0f_0_117">
            <a:extLst>
              <a:ext uri="{FF2B5EF4-FFF2-40B4-BE49-F238E27FC236}">
                <a16:creationId xmlns:a16="http://schemas.microsoft.com/office/drawing/2014/main" id="{64C8324F-2355-4DAC-AA5B-16F353DA67E0}"/>
              </a:ext>
            </a:extLst>
          </p:cNvPr>
          <p:cNvPicPr preferRelativeResize="0"/>
          <p:nvPr/>
        </p:nvPicPr>
        <p:blipFill rotWithShape="1">
          <a:blip r:embed="rId5">
            <a:alphaModFix/>
          </a:blip>
          <a:srcRect l="1698" t="7104" r="72917"/>
          <a:stretch/>
        </p:blipFill>
        <p:spPr>
          <a:xfrm>
            <a:off x="1943363" y="1796594"/>
            <a:ext cx="2496586" cy="1972821"/>
          </a:xfrm>
          <a:prstGeom prst="rect">
            <a:avLst/>
          </a:prstGeom>
          <a:noFill/>
          <a:ln>
            <a:noFill/>
          </a:ln>
        </p:spPr>
      </p:pic>
      <p:pic>
        <p:nvPicPr>
          <p:cNvPr id="26" name="Google Shape;215;g1255ed23a0f_0_117">
            <a:extLst>
              <a:ext uri="{FF2B5EF4-FFF2-40B4-BE49-F238E27FC236}">
                <a16:creationId xmlns:a16="http://schemas.microsoft.com/office/drawing/2014/main" id="{C33F5733-1CBF-4C64-8A90-BC593EE39C20}"/>
              </a:ext>
            </a:extLst>
          </p:cNvPr>
          <p:cNvPicPr preferRelativeResize="0"/>
          <p:nvPr/>
        </p:nvPicPr>
        <p:blipFill rotWithShape="1">
          <a:blip r:embed="rId5">
            <a:alphaModFix/>
          </a:blip>
          <a:srcRect l="34518" t="9391" r="39071"/>
          <a:stretch/>
        </p:blipFill>
        <p:spPr>
          <a:xfrm>
            <a:off x="4627627" y="1816008"/>
            <a:ext cx="2579001" cy="1953407"/>
          </a:xfrm>
          <a:prstGeom prst="rect">
            <a:avLst/>
          </a:prstGeom>
          <a:noFill/>
          <a:ln>
            <a:noFill/>
          </a:ln>
        </p:spPr>
      </p:pic>
      <p:pic>
        <p:nvPicPr>
          <p:cNvPr id="27" name="Google Shape;213;g1255ed23a0f_0_117">
            <a:extLst>
              <a:ext uri="{FF2B5EF4-FFF2-40B4-BE49-F238E27FC236}">
                <a16:creationId xmlns:a16="http://schemas.microsoft.com/office/drawing/2014/main" id="{9F81C5F7-E9FB-49E5-8B46-570CE1AC8CB8}"/>
              </a:ext>
            </a:extLst>
          </p:cNvPr>
          <p:cNvPicPr preferRelativeResize="0"/>
          <p:nvPr/>
        </p:nvPicPr>
        <p:blipFill rotWithShape="1">
          <a:blip r:embed="rId5">
            <a:alphaModFix/>
          </a:blip>
          <a:srcRect l="67844" t="11661" r="6443"/>
          <a:stretch/>
        </p:blipFill>
        <p:spPr>
          <a:xfrm>
            <a:off x="7352106" y="1862831"/>
            <a:ext cx="2590735" cy="1938486"/>
          </a:xfrm>
          <a:prstGeom prst="rect">
            <a:avLst/>
          </a:prstGeom>
          <a:noFill/>
          <a:ln>
            <a:noFill/>
          </a:ln>
        </p:spPr>
      </p:pic>
      <p:pic>
        <p:nvPicPr>
          <p:cNvPr id="28" name="Google Shape;221;g1255ed23a0f_0_117">
            <a:extLst>
              <a:ext uri="{FF2B5EF4-FFF2-40B4-BE49-F238E27FC236}">
                <a16:creationId xmlns:a16="http://schemas.microsoft.com/office/drawing/2014/main" id="{83030123-24AE-4B3F-84B3-D37534B433F7}"/>
              </a:ext>
            </a:extLst>
          </p:cNvPr>
          <p:cNvPicPr preferRelativeResize="0"/>
          <p:nvPr/>
        </p:nvPicPr>
        <p:blipFill rotWithShape="1">
          <a:blip r:embed="rId6">
            <a:alphaModFix/>
          </a:blip>
          <a:srcRect t="5409" r="76635"/>
          <a:stretch/>
        </p:blipFill>
        <p:spPr>
          <a:xfrm>
            <a:off x="1874539" y="4129586"/>
            <a:ext cx="2565410" cy="1862200"/>
          </a:xfrm>
          <a:prstGeom prst="rect">
            <a:avLst/>
          </a:prstGeom>
          <a:noFill/>
          <a:ln>
            <a:noFill/>
          </a:ln>
        </p:spPr>
      </p:pic>
      <p:pic>
        <p:nvPicPr>
          <p:cNvPr id="31" name="Google Shape;220;g1255ed23a0f_0_117">
            <a:extLst>
              <a:ext uri="{FF2B5EF4-FFF2-40B4-BE49-F238E27FC236}">
                <a16:creationId xmlns:a16="http://schemas.microsoft.com/office/drawing/2014/main" id="{5B6C798F-1DE6-46A6-B4F8-221CD23B98F7}"/>
              </a:ext>
            </a:extLst>
          </p:cNvPr>
          <p:cNvPicPr preferRelativeResize="0"/>
          <p:nvPr/>
        </p:nvPicPr>
        <p:blipFill rotWithShape="1">
          <a:blip r:embed="rId6">
            <a:alphaModFix/>
          </a:blip>
          <a:srcRect l="33877" t="7129" r="41763"/>
          <a:stretch/>
        </p:blipFill>
        <p:spPr>
          <a:xfrm>
            <a:off x="4658114" y="4085203"/>
            <a:ext cx="2548514" cy="1972820"/>
          </a:xfrm>
          <a:prstGeom prst="rect">
            <a:avLst/>
          </a:prstGeom>
          <a:noFill/>
          <a:ln>
            <a:noFill/>
          </a:ln>
        </p:spPr>
      </p:pic>
      <p:pic>
        <p:nvPicPr>
          <p:cNvPr id="36" name="Google Shape;212;g1255ed23a0f_0_117">
            <a:extLst>
              <a:ext uri="{FF2B5EF4-FFF2-40B4-BE49-F238E27FC236}">
                <a16:creationId xmlns:a16="http://schemas.microsoft.com/office/drawing/2014/main" id="{DD6374C4-B54D-4FB2-BF28-578B4AD9DF6A}"/>
              </a:ext>
            </a:extLst>
          </p:cNvPr>
          <p:cNvPicPr preferRelativeResize="0"/>
          <p:nvPr/>
        </p:nvPicPr>
        <p:blipFill rotWithShape="1">
          <a:blip r:embed="rId6">
            <a:alphaModFix/>
          </a:blip>
          <a:srcRect l="67844" t="7922" r="7917"/>
          <a:stretch/>
        </p:blipFill>
        <p:spPr>
          <a:xfrm>
            <a:off x="7352106" y="4129586"/>
            <a:ext cx="2590735" cy="1972819"/>
          </a:xfrm>
          <a:prstGeom prst="rect">
            <a:avLst/>
          </a:prstGeom>
          <a:noFill/>
          <a:ln>
            <a:noFill/>
          </a:ln>
        </p:spPr>
      </p:pic>
    </p:spTree>
    <p:extLst>
      <p:ext uri="{BB962C8B-B14F-4D97-AF65-F5344CB8AC3E}">
        <p14:creationId xmlns:p14="http://schemas.microsoft.com/office/powerpoint/2010/main" val="3420498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318"/>
        <p:cNvGrpSpPr/>
        <p:nvPr/>
      </p:nvGrpSpPr>
      <p:grpSpPr>
        <a:xfrm>
          <a:off x="0" y="0"/>
          <a:ext cx="0" cy="0"/>
          <a:chOff x="0" y="0"/>
          <a:chExt cx="0" cy="0"/>
        </a:xfrm>
      </p:grpSpPr>
      <p:sp>
        <p:nvSpPr>
          <p:cNvPr id="8" name="TextBox 7">
            <a:extLst>
              <a:ext uri="{FF2B5EF4-FFF2-40B4-BE49-F238E27FC236}">
                <a16:creationId xmlns:a16="http://schemas.microsoft.com/office/drawing/2014/main" id="{B2691AC4-25B0-6E44-86F3-E389CB3F100C}"/>
              </a:ext>
            </a:extLst>
          </p:cNvPr>
          <p:cNvSpPr txBox="1"/>
          <p:nvPr/>
        </p:nvSpPr>
        <p:spPr>
          <a:xfrm>
            <a:off x="10721340" y="6631102"/>
            <a:ext cx="1291590" cy="276999"/>
          </a:xfrm>
          <a:prstGeom prst="rect">
            <a:avLst/>
          </a:prstGeom>
          <a:noFill/>
        </p:spPr>
        <p:txBody>
          <a:bodyPr wrap="square" rtlCol="0">
            <a:spAutoFit/>
          </a:bodyPr>
          <a:lstStyle/>
          <a:p>
            <a:r>
              <a:rPr lang="en-US" sz="1200" dirty="0"/>
              <a:t>Speaker: </a:t>
            </a:r>
            <a:r>
              <a:rPr lang="en-US" sz="1200" dirty="0">
                <a:solidFill>
                  <a:srgbClr val="FF0000"/>
                </a:solidFill>
              </a:rPr>
              <a:t>Vishwa</a:t>
            </a:r>
          </a:p>
        </p:txBody>
      </p:sp>
      <p:pic>
        <p:nvPicPr>
          <p:cNvPr id="9" name="Picture 8">
            <a:extLst>
              <a:ext uri="{FF2B5EF4-FFF2-40B4-BE49-F238E27FC236}">
                <a16:creationId xmlns:a16="http://schemas.microsoft.com/office/drawing/2014/main" id="{927498A3-AA0E-AD41-9864-AC660B2DCDE4}"/>
              </a:ext>
            </a:extLst>
          </p:cNvPr>
          <p:cNvPicPr>
            <a:picLocks noChangeAspect="1"/>
          </p:cNvPicPr>
          <p:nvPr/>
        </p:nvPicPr>
        <p:blipFill>
          <a:blip r:embed="rId3"/>
          <a:stretch>
            <a:fillRect/>
          </a:stretch>
        </p:blipFill>
        <p:spPr>
          <a:xfrm>
            <a:off x="10347150" y="99869"/>
            <a:ext cx="1730550" cy="446231"/>
          </a:xfrm>
          <a:prstGeom prst="rect">
            <a:avLst/>
          </a:prstGeom>
        </p:spPr>
      </p:pic>
      <p:sp>
        <p:nvSpPr>
          <p:cNvPr id="12" name="Google Shape;320;g12232de7702_2_70">
            <a:extLst>
              <a:ext uri="{FF2B5EF4-FFF2-40B4-BE49-F238E27FC236}">
                <a16:creationId xmlns:a16="http://schemas.microsoft.com/office/drawing/2014/main" id="{F3EFFF8A-0A01-6447-B48B-1307B5A667D5}"/>
              </a:ext>
            </a:extLst>
          </p:cNvPr>
          <p:cNvSpPr txBox="1"/>
          <p:nvPr/>
        </p:nvSpPr>
        <p:spPr>
          <a:xfrm>
            <a:off x="211066" y="2019732"/>
            <a:ext cx="1278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a:ea typeface="Calibri"/>
                <a:cs typeface="Calibri"/>
                <a:sym typeface="Calibri"/>
              </a:rPr>
              <a:t>INPUTS</a:t>
            </a:r>
            <a:endParaRPr sz="1400" b="0" i="0" u="none" strike="noStrike" cap="none" dirty="0">
              <a:solidFill>
                <a:srgbClr val="000000"/>
              </a:solidFill>
              <a:latin typeface="Calibri"/>
              <a:ea typeface="Calibri"/>
              <a:cs typeface="Calibri"/>
              <a:sym typeface="Calibri"/>
            </a:endParaRPr>
          </a:p>
        </p:txBody>
      </p:sp>
      <p:sp>
        <p:nvSpPr>
          <p:cNvPr id="13" name="Google Shape;321;g12232de7702_2_70">
            <a:extLst>
              <a:ext uri="{FF2B5EF4-FFF2-40B4-BE49-F238E27FC236}">
                <a16:creationId xmlns:a16="http://schemas.microsoft.com/office/drawing/2014/main" id="{0E627D94-3765-DB4E-B022-2D905C4ABB7E}"/>
              </a:ext>
            </a:extLst>
          </p:cNvPr>
          <p:cNvSpPr/>
          <p:nvPr/>
        </p:nvSpPr>
        <p:spPr>
          <a:xfrm rot="5400000">
            <a:off x="1562085" y="3789996"/>
            <a:ext cx="3223320" cy="318571"/>
          </a:xfrm>
          <a:prstGeom prst="triangle">
            <a:avLst>
              <a:gd name="adj" fmla="val 50305"/>
            </a:avLst>
          </a:prstGeom>
          <a:solidFill>
            <a:srgbClr val="625C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4" name="Google Shape;322;g12232de7702_2_70">
            <a:extLst>
              <a:ext uri="{FF2B5EF4-FFF2-40B4-BE49-F238E27FC236}">
                <a16:creationId xmlns:a16="http://schemas.microsoft.com/office/drawing/2014/main" id="{7F91335D-54D0-C940-9027-EFCAF41458CD}"/>
              </a:ext>
            </a:extLst>
          </p:cNvPr>
          <p:cNvPicPr preferRelativeResize="0"/>
          <p:nvPr/>
        </p:nvPicPr>
        <p:blipFill rotWithShape="1">
          <a:blip r:embed="rId4">
            <a:alphaModFix/>
          </a:blip>
          <a:srcRect l="4169" t="5326" r="1199"/>
          <a:stretch/>
        </p:blipFill>
        <p:spPr>
          <a:xfrm>
            <a:off x="7453049" y="2317955"/>
            <a:ext cx="4215277" cy="3328144"/>
          </a:xfrm>
          <a:prstGeom prst="rect">
            <a:avLst/>
          </a:prstGeom>
          <a:noFill/>
          <a:ln>
            <a:noFill/>
          </a:ln>
        </p:spPr>
      </p:pic>
      <p:pic>
        <p:nvPicPr>
          <p:cNvPr id="15" name="Google Shape;323;g12232de7702_2_70">
            <a:extLst>
              <a:ext uri="{FF2B5EF4-FFF2-40B4-BE49-F238E27FC236}">
                <a16:creationId xmlns:a16="http://schemas.microsoft.com/office/drawing/2014/main" id="{45B55F55-3674-F747-AD9E-89C6526D980D}"/>
              </a:ext>
            </a:extLst>
          </p:cNvPr>
          <p:cNvPicPr preferRelativeResize="0"/>
          <p:nvPr/>
        </p:nvPicPr>
        <p:blipFill rotWithShape="1">
          <a:blip r:embed="rId5">
            <a:alphaModFix/>
          </a:blip>
          <a:srcRect l="7543" t="11140" r="1919"/>
          <a:stretch/>
        </p:blipFill>
        <p:spPr>
          <a:xfrm>
            <a:off x="3384747" y="2327787"/>
            <a:ext cx="3655650" cy="3328144"/>
          </a:xfrm>
          <a:prstGeom prst="rect">
            <a:avLst/>
          </a:prstGeom>
          <a:noFill/>
          <a:ln>
            <a:noFill/>
          </a:ln>
        </p:spPr>
      </p:pic>
      <p:pic>
        <p:nvPicPr>
          <p:cNvPr id="16" name="Google Shape;324;g12232de7702_2_70">
            <a:extLst>
              <a:ext uri="{FF2B5EF4-FFF2-40B4-BE49-F238E27FC236}">
                <a16:creationId xmlns:a16="http://schemas.microsoft.com/office/drawing/2014/main" id="{79989355-DDC2-E04B-A1F0-030A57485AB0}"/>
              </a:ext>
            </a:extLst>
          </p:cNvPr>
          <p:cNvPicPr preferRelativeResize="0"/>
          <p:nvPr/>
        </p:nvPicPr>
        <p:blipFill rotWithShape="1">
          <a:blip r:embed="rId6">
            <a:alphaModFix/>
          </a:blip>
          <a:srcRect t="4508" r="9918" b="12621"/>
          <a:stretch/>
        </p:blipFill>
        <p:spPr>
          <a:xfrm>
            <a:off x="278265" y="2357286"/>
            <a:ext cx="2642114" cy="3223320"/>
          </a:xfrm>
          <a:prstGeom prst="rect">
            <a:avLst/>
          </a:prstGeom>
          <a:noFill/>
          <a:ln>
            <a:noFill/>
          </a:ln>
        </p:spPr>
      </p:pic>
      <p:sp>
        <p:nvSpPr>
          <p:cNvPr id="17" name="Google Shape;242;p16">
            <a:extLst>
              <a:ext uri="{FF2B5EF4-FFF2-40B4-BE49-F238E27FC236}">
                <a16:creationId xmlns:a16="http://schemas.microsoft.com/office/drawing/2014/main" id="{B83AA3BF-79BE-5C41-ABE7-3DDC597C0310}"/>
              </a:ext>
            </a:extLst>
          </p:cNvPr>
          <p:cNvSpPr txBox="1">
            <a:spLocks/>
          </p:cNvSpPr>
          <p:nvPr/>
        </p:nvSpPr>
        <p:spPr>
          <a:xfrm>
            <a:off x="838200" y="353961"/>
            <a:ext cx="6614849" cy="1336728"/>
          </a:xfrm>
          <a:prstGeom prst="rect">
            <a:avLst/>
          </a:prstGeom>
          <a:noFill/>
          <a:ln>
            <a:noFill/>
          </a:ln>
        </p:spPr>
        <p:txBody>
          <a:bodyPr spcFirstLastPara="1" vert="horz" wrap="square" lIns="91425" tIns="45700" rIns="91425" bIns="4570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buFont typeface="Calibri"/>
              <a:buNone/>
            </a:pPr>
            <a:r>
              <a:rPr lang="en-US"/>
              <a:t>Neural Network</a:t>
            </a:r>
            <a:endParaRPr lang="en-US" dirty="0"/>
          </a:p>
        </p:txBody>
      </p:sp>
      <p:sp>
        <p:nvSpPr>
          <p:cNvPr id="18" name="Google Shape;320;g12232de7702_2_70">
            <a:extLst>
              <a:ext uri="{FF2B5EF4-FFF2-40B4-BE49-F238E27FC236}">
                <a16:creationId xmlns:a16="http://schemas.microsoft.com/office/drawing/2014/main" id="{8D8D6B05-744D-9E44-AF09-0524C33B1A4F}"/>
              </a:ext>
            </a:extLst>
          </p:cNvPr>
          <p:cNvSpPr txBox="1"/>
          <p:nvPr/>
        </p:nvSpPr>
        <p:spPr>
          <a:xfrm>
            <a:off x="3286622" y="2011784"/>
            <a:ext cx="1278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dirty="0">
                <a:solidFill>
                  <a:srgbClr val="000000"/>
                </a:solidFill>
                <a:latin typeface="Calibri"/>
                <a:ea typeface="Calibri"/>
                <a:cs typeface="Calibri"/>
                <a:sym typeface="Calibri"/>
              </a:rPr>
              <a:t>DIAGRAM</a:t>
            </a:r>
            <a:endParaRPr sz="1400" b="0" i="0" u="none" strike="noStrike" cap="none" dirty="0">
              <a:solidFill>
                <a:srgbClr val="000000"/>
              </a:solidFill>
              <a:latin typeface="Calibri"/>
              <a:ea typeface="Calibri"/>
              <a:cs typeface="Calibri"/>
              <a:sym typeface="Calibri"/>
            </a:endParaRPr>
          </a:p>
        </p:txBody>
      </p:sp>
      <p:sp>
        <p:nvSpPr>
          <p:cNvPr id="19" name="Google Shape;321;g12232de7702_2_70">
            <a:extLst>
              <a:ext uri="{FF2B5EF4-FFF2-40B4-BE49-F238E27FC236}">
                <a16:creationId xmlns:a16="http://schemas.microsoft.com/office/drawing/2014/main" id="{F3F443C4-F801-8D4F-BFFC-FF3842ADFA8E}"/>
              </a:ext>
            </a:extLst>
          </p:cNvPr>
          <p:cNvSpPr/>
          <p:nvPr/>
        </p:nvSpPr>
        <p:spPr>
          <a:xfrm rot="5400000">
            <a:off x="5663025" y="3789999"/>
            <a:ext cx="3223320" cy="318571"/>
          </a:xfrm>
          <a:prstGeom prst="triangle">
            <a:avLst>
              <a:gd name="adj" fmla="val 50305"/>
            </a:avLst>
          </a:prstGeom>
          <a:solidFill>
            <a:srgbClr val="625C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 name="Google Shape;320;g12232de7702_2_70">
            <a:extLst>
              <a:ext uri="{FF2B5EF4-FFF2-40B4-BE49-F238E27FC236}">
                <a16:creationId xmlns:a16="http://schemas.microsoft.com/office/drawing/2014/main" id="{AFC0C1B6-C91C-684B-98FB-6C17ECB396FD}"/>
              </a:ext>
            </a:extLst>
          </p:cNvPr>
          <p:cNvSpPr txBox="1"/>
          <p:nvPr/>
        </p:nvSpPr>
        <p:spPr>
          <a:xfrm>
            <a:off x="7341736" y="1980204"/>
            <a:ext cx="2195754"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dirty="0">
                <a:solidFill>
                  <a:srgbClr val="000000"/>
                </a:solidFill>
                <a:latin typeface="Calibri"/>
                <a:ea typeface="Calibri"/>
                <a:cs typeface="Calibri"/>
                <a:sym typeface="Calibri"/>
              </a:rPr>
              <a:t>Model </a:t>
            </a:r>
            <a:r>
              <a:rPr lang="en-US" sz="1400" dirty="0" err="1">
                <a:solidFill>
                  <a:srgbClr val="000000"/>
                </a:solidFill>
                <a:latin typeface="Calibri"/>
                <a:ea typeface="Calibri"/>
                <a:cs typeface="Calibri"/>
                <a:sym typeface="Calibri"/>
              </a:rPr>
              <a:t>NTanH</a:t>
            </a:r>
            <a:r>
              <a:rPr lang="en-US" sz="1400" dirty="0">
                <a:solidFill>
                  <a:srgbClr val="000000"/>
                </a:solidFill>
                <a:latin typeface="Calibri"/>
                <a:ea typeface="Calibri"/>
                <a:cs typeface="Calibri"/>
                <a:sym typeface="Calibri"/>
              </a:rPr>
              <a:t>(3)NTanH2(3)</a:t>
            </a:r>
            <a:endParaRPr sz="14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241"/>
        <p:cNvGrpSpPr/>
        <p:nvPr/>
      </p:nvGrpSpPr>
      <p:grpSpPr>
        <a:xfrm>
          <a:off x="0" y="0"/>
          <a:ext cx="0" cy="0"/>
          <a:chOff x="0" y="0"/>
          <a:chExt cx="0" cy="0"/>
        </a:xfrm>
      </p:grpSpPr>
      <p:sp>
        <p:nvSpPr>
          <p:cNvPr id="242" name="Google Shape;242;p16"/>
          <p:cNvSpPr txBox="1">
            <a:spLocks noGrp="1"/>
          </p:cNvSpPr>
          <p:nvPr>
            <p:ph type="title"/>
          </p:nvPr>
        </p:nvSpPr>
        <p:spPr>
          <a:xfrm>
            <a:off x="783770" y="27803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Neural Network</a:t>
            </a:r>
            <a:endParaRPr dirty="0"/>
          </a:p>
        </p:txBody>
      </p:sp>
      <p:sp>
        <p:nvSpPr>
          <p:cNvPr id="251" name="Google Shape;251;p16"/>
          <p:cNvSpPr txBox="1"/>
          <p:nvPr/>
        </p:nvSpPr>
        <p:spPr>
          <a:xfrm>
            <a:off x="1958169" y="3757612"/>
            <a:ext cx="8168058" cy="276959"/>
          </a:xfrm>
          <a:prstGeom prst="rect">
            <a:avLst/>
          </a:prstGeom>
          <a:solidFill>
            <a:srgbClr val="625C6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bg1"/>
                </a:solidFill>
                <a:latin typeface="Calibri"/>
                <a:ea typeface="Calibri"/>
                <a:cs typeface="Calibri"/>
                <a:sym typeface="Calibri"/>
              </a:rPr>
              <a:t>ROC</a:t>
            </a:r>
            <a:endParaRPr sz="1200" dirty="0">
              <a:solidFill>
                <a:schemeClr val="bg1"/>
              </a:solidFill>
            </a:endParaRPr>
          </a:p>
        </p:txBody>
      </p:sp>
      <p:sp>
        <p:nvSpPr>
          <p:cNvPr id="252" name="Google Shape;252;p16"/>
          <p:cNvSpPr txBox="1"/>
          <p:nvPr/>
        </p:nvSpPr>
        <p:spPr>
          <a:xfrm>
            <a:off x="1947534" y="1488418"/>
            <a:ext cx="8201722" cy="276959"/>
          </a:xfrm>
          <a:prstGeom prst="rect">
            <a:avLst/>
          </a:prstGeom>
          <a:solidFill>
            <a:srgbClr val="625C6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bg1"/>
                </a:solidFill>
                <a:latin typeface="Calibri"/>
                <a:ea typeface="Calibri"/>
                <a:cs typeface="Calibri"/>
                <a:sym typeface="Calibri"/>
              </a:rPr>
              <a:t>Lift Curve</a:t>
            </a:r>
            <a:endParaRPr sz="1200" dirty="0">
              <a:solidFill>
                <a:schemeClr val="bg1"/>
              </a:solidFill>
            </a:endParaRPr>
          </a:p>
        </p:txBody>
      </p:sp>
      <p:sp>
        <p:nvSpPr>
          <p:cNvPr id="22" name="TextBox 21">
            <a:extLst>
              <a:ext uri="{FF2B5EF4-FFF2-40B4-BE49-F238E27FC236}">
                <a16:creationId xmlns:a16="http://schemas.microsoft.com/office/drawing/2014/main" id="{98BA379B-6B8F-E040-836C-70D2997401C0}"/>
              </a:ext>
            </a:extLst>
          </p:cNvPr>
          <p:cNvSpPr txBox="1"/>
          <p:nvPr/>
        </p:nvSpPr>
        <p:spPr>
          <a:xfrm>
            <a:off x="10721340" y="6631102"/>
            <a:ext cx="1291590" cy="276999"/>
          </a:xfrm>
          <a:prstGeom prst="rect">
            <a:avLst/>
          </a:prstGeom>
          <a:noFill/>
        </p:spPr>
        <p:txBody>
          <a:bodyPr wrap="square" rtlCol="0">
            <a:spAutoFit/>
          </a:bodyPr>
          <a:lstStyle/>
          <a:p>
            <a:r>
              <a:rPr lang="en-US" sz="1200" dirty="0"/>
              <a:t>Speaker: </a:t>
            </a:r>
            <a:r>
              <a:rPr lang="en-US" sz="1200" dirty="0">
                <a:solidFill>
                  <a:srgbClr val="FF0000"/>
                </a:solidFill>
              </a:rPr>
              <a:t>Vishwa</a:t>
            </a:r>
          </a:p>
        </p:txBody>
      </p:sp>
      <p:pic>
        <p:nvPicPr>
          <p:cNvPr id="23" name="Picture 22">
            <a:extLst>
              <a:ext uri="{FF2B5EF4-FFF2-40B4-BE49-F238E27FC236}">
                <a16:creationId xmlns:a16="http://schemas.microsoft.com/office/drawing/2014/main" id="{578CAE13-CB97-EC42-A9B8-357E1CEA063C}"/>
              </a:ext>
            </a:extLst>
          </p:cNvPr>
          <p:cNvPicPr>
            <a:picLocks noChangeAspect="1"/>
          </p:cNvPicPr>
          <p:nvPr/>
        </p:nvPicPr>
        <p:blipFill>
          <a:blip r:embed="rId3"/>
          <a:stretch>
            <a:fillRect/>
          </a:stretch>
        </p:blipFill>
        <p:spPr>
          <a:xfrm>
            <a:off x="10347150" y="99869"/>
            <a:ext cx="1730550" cy="446231"/>
          </a:xfrm>
          <a:prstGeom prst="rect">
            <a:avLst/>
          </a:prstGeom>
        </p:spPr>
      </p:pic>
      <p:pic>
        <p:nvPicPr>
          <p:cNvPr id="24" name="Picture 23" descr="Chart&#10;&#10;Description automatically generated with medium confidence">
            <a:extLst>
              <a:ext uri="{FF2B5EF4-FFF2-40B4-BE49-F238E27FC236}">
                <a16:creationId xmlns:a16="http://schemas.microsoft.com/office/drawing/2014/main" id="{AEE927DA-96F8-CD4B-BF89-3CBD6C30C0E9}"/>
              </a:ext>
            </a:extLst>
          </p:cNvPr>
          <p:cNvPicPr>
            <a:picLocks noChangeAspect="1"/>
          </p:cNvPicPr>
          <p:nvPr/>
        </p:nvPicPr>
        <p:blipFill rotWithShape="1">
          <a:blip r:embed="rId4"/>
          <a:srcRect l="93799" t="38040" r="-63" b="55427"/>
          <a:stretch/>
        </p:blipFill>
        <p:spPr>
          <a:xfrm>
            <a:off x="4745938" y="6370829"/>
            <a:ext cx="350875" cy="306646"/>
          </a:xfrm>
          <a:prstGeom prst="rect">
            <a:avLst/>
          </a:prstGeom>
        </p:spPr>
      </p:pic>
      <p:sp>
        <p:nvSpPr>
          <p:cNvPr id="25" name="TextBox 24">
            <a:extLst>
              <a:ext uri="{FF2B5EF4-FFF2-40B4-BE49-F238E27FC236}">
                <a16:creationId xmlns:a16="http://schemas.microsoft.com/office/drawing/2014/main" id="{D588F4FC-2E25-B54A-88BF-FB503CDB4526}"/>
              </a:ext>
            </a:extLst>
          </p:cNvPr>
          <p:cNvSpPr txBox="1"/>
          <p:nvPr/>
        </p:nvSpPr>
        <p:spPr>
          <a:xfrm>
            <a:off x="5096813" y="6370829"/>
            <a:ext cx="1256414" cy="400110"/>
          </a:xfrm>
          <a:prstGeom prst="rect">
            <a:avLst/>
          </a:prstGeom>
          <a:noFill/>
        </p:spPr>
        <p:txBody>
          <a:bodyPr wrap="square" rtlCol="0">
            <a:spAutoFit/>
          </a:bodyPr>
          <a:lstStyle/>
          <a:p>
            <a:r>
              <a:rPr lang="en-US" sz="1000" dirty="0">
                <a:solidFill>
                  <a:schemeClr val="accent1"/>
                </a:solidFill>
              </a:rPr>
              <a:t>Good Borrowers</a:t>
            </a:r>
            <a:br>
              <a:rPr lang="en-US" sz="1000" dirty="0">
                <a:solidFill>
                  <a:srgbClr val="FF0000"/>
                </a:solidFill>
              </a:rPr>
            </a:br>
            <a:r>
              <a:rPr lang="en-US" sz="1000" dirty="0">
                <a:solidFill>
                  <a:srgbClr val="FF0000"/>
                </a:solidFill>
              </a:rPr>
              <a:t>Defaulters</a:t>
            </a:r>
          </a:p>
        </p:txBody>
      </p:sp>
      <p:sp>
        <p:nvSpPr>
          <p:cNvPr id="12" name="Rectangle 11">
            <a:extLst>
              <a:ext uri="{FF2B5EF4-FFF2-40B4-BE49-F238E27FC236}">
                <a16:creationId xmlns:a16="http://schemas.microsoft.com/office/drawing/2014/main" id="{C91DB0C9-EC4A-374F-A00C-C274B5F9A5CB}"/>
              </a:ext>
            </a:extLst>
          </p:cNvPr>
          <p:cNvSpPr/>
          <p:nvPr/>
        </p:nvSpPr>
        <p:spPr>
          <a:xfrm>
            <a:off x="1958168" y="1754486"/>
            <a:ext cx="2675800" cy="4380503"/>
          </a:xfrm>
          <a:prstGeom prst="rect">
            <a:avLst/>
          </a:prstGeom>
          <a:noFill/>
          <a:ln w="28575">
            <a:solidFill>
              <a:srgbClr val="625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D752810-AEA4-5247-932F-A0AB92C9BA7D}"/>
              </a:ext>
            </a:extLst>
          </p:cNvPr>
          <p:cNvSpPr/>
          <p:nvPr/>
        </p:nvSpPr>
        <p:spPr>
          <a:xfrm>
            <a:off x="4714214" y="1754485"/>
            <a:ext cx="2675800" cy="4380503"/>
          </a:xfrm>
          <a:prstGeom prst="rect">
            <a:avLst/>
          </a:prstGeom>
          <a:noFill/>
          <a:ln w="28575">
            <a:solidFill>
              <a:srgbClr val="625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4610151-2804-1F48-83FD-667CAC387EAE}"/>
              </a:ext>
            </a:extLst>
          </p:cNvPr>
          <p:cNvSpPr/>
          <p:nvPr/>
        </p:nvSpPr>
        <p:spPr>
          <a:xfrm>
            <a:off x="7450427" y="1754484"/>
            <a:ext cx="2675800" cy="4380503"/>
          </a:xfrm>
          <a:prstGeom prst="rect">
            <a:avLst/>
          </a:prstGeom>
          <a:noFill/>
          <a:ln w="28575">
            <a:solidFill>
              <a:srgbClr val="625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327BE416-1B4E-3743-9B15-B880A0A5BC87}"/>
              </a:ext>
            </a:extLst>
          </p:cNvPr>
          <p:cNvSpPr/>
          <p:nvPr/>
        </p:nvSpPr>
        <p:spPr>
          <a:xfrm>
            <a:off x="2335557" y="6071190"/>
            <a:ext cx="1980000" cy="191385"/>
          </a:xfrm>
          <a:prstGeom prst="roundRect">
            <a:avLst/>
          </a:prstGeom>
          <a:solidFill>
            <a:srgbClr val="E3C1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Training</a:t>
            </a:r>
          </a:p>
        </p:txBody>
      </p:sp>
      <p:sp>
        <p:nvSpPr>
          <p:cNvPr id="32" name="Rounded Rectangle 31">
            <a:extLst>
              <a:ext uri="{FF2B5EF4-FFF2-40B4-BE49-F238E27FC236}">
                <a16:creationId xmlns:a16="http://schemas.microsoft.com/office/drawing/2014/main" id="{F00540E2-4974-C843-9CEC-28F4D2855128}"/>
              </a:ext>
            </a:extLst>
          </p:cNvPr>
          <p:cNvSpPr/>
          <p:nvPr/>
        </p:nvSpPr>
        <p:spPr>
          <a:xfrm>
            <a:off x="5096813" y="6071188"/>
            <a:ext cx="1980000" cy="191385"/>
          </a:xfrm>
          <a:prstGeom prst="roundRect">
            <a:avLst/>
          </a:prstGeom>
          <a:solidFill>
            <a:srgbClr val="E3C1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Validation</a:t>
            </a:r>
          </a:p>
        </p:txBody>
      </p:sp>
      <p:sp>
        <p:nvSpPr>
          <p:cNvPr id="33" name="Rounded Rectangle 32">
            <a:extLst>
              <a:ext uri="{FF2B5EF4-FFF2-40B4-BE49-F238E27FC236}">
                <a16:creationId xmlns:a16="http://schemas.microsoft.com/office/drawing/2014/main" id="{CDE07791-84DF-D645-A45D-B7626A79D13D}"/>
              </a:ext>
            </a:extLst>
          </p:cNvPr>
          <p:cNvSpPr/>
          <p:nvPr/>
        </p:nvSpPr>
        <p:spPr>
          <a:xfrm>
            <a:off x="7826984" y="6039294"/>
            <a:ext cx="1980000" cy="191385"/>
          </a:xfrm>
          <a:prstGeom prst="roundRect">
            <a:avLst/>
          </a:prstGeom>
          <a:solidFill>
            <a:srgbClr val="E3C1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Test</a:t>
            </a:r>
          </a:p>
        </p:txBody>
      </p:sp>
      <p:pic>
        <p:nvPicPr>
          <p:cNvPr id="21" name="Google Shape;216;g1255ed23a0f_0_117">
            <a:extLst>
              <a:ext uri="{FF2B5EF4-FFF2-40B4-BE49-F238E27FC236}">
                <a16:creationId xmlns:a16="http://schemas.microsoft.com/office/drawing/2014/main" id="{A0624360-0024-4B5E-A780-9914929DB0B3}"/>
              </a:ext>
            </a:extLst>
          </p:cNvPr>
          <p:cNvPicPr preferRelativeResize="0"/>
          <p:nvPr/>
        </p:nvPicPr>
        <p:blipFill rotWithShape="1">
          <a:blip r:embed="rId5">
            <a:alphaModFix/>
          </a:blip>
          <a:srcRect l="1698" t="7104" r="72917"/>
          <a:stretch/>
        </p:blipFill>
        <p:spPr>
          <a:xfrm>
            <a:off x="2040134" y="1796153"/>
            <a:ext cx="2581481" cy="1931153"/>
          </a:xfrm>
          <a:prstGeom prst="rect">
            <a:avLst/>
          </a:prstGeom>
          <a:noFill/>
          <a:ln>
            <a:noFill/>
          </a:ln>
        </p:spPr>
      </p:pic>
      <p:pic>
        <p:nvPicPr>
          <p:cNvPr id="26" name="Google Shape;215;g1255ed23a0f_0_117">
            <a:extLst>
              <a:ext uri="{FF2B5EF4-FFF2-40B4-BE49-F238E27FC236}">
                <a16:creationId xmlns:a16="http://schemas.microsoft.com/office/drawing/2014/main" id="{3CF6688F-BE72-42D7-BC52-9A038A9A90FF}"/>
              </a:ext>
            </a:extLst>
          </p:cNvPr>
          <p:cNvPicPr preferRelativeResize="0"/>
          <p:nvPr/>
        </p:nvPicPr>
        <p:blipFill rotWithShape="1">
          <a:blip r:embed="rId5">
            <a:alphaModFix/>
          </a:blip>
          <a:srcRect l="34518" t="9391" r="39071"/>
          <a:stretch/>
        </p:blipFill>
        <p:spPr>
          <a:xfrm>
            <a:off x="4779443" y="1786381"/>
            <a:ext cx="2608852" cy="1940923"/>
          </a:xfrm>
          <a:prstGeom prst="rect">
            <a:avLst/>
          </a:prstGeom>
          <a:noFill/>
          <a:ln>
            <a:noFill/>
          </a:ln>
        </p:spPr>
      </p:pic>
      <p:pic>
        <p:nvPicPr>
          <p:cNvPr id="27" name="Google Shape;213;g1255ed23a0f_0_117">
            <a:extLst>
              <a:ext uri="{FF2B5EF4-FFF2-40B4-BE49-F238E27FC236}">
                <a16:creationId xmlns:a16="http://schemas.microsoft.com/office/drawing/2014/main" id="{A9B508C1-D40F-4FBF-B125-884CB4DB52A5}"/>
              </a:ext>
            </a:extLst>
          </p:cNvPr>
          <p:cNvPicPr preferRelativeResize="0"/>
          <p:nvPr/>
        </p:nvPicPr>
        <p:blipFill rotWithShape="1">
          <a:blip r:embed="rId5">
            <a:alphaModFix/>
          </a:blip>
          <a:srcRect l="67844" t="11661" r="6443"/>
          <a:stretch/>
        </p:blipFill>
        <p:spPr>
          <a:xfrm>
            <a:off x="7470260" y="1837446"/>
            <a:ext cx="2654248" cy="1907238"/>
          </a:xfrm>
          <a:prstGeom prst="rect">
            <a:avLst/>
          </a:prstGeom>
          <a:noFill/>
          <a:ln>
            <a:noFill/>
          </a:ln>
        </p:spPr>
      </p:pic>
      <p:pic>
        <p:nvPicPr>
          <p:cNvPr id="28" name="Google Shape;221;g1255ed23a0f_0_117">
            <a:extLst>
              <a:ext uri="{FF2B5EF4-FFF2-40B4-BE49-F238E27FC236}">
                <a16:creationId xmlns:a16="http://schemas.microsoft.com/office/drawing/2014/main" id="{DB455C04-B993-4329-AA33-628CC9863A52}"/>
              </a:ext>
            </a:extLst>
          </p:cNvPr>
          <p:cNvPicPr preferRelativeResize="0"/>
          <p:nvPr/>
        </p:nvPicPr>
        <p:blipFill rotWithShape="1">
          <a:blip r:embed="rId6">
            <a:alphaModFix/>
          </a:blip>
          <a:srcRect t="5409" r="76635"/>
          <a:stretch/>
        </p:blipFill>
        <p:spPr>
          <a:xfrm>
            <a:off x="2040134" y="4064877"/>
            <a:ext cx="2528602" cy="1961489"/>
          </a:xfrm>
          <a:prstGeom prst="rect">
            <a:avLst/>
          </a:prstGeom>
          <a:noFill/>
          <a:ln>
            <a:noFill/>
          </a:ln>
        </p:spPr>
      </p:pic>
      <p:pic>
        <p:nvPicPr>
          <p:cNvPr id="31" name="Google Shape;220;g1255ed23a0f_0_117">
            <a:extLst>
              <a:ext uri="{FF2B5EF4-FFF2-40B4-BE49-F238E27FC236}">
                <a16:creationId xmlns:a16="http://schemas.microsoft.com/office/drawing/2014/main" id="{7BC5BE8A-9D1C-4C47-874C-BA2C5C3F387F}"/>
              </a:ext>
            </a:extLst>
          </p:cNvPr>
          <p:cNvPicPr preferRelativeResize="0"/>
          <p:nvPr/>
        </p:nvPicPr>
        <p:blipFill rotWithShape="1">
          <a:blip r:embed="rId6">
            <a:alphaModFix/>
          </a:blip>
          <a:srcRect l="33877" t="7129" r="41763"/>
          <a:stretch/>
        </p:blipFill>
        <p:spPr>
          <a:xfrm>
            <a:off x="4779443" y="4098368"/>
            <a:ext cx="2525506" cy="1927998"/>
          </a:xfrm>
          <a:prstGeom prst="rect">
            <a:avLst/>
          </a:prstGeom>
          <a:noFill/>
          <a:ln>
            <a:noFill/>
          </a:ln>
        </p:spPr>
      </p:pic>
      <p:pic>
        <p:nvPicPr>
          <p:cNvPr id="36" name="Google Shape;212;g1255ed23a0f_0_117">
            <a:extLst>
              <a:ext uri="{FF2B5EF4-FFF2-40B4-BE49-F238E27FC236}">
                <a16:creationId xmlns:a16="http://schemas.microsoft.com/office/drawing/2014/main" id="{F4E1A11B-8A30-4CE9-82C9-EC02A500AB10}"/>
              </a:ext>
            </a:extLst>
          </p:cNvPr>
          <p:cNvPicPr preferRelativeResize="0"/>
          <p:nvPr/>
        </p:nvPicPr>
        <p:blipFill rotWithShape="1">
          <a:blip r:embed="rId6">
            <a:alphaModFix/>
          </a:blip>
          <a:srcRect l="67844" t="7922" r="7917"/>
          <a:stretch/>
        </p:blipFill>
        <p:spPr>
          <a:xfrm>
            <a:off x="7535492" y="4047499"/>
            <a:ext cx="2549804" cy="1978867"/>
          </a:xfrm>
          <a:prstGeom prst="rect">
            <a:avLst/>
          </a:prstGeom>
          <a:noFill/>
          <a:ln>
            <a:noFill/>
          </a:ln>
        </p:spPr>
      </p:pic>
    </p:spTree>
    <p:extLst>
      <p:ext uri="{BB962C8B-B14F-4D97-AF65-F5344CB8AC3E}">
        <p14:creationId xmlns:p14="http://schemas.microsoft.com/office/powerpoint/2010/main" val="923043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337"/>
        <p:cNvGrpSpPr/>
        <p:nvPr/>
      </p:nvGrpSpPr>
      <p:grpSpPr>
        <a:xfrm>
          <a:off x="0" y="0"/>
          <a:ext cx="0" cy="0"/>
          <a:chOff x="0" y="0"/>
          <a:chExt cx="0" cy="0"/>
        </a:xfrm>
      </p:grpSpPr>
      <p:sp>
        <p:nvSpPr>
          <p:cNvPr id="9" name="TextBox 8">
            <a:extLst>
              <a:ext uri="{FF2B5EF4-FFF2-40B4-BE49-F238E27FC236}">
                <a16:creationId xmlns:a16="http://schemas.microsoft.com/office/drawing/2014/main" id="{9FC87C94-E2B2-B341-BC81-A311760833C0}"/>
              </a:ext>
            </a:extLst>
          </p:cNvPr>
          <p:cNvSpPr txBox="1"/>
          <p:nvPr/>
        </p:nvSpPr>
        <p:spPr>
          <a:xfrm>
            <a:off x="10721340" y="6631102"/>
            <a:ext cx="1291590" cy="276999"/>
          </a:xfrm>
          <a:prstGeom prst="rect">
            <a:avLst/>
          </a:prstGeom>
          <a:noFill/>
        </p:spPr>
        <p:txBody>
          <a:bodyPr wrap="square" rtlCol="0">
            <a:spAutoFit/>
          </a:bodyPr>
          <a:lstStyle/>
          <a:p>
            <a:r>
              <a:rPr lang="en-US" sz="1200" dirty="0"/>
              <a:t>Speaker: </a:t>
            </a:r>
            <a:r>
              <a:rPr lang="en-US" sz="1200" dirty="0">
                <a:solidFill>
                  <a:srgbClr val="FF0000"/>
                </a:solidFill>
              </a:rPr>
              <a:t>Vishwa</a:t>
            </a:r>
          </a:p>
        </p:txBody>
      </p:sp>
      <p:pic>
        <p:nvPicPr>
          <p:cNvPr id="10" name="Picture 9">
            <a:extLst>
              <a:ext uri="{FF2B5EF4-FFF2-40B4-BE49-F238E27FC236}">
                <a16:creationId xmlns:a16="http://schemas.microsoft.com/office/drawing/2014/main" id="{7454022B-794E-EA45-9D4A-1AD32530BA4F}"/>
              </a:ext>
            </a:extLst>
          </p:cNvPr>
          <p:cNvPicPr>
            <a:picLocks noChangeAspect="1"/>
          </p:cNvPicPr>
          <p:nvPr/>
        </p:nvPicPr>
        <p:blipFill>
          <a:blip r:embed="rId3"/>
          <a:stretch>
            <a:fillRect/>
          </a:stretch>
        </p:blipFill>
        <p:spPr>
          <a:xfrm>
            <a:off x="10347150" y="99869"/>
            <a:ext cx="1730550" cy="446231"/>
          </a:xfrm>
          <a:prstGeom prst="rect">
            <a:avLst/>
          </a:prstGeom>
        </p:spPr>
      </p:pic>
      <p:pic>
        <p:nvPicPr>
          <p:cNvPr id="11" name="Google Shape;338;g12232de7702_1_34">
            <a:extLst>
              <a:ext uri="{FF2B5EF4-FFF2-40B4-BE49-F238E27FC236}">
                <a16:creationId xmlns:a16="http://schemas.microsoft.com/office/drawing/2014/main" id="{AF033BF1-9454-9E47-8306-145D86CE458E}"/>
              </a:ext>
            </a:extLst>
          </p:cNvPr>
          <p:cNvPicPr preferRelativeResize="0"/>
          <p:nvPr/>
        </p:nvPicPr>
        <p:blipFill rotWithShape="1">
          <a:blip r:embed="rId4">
            <a:alphaModFix/>
          </a:blip>
          <a:srcRect l="4959" t="4676" r="15555" b="19903"/>
          <a:stretch/>
        </p:blipFill>
        <p:spPr>
          <a:xfrm>
            <a:off x="333851" y="1867875"/>
            <a:ext cx="2556834" cy="2795397"/>
          </a:xfrm>
          <a:prstGeom prst="rect">
            <a:avLst/>
          </a:prstGeom>
          <a:noFill/>
          <a:ln>
            <a:noFill/>
          </a:ln>
        </p:spPr>
      </p:pic>
      <p:pic>
        <p:nvPicPr>
          <p:cNvPr id="12" name="Google Shape;339;g12232de7702_1_34">
            <a:extLst>
              <a:ext uri="{FF2B5EF4-FFF2-40B4-BE49-F238E27FC236}">
                <a16:creationId xmlns:a16="http://schemas.microsoft.com/office/drawing/2014/main" id="{A0D0E142-DA48-5D48-B275-475A5735D42A}"/>
              </a:ext>
            </a:extLst>
          </p:cNvPr>
          <p:cNvPicPr preferRelativeResize="0"/>
          <p:nvPr/>
        </p:nvPicPr>
        <p:blipFill rotWithShape="1">
          <a:blip r:embed="rId5">
            <a:alphaModFix/>
          </a:blip>
          <a:srcRect r="14929" b="65183"/>
          <a:stretch/>
        </p:blipFill>
        <p:spPr>
          <a:xfrm>
            <a:off x="3688424" y="3636695"/>
            <a:ext cx="4141126" cy="1026577"/>
          </a:xfrm>
          <a:prstGeom prst="rect">
            <a:avLst/>
          </a:prstGeom>
          <a:noFill/>
          <a:ln>
            <a:noFill/>
          </a:ln>
        </p:spPr>
      </p:pic>
      <p:pic>
        <p:nvPicPr>
          <p:cNvPr id="13" name="Google Shape;340;g12232de7702_1_34">
            <a:extLst>
              <a:ext uri="{FF2B5EF4-FFF2-40B4-BE49-F238E27FC236}">
                <a16:creationId xmlns:a16="http://schemas.microsoft.com/office/drawing/2014/main" id="{4C86B9C9-9A93-5B4E-86DD-D6146ACD078C}"/>
              </a:ext>
            </a:extLst>
          </p:cNvPr>
          <p:cNvPicPr preferRelativeResize="0"/>
          <p:nvPr/>
        </p:nvPicPr>
        <p:blipFill rotWithShape="1">
          <a:blip r:embed="rId5">
            <a:alphaModFix/>
          </a:blip>
          <a:srcRect l="3088" t="35954" r="11834"/>
          <a:stretch/>
        </p:blipFill>
        <p:spPr>
          <a:xfrm>
            <a:off x="3721872" y="1867875"/>
            <a:ext cx="4107677" cy="1713206"/>
          </a:xfrm>
          <a:prstGeom prst="rect">
            <a:avLst/>
          </a:prstGeom>
          <a:noFill/>
          <a:ln>
            <a:noFill/>
          </a:ln>
        </p:spPr>
      </p:pic>
      <p:pic>
        <p:nvPicPr>
          <p:cNvPr id="14" name="Google Shape;342;g12232de7702_1_34">
            <a:extLst>
              <a:ext uri="{FF2B5EF4-FFF2-40B4-BE49-F238E27FC236}">
                <a16:creationId xmlns:a16="http://schemas.microsoft.com/office/drawing/2014/main" id="{2B8068A4-E1F5-134D-B672-3A37F17926BF}"/>
              </a:ext>
            </a:extLst>
          </p:cNvPr>
          <p:cNvPicPr preferRelativeResize="0"/>
          <p:nvPr/>
        </p:nvPicPr>
        <p:blipFill rotWithShape="1">
          <a:blip r:embed="rId6">
            <a:alphaModFix/>
          </a:blip>
          <a:srcRect l="4102" t="7464" r="27201"/>
          <a:stretch/>
        </p:blipFill>
        <p:spPr>
          <a:xfrm>
            <a:off x="8505824" y="1830249"/>
            <a:ext cx="3384976" cy="2905799"/>
          </a:xfrm>
          <a:prstGeom prst="rect">
            <a:avLst/>
          </a:prstGeom>
          <a:noFill/>
          <a:ln>
            <a:noFill/>
          </a:ln>
        </p:spPr>
      </p:pic>
      <p:sp>
        <p:nvSpPr>
          <p:cNvPr id="15" name="Google Shape;343;g12232de7702_1_34">
            <a:extLst>
              <a:ext uri="{FF2B5EF4-FFF2-40B4-BE49-F238E27FC236}">
                <a16:creationId xmlns:a16="http://schemas.microsoft.com/office/drawing/2014/main" id="{06808DCF-D962-1F4E-A35F-754705572422}"/>
              </a:ext>
            </a:extLst>
          </p:cNvPr>
          <p:cNvSpPr/>
          <p:nvPr/>
        </p:nvSpPr>
        <p:spPr>
          <a:xfrm rot="5400000">
            <a:off x="1952991" y="3129116"/>
            <a:ext cx="2735218" cy="421500"/>
          </a:xfrm>
          <a:prstGeom prst="triangle">
            <a:avLst>
              <a:gd name="adj" fmla="val 50561"/>
            </a:avLst>
          </a:prstGeom>
          <a:solidFill>
            <a:srgbClr val="625C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 name="Google Shape;344;g12232de7702_1_34">
            <a:extLst>
              <a:ext uri="{FF2B5EF4-FFF2-40B4-BE49-F238E27FC236}">
                <a16:creationId xmlns:a16="http://schemas.microsoft.com/office/drawing/2014/main" id="{D1428D18-2303-9E41-BC75-D1A8CAB01832}"/>
              </a:ext>
            </a:extLst>
          </p:cNvPr>
          <p:cNvSpPr/>
          <p:nvPr/>
        </p:nvSpPr>
        <p:spPr>
          <a:xfrm rot="5400000">
            <a:off x="6773250" y="3043825"/>
            <a:ext cx="2905800" cy="421500"/>
          </a:xfrm>
          <a:prstGeom prst="triangle">
            <a:avLst>
              <a:gd name="adj" fmla="val 50561"/>
            </a:avLst>
          </a:prstGeom>
          <a:solidFill>
            <a:srgbClr val="625C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320;g12232de7702_2_70">
            <a:extLst>
              <a:ext uri="{FF2B5EF4-FFF2-40B4-BE49-F238E27FC236}">
                <a16:creationId xmlns:a16="http://schemas.microsoft.com/office/drawing/2014/main" id="{CC5DB69C-36B3-0344-B82C-00ADC0E97F28}"/>
              </a:ext>
            </a:extLst>
          </p:cNvPr>
          <p:cNvSpPr txBox="1"/>
          <p:nvPr/>
        </p:nvSpPr>
        <p:spPr>
          <a:xfrm>
            <a:off x="301200" y="1572057"/>
            <a:ext cx="1278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a:ea typeface="Calibri"/>
                <a:cs typeface="Calibri"/>
                <a:sym typeface="Calibri"/>
              </a:rPr>
              <a:t>INPUTS</a:t>
            </a:r>
            <a:endParaRPr sz="1400" b="0" i="0" u="none" strike="noStrike" cap="none" dirty="0">
              <a:solidFill>
                <a:srgbClr val="000000"/>
              </a:solidFill>
              <a:latin typeface="Calibri"/>
              <a:ea typeface="Calibri"/>
              <a:cs typeface="Calibri"/>
              <a:sym typeface="Calibri"/>
            </a:endParaRPr>
          </a:p>
        </p:txBody>
      </p:sp>
      <p:sp>
        <p:nvSpPr>
          <p:cNvPr id="18" name="Google Shape;320;g12232de7702_2_70">
            <a:extLst>
              <a:ext uri="{FF2B5EF4-FFF2-40B4-BE49-F238E27FC236}">
                <a16:creationId xmlns:a16="http://schemas.microsoft.com/office/drawing/2014/main" id="{A9618EAA-9881-4C42-A499-D62454D3E1F6}"/>
              </a:ext>
            </a:extLst>
          </p:cNvPr>
          <p:cNvSpPr txBox="1"/>
          <p:nvPr/>
        </p:nvSpPr>
        <p:spPr>
          <a:xfrm>
            <a:off x="3688424" y="1532683"/>
            <a:ext cx="1455076"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dirty="0">
                <a:solidFill>
                  <a:srgbClr val="000000"/>
                </a:solidFill>
                <a:latin typeface="Calibri"/>
                <a:ea typeface="Calibri"/>
                <a:cs typeface="Calibri"/>
                <a:sym typeface="Calibri"/>
              </a:rPr>
              <a:t>Confusion Matrix</a:t>
            </a:r>
            <a:endParaRPr sz="1400" b="0" i="0" u="none" strike="noStrike" cap="none" dirty="0">
              <a:solidFill>
                <a:srgbClr val="000000"/>
              </a:solidFill>
              <a:latin typeface="Calibri"/>
              <a:ea typeface="Calibri"/>
              <a:cs typeface="Calibri"/>
              <a:sym typeface="Calibri"/>
            </a:endParaRPr>
          </a:p>
        </p:txBody>
      </p:sp>
      <p:pic>
        <p:nvPicPr>
          <p:cNvPr id="19" name="Google Shape;342;g12232de7702_1_34">
            <a:extLst>
              <a:ext uri="{FF2B5EF4-FFF2-40B4-BE49-F238E27FC236}">
                <a16:creationId xmlns:a16="http://schemas.microsoft.com/office/drawing/2014/main" id="{D1FE2FEA-8BD2-9D45-AB33-CFE5CFC434CB}"/>
              </a:ext>
            </a:extLst>
          </p:cNvPr>
          <p:cNvPicPr preferRelativeResize="0"/>
          <p:nvPr/>
        </p:nvPicPr>
        <p:blipFill rotWithShape="1">
          <a:blip r:embed="rId6">
            <a:alphaModFix/>
          </a:blip>
          <a:srcRect l="74621" t="9013" r="1959" b="76584"/>
          <a:stretch/>
        </p:blipFill>
        <p:spPr>
          <a:xfrm>
            <a:off x="10880175" y="3764720"/>
            <a:ext cx="857250" cy="385263"/>
          </a:xfrm>
          <a:prstGeom prst="rect">
            <a:avLst/>
          </a:prstGeom>
          <a:noFill/>
          <a:ln>
            <a:noFill/>
          </a:ln>
        </p:spPr>
      </p:pic>
      <p:sp>
        <p:nvSpPr>
          <p:cNvPr id="20" name="Google Shape;320;g12232de7702_2_70">
            <a:extLst>
              <a:ext uri="{FF2B5EF4-FFF2-40B4-BE49-F238E27FC236}">
                <a16:creationId xmlns:a16="http://schemas.microsoft.com/office/drawing/2014/main" id="{FC7A7E3B-4D69-304D-A040-741E819F8258}"/>
              </a:ext>
            </a:extLst>
          </p:cNvPr>
          <p:cNvSpPr txBox="1"/>
          <p:nvPr/>
        </p:nvSpPr>
        <p:spPr>
          <a:xfrm>
            <a:off x="8743236" y="1532683"/>
            <a:ext cx="1455076"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a:ea typeface="Calibri"/>
                <a:cs typeface="Calibri"/>
                <a:sym typeface="Calibri"/>
              </a:rPr>
              <a:t>ROC Curve</a:t>
            </a:r>
            <a:endParaRPr sz="1400" b="0" i="0" u="none" strike="noStrike" cap="none" dirty="0">
              <a:solidFill>
                <a:srgbClr val="000000"/>
              </a:solidFill>
              <a:latin typeface="Calibri"/>
              <a:ea typeface="Calibri"/>
              <a:cs typeface="Calibri"/>
              <a:sym typeface="Calibri"/>
            </a:endParaRPr>
          </a:p>
        </p:txBody>
      </p:sp>
      <p:sp>
        <p:nvSpPr>
          <p:cNvPr id="21" name="Google Shape;242;p16">
            <a:extLst>
              <a:ext uri="{FF2B5EF4-FFF2-40B4-BE49-F238E27FC236}">
                <a16:creationId xmlns:a16="http://schemas.microsoft.com/office/drawing/2014/main" id="{7317E163-2BD9-3D49-B4F6-AF099EC835C6}"/>
              </a:ext>
            </a:extLst>
          </p:cNvPr>
          <p:cNvSpPr txBox="1">
            <a:spLocks/>
          </p:cNvSpPr>
          <p:nvPr/>
        </p:nvSpPr>
        <p:spPr>
          <a:xfrm>
            <a:off x="838200" y="373626"/>
            <a:ext cx="10515600" cy="1317062"/>
          </a:xfrm>
          <a:prstGeom prst="rect">
            <a:avLst/>
          </a:prstGeom>
          <a:noFill/>
          <a:ln>
            <a:noFill/>
          </a:ln>
        </p:spPr>
        <p:txBody>
          <a:bodyPr spcFirstLastPara="1" wrap="square" lIns="91425" tIns="45700" rIns="91425" bIns="4570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buFont typeface="Calibri"/>
              <a:buNone/>
            </a:pPr>
            <a:r>
              <a:rPr lang="en-US" dirty="0"/>
              <a:t>Discriminant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348"/>
        <p:cNvGrpSpPr/>
        <p:nvPr/>
      </p:nvGrpSpPr>
      <p:grpSpPr>
        <a:xfrm>
          <a:off x="0" y="0"/>
          <a:ext cx="0" cy="0"/>
          <a:chOff x="0" y="0"/>
          <a:chExt cx="0" cy="0"/>
        </a:xfrm>
      </p:grpSpPr>
      <p:sp>
        <p:nvSpPr>
          <p:cNvPr id="12" name="TextBox 11">
            <a:extLst>
              <a:ext uri="{FF2B5EF4-FFF2-40B4-BE49-F238E27FC236}">
                <a16:creationId xmlns:a16="http://schemas.microsoft.com/office/drawing/2014/main" id="{0A38A975-099D-CF42-BB1E-9E8110F2694A}"/>
              </a:ext>
            </a:extLst>
          </p:cNvPr>
          <p:cNvSpPr txBox="1"/>
          <p:nvPr/>
        </p:nvSpPr>
        <p:spPr>
          <a:xfrm>
            <a:off x="10721340" y="6631102"/>
            <a:ext cx="1291590" cy="276999"/>
          </a:xfrm>
          <a:prstGeom prst="rect">
            <a:avLst/>
          </a:prstGeom>
          <a:noFill/>
        </p:spPr>
        <p:txBody>
          <a:bodyPr wrap="square" rtlCol="0">
            <a:spAutoFit/>
          </a:bodyPr>
          <a:lstStyle/>
          <a:p>
            <a:r>
              <a:rPr lang="en-US" sz="1200" dirty="0"/>
              <a:t>Speaker: </a:t>
            </a:r>
            <a:r>
              <a:rPr lang="en-US" sz="1200" dirty="0">
                <a:solidFill>
                  <a:srgbClr val="FF0000"/>
                </a:solidFill>
              </a:rPr>
              <a:t>Vishwa</a:t>
            </a:r>
          </a:p>
        </p:txBody>
      </p:sp>
      <p:pic>
        <p:nvPicPr>
          <p:cNvPr id="13" name="Picture 12">
            <a:extLst>
              <a:ext uri="{FF2B5EF4-FFF2-40B4-BE49-F238E27FC236}">
                <a16:creationId xmlns:a16="http://schemas.microsoft.com/office/drawing/2014/main" id="{56C69E1A-D7BC-8646-934E-EBE4632BA3D8}"/>
              </a:ext>
            </a:extLst>
          </p:cNvPr>
          <p:cNvPicPr>
            <a:picLocks noChangeAspect="1"/>
          </p:cNvPicPr>
          <p:nvPr/>
        </p:nvPicPr>
        <p:blipFill>
          <a:blip r:embed="rId3"/>
          <a:stretch>
            <a:fillRect/>
          </a:stretch>
        </p:blipFill>
        <p:spPr>
          <a:xfrm>
            <a:off x="10347150" y="99869"/>
            <a:ext cx="1730550" cy="446231"/>
          </a:xfrm>
          <a:prstGeom prst="rect">
            <a:avLst/>
          </a:prstGeom>
        </p:spPr>
      </p:pic>
      <p:pic>
        <p:nvPicPr>
          <p:cNvPr id="15" name="Google Shape;350;g12232de7702_1_11">
            <a:extLst>
              <a:ext uri="{FF2B5EF4-FFF2-40B4-BE49-F238E27FC236}">
                <a16:creationId xmlns:a16="http://schemas.microsoft.com/office/drawing/2014/main" id="{195D3678-B67E-B04A-9E6F-DCE446808367}"/>
              </a:ext>
            </a:extLst>
          </p:cNvPr>
          <p:cNvPicPr preferRelativeResize="0"/>
          <p:nvPr/>
        </p:nvPicPr>
        <p:blipFill rotWithShape="1">
          <a:blip r:embed="rId4">
            <a:alphaModFix/>
          </a:blip>
          <a:srcRect l="2495" t="3945" r="5091" b="18227"/>
          <a:stretch/>
        </p:blipFill>
        <p:spPr>
          <a:xfrm>
            <a:off x="374399" y="1903295"/>
            <a:ext cx="2759326" cy="2526850"/>
          </a:xfrm>
          <a:prstGeom prst="rect">
            <a:avLst/>
          </a:prstGeom>
          <a:noFill/>
          <a:ln>
            <a:noFill/>
          </a:ln>
        </p:spPr>
      </p:pic>
      <p:pic>
        <p:nvPicPr>
          <p:cNvPr id="16" name="Google Shape;351;g12232de7702_1_11">
            <a:extLst>
              <a:ext uri="{FF2B5EF4-FFF2-40B4-BE49-F238E27FC236}">
                <a16:creationId xmlns:a16="http://schemas.microsoft.com/office/drawing/2014/main" id="{8C862E84-038C-BF46-AC6D-A829202E3E2D}"/>
              </a:ext>
            </a:extLst>
          </p:cNvPr>
          <p:cNvPicPr preferRelativeResize="0"/>
          <p:nvPr/>
        </p:nvPicPr>
        <p:blipFill rotWithShape="1">
          <a:blip r:embed="rId5">
            <a:alphaModFix/>
          </a:blip>
          <a:srcRect l="2516" t="8466" r="21001"/>
          <a:stretch/>
        </p:blipFill>
        <p:spPr>
          <a:xfrm>
            <a:off x="3648076" y="1913019"/>
            <a:ext cx="3472823" cy="2517125"/>
          </a:xfrm>
          <a:prstGeom prst="rect">
            <a:avLst/>
          </a:prstGeom>
          <a:noFill/>
          <a:ln>
            <a:noFill/>
          </a:ln>
        </p:spPr>
      </p:pic>
      <p:pic>
        <p:nvPicPr>
          <p:cNvPr id="17" name="Google Shape;352;g12232de7702_1_11">
            <a:extLst>
              <a:ext uri="{FF2B5EF4-FFF2-40B4-BE49-F238E27FC236}">
                <a16:creationId xmlns:a16="http://schemas.microsoft.com/office/drawing/2014/main" id="{AEE2EA6B-F997-B543-BCB8-5ADA0EBB6086}"/>
              </a:ext>
            </a:extLst>
          </p:cNvPr>
          <p:cNvPicPr preferRelativeResize="0"/>
          <p:nvPr/>
        </p:nvPicPr>
        <p:blipFill rotWithShape="1">
          <a:blip r:embed="rId6">
            <a:alphaModFix/>
          </a:blip>
          <a:srcRect l="5202" t="13845" r="1235"/>
          <a:stretch/>
        </p:blipFill>
        <p:spPr>
          <a:xfrm>
            <a:off x="7543800" y="1913018"/>
            <a:ext cx="4346999" cy="2354181"/>
          </a:xfrm>
          <a:prstGeom prst="rect">
            <a:avLst/>
          </a:prstGeom>
          <a:noFill/>
          <a:ln>
            <a:noFill/>
          </a:ln>
        </p:spPr>
      </p:pic>
      <p:sp>
        <p:nvSpPr>
          <p:cNvPr id="18" name="Google Shape;353;g12232de7702_1_11">
            <a:extLst>
              <a:ext uri="{FF2B5EF4-FFF2-40B4-BE49-F238E27FC236}">
                <a16:creationId xmlns:a16="http://schemas.microsoft.com/office/drawing/2014/main" id="{06794EF3-83AA-FC4B-9A9F-B34A3BE56766}"/>
              </a:ext>
            </a:extLst>
          </p:cNvPr>
          <p:cNvSpPr/>
          <p:nvPr/>
        </p:nvSpPr>
        <p:spPr>
          <a:xfrm rot="5400000">
            <a:off x="2167694" y="3016440"/>
            <a:ext cx="2526850" cy="300563"/>
          </a:xfrm>
          <a:prstGeom prst="triangle">
            <a:avLst>
              <a:gd name="adj" fmla="val 50561"/>
            </a:avLst>
          </a:prstGeom>
          <a:solidFill>
            <a:srgbClr val="625C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354;g12232de7702_1_11">
            <a:extLst>
              <a:ext uri="{FF2B5EF4-FFF2-40B4-BE49-F238E27FC236}">
                <a16:creationId xmlns:a16="http://schemas.microsoft.com/office/drawing/2014/main" id="{063165C6-7360-5849-A282-16030EC46602}"/>
              </a:ext>
            </a:extLst>
          </p:cNvPr>
          <p:cNvSpPr/>
          <p:nvPr/>
        </p:nvSpPr>
        <p:spPr>
          <a:xfrm rot="5400000">
            <a:off x="6099971" y="3033946"/>
            <a:ext cx="2487043" cy="305362"/>
          </a:xfrm>
          <a:prstGeom prst="triangle">
            <a:avLst>
              <a:gd name="adj" fmla="val 50561"/>
            </a:avLst>
          </a:prstGeom>
          <a:solidFill>
            <a:srgbClr val="625C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 name="Google Shape;355;g12232de7702_1_11">
            <a:extLst>
              <a:ext uri="{FF2B5EF4-FFF2-40B4-BE49-F238E27FC236}">
                <a16:creationId xmlns:a16="http://schemas.microsoft.com/office/drawing/2014/main" id="{A810BD7D-6D1E-144F-8E83-7C517FEC42DC}"/>
              </a:ext>
            </a:extLst>
          </p:cNvPr>
          <p:cNvSpPr/>
          <p:nvPr/>
        </p:nvSpPr>
        <p:spPr>
          <a:xfrm rot="10800000">
            <a:off x="7543797" y="4430148"/>
            <a:ext cx="4276727" cy="227577"/>
          </a:xfrm>
          <a:prstGeom prst="triangle">
            <a:avLst>
              <a:gd name="adj" fmla="val 50000"/>
            </a:avLst>
          </a:prstGeom>
          <a:solidFill>
            <a:srgbClr val="625C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1" name="Google Shape;356;g12232de7702_1_11">
            <a:extLst>
              <a:ext uri="{FF2B5EF4-FFF2-40B4-BE49-F238E27FC236}">
                <a16:creationId xmlns:a16="http://schemas.microsoft.com/office/drawing/2014/main" id="{F5213E42-4E9E-8E41-BF63-BB640B5872D4}"/>
              </a:ext>
            </a:extLst>
          </p:cNvPr>
          <p:cNvPicPr preferRelativeResize="0"/>
          <p:nvPr/>
        </p:nvPicPr>
        <p:blipFill rotWithShape="1">
          <a:blip r:embed="rId7">
            <a:alphaModFix/>
          </a:blip>
          <a:srcRect r="66540"/>
          <a:stretch/>
        </p:blipFill>
        <p:spPr>
          <a:xfrm>
            <a:off x="3530177" y="4682561"/>
            <a:ext cx="2784897" cy="1948541"/>
          </a:xfrm>
          <a:prstGeom prst="rect">
            <a:avLst/>
          </a:prstGeom>
          <a:noFill/>
          <a:ln>
            <a:noFill/>
          </a:ln>
        </p:spPr>
      </p:pic>
      <p:pic>
        <p:nvPicPr>
          <p:cNvPr id="22" name="Google Shape;357;g12232de7702_1_11">
            <a:extLst>
              <a:ext uri="{FF2B5EF4-FFF2-40B4-BE49-F238E27FC236}">
                <a16:creationId xmlns:a16="http://schemas.microsoft.com/office/drawing/2014/main" id="{26D7F509-3771-1C43-BE82-97272A81911D}"/>
              </a:ext>
            </a:extLst>
          </p:cNvPr>
          <p:cNvPicPr preferRelativeResize="0"/>
          <p:nvPr/>
        </p:nvPicPr>
        <p:blipFill rotWithShape="1">
          <a:blip r:embed="rId7">
            <a:alphaModFix/>
          </a:blip>
          <a:srcRect l="34356" r="33207"/>
          <a:stretch/>
        </p:blipFill>
        <p:spPr>
          <a:xfrm>
            <a:off x="6286500" y="4682561"/>
            <a:ext cx="2857501" cy="1948541"/>
          </a:xfrm>
          <a:prstGeom prst="rect">
            <a:avLst/>
          </a:prstGeom>
          <a:noFill/>
          <a:ln>
            <a:noFill/>
          </a:ln>
        </p:spPr>
      </p:pic>
      <p:pic>
        <p:nvPicPr>
          <p:cNvPr id="23" name="Google Shape;358;g12232de7702_1_11">
            <a:extLst>
              <a:ext uri="{FF2B5EF4-FFF2-40B4-BE49-F238E27FC236}">
                <a16:creationId xmlns:a16="http://schemas.microsoft.com/office/drawing/2014/main" id="{8504089A-E8C8-ED43-BA41-DE04E0705FFC}"/>
              </a:ext>
            </a:extLst>
          </p:cNvPr>
          <p:cNvPicPr preferRelativeResize="0"/>
          <p:nvPr/>
        </p:nvPicPr>
        <p:blipFill rotWithShape="1">
          <a:blip r:embed="rId7">
            <a:alphaModFix/>
          </a:blip>
          <a:srcRect l="67564"/>
          <a:stretch/>
        </p:blipFill>
        <p:spPr>
          <a:xfrm>
            <a:off x="9105900" y="4673947"/>
            <a:ext cx="2784899" cy="1957155"/>
          </a:xfrm>
          <a:prstGeom prst="rect">
            <a:avLst/>
          </a:prstGeom>
          <a:noFill/>
          <a:ln>
            <a:noFill/>
          </a:ln>
        </p:spPr>
      </p:pic>
      <p:sp>
        <p:nvSpPr>
          <p:cNvPr id="24" name="Google Shape;242;p16">
            <a:extLst>
              <a:ext uri="{FF2B5EF4-FFF2-40B4-BE49-F238E27FC236}">
                <a16:creationId xmlns:a16="http://schemas.microsoft.com/office/drawing/2014/main" id="{8CEBF411-5222-BA48-8502-AFEB8C30D31B}"/>
              </a:ext>
            </a:extLst>
          </p:cNvPr>
          <p:cNvSpPr txBox="1">
            <a:spLocks/>
          </p:cNvSpPr>
          <p:nvPr/>
        </p:nvSpPr>
        <p:spPr>
          <a:xfrm>
            <a:off x="838200" y="373626"/>
            <a:ext cx="10515600" cy="1317062"/>
          </a:xfrm>
          <a:prstGeom prst="rect">
            <a:avLst/>
          </a:prstGeom>
          <a:noFill/>
          <a:ln>
            <a:noFill/>
          </a:ln>
        </p:spPr>
        <p:txBody>
          <a:bodyPr spcFirstLastPara="1" wrap="square" lIns="91425" tIns="45700" rIns="91425" bIns="4570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buFont typeface="Calibri"/>
              <a:buNone/>
            </a:pPr>
            <a:r>
              <a:rPr lang="en-US" dirty="0"/>
              <a:t>K Nearest Neighbor</a:t>
            </a:r>
          </a:p>
        </p:txBody>
      </p:sp>
      <p:sp>
        <p:nvSpPr>
          <p:cNvPr id="25" name="Google Shape;320;g12232de7702_2_70">
            <a:extLst>
              <a:ext uri="{FF2B5EF4-FFF2-40B4-BE49-F238E27FC236}">
                <a16:creationId xmlns:a16="http://schemas.microsoft.com/office/drawing/2014/main" id="{1152513C-5A23-D14C-B0AB-9C613FFDE37B}"/>
              </a:ext>
            </a:extLst>
          </p:cNvPr>
          <p:cNvSpPr txBox="1"/>
          <p:nvPr/>
        </p:nvSpPr>
        <p:spPr>
          <a:xfrm>
            <a:off x="301200" y="1572057"/>
            <a:ext cx="1278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a:ea typeface="Calibri"/>
                <a:cs typeface="Calibri"/>
                <a:sym typeface="Calibri"/>
              </a:rPr>
              <a:t>INPUTS</a:t>
            </a:r>
            <a:endParaRPr sz="1400" b="0" i="0" u="none" strike="noStrike" cap="none" dirty="0">
              <a:solidFill>
                <a:srgbClr val="000000"/>
              </a:solidFill>
              <a:latin typeface="Calibri"/>
              <a:ea typeface="Calibri"/>
              <a:cs typeface="Calibri"/>
              <a:sym typeface="Calibri"/>
            </a:endParaRPr>
          </a:p>
        </p:txBody>
      </p:sp>
      <p:sp>
        <p:nvSpPr>
          <p:cNvPr id="26" name="Google Shape;320;g12232de7702_2_70">
            <a:extLst>
              <a:ext uri="{FF2B5EF4-FFF2-40B4-BE49-F238E27FC236}">
                <a16:creationId xmlns:a16="http://schemas.microsoft.com/office/drawing/2014/main" id="{7A9B8218-7340-AA42-AE30-44A1735E45F4}"/>
              </a:ext>
            </a:extLst>
          </p:cNvPr>
          <p:cNvSpPr txBox="1"/>
          <p:nvPr/>
        </p:nvSpPr>
        <p:spPr>
          <a:xfrm>
            <a:off x="7477124" y="1600640"/>
            <a:ext cx="1533525"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dirty="0">
                <a:solidFill>
                  <a:srgbClr val="000000"/>
                </a:solidFill>
                <a:latin typeface="Calibri"/>
                <a:ea typeface="Calibri"/>
                <a:cs typeface="Calibri"/>
                <a:sym typeface="Calibri"/>
              </a:rPr>
              <a:t>Confusion matrix</a:t>
            </a:r>
            <a:endParaRPr sz="1400" b="0" i="0" u="none" strike="noStrike" cap="none" dirty="0">
              <a:solidFill>
                <a:srgbClr val="000000"/>
              </a:solidFill>
              <a:latin typeface="Calibri"/>
              <a:ea typeface="Calibri"/>
              <a:cs typeface="Calibri"/>
              <a:sym typeface="Calibri"/>
            </a:endParaRPr>
          </a:p>
        </p:txBody>
      </p:sp>
      <p:sp>
        <p:nvSpPr>
          <p:cNvPr id="27" name="Google Shape;320;g12232de7702_2_70">
            <a:extLst>
              <a:ext uri="{FF2B5EF4-FFF2-40B4-BE49-F238E27FC236}">
                <a16:creationId xmlns:a16="http://schemas.microsoft.com/office/drawing/2014/main" id="{5DBCA19C-2673-CF4F-87F6-966FD8B90F16}"/>
              </a:ext>
            </a:extLst>
          </p:cNvPr>
          <p:cNvSpPr txBox="1"/>
          <p:nvPr/>
        </p:nvSpPr>
        <p:spPr>
          <a:xfrm>
            <a:off x="3600450" y="1587949"/>
            <a:ext cx="1278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dirty="0">
                <a:solidFill>
                  <a:srgbClr val="000000"/>
                </a:solidFill>
                <a:latin typeface="Calibri"/>
                <a:ea typeface="Calibri"/>
                <a:cs typeface="Calibri"/>
                <a:sym typeface="Calibri"/>
              </a:rPr>
              <a:t>Best K Graph</a:t>
            </a:r>
            <a:endParaRPr sz="1400" b="0" i="0" u="none" strike="noStrike" cap="none" dirty="0">
              <a:solidFill>
                <a:srgbClr val="000000"/>
              </a:solidFill>
              <a:latin typeface="Calibri"/>
              <a:ea typeface="Calibri"/>
              <a:cs typeface="Calibri"/>
              <a:sym typeface="Calibri"/>
            </a:endParaRPr>
          </a:p>
        </p:txBody>
      </p:sp>
      <p:sp>
        <p:nvSpPr>
          <p:cNvPr id="28" name="Google Shape;320;g12232de7702_2_70">
            <a:extLst>
              <a:ext uri="{FF2B5EF4-FFF2-40B4-BE49-F238E27FC236}">
                <a16:creationId xmlns:a16="http://schemas.microsoft.com/office/drawing/2014/main" id="{296B80A4-4ED9-934B-9473-103868E03ACD}"/>
              </a:ext>
            </a:extLst>
          </p:cNvPr>
          <p:cNvSpPr txBox="1"/>
          <p:nvPr/>
        </p:nvSpPr>
        <p:spPr>
          <a:xfrm rot="16200000">
            <a:off x="2820713" y="5465513"/>
            <a:ext cx="12783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dirty="0">
                <a:solidFill>
                  <a:srgbClr val="000000"/>
                </a:solidFill>
                <a:latin typeface="Calibri"/>
                <a:ea typeface="Calibri"/>
                <a:cs typeface="Calibri"/>
                <a:sym typeface="Calibri"/>
              </a:rPr>
              <a:t>Fit Details</a:t>
            </a:r>
            <a:endParaRPr sz="14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362"/>
        <p:cNvGrpSpPr/>
        <p:nvPr/>
      </p:nvGrpSpPr>
      <p:grpSpPr>
        <a:xfrm>
          <a:off x="0" y="0"/>
          <a:ext cx="0" cy="0"/>
          <a:chOff x="0" y="0"/>
          <a:chExt cx="0" cy="0"/>
        </a:xfrm>
      </p:grpSpPr>
      <p:sp>
        <p:nvSpPr>
          <p:cNvPr id="9" name="TextBox 8">
            <a:extLst>
              <a:ext uri="{FF2B5EF4-FFF2-40B4-BE49-F238E27FC236}">
                <a16:creationId xmlns:a16="http://schemas.microsoft.com/office/drawing/2014/main" id="{9EC5E354-1AA9-EB44-9E7C-8A992091B704}"/>
              </a:ext>
            </a:extLst>
          </p:cNvPr>
          <p:cNvSpPr txBox="1"/>
          <p:nvPr/>
        </p:nvSpPr>
        <p:spPr>
          <a:xfrm>
            <a:off x="10721340" y="6631102"/>
            <a:ext cx="1291590" cy="276999"/>
          </a:xfrm>
          <a:prstGeom prst="rect">
            <a:avLst/>
          </a:prstGeom>
          <a:noFill/>
        </p:spPr>
        <p:txBody>
          <a:bodyPr wrap="square" rtlCol="0">
            <a:spAutoFit/>
          </a:bodyPr>
          <a:lstStyle/>
          <a:p>
            <a:r>
              <a:rPr lang="en-US" sz="1200" dirty="0"/>
              <a:t>Speaker: </a:t>
            </a:r>
            <a:r>
              <a:rPr lang="en-US" sz="1200" dirty="0">
                <a:solidFill>
                  <a:srgbClr val="FF0000"/>
                </a:solidFill>
              </a:rPr>
              <a:t>Vishwa</a:t>
            </a:r>
          </a:p>
        </p:txBody>
      </p:sp>
      <p:pic>
        <p:nvPicPr>
          <p:cNvPr id="10" name="Picture 9">
            <a:extLst>
              <a:ext uri="{FF2B5EF4-FFF2-40B4-BE49-F238E27FC236}">
                <a16:creationId xmlns:a16="http://schemas.microsoft.com/office/drawing/2014/main" id="{0B0D4BDB-F56E-FE48-A4DC-6E82CE8946B4}"/>
              </a:ext>
            </a:extLst>
          </p:cNvPr>
          <p:cNvPicPr>
            <a:picLocks noChangeAspect="1"/>
          </p:cNvPicPr>
          <p:nvPr/>
        </p:nvPicPr>
        <p:blipFill>
          <a:blip r:embed="rId3"/>
          <a:stretch>
            <a:fillRect/>
          </a:stretch>
        </p:blipFill>
        <p:spPr>
          <a:xfrm>
            <a:off x="10347150" y="99869"/>
            <a:ext cx="1730550" cy="446231"/>
          </a:xfrm>
          <a:prstGeom prst="rect">
            <a:avLst/>
          </a:prstGeom>
        </p:spPr>
      </p:pic>
      <p:pic>
        <p:nvPicPr>
          <p:cNvPr id="12" name="Google Shape;364;p20">
            <a:extLst>
              <a:ext uri="{FF2B5EF4-FFF2-40B4-BE49-F238E27FC236}">
                <a16:creationId xmlns:a16="http://schemas.microsoft.com/office/drawing/2014/main" id="{369C097F-81C9-B94E-9E56-8A87C0DC56B4}"/>
              </a:ext>
            </a:extLst>
          </p:cNvPr>
          <p:cNvPicPr preferRelativeResize="0"/>
          <p:nvPr/>
        </p:nvPicPr>
        <p:blipFill rotWithShape="1">
          <a:blip r:embed="rId4">
            <a:alphaModFix/>
          </a:blip>
          <a:srcRect l="2156" t="4138" r="3515" b="18366"/>
          <a:stretch/>
        </p:blipFill>
        <p:spPr>
          <a:xfrm>
            <a:off x="388389" y="1934157"/>
            <a:ext cx="2613460" cy="4219153"/>
          </a:xfrm>
          <a:prstGeom prst="rect">
            <a:avLst/>
          </a:prstGeom>
          <a:noFill/>
          <a:ln>
            <a:noFill/>
          </a:ln>
        </p:spPr>
      </p:pic>
      <p:pic>
        <p:nvPicPr>
          <p:cNvPr id="13" name="Google Shape;366;p20">
            <a:extLst>
              <a:ext uri="{FF2B5EF4-FFF2-40B4-BE49-F238E27FC236}">
                <a16:creationId xmlns:a16="http://schemas.microsoft.com/office/drawing/2014/main" id="{7215FFDD-78C9-5F4E-92E3-315B0D0AD379}"/>
              </a:ext>
            </a:extLst>
          </p:cNvPr>
          <p:cNvPicPr preferRelativeResize="0"/>
          <p:nvPr/>
        </p:nvPicPr>
        <p:blipFill rotWithShape="1">
          <a:blip r:embed="rId5">
            <a:alphaModFix/>
          </a:blip>
          <a:srcRect l="5258" t="9454"/>
          <a:stretch/>
        </p:blipFill>
        <p:spPr>
          <a:xfrm>
            <a:off x="5038724" y="1690688"/>
            <a:ext cx="3853294" cy="2517987"/>
          </a:xfrm>
          <a:prstGeom prst="rect">
            <a:avLst/>
          </a:prstGeom>
          <a:noFill/>
          <a:ln>
            <a:noFill/>
          </a:ln>
        </p:spPr>
      </p:pic>
      <p:sp>
        <p:nvSpPr>
          <p:cNvPr id="14" name="Google Shape;369;p20">
            <a:extLst>
              <a:ext uri="{FF2B5EF4-FFF2-40B4-BE49-F238E27FC236}">
                <a16:creationId xmlns:a16="http://schemas.microsoft.com/office/drawing/2014/main" id="{10D808B5-1A93-CE40-867E-36878A955395}"/>
              </a:ext>
            </a:extLst>
          </p:cNvPr>
          <p:cNvSpPr/>
          <p:nvPr/>
        </p:nvSpPr>
        <p:spPr>
          <a:xfrm rot="5400000">
            <a:off x="1665679" y="3785632"/>
            <a:ext cx="3591665" cy="312790"/>
          </a:xfrm>
          <a:prstGeom prst="triangle">
            <a:avLst>
              <a:gd name="adj" fmla="val 50000"/>
            </a:avLst>
          </a:prstGeom>
          <a:solidFill>
            <a:srgbClr val="625C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 name="Google Shape;242;p16">
            <a:extLst>
              <a:ext uri="{FF2B5EF4-FFF2-40B4-BE49-F238E27FC236}">
                <a16:creationId xmlns:a16="http://schemas.microsoft.com/office/drawing/2014/main" id="{439F35B9-BA9F-A549-AF16-9CEEBC97EA97}"/>
              </a:ext>
            </a:extLst>
          </p:cNvPr>
          <p:cNvSpPr txBox="1">
            <a:spLocks/>
          </p:cNvSpPr>
          <p:nvPr/>
        </p:nvSpPr>
        <p:spPr>
          <a:xfrm>
            <a:off x="838200" y="373626"/>
            <a:ext cx="4889679" cy="1317062"/>
          </a:xfrm>
          <a:prstGeom prst="rect">
            <a:avLst/>
          </a:prstGeom>
          <a:noFill/>
          <a:ln>
            <a:noFill/>
          </a:ln>
        </p:spPr>
        <p:txBody>
          <a:bodyPr spcFirstLastPara="1" wrap="square" lIns="91425" tIns="45700" rIns="91425" bIns="4570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buFont typeface="Calibri"/>
              <a:buNone/>
            </a:pPr>
            <a:r>
              <a:rPr lang="en-US" dirty="0"/>
              <a:t>Naïve Bayes</a:t>
            </a:r>
          </a:p>
        </p:txBody>
      </p:sp>
      <p:sp>
        <p:nvSpPr>
          <p:cNvPr id="16" name="Google Shape;369;p20">
            <a:extLst>
              <a:ext uri="{FF2B5EF4-FFF2-40B4-BE49-F238E27FC236}">
                <a16:creationId xmlns:a16="http://schemas.microsoft.com/office/drawing/2014/main" id="{7C12B1EB-2850-F64E-B59F-E188D5EBFDA8}"/>
              </a:ext>
            </a:extLst>
          </p:cNvPr>
          <p:cNvSpPr/>
          <p:nvPr/>
        </p:nvSpPr>
        <p:spPr>
          <a:xfrm rot="10800000">
            <a:off x="5269922" y="4412205"/>
            <a:ext cx="3390898" cy="227092"/>
          </a:xfrm>
          <a:prstGeom prst="triangle">
            <a:avLst>
              <a:gd name="adj" fmla="val 50000"/>
            </a:avLst>
          </a:prstGeom>
          <a:solidFill>
            <a:srgbClr val="625C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7" name="Picture 2">
            <a:extLst>
              <a:ext uri="{FF2B5EF4-FFF2-40B4-BE49-F238E27FC236}">
                <a16:creationId xmlns:a16="http://schemas.microsoft.com/office/drawing/2014/main" id="{CFD1BAD8-DA9D-7644-B3C6-56074404A74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161" t="14391" r="1852"/>
          <a:stretch/>
        </p:blipFill>
        <p:spPr bwMode="auto">
          <a:xfrm>
            <a:off x="4003096" y="4842828"/>
            <a:ext cx="5924550" cy="1671638"/>
          </a:xfrm>
          <a:prstGeom prst="rect">
            <a:avLst/>
          </a:prstGeom>
          <a:noFill/>
          <a:extLst>
            <a:ext uri="{909E8E84-426E-40DD-AFC4-6F175D3DCCD1}">
              <a14:hiddenFill xmlns:a14="http://schemas.microsoft.com/office/drawing/2010/main">
                <a:solidFill>
                  <a:srgbClr val="FFFFFF"/>
                </a:solidFill>
              </a14:hiddenFill>
            </a:ext>
          </a:extLst>
        </p:spPr>
      </p:pic>
      <p:sp>
        <p:nvSpPr>
          <p:cNvPr id="18" name="Google Shape;320;g12232de7702_2_70">
            <a:extLst>
              <a:ext uri="{FF2B5EF4-FFF2-40B4-BE49-F238E27FC236}">
                <a16:creationId xmlns:a16="http://schemas.microsoft.com/office/drawing/2014/main" id="{F5E15940-B1F4-4A41-BC24-A310C2B36644}"/>
              </a:ext>
            </a:extLst>
          </p:cNvPr>
          <p:cNvSpPr txBox="1"/>
          <p:nvPr/>
        </p:nvSpPr>
        <p:spPr>
          <a:xfrm>
            <a:off x="388389" y="1533957"/>
            <a:ext cx="1278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a:ea typeface="Calibri"/>
                <a:cs typeface="Calibri"/>
                <a:sym typeface="Calibri"/>
              </a:rPr>
              <a:t>INPUTS</a:t>
            </a:r>
            <a:endParaRPr sz="1400" b="0" i="0" u="none" strike="noStrike" cap="none" dirty="0">
              <a:solidFill>
                <a:srgbClr val="000000"/>
              </a:solidFill>
              <a:latin typeface="Calibri"/>
              <a:ea typeface="Calibri"/>
              <a:cs typeface="Calibri"/>
              <a:sym typeface="Calibri"/>
            </a:endParaRPr>
          </a:p>
        </p:txBody>
      </p:sp>
      <p:sp>
        <p:nvSpPr>
          <p:cNvPr id="19" name="Google Shape;320;g12232de7702_2_70">
            <a:extLst>
              <a:ext uri="{FF2B5EF4-FFF2-40B4-BE49-F238E27FC236}">
                <a16:creationId xmlns:a16="http://schemas.microsoft.com/office/drawing/2014/main" id="{8CDE4DF1-ACB4-604F-BEB8-89F759399A78}"/>
              </a:ext>
            </a:extLst>
          </p:cNvPr>
          <p:cNvSpPr txBox="1"/>
          <p:nvPr/>
        </p:nvSpPr>
        <p:spPr>
          <a:xfrm>
            <a:off x="6074379" y="1333917"/>
            <a:ext cx="1613325"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dirty="0">
                <a:solidFill>
                  <a:srgbClr val="000000"/>
                </a:solidFill>
                <a:latin typeface="Calibri"/>
                <a:ea typeface="Calibri"/>
                <a:cs typeface="Calibri"/>
                <a:sym typeface="Calibri"/>
              </a:rPr>
              <a:t>Confusion Matrix</a:t>
            </a:r>
            <a:endParaRPr sz="1400" b="0" i="0" u="none" strike="noStrike" cap="none" dirty="0">
              <a:solidFill>
                <a:srgbClr val="000000"/>
              </a:solidFill>
              <a:latin typeface="Calibri"/>
              <a:ea typeface="Calibri"/>
              <a:cs typeface="Calibri"/>
              <a:sym typeface="Calibri"/>
            </a:endParaRPr>
          </a:p>
        </p:txBody>
      </p:sp>
      <p:sp>
        <p:nvSpPr>
          <p:cNvPr id="20" name="Google Shape;320;g12232de7702_2_70">
            <a:extLst>
              <a:ext uri="{FF2B5EF4-FFF2-40B4-BE49-F238E27FC236}">
                <a16:creationId xmlns:a16="http://schemas.microsoft.com/office/drawing/2014/main" id="{5988B604-6D94-8345-820D-9D5794429B80}"/>
              </a:ext>
            </a:extLst>
          </p:cNvPr>
          <p:cNvSpPr txBox="1"/>
          <p:nvPr/>
        </p:nvSpPr>
        <p:spPr>
          <a:xfrm rot="16200000">
            <a:off x="3163846" y="5281878"/>
            <a:ext cx="1278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dirty="0">
                <a:solidFill>
                  <a:srgbClr val="000000"/>
                </a:solidFill>
                <a:latin typeface="Calibri"/>
                <a:ea typeface="Calibri"/>
                <a:cs typeface="Calibri"/>
                <a:sym typeface="Calibri"/>
              </a:rPr>
              <a:t>Fit Details</a:t>
            </a:r>
            <a:endParaRPr sz="14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241"/>
        <p:cNvGrpSpPr/>
        <p:nvPr/>
      </p:nvGrpSpPr>
      <p:grpSpPr>
        <a:xfrm>
          <a:off x="0" y="0"/>
          <a:ext cx="0" cy="0"/>
          <a:chOff x="0" y="0"/>
          <a:chExt cx="0" cy="0"/>
        </a:xfrm>
      </p:grpSpPr>
      <p:sp>
        <p:nvSpPr>
          <p:cNvPr id="242" name="Google Shape;24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Naive Bayes</a:t>
            </a:r>
            <a:endParaRPr dirty="0"/>
          </a:p>
        </p:txBody>
      </p:sp>
      <p:sp>
        <p:nvSpPr>
          <p:cNvPr id="251" name="Google Shape;251;p16"/>
          <p:cNvSpPr txBox="1"/>
          <p:nvPr/>
        </p:nvSpPr>
        <p:spPr>
          <a:xfrm>
            <a:off x="2110569" y="3757612"/>
            <a:ext cx="8168058" cy="276959"/>
          </a:xfrm>
          <a:prstGeom prst="rect">
            <a:avLst/>
          </a:prstGeom>
          <a:solidFill>
            <a:srgbClr val="625C6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bg1"/>
                </a:solidFill>
                <a:latin typeface="Calibri"/>
                <a:ea typeface="Calibri"/>
                <a:cs typeface="Calibri"/>
                <a:sym typeface="Calibri"/>
              </a:rPr>
              <a:t>ROC</a:t>
            </a:r>
            <a:endParaRPr sz="1200" dirty="0">
              <a:solidFill>
                <a:schemeClr val="bg1"/>
              </a:solidFill>
            </a:endParaRPr>
          </a:p>
        </p:txBody>
      </p:sp>
      <p:sp>
        <p:nvSpPr>
          <p:cNvPr id="252" name="Google Shape;252;p16"/>
          <p:cNvSpPr txBox="1"/>
          <p:nvPr/>
        </p:nvSpPr>
        <p:spPr>
          <a:xfrm>
            <a:off x="2099934" y="1488418"/>
            <a:ext cx="8201722" cy="276959"/>
          </a:xfrm>
          <a:prstGeom prst="rect">
            <a:avLst/>
          </a:prstGeom>
          <a:solidFill>
            <a:srgbClr val="625C6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bg1"/>
                </a:solidFill>
                <a:latin typeface="Calibri"/>
                <a:ea typeface="Calibri"/>
                <a:cs typeface="Calibri"/>
                <a:sym typeface="Calibri"/>
              </a:rPr>
              <a:t>Lift Curve</a:t>
            </a:r>
            <a:endParaRPr sz="1200" dirty="0">
              <a:solidFill>
                <a:schemeClr val="bg1"/>
              </a:solidFill>
            </a:endParaRPr>
          </a:p>
        </p:txBody>
      </p:sp>
      <p:sp>
        <p:nvSpPr>
          <p:cNvPr id="22" name="TextBox 21">
            <a:extLst>
              <a:ext uri="{FF2B5EF4-FFF2-40B4-BE49-F238E27FC236}">
                <a16:creationId xmlns:a16="http://schemas.microsoft.com/office/drawing/2014/main" id="{98BA379B-6B8F-E040-836C-70D2997401C0}"/>
              </a:ext>
            </a:extLst>
          </p:cNvPr>
          <p:cNvSpPr txBox="1"/>
          <p:nvPr/>
        </p:nvSpPr>
        <p:spPr>
          <a:xfrm>
            <a:off x="10721340" y="6631102"/>
            <a:ext cx="1291590" cy="276999"/>
          </a:xfrm>
          <a:prstGeom prst="rect">
            <a:avLst/>
          </a:prstGeom>
          <a:noFill/>
        </p:spPr>
        <p:txBody>
          <a:bodyPr wrap="square" rtlCol="0">
            <a:spAutoFit/>
          </a:bodyPr>
          <a:lstStyle/>
          <a:p>
            <a:r>
              <a:rPr lang="en-US" sz="1200" dirty="0"/>
              <a:t>Speaker: </a:t>
            </a:r>
            <a:r>
              <a:rPr lang="en-US" sz="1200" dirty="0">
                <a:solidFill>
                  <a:srgbClr val="FF0000"/>
                </a:solidFill>
              </a:rPr>
              <a:t>Vishwa</a:t>
            </a:r>
          </a:p>
        </p:txBody>
      </p:sp>
      <p:pic>
        <p:nvPicPr>
          <p:cNvPr id="23" name="Picture 22">
            <a:extLst>
              <a:ext uri="{FF2B5EF4-FFF2-40B4-BE49-F238E27FC236}">
                <a16:creationId xmlns:a16="http://schemas.microsoft.com/office/drawing/2014/main" id="{578CAE13-CB97-EC42-A9B8-357E1CEA063C}"/>
              </a:ext>
            </a:extLst>
          </p:cNvPr>
          <p:cNvPicPr>
            <a:picLocks noChangeAspect="1"/>
          </p:cNvPicPr>
          <p:nvPr/>
        </p:nvPicPr>
        <p:blipFill>
          <a:blip r:embed="rId3"/>
          <a:stretch>
            <a:fillRect/>
          </a:stretch>
        </p:blipFill>
        <p:spPr>
          <a:xfrm>
            <a:off x="10347150" y="99869"/>
            <a:ext cx="1730550" cy="446231"/>
          </a:xfrm>
          <a:prstGeom prst="rect">
            <a:avLst/>
          </a:prstGeom>
        </p:spPr>
      </p:pic>
      <p:pic>
        <p:nvPicPr>
          <p:cNvPr id="24" name="Picture 23" descr="Chart&#10;&#10;Description automatically generated with medium confidence">
            <a:extLst>
              <a:ext uri="{FF2B5EF4-FFF2-40B4-BE49-F238E27FC236}">
                <a16:creationId xmlns:a16="http://schemas.microsoft.com/office/drawing/2014/main" id="{AEE927DA-96F8-CD4B-BF89-3CBD6C30C0E9}"/>
              </a:ext>
            </a:extLst>
          </p:cNvPr>
          <p:cNvPicPr>
            <a:picLocks noChangeAspect="1"/>
          </p:cNvPicPr>
          <p:nvPr/>
        </p:nvPicPr>
        <p:blipFill rotWithShape="1">
          <a:blip r:embed="rId4"/>
          <a:srcRect l="93799" t="38040" r="-63" b="55427"/>
          <a:stretch/>
        </p:blipFill>
        <p:spPr>
          <a:xfrm>
            <a:off x="4898338" y="6370829"/>
            <a:ext cx="350875" cy="306646"/>
          </a:xfrm>
          <a:prstGeom prst="rect">
            <a:avLst/>
          </a:prstGeom>
        </p:spPr>
      </p:pic>
      <p:sp>
        <p:nvSpPr>
          <p:cNvPr id="25" name="TextBox 24">
            <a:extLst>
              <a:ext uri="{FF2B5EF4-FFF2-40B4-BE49-F238E27FC236}">
                <a16:creationId xmlns:a16="http://schemas.microsoft.com/office/drawing/2014/main" id="{D588F4FC-2E25-B54A-88BF-FB503CDB4526}"/>
              </a:ext>
            </a:extLst>
          </p:cNvPr>
          <p:cNvSpPr txBox="1"/>
          <p:nvPr/>
        </p:nvSpPr>
        <p:spPr>
          <a:xfrm>
            <a:off x="5249213" y="6370829"/>
            <a:ext cx="1256414" cy="400110"/>
          </a:xfrm>
          <a:prstGeom prst="rect">
            <a:avLst/>
          </a:prstGeom>
          <a:noFill/>
        </p:spPr>
        <p:txBody>
          <a:bodyPr wrap="square" rtlCol="0">
            <a:spAutoFit/>
          </a:bodyPr>
          <a:lstStyle/>
          <a:p>
            <a:r>
              <a:rPr lang="en-US" sz="1000" dirty="0">
                <a:solidFill>
                  <a:schemeClr val="accent1"/>
                </a:solidFill>
              </a:rPr>
              <a:t>Good Borrowers</a:t>
            </a:r>
            <a:br>
              <a:rPr lang="en-US" sz="1000" dirty="0">
                <a:solidFill>
                  <a:srgbClr val="FF0000"/>
                </a:solidFill>
              </a:rPr>
            </a:br>
            <a:r>
              <a:rPr lang="en-US" sz="1000" dirty="0">
                <a:solidFill>
                  <a:srgbClr val="FF0000"/>
                </a:solidFill>
              </a:rPr>
              <a:t>Defaulters</a:t>
            </a:r>
          </a:p>
        </p:txBody>
      </p:sp>
      <p:sp>
        <p:nvSpPr>
          <p:cNvPr id="12" name="Rectangle 11">
            <a:extLst>
              <a:ext uri="{FF2B5EF4-FFF2-40B4-BE49-F238E27FC236}">
                <a16:creationId xmlns:a16="http://schemas.microsoft.com/office/drawing/2014/main" id="{C91DB0C9-EC4A-374F-A00C-C274B5F9A5CB}"/>
              </a:ext>
            </a:extLst>
          </p:cNvPr>
          <p:cNvSpPr/>
          <p:nvPr/>
        </p:nvSpPr>
        <p:spPr>
          <a:xfrm>
            <a:off x="2110568" y="1754486"/>
            <a:ext cx="2675800" cy="4380503"/>
          </a:xfrm>
          <a:prstGeom prst="rect">
            <a:avLst/>
          </a:prstGeom>
          <a:noFill/>
          <a:ln w="28575">
            <a:solidFill>
              <a:srgbClr val="625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D752810-AEA4-5247-932F-A0AB92C9BA7D}"/>
              </a:ext>
            </a:extLst>
          </p:cNvPr>
          <p:cNvSpPr/>
          <p:nvPr/>
        </p:nvSpPr>
        <p:spPr>
          <a:xfrm>
            <a:off x="4866614" y="1754485"/>
            <a:ext cx="2675800" cy="4380503"/>
          </a:xfrm>
          <a:prstGeom prst="rect">
            <a:avLst/>
          </a:prstGeom>
          <a:noFill/>
          <a:ln w="28575">
            <a:solidFill>
              <a:srgbClr val="625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4610151-2804-1F48-83FD-667CAC387EAE}"/>
              </a:ext>
            </a:extLst>
          </p:cNvPr>
          <p:cNvSpPr/>
          <p:nvPr/>
        </p:nvSpPr>
        <p:spPr>
          <a:xfrm>
            <a:off x="7602827" y="1754484"/>
            <a:ext cx="2675800" cy="4380503"/>
          </a:xfrm>
          <a:prstGeom prst="rect">
            <a:avLst/>
          </a:prstGeom>
          <a:noFill/>
          <a:ln w="28575">
            <a:solidFill>
              <a:srgbClr val="625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327BE416-1B4E-3743-9B15-B880A0A5BC87}"/>
              </a:ext>
            </a:extLst>
          </p:cNvPr>
          <p:cNvSpPr/>
          <p:nvPr/>
        </p:nvSpPr>
        <p:spPr>
          <a:xfrm>
            <a:off x="2487957" y="6071190"/>
            <a:ext cx="1980000" cy="191385"/>
          </a:xfrm>
          <a:prstGeom prst="roundRect">
            <a:avLst/>
          </a:prstGeom>
          <a:solidFill>
            <a:srgbClr val="E3C1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Training</a:t>
            </a:r>
          </a:p>
        </p:txBody>
      </p:sp>
      <p:sp>
        <p:nvSpPr>
          <p:cNvPr id="32" name="Rounded Rectangle 31">
            <a:extLst>
              <a:ext uri="{FF2B5EF4-FFF2-40B4-BE49-F238E27FC236}">
                <a16:creationId xmlns:a16="http://schemas.microsoft.com/office/drawing/2014/main" id="{F00540E2-4974-C843-9CEC-28F4D2855128}"/>
              </a:ext>
            </a:extLst>
          </p:cNvPr>
          <p:cNvSpPr/>
          <p:nvPr/>
        </p:nvSpPr>
        <p:spPr>
          <a:xfrm>
            <a:off x="5249213" y="6071188"/>
            <a:ext cx="1980000" cy="191385"/>
          </a:xfrm>
          <a:prstGeom prst="roundRect">
            <a:avLst/>
          </a:prstGeom>
          <a:solidFill>
            <a:srgbClr val="E3C1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Validation</a:t>
            </a:r>
          </a:p>
        </p:txBody>
      </p:sp>
      <p:sp>
        <p:nvSpPr>
          <p:cNvPr id="33" name="Rounded Rectangle 32">
            <a:extLst>
              <a:ext uri="{FF2B5EF4-FFF2-40B4-BE49-F238E27FC236}">
                <a16:creationId xmlns:a16="http://schemas.microsoft.com/office/drawing/2014/main" id="{CDE07791-84DF-D645-A45D-B7626A79D13D}"/>
              </a:ext>
            </a:extLst>
          </p:cNvPr>
          <p:cNvSpPr/>
          <p:nvPr/>
        </p:nvSpPr>
        <p:spPr>
          <a:xfrm>
            <a:off x="7979384" y="6039294"/>
            <a:ext cx="1980000" cy="191385"/>
          </a:xfrm>
          <a:prstGeom prst="roundRect">
            <a:avLst/>
          </a:prstGeom>
          <a:solidFill>
            <a:srgbClr val="E3C1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Test</a:t>
            </a:r>
          </a:p>
        </p:txBody>
      </p:sp>
      <p:pic>
        <p:nvPicPr>
          <p:cNvPr id="27" name="Google Shape;267;g1255ed23a0f_0_168">
            <a:extLst>
              <a:ext uri="{FF2B5EF4-FFF2-40B4-BE49-F238E27FC236}">
                <a16:creationId xmlns:a16="http://schemas.microsoft.com/office/drawing/2014/main" id="{67ACDF52-AABB-4998-93BC-9CC36D7B6881}"/>
              </a:ext>
            </a:extLst>
          </p:cNvPr>
          <p:cNvPicPr preferRelativeResize="0"/>
          <p:nvPr/>
        </p:nvPicPr>
        <p:blipFill rotWithShape="1">
          <a:blip r:embed="rId5">
            <a:alphaModFix/>
          </a:blip>
          <a:srcRect l="2208" t="15771" r="72133"/>
          <a:stretch/>
        </p:blipFill>
        <p:spPr>
          <a:xfrm>
            <a:off x="2181226" y="1829175"/>
            <a:ext cx="2539909" cy="1853748"/>
          </a:xfrm>
          <a:prstGeom prst="rect">
            <a:avLst/>
          </a:prstGeom>
          <a:noFill/>
          <a:ln>
            <a:noFill/>
          </a:ln>
        </p:spPr>
      </p:pic>
      <p:pic>
        <p:nvPicPr>
          <p:cNvPr id="28" name="Google Shape;268;g1255ed23a0f_0_168">
            <a:extLst>
              <a:ext uri="{FF2B5EF4-FFF2-40B4-BE49-F238E27FC236}">
                <a16:creationId xmlns:a16="http://schemas.microsoft.com/office/drawing/2014/main" id="{C4CFD292-21E9-41F1-930A-F3D664D305B2}"/>
              </a:ext>
            </a:extLst>
          </p:cNvPr>
          <p:cNvPicPr preferRelativeResize="0"/>
          <p:nvPr/>
        </p:nvPicPr>
        <p:blipFill rotWithShape="1">
          <a:blip r:embed="rId5">
            <a:alphaModFix/>
          </a:blip>
          <a:srcRect l="2208" t="15771" r="72133"/>
          <a:stretch/>
        </p:blipFill>
        <p:spPr>
          <a:xfrm>
            <a:off x="4939300" y="1796155"/>
            <a:ext cx="2518049" cy="1931150"/>
          </a:xfrm>
          <a:prstGeom prst="rect">
            <a:avLst/>
          </a:prstGeom>
          <a:noFill/>
          <a:ln>
            <a:noFill/>
          </a:ln>
        </p:spPr>
      </p:pic>
      <p:pic>
        <p:nvPicPr>
          <p:cNvPr id="31" name="Google Shape;269;g1255ed23a0f_0_168">
            <a:extLst>
              <a:ext uri="{FF2B5EF4-FFF2-40B4-BE49-F238E27FC236}">
                <a16:creationId xmlns:a16="http://schemas.microsoft.com/office/drawing/2014/main" id="{A7A8782A-75DA-4B5B-8227-64C7D10129C2}"/>
              </a:ext>
            </a:extLst>
          </p:cNvPr>
          <p:cNvPicPr preferRelativeResize="0"/>
          <p:nvPr/>
        </p:nvPicPr>
        <p:blipFill rotWithShape="1">
          <a:blip r:embed="rId5">
            <a:alphaModFix/>
          </a:blip>
          <a:srcRect l="67883" t="15771" r="6282"/>
          <a:stretch/>
        </p:blipFill>
        <p:spPr>
          <a:xfrm>
            <a:off x="7622660" y="1786382"/>
            <a:ext cx="2601368" cy="1971230"/>
          </a:xfrm>
          <a:prstGeom prst="rect">
            <a:avLst/>
          </a:prstGeom>
          <a:noFill/>
          <a:ln>
            <a:noFill/>
          </a:ln>
        </p:spPr>
      </p:pic>
      <p:pic>
        <p:nvPicPr>
          <p:cNvPr id="36" name="Google Shape;270;g1255ed23a0f_0_168">
            <a:extLst>
              <a:ext uri="{FF2B5EF4-FFF2-40B4-BE49-F238E27FC236}">
                <a16:creationId xmlns:a16="http://schemas.microsoft.com/office/drawing/2014/main" id="{C20B3FFC-5CDF-48F0-BC22-DA2FD10D4AF2}"/>
              </a:ext>
            </a:extLst>
          </p:cNvPr>
          <p:cNvPicPr preferRelativeResize="0"/>
          <p:nvPr/>
        </p:nvPicPr>
        <p:blipFill rotWithShape="1">
          <a:blip r:embed="rId6">
            <a:alphaModFix/>
          </a:blip>
          <a:srcRect t="5921" r="76204"/>
          <a:stretch/>
        </p:blipFill>
        <p:spPr>
          <a:xfrm>
            <a:off x="2181227" y="4109260"/>
            <a:ext cx="2539908" cy="1896541"/>
          </a:xfrm>
          <a:prstGeom prst="rect">
            <a:avLst/>
          </a:prstGeom>
          <a:noFill/>
          <a:ln>
            <a:noFill/>
          </a:ln>
        </p:spPr>
      </p:pic>
      <p:pic>
        <p:nvPicPr>
          <p:cNvPr id="37" name="Google Shape;271;g1255ed23a0f_0_168">
            <a:extLst>
              <a:ext uri="{FF2B5EF4-FFF2-40B4-BE49-F238E27FC236}">
                <a16:creationId xmlns:a16="http://schemas.microsoft.com/office/drawing/2014/main" id="{C7E6B13D-FC44-4398-875C-3BAFDEBFDEB6}"/>
              </a:ext>
            </a:extLst>
          </p:cNvPr>
          <p:cNvPicPr preferRelativeResize="0"/>
          <p:nvPr/>
        </p:nvPicPr>
        <p:blipFill rotWithShape="1">
          <a:blip r:embed="rId6">
            <a:alphaModFix/>
          </a:blip>
          <a:srcRect l="32986" t="5562" r="42360"/>
          <a:stretch/>
        </p:blipFill>
        <p:spPr>
          <a:xfrm>
            <a:off x="4931846" y="4098368"/>
            <a:ext cx="2555969" cy="1940926"/>
          </a:xfrm>
          <a:prstGeom prst="rect">
            <a:avLst/>
          </a:prstGeom>
          <a:noFill/>
          <a:ln>
            <a:noFill/>
          </a:ln>
        </p:spPr>
      </p:pic>
      <p:pic>
        <p:nvPicPr>
          <p:cNvPr id="38" name="Google Shape;272;g1255ed23a0f_0_168">
            <a:extLst>
              <a:ext uri="{FF2B5EF4-FFF2-40B4-BE49-F238E27FC236}">
                <a16:creationId xmlns:a16="http://schemas.microsoft.com/office/drawing/2014/main" id="{8F6025AA-78C2-4861-93A0-0BBA2041D4EC}"/>
              </a:ext>
            </a:extLst>
          </p:cNvPr>
          <p:cNvPicPr preferRelativeResize="0"/>
          <p:nvPr/>
        </p:nvPicPr>
        <p:blipFill rotWithShape="1">
          <a:blip r:embed="rId6">
            <a:alphaModFix/>
          </a:blip>
          <a:srcRect l="67389" t="5562" r="8852"/>
          <a:stretch/>
        </p:blipFill>
        <p:spPr>
          <a:xfrm>
            <a:off x="7633294" y="4098366"/>
            <a:ext cx="2590734" cy="1887249"/>
          </a:xfrm>
          <a:prstGeom prst="rect">
            <a:avLst/>
          </a:prstGeom>
          <a:noFill/>
          <a:ln>
            <a:noFill/>
          </a:ln>
        </p:spPr>
      </p:pic>
    </p:spTree>
    <p:extLst>
      <p:ext uri="{BB962C8B-B14F-4D97-AF65-F5344CB8AC3E}">
        <p14:creationId xmlns:p14="http://schemas.microsoft.com/office/powerpoint/2010/main" val="985138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11" name="Down Arrow 10">
            <a:extLst>
              <a:ext uri="{FF2B5EF4-FFF2-40B4-BE49-F238E27FC236}">
                <a16:creationId xmlns:a16="http://schemas.microsoft.com/office/drawing/2014/main" id="{69BBB0ED-71A9-7943-A67B-F71900040D6D}"/>
              </a:ext>
            </a:extLst>
          </p:cNvPr>
          <p:cNvSpPr/>
          <p:nvPr/>
        </p:nvSpPr>
        <p:spPr>
          <a:xfrm>
            <a:off x="4267200" y="2646364"/>
            <a:ext cx="3657600" cy="2896214"/>
          </a:xfrm>
          <a:prstGeom prst="downArrow">
            <a:avLst/>
          </a:prstGeom>
          <a:solidFill>
            <a:srgbClr val="625C60"/>
          </a:solidFill>
          <a:ln>
            <a:solidFill>
              <a:srgbClr val="625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90176-51D9-744A-9EC7-3C8DD7B1F309}"/>
              </a:ext>
            </a:extLst>
          </p:cNvPr>
          <p:cNvSpPr>
            <a:spLocks noGrp="1"/>
          </p:cNvSpPr>
          <p:nvPr>
            <p:ph type="title"/>
          </p:nvPr>
        </p:nvSpPr>
        <p:spPr/>
        <p:txBody>
          <a:bodyPr/>
          <a:lstStyle/>
          <a:p>
            <a:r>
              <a:rPr lang="en-US" dirty="0"/>
              <a:t>Business Brief | Peer 2 Peer lending</a:t>
            </a:r>
          </a:p>
        </p:txBody>
      </p:sp>
      <p:sp>
        <p:nvSpPr>
          <p:cNvPr id="3" name="Content Placeholder 2">
            <a:extLst>
              <a:ext uri="{FF2B5EF4-FFF2-40B4-BE49-F238E27FC236}">
                <a16:creationId xmlns:a16="http://schemas.microsoft.com/office/drawing/2014/main" id="{564E5912-3CAA-7F42-9772-71FCE70970B6}"/>
              </a:ext>
            </a:extLst>
          </p:cNvPr>
          <p:cNvSpPr>
            <a:spLocks noGrp="1"/>
          </p:cNvSpPr>
          <p:nvPr>
            <p:ph idx="1"/>
          </p:nvPr>
        </p:nvSpPr>
        <p:spPr>
          <a:xfrm>
            <a:off x="838199" y="1825625"/>
            <a:ext cx="5168901" cy="2187575"/>
          </a:xfrm>
          <a:solidFill>
            <a:srgbClr val="F8F8F8"/>
          </a:solidFill>
          <a:ln>
            <a:solidFill>
              <a:srgbClr val="625C60"/>
            </a:solidFill>
          </a:ln>
        </p:spPr>
        <p:txBody>
          <a:bodyPr>
            <a:normAutofit fontScale="92500"/>
          </a:bodyPr>
          <a:lstStyle/>
          <a:p>
            <a:r>
              <a:rPr lang="en-US" sz="2400" dirty="0"/>
              <a:t>What is </a:t>
            </a:r>
            <a:r>
              <a:rPr lang="en-US" sz="2400" dirty="0">
                <a:solidFill>
                  <a:srgbClr val="D29381"/>
                </a:solidFill>
              </a:rPr>
              <a:t>P2P lending</a:t>
            </a:r>
            <a:r>
              <a:rPr lang="en-US" sz="2400" dirty="0"/>
              <a:t>?</a:t>
            </a:r>
          </a:p>
          <a:p>
            <a:pPr lvl="1"/>
            <a:r>
              <a:rPr lang="en-US" sz="1800" dirty="0"/>
              <a:t>Alternative means of raising debt for individuals</a:t>
            </a:r>
          </a:p>
          <a:p>
            <a:pPr lvl="1"/>
            <a:r>
              <a:rPr lang="en-US" sz="1800" dirty="0"/>
              <a:t>Gaining prominence in economies (developing countries) with low financial inclusion</a:t>
            </a:r>
          </a:p>
          <a:p>
            <a:pPr lvl="1"/>
            <a:r>
              <a:rPr lang="en-US" sz="1800" dirty="0"/>
              <a:t>Intermediaries assess credit worthiness of borrowers and provide data points to individual borrowers to make lending decision</a:t>
            </a:r>
          </a:p>
        </p:txBody>
      </p:sp>
      <p:sp>
        <p:nvSpPr>
          <p:cNvPr id="4" name="TextBox 3">
            <a:extLst>
              <a:ext uri="{FF2B5EF4-FFF2-40B4-BE49-F238E27FC236}">
                <a16:creationId xmlns:a16="http://schemas.microsoft.com/office/drawing/2014/main" id="{01614D0F-A484-7444-9932-91454CF2EC38}"/>
              </a:ext>
            </a:extLst>
          </p:cNvPr>
          <p:cNvSpPr txBox="1"/>
          <p:nvPr/>
        </p:nvSpPr>
        <p:spPr>
          <a:xfrm>
            <a:off x="10347150" y="6492875"/>
            <a:ext cx="1665780" cy="276999"/>
          </a:xfrm>
          <a:prstGeom prst="rect">
            <a:avLst/>
          </a:prstGeom>
          <a:noFill/>
        </p:spPr>
        <p:txBody>
          <a:bodyPr wrap="square" rtlCol="0">
            <a:spAutoFit/>
          </a:bodyPr>
          <a:lstStyle/>
          <a:p>
            <a:r>
              <a:rPr lang="en-US" sz="1200" dirty="0"/>
              <a:t>Speaker: </a:t>
            </a:r>
            <a:r>
              <a:rPr lang="en-US" sz="1200" dirty="0" err="1">
                <a:solidFill>
                  <a:srgbClr val="FF0000"/>
                </a:solidFill>
              </a:rPr>
              <a:t>Praneetha</a:t>
            </a:r>
            <a:r>
              <a:rPr lang="en-US" sz="1200" dirty="0">
                <a:solidFill>
                  <a:srgbClr val="FF0000"/>
                </a:solidFill>
              </a:rPr>
              <a:t> VC</a:t>
            </a:r>
          </a:p>
        </p:txBody>
      </p:sp>
      <p:sp>
        <p:nvSpPr>
          <p:cNvPr id="5" name="Horizontal Scroll 4">
            <a:extLst>
              <a:ext uri="{FF2B5EF4-FFF2-40B4-BE49-F238E27FC236}">
                <a16:creationId xmlns:a16="http://schemas.microsoft.com/office/drawing/2014/main" id="{1E613857-2F9F-1E48-BE26-33055DAA011A}"/>
              </a:ext>
            </a:extLst>
          </p:cNvPr>
          <p:cNvSpPr/>
          <p:nvPr/>
        </p:nvSpPr>
        <p:spPr>
          <a:xfrm>
            <a:off x="754380" y="5606078"/>
            <a:ext cx="10599420" cy="582930"/>
          </a:xfrm>
          <a:prstGeom prst="horizontalScroll">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8F8F8"/>
                </a:solidFill>
              </a:rPr>
              <a:t>Business Problem Statement:</a:t>
            </a:r>
            <a:r>
              <a:rPr lang="en-US" sz="2000" dirty="0">
                <a:solidFill>
                  <a:schemeClr val="tx1"/>
                </a:solidFill>
              </a:rPr>
              <a:t> Build a model to predict loan defaulters using </a:t>
            </a:r>
            <a:r>
              <a:rPr lang="en-US" sz="2000" dirty="0" err="1">
                <a:solidFill>
                  <a:schemeClr val="tx1"/>
                </a:solidFill>
              </a:rPr>
              <a:t>Bondora’s</a:t>
            </a:r>
            <a:r>
              <a:rPr lang="en-US" sz="2000" dirty="0">
                <a:solidFill>
                  <a:schemeClr val="tx1"/>
                </a:solidFill>
              </a:rPr>
              <a:t> lending data</a:t>
            </a:r>
          </a:p>
        </p:txBody>
      </p:sp>
      <p:sp>
        <p:nvSpPr>
          <p:cNvPr id="9" name="Content Placeholder 2">
            <a:extLst>
              <a:ext uri="{FF2B5EF4-FFF2-40B4-BE49-F238E27FC236}">
                <a16:creationId xmlns:a16="http://schemas.microsoft.com/office/drawing/2014/main" id="{F0BBB521-4476-504D-8244-DF8BBB93E350}"/>
              </a:ext>
            </a:extLst>
          </p:cNvPr>
          <p:cNvSpPr txBox="1">
            <a:spLocks/>
          </p:cNvSpPr>
          <p:nvPr/>
        </p:nvSpPr>
        <p:spPr>
          <a:xfrm>
            <a:off x="838200" y="4211636"/>
            <a:ext cx="10515600" cy="995364"/>
          </a:xfrm>
          <a:prstGeom prst="rect">
            <a:avLst/>
          </a:prstGeom>
          <a:solidFill>
            <a:srgbClr val="F8F8F8"/>
          </a:solidFill>
          <a:ln>
            <a:solidFill>
              <a:srgbClr val="625C6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What’s </a:t>
            </a:r>
            <a:r>
              <a:rPr lang="en-US" sz="2400" dirty="0">
                <a:solidFill>
                  <a:srgbClr val="D29381"/>
                </a:solidFill>
              </a:rPr>
              <a:t>important</a:t>
            </a:r>
            <a:r>
              <a:rPr lang="en-US" sz="2400" dirty="0"/>
              <a:t> for a P2P lending companies?</a:t>
            </a:r>
          </a:p>
          <a:p>
            <a:pPr lvl="1"/>
            <a:r>
              <a:rPr lang="en-US" sz="1800" dirty="0"/>
              <a:t>Ability to predict default intent of the borrowers</a:t>
            </a:r>
          </a:p>
          <a:p>
            <a:pPr lvl="2"/>
            <a:r>
              <a:rPr lang="en-US" sz="1400" dirty="0"/>
              <a:t>Borrower default rates impacts the P2P lender’s ability to attract lenders; </a:t>
            </a:r>
            <a:r>
              <a:rPr lang="en-US" sz="1400" i="1" dirty="0"/>
              <a:t>lower</a:t>
            </a:r>
            <a:r>
              <a:rPr lang="en-US" sz="1400" dirty="0"/>
              <a:t> the default rates </a:t>
            </a:r>
            <a:r>
              <a:rPr lang="en-US" sz="1400" i="1" dirty="0"/>
              <a:t>higher</a:t>
            </a:r>
            <a:r>
              <a:rPr lang="en-US" sz="1400" dirty="0"/>
              <a:t> the lender interest</a:t>
            </a:r>
          </a:p>
        </p:txBody>
      </p:sp>
      <p:sp>
        <p:nvSpPr>
          <p:cNvPr id="10" name="Content Placeholder 2">
            <a:extLst>
              <a:ext uri="{FF2B5EF4-FFF2-40B4-BE49-F238E27FC236}">
                <a16:creationId xmlns:a16="http://schemas.microsoft.com/office/drawing/2014/main" id="{00C5F52A-E892-7644-BB7B-D04AAE154ADE}"/>
              </a:ext>
            </a:extLst>
          </p:cNvPr>
          <p:cNvSpPr txBox="1">
            <a:spLocks/>
          </p:cNvSpPr>
          <p:nvPr/>
        </p:nvSpPr>
        <p:spPr>
          <a:xfrm>
            <a:off x="6184900" y="1825625"/>
            <a:ext cx="5168900" cy="2187575"/>
          </a:xfrm>
          <a:prstGeom prst="rect">
            <a:avLst/>
          </a:prstGeom>
          <a:solidFill>
            <a:srgbClr val="F8F8F8"/>
          </a:solidFill>
          <a:ln>
            <a:solidFill>
              <a:srgbClr val="625C60"/>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Key Stakeholders</a:t>
            </a:r>
          </a:p>
          <a:p>
            <a:pPr lvl="1"/>
            <a:r>
              <a:rPr lang="en-US" sz="1800" dirty="0">
                <a:solidFill>
                  <a:srgbClr val="D29381"/>
                </a:solidFill>
              </a:rPr>
              <a:t>Borrowers:</a:t>
            </a:r>
            <a:r>
              <a:rPr lang="en-US" sz="1800" dirty="0"/>
              <a:t> Raise money at an agreed interest rate </a:t>
            </a:r>
          </a:p>
          <a:p>
            <a:pPr lvl="1"/>
            <a:r>
              <a:rPr lang="en-US" sz="1800" dirty="0">
                <a:solidFill>
                  <a:srgbClr val="D29381"/>
                </a:solidFill>
              </a:rPr>
              <a:t>Lenders: </a:t>
            </a:r>
            <a:r>
              <a:rPr lang="en-US" sz="1800" dirty="0"/>
              <a:t>Lend money to borrowers at an agreed interest rate AND bear the risk of default</a:t>
            </a:r>
          </a:p>
          <a:p>
            <a:pPr lvl="1"/>
            <a:r>
              <a:rPr lang="en-US" sz="1800" dirty="0">
                <a:solidFill>
                  <a:srgbClr val="D29381"/>
                </a:solidFill>
              </a:rPr>
              <a:t>Intermediary: </a:t>
            </a:r>
            <a:r>
              <a:rPr lang="en-US" sz="1800" dirty="0"/>
              <a:t>Makes money from the borrower-lender interest rate spread</a:t>
            </a:r>
          </a:p>
        </p:txBody>
      </p:sp>
      <p:pic>
        <p:nvPicPr>
          <p:cNvPr id="12" name="Picture 11">
            <a:extLst>
              <a:ext uri="{FF2B5EF4-FFF2-40B4-BE49-F238E27FC236}">
                <a16:creationId xmlns:a16="http://schemas.microsoft.com/office/drawing/2014/main" id="{9B5E212F-542C-2B4F-885A-A31A33A82B41}"/>
              </a:ext>
            </a:extLst>
          </p:cNvPr>
          <p:cNvPicPr>
            <a:picLocks noChangeAspect="1"/>
          </p:cNvPicPr>
          <p:nvPr/>
        </p:nvPicPr>
        <p:blipFill>
          <a:blip r:embed="rId2"/>
          <a:stretch>
            <a:fillRect/>
          </a:stretch>
        </p:blipFill>
        <p:spPr>
          <a:xfrm>
            <a:off x="10347150" y="99869"/>
            <a:ext cx="1730550" cy="446231"/>
          </a:xfrm>
          <a:prstGeom prst="rect">
            <a:avLst/>
          </a:prstGeom>
        </p:spPr>
      </p:pic>
    </p:spTree>
    <p:extLst>
      <p:ext uri="{BB962C8B-B14F-4D97-AF65-F5344CB8AC3E}">
        <p14:creationId xmlns:p14="http://schemas.microsoft.com/office/powerpoint/2010/main" val="3785800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0176-51D9-744A-9EC7-3C8DD7B1F309}"/>
              </a:ext>
            </a:extLst>
          </p:cNvPr>
          <p:cNvSpPr>
            <a:spLocks noGrp="1"/>
          </p:cNvSpPr>
          <p:nvPr>
            <p:ph type="title"/>
          </p:nvPr>
        </p:nvSpPr>
        <p:spPr/>
        <p:txBody>
          <a:bodyPr/>
          <a:lstStyle/>
          <a:p>
            <a:r>
              <a:rPr lang="en-US" dirty="0"/>
              <a:t>Scope Definition</a:t>
            </a:r>
          </a:p>
        </p:txBody>
      </p:sp>
      <p:sp>
        <p:nvSpPr>
          <p:cNvPr id="3" name="Content Placeholder 2">
            <a:extLst>
              <a:ext uri="{FF2B5EF4-FFF2-40B4-BE49-F238E27FC236}">
                <a16:creationId xmlns:a16="http://schemas.microsoft.com/office/drawing/2014/main" id="{564E5912-3CAA-7F42-9772-71FCE70970B6}"/>
              </a:ext>
            </a:extLst>
          </p:cNvPr>
          <p:cNvSpPr>
            <a:spLocks noGrp="1"/>
          </p:cNvSpPr>
          <p:nvPr>
            <p:ph idx="1"/>
          </p:nvPr>
        </p:nvSpPr>
        <p:spPr>
          <a:xfrm>
            <a:off x="838200" y="1825625"/>
            <a:ext cx="10515600" cy="2323465"/>
          </a:xfrm>
        </p:spPr>
        <p:txBody>
          <a:bodyPr>
            <a:normAutofit/>
          </a:bodyPr>
          <a:lstStyle/>
          <a:p>
            <a:pPr fontAlgn="base"/>
            <a:r>
              <a:rPr lang="en-IN" sz="2000" dirty="0"/>
              <a:t>The data set is </a:t>
            </a:r>
            <a:r>
              <a:rPr lang="en-IN" sz="2000" dirty="0" err="1"/>
              <a:t>Bondora’s</a:t>
            </a:r>
            <a:r>
              <a:rPr lang="en-IN" sz="2000" dirty="0"/>
              <a:t> P2P lending/borrowing information for the individuals in Estonia.</a:t>
            </a:r>
          </a:p>
          <a:p>
            <a:pPr marL="0" indent="0" fontAlgn="base">
              <a:buNone/>
            </a:pPr>
            <a:endParaRPr lang="en-IN" b="0" dirty="0">
              <a:effectLst/>
            </a:endParaRPr>
          </a:p>
          <a:p>
            <a:pPr marL="0" indent="0" fontAlgn="base">
              <a:buNone/>
            </a:pPr>
            <a:endParaRPr lang="en-IN" b="0" dirty="0">
              <a:effectLst/>
            </a:endParaRPr>
          </a:p>
        </p:txBody>
      </p:sp>
      <p:graphicFrame>
        <p:nvGraphicFramePr>
          <p:cNvPr id="5" name="Table 5">
            <a:extLst>
              <a:ext uri="{FF2B5EF4-FFF2-40B4-BE49-F238E27FC236}">
                <a16:creationId xmlns:a16="http://schemas.microsoft.com/office/drawing/2014/main" id="{7A3D7AA8-2894-634E-80F2-AA22BAF9ED46}"/>
              </a:ext>
            </a:extLst>
          </p:cNvPr>
          <p:cNvGraphicFramePr>
            <a:graphicFrameLocks noGrp="1"/>
          </p:cNvGraphicFramePr>
          <p:nvPr>
            <p:extLst>
              <p:ext uri="{D42A27DB-BD31-4B8C-83A1-F6EECF244321}">
                <p14:modId xmlns:p14="http://schemas.microsoft.com/office/powerpoint/2010/main" val="4213283706"/>
              </p:ext>
            </p:extLst>
          </p:nvPr>
        </p:nvGraphicFramePr>
        <p:xfrm>
          <a:off x="997585" y="2422207"/>
          <a:ext cx="10196829" cy="1473200"/>
        </p:xfrm>
        <a:graphic>
          <a:graphicData uri="http://schemas.openxmlformats.org/drawingml/2006/table">
            <a:tbl>
              <a:tblPr firstRow="1" bandRow="1">
                <a:tableStyleId>{F2DE63D5-997A-4646-A377-4702673A728D}</a:tableStyleId>
              </a:tblPr>
              <a:tblGrid>
                <a:gridCol w="3398943">
                  <a:extLst>
                    <a:ext uri="{9D8B030D-6E8A-4147-A177-3AD203B41FA5}">
                      <a16:colId xmlns:a16="http://schemas.microsoft.com/office/drawing/2014/main" val="825917180"/>
                    </a:ext>
                  </a:extLst>
                </a:gridCol>
                <a:gridCol w="3398943">
                  <a:extLst>
                    <a:ext uri="{9D8B030D-6E8A-4147-A177-3AD203B41FA5}">
                      <a16:colId xmlns:a16="http://schemas.microsoft.com/office/drawing/2014/main" val="566992220"/>
                    </a:ext>
                  </a:extLst>
                </a:gridCol>
                <a:gridCol w="3398943">
                  <a:extLst>
                    <a:ext uri="{9D8B030D-6E8A-4147-A177-3AD203B41FA5}">
                      <a16:colId xmlns:a16="http://schemas.microsoft.com/office/drawing/2014/main" val="3538897207"/>
                    </a:ext>
                  </a:extLst>
                </a:gridCol>
              </a:tblGrid>
              <a:tr h="370840">
                <a:tc>
                  <a:txBody>
                    <a:bodyPr/>
                    <a:lstStyle/>
                    <a:p>
                      <a:r>
                        <a:rPr lang="en-US" sz="1600" dirty="0"/>
                        <a:t>Available Information</a:t>
                      </a:r>
                    </a:p>
                  </a:txBody>
                  <a:tcPr>
                    <a:solidFill>
                      <a:srgbClr val="625C60"/>
                    </a:solidFill>
                  </a:tcPr>
                </a:tc>
                <a:tc>
                  <a:txBody>
                    <a:bodyPr/>
                    <a:lstStyle/>
                    <a:p>
                      <a:r>
                        <a:rPr lang="en-US" sz="1600" dirty="0"/>
                        <a:t>Borrowers</a:t>
                      </a:r>
                    </a:p>
                  </a:txBody>
                  <a:tcPr>
                    <a:solidFill>
                      <a:srgbClr val="625C60"/>
                    </a:solidFill>
                  </a:tcPr>
                </a:tc>
                <a:tc>
                  <a:txBody>
                    <a:bodyPr/>
                    <a:lstStyle/>
                    <a:p>
                      <a:r>
                        <a:rPr lang="en-US" sz="1600" dirty="0"/>
                        <a:t>Lenders/Intermediary</a:t>
                      </a:r>
                    </a:p>
                  </a:txBody>
                  <a:tcPr>
                    <a:solidFill>
                      <a:srgbClr val="625C60"/>
                    </a:solidFill>
                  </a:tcPr>
                </a:tc>
                <a:extLst>
                  <a:ext uri="{0D108BD9-81ED-4DB2-BD59-A6C34878D82A}">
                    <a16:rowId xmlns:a16="http://schemas.microsoft.com/office/drawing/2014/main" val="2406010980"/>
                  </a:ext>
                </a:extLst>
              </a:tr>
              <a:tr h="370840">
                <a:tc>
                  <a:txBody>
                    <a:bodyPr/>
                    <a:lstStyle/>
                    <a:p>
                      <a:r>
                        <a:rPr lang="en-US" sz="1400" dirty="0"/>
                        <a:t>Personal</a:t>
                      </a:r>
                    </a:p>
                  </a:txBody>
                  <a:tcPr/>
                </a:tc>
                <a:tc>
                  <a:txBody>
                    <a:bodyPr/>
                    <a:lstStyle/>
                    <a:p>
                      <a:r>
                        <a:rPr lang="en-US" sz="1400" dirty="0"/>
                        <a:t>Age, Education, Dependents, etc.</a:t>
                      </a:r>
                    </a:p>
                  </a:txBody>
                  <a:tcPr/>
                </a:tc>
                <a:tc>
                  <a:txBody>
                    <a:bodyPr/>
                    <a:lstStyle/>
                    <a:p>
                      <a:r>
                        <a:rPr lang="en-US" sz="1400" dirty="0"/>
                        <a:t>NA</a:t>
                      </a:r>
                    </a:p>
                  </a:txBody>
                  <a:tcPr/>
                </a:tc>
                <a:extLst>
                  <a:ext uri="{0D108BD9-81ED-4DB2-BD59-A6C34878D82A}">
                    <a16:rowId xmlns:a16="http://schemas.microsoft.com/office/drawing/2014/main" val="3389555644"/>
                  </a:ext>
                </a:extLst>
              </a:tr>
              <a:tr h="370840">
                <a:tc>
                  <a:txBody>
                    <a:bodyPr/>
                    <a:lstStyle/>
                    <a:p>
                      <a:r>
                        <a:rPr lang="en-US" sz="1400" dirty="0"/>
                        <a:t>Financial</a:t>
                      </a:r>
                    </a:p>
                  </a:txBody>
                  <a:tcPr/>
                </a:tc>
                <a:tc>
                  <a:txBody>
                    <a:bodyPr/>
                    <a:lstStyle/>
                    <a:p>
                      <a:r>
                        <a:rPr lang="en-US" sz="1400" dirty="0"/>
                        <a:t>Credit score, previous loan history, applied amount, house ownership type, income, etc.</a:t>
                      </a:r>
                    </a:p>
                  </a:txBody>
                  <a:tcPr/>
                </a:tc>
                <a:tc>
                  <a:txBody>
                    <a:bodyPr/>
                    <a:lstStyle/>
                    <a:p>
                      <a:r>
                        <a:rPr lang="en-US" sz="1400" dirty="0"/>
                        <a:t>Amount committed, </a:t>
                      </a:r>
                      <a:r>
                        <a:rPr lang="en-US" sz="1400" dirty="0" err="1"/>
                        <a:t>loan_id</a:t>
                      </a:r>
                      <a:r>
                        <a:rPr lang="en-US" sz="1400" dirty="0"/>
                        <a:t>, portfolio manager id, meta data, etc.</a:t>
                      </a:r>
                    </a:p>
                  </a:txBody>
                  <a:tcPr/>
                </a:tc>
                <a:extLst>
                  <a:ext uri="{0D108BD9-81ED-4DB2-BD59-A6C34878D82A}">
                    <a16:rowId xmlns:a16="http://schemas.microsoft.com/office/drawing/2014/main" val="3513527558"/>
                  </a:ext>
                </a:extLst>
              </a:tr>
            </a:tbl>
          </a:graphicData>
        </a:graphic>
      </p:graphicFrame>
      <p:sp>
        <p:nvSpPr>
          <p:cNvPr id="6" name="Content Placeholder 2">
            <a:extLst>
              <a:ext uri="{FF2B5EF4-FFF2-40B4-BE49-F238E27FC236}">
                <a16:creationId xmlns:a16="http://schemas.microsoft.com/office/drawing/2014/main" id="{F7941D95-0418-7E40-B7EC-E20C65DEF0CC}"/>
              </a:ext>
            </a:extLst>
          </p:cNvPr>
          <p:cNvSpPr txBox="1">
            <a:spLocks/>
          </p:cNvSpPr>
          <p:nvPr/>
        </p:nvSpPr>
        <p:spPr>
          <a:xfrm>
            <a:off x="997585" y="5381943"/>
            <a:ext cx="10515600" cy="4816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Font typeface="Arial" panose="020B0604020202020204" pitchFamily="34" charset="0"/>
              <a:buNone/>
            </a:pPr>
            <a:endParaRPr lang="en-IN" dirty="0"/>
          </a:p>
          <a:p>
            <a:pPr marL="0" indent="0" fontAlgn="base">
              <a:buFont typeface="Arial" panose="020B0604020202020204" pitchFamily="34" charset="0"/>
              <a:buNone/>
            </a:pPr>
            <a:endParaRPr lang="en-IN" dirty="0"/>
          </a:p>
        </p:txBody>
      </p:sp>
      <p:sp>
        <p:nvSpPr>
          <p:cNvPr id="8" name="Horizontal Scroll 7">
            <a:extLst>
              <a:ext uri="{FF2B5EF4-FFF2-40B4-BE49-F238E27FC236}">
                <a16:creationId xmlns:a16="http://schemas.microsoft.com/office/drawing/2014/main" id="{7AA24C9E-486C-8940-9ACA-74E2134DAAFF}"/>
              </a:ext>
            </a:extLst>
          </p:cNvPr>
          <p:cNvSpPr/>
          <p:nvPr/>
        </p:nvSpPr>
        <p:spPr>
          <a:xfrm>
            <a:off x="754380" y="5631180"/>
            <a:ext cx="10599420" cy="582930"/>
          </a:xfrm>
          <a:prstGeom prst="horizontalScroll">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IN" sz="2000" dirty="0">
                <a:solidFill>
                  <a:srgbClr val="F8F8F8"/>
                </a:solidFill>
              </a:rPr>
              <a:t>Scope:</a:t>
            </a:r>
            <a:r>
              <a:rPr lang="en-IN" sz="2000" dirty="0">
                <a:solidFill>
                  <a:srgbClr val="625C60"/>
                </a:solidFill>
              </a:rPr>
              <a:t> </a:t>
            </a:r>
            <a:r>
              <a:rPr lang="en-IN" sz="2000" dirty="0">
                <a:solidFill>
                  <a:schemeClr val="tx1"/>
                </a:solidFill>
              </a:rPr>
              <a:t>Any borrower that missed the scheduled date of payment of interest is considered </a:t>
            </a:r>
            <a:r>
              <a:rPr lang="en-IN" sz="2000" i="1" u="sng" dirty="0">
                <a:solidFill>
                  <a:schemeClr val="tx1"/>
                </a:solidFill>
              </a:rPr>
              <a:t>defaulter</a:t>
            </a:r>
          </a:p>
        </p:txBody>
      </p:sp>
      <p:pic>
        <p:nvPicPr>
          <p:cNvPr id="21" name="Picture 20">
            <a:extLst>
              <a:ext uri="{FF2B5EF4-FFF2-40B4-BE49-F238E27FC236}">
                <a16:creationId xmlns:a16="http://schemas.microsoft.com/office/drawing/2014/main" id="{B15ECBC0-B234-FD41-95CC-D76E7C8BB8F0}"/>
              </a:ext>
            </a:extLst>
          </p:cNvPr>
          <p:cNvPicPr>
            <a:picLocks noChangeAspect="1"/>
          </p:cNvPicPr>
          <p:nvPr/>
        </p:nvPicPr>
        <p:blipFill>
          <a:blip r:embed="rId2"/>
          <a:stretch>
            <a:fillRect/>
          </a:stretch>
        </p:blipFill>
        <p:spPr>
          <a:xfrm>
            <a:off x="10347150" y="99869"/>
            <a:ext cx="1730550" cy="446231"/>
          </a:xfrm>
          <a:prstGeom prst="rect">
            <a:avLst/>
          </a:prstGeom>
        </p:spPr>
      </p:pic>
      <p:graphicFrame>
        <p:nvGraphicFramePr>
          <p:cNvPr id="12" name="Table 5">
            <a:extLst>
              <a:ext uri="{FF2B5EF4-FFF2-40B4-BE49-F238E27FC236}">
                <a16:creationId xmlns:a16="http://schemas.microsoft.com/office/drawing/2014/main" id="{4FFE8A73-5B41-0A4E-8897-2C6EFCBAB97D}"/>
              </a:ext>
            </a:extLst>
          </p:cNvPr>
          <p:cNvGraphicFramePr>
            <a:graphicFrameLocks noGrp="1"/>
          </p:cNvGraphicFramePr>
          <p:nvPr>
            <p:extLst>
              <p:ext uri="{D42A27DB-BD31-4B8C-83A1-F6EECF244321}">
                <p14:modId xmlns:p14="http://schemas.microsoft.com/office/powerpoint/2010/main" val="2612379317"/>
              </p:ext>
            </p:extLst>
          </p:nvPr>
        </p:nvGraphicFramePr>
        <p:xfrm>
          <a:off x="997585" y="3998278"/>
          <a:ext cx="10196829" cy="1404279"/>
        </p:xfrm>
        <a:graphic>
          <a:graphicData uri="http://schemas.openxmlformats.org/drawingml/2006/table">
            <a:tbl>
              <a:tblPr firstRow="1" bandRow="1">
                <a:tableStyleId>{F2DE63D5-997A-4646-A377-4702673A728D}</a:tableStyleId>
              </a:tblPr>
              <a:tblGrid>
                <a:gridCol w="1629131">
                  <a:extLst>
                    <a:ext uri="{9D8B030D-6E8A-4147-A177-3AD203B41FA5}">
                      <a16:colId xmlns:a16="http://schemas.microsoft.com/office/drawing/2014/main" val="825917180"/>
                    </a:ext>
                  </a:extLst>
                </a:gridCol>
                <a:gridCol w="8567698">
                  <a:extLst>
                    <a:ext uri="{9D8B030D-6E8A-4147-A177-3AD203B41FA5}">
                      <a16:colId xmlns:a16="http://schemas.microsoft.com/office/drawing/2014/main" val="566992220"/>
                    </a:ext>
                  </a:extLst>
                </a:gridCol>
              </a:tblGrid>
              <a:tr h="314665">
                <a:tc>
                  <a:txBody>
                    <a:bodyPr/>
                    <a:lstStyle/>
                    <a:p>
                      <a:r>
                        <a:rPr lang="en-US" sz="1600" dirty="0"/>
                        <a:t>Data Attributes</a:t>
                      </a:r>
                    </a:p>
                  </a:txBody>
                  <a:tcPr>
                    <a:solidFill>
                      <a:srgbClr val="625C60"/>
                    </a:solidFill>
                  </a:tcPr>
                </a:tc>
                <a:tc>
                  <a:txBody>
                    <a:bodyPr/>
                    <a:lstStyle/>
                    <a:p>
                      <a:r>
                        <a:rPr lang="en-US" sz="1600" dirty="0"/>
                        <a:t>Description</a:t>
                      </a:r>
                    </a:p>
                  </a:txBody>
                  <a:tcPr>
                    <a:solidFill>
                      <a:srgbClr val="625C60"/>
                    </a:solidFill>
                  </a:tcPr>
                </a:tc>
                <a:extLst>
                  <a:ext uri="{0D108BD9-81ED-4DB2-BD59-A6C34878D82A}">
                    <a16:rowId xmlns:a16="http://schemas.microsoft.com/office/drawing/2014/main" val="2406010980"/>
                  </a:ext>
                </a:extLst>
              </a:tr>
              <a:tr h="314665">
                <a:tc>
                  <a:txBody>
                    <a:bodyPr/>
                    <a:lstStyle/>
                    <a:p>
                      <a:pPr marL="0" indent="0" fontAlgn="base">
                        <a:buNone/>
                      </a:pPr>
                      <a:r>
                        <a:rPr lang="en-US" sz="1400" dirty="0"/>
                        <a:t>Source:</a:t>
                      </a:r>
                    </a:p>
                  </a:txBody>
                  <a:tcPr/>
                </a:tc>
                <a:tc>
                  <a:txBody>
                    <a:bodyPr/>
                    <a:lstStyle/>
                    <a:p>
                      <a:r>
                        <a:rPr lang="en-US" sz="1400" dirty="0"/>
                        <a:t>Kaggle</a:t>
                      </a:r>
                    </a:p>
                  </a:txBody>
                  <a:tcPr/>
                </a:tc>
                <a:extLst>
                  <a:ext uri="{0D108BD9-81ED-4DB2-BD59-A6C34878D82A}">
                    <a16:rowId xmlns:a16="http://schemas.microsoft.com/office/drawing/2014/main" val="284050325"/>
                  </a:ext>
                </a:extLst>
              </a:tr>
              <a:tr h="439669">
                <a:tc>
                  <a:txBody>
                    <a:bodyPr/>
                    <a:lstStyle/>
                    <a:p>
                      <a:pPr marL="0" indent="0" fontAlgn="base">
                        <a:buNone/>
                      </a:pPr>
                      <a:r>
                        <a:rPr lang="en-IN" sz="1400" dirty="0"/>
                        <a:t>URL:</a:t>
                      </a:r>
                      <a:endParaRPr lang="en-US" sz="1400" dirty="0"/>
                    </a:p>
                  </a:txBody>
                  <a:tcPr/>
                </a:tc>
                <a:tc>
                  <a:txBody>
                    <a:bodyPr/>
                    <a:lstStyle/>
                    <a:p>
                      <a:pPr marL="0" indent="0" fontAlgn="base">
                        <a:buNone/>
                      </a:pPr>
                      <a:r>
                        <a:rPr lang="en-IN" sz="1400" dirty="0">
                          <a:hlinkClick r:id="rId3"/>
                        </a:rPr>
                        <a:t>https://www.kaggle.com/datasets/sid321axn/bondora-peer-to-peer-lending-loan-data</a:t>
                      </a:r>
                      <a:endParaRPr lang="en-IN" sz="1400" dirty="0"/>
                    </a:p>
                  </a:txBody>
                  <a:tcPr/>
                </a:tc>
                <a:extLst>
                  <a:ext uri="{0D108BD9-81ED-4DB2-BD59-A6C34878D82A}">
                    <a16:rowId xmlns:a16="http://schemas.microsoft.com/office/drawing/2014/main" val="3389555644"/>
                  </a:ext>
                </a:extLst>
              </a:tr>
              <a:tr h="314665">
                <a:tc>
                  <a:txBody>
                    <a:bodyPr/>
                    <a:lstStyle/>
                    <a:p>
                      <a:pPr marL="0" indent="0" fontAlgn="base">
                        <a:buNone/>
                      </a:pPr>
                      <a:r>
                        <a:rPr lang="en-IN" sz="1400" dirty="0"/>
                        <a:t>Data Time Frame</a:t>
                      </a:r>
                    </a:p>
                  </a:txBody>
                  <a:tcPr/>
                </a:tc>
                <a:tc>
                  <a:txBody>
                    <a:bodyPr/>
                    <a:lstStyle/>
                    <a:p>
                      <a:r>
                        <a:rPr lang="en-IN" sz="1400" dirty="0"/>
                        <a:t>Default and Non Default Loans data from 2009 to 2021</a:t>
                      </a:r>
                      <a:endParaRPr lang="en-US" sz="1400" dirty="0"/>
                    </a:p>
                  </a:txBody>
                  <a:tcPr/>
                </a:tc>
                <a:extLst>
                  <a:ext uri="{0D108BD9-81ED-4DB2-BD59-A6C34878D82A}">
                    <a16:rowId xmlns:a16="http://schemas.microsoft.com/office/drawing/2014/main" val="3513527558"/>
                  </a:ext>
                </a:extLst>
              </a:tr>
            </a:tbl>
          </a:graphicData>
        </a:graphic>
      </p:graphicFrame>
      <p:sp>
        <p:nvSpPr>
          <p:cNvPr id="13" name="TextBox 12">
            <a:extLst>
              <a:ext uri="{FF2B5EF4-FFF2-40B4-BE49-F238E27FC236}">
                <a16:creationId xmlns:a16="http://schemas.microsoft.com/office/drawing/2014/main" id="{AB779187-EB87-B24F-8E28-4A2A2FF910E1}"/>
              </a:ext>
            </a:extLst>
          </p:cNvPr>
          <p:cNvSpPr txBox="1"/>
          <p:nvPr/>
        </p:nvSpPr>
        <p:spPr>
          <a:xfrm>
            <a:off x="10347150" y="6492875"/>
            <a:ext cx="1665780" cy="276999"/>
          </a:xfrm>
          <a:prstGeom prst="rect">
            <a:avLst/>
          </a:prstGeom>
          <a:noFill/>
        </p:spPr>
        <p:txBody>
          <a:bodyPr wrap="square" rtlCol="0">
            <a:spAutoFit/>
          </a:bodyPr>
          <a:lstStyle/>
          <a:p>
            <a:r>
              <a:rPr lang="en-US" sz="1200" dirty="0"/>
              <a:t>Speaker: </a:t>
            </a:r>
            <a:r>
              <a:rPr lang="en-US" sz="1200" dirty="0" err="1">
                <a:solidFill>
                  <a:srgbClr val="FF0000"/>
                </a:solidFill>
              </a:rPr>
              <a:t>Praneetha</a:t>
            </a:r>
            <a:r>
              <a:rPr lang="en-US" sz="1200" dirty="0">
                <a:solidFill>
                  <a:srgbClr val="FF0000"/>
                </a:solidFill>
              </a:rPr>
              <a:t> VC</a:t>
            </a:r>
          </a:p>
        </p:txBody>
      </p:sp>
    </p:spTree>
    <p:extLst>
      <p:ext uri="{BB962C8B-B14F-4D97-AF65-F5344CB8AC3E}">
        <p14:creationId xmlns:p14="http://schemas.microsoft.com/office/powerpoint/2010/main" val="356204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A4A9C464-B00A-054E-B975-B37DF24D8207}"/>
              </a:ext>
            </a:extLst>
          </p:cNvPr>
          <p:cNvSpPr/>
          <p:nvPr/>
        </p:nvSpPr>
        <p:spPr>
          <a:xfrm>
            <a:off x="4165292" y="3030287"/>
            <a:ext cx="8026707" cy="1417320"/>
          </a:xfrm>
          <a:prstGeom prst="rect">
            <a:avLst/>
          </a:prstGeom>
          <a:solidFill>
            <a:srgbClr val="625C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BC2A81D-61F9-1840-ABF7-BFE4BD44BF92}"/>
              </a:ext>
            </a:extLst>
          </p:cNvPr>
          <p:cNvSpPr/>
          <p:nvPr/>
        </p:nvSpPr>
        <p:spPr>
          <a:xfrm>
            <a:off x="4332117" y="2117227"/>
            <a:ext cx="7161383" cy="3185909"/>
          </a:xfrm>
          <a:prstGeom prst="rect">
            <a:avLst/>
          </a:prstGeom>
          <a:solidFill>
            <a:srgbClr val="F8F8F8"/>
          </a:solidFill>
          <a:ln>
            <a:solidFill>
              <a:srgbClr val="625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90176-51D9-744A-9EC7-3C8DD7B1F309}"/>
              </a:ext>
            </a:extLst>
          </p:cNvPr>
          <p:cNvSpPr>
            <a:spLocks noGrp="1"/>
          </p:cNvSpPr>
          <p:nvPr>
            <p:ph type="title"/>
          </p:nvPr>
        </p:nvSpPr>
        <p:spPr/>
        <p:txBody>
          <a:bodyPr/>
          <a:lstStyle/>
          <a:p>
            <a:r>
              <a:rPr lang="en-US" dirty="0"/>
              <a:t>Overall Approach</a:t>
            </a:r>
          </a:p>
        </p:txBody>
      </p:sp>
      <p:grpSp>
        <p:nvGrpSpPr>
          <p:cNvPr id="17" name="Group 16">
            <a:extLst>
              <a:ext uri="{FF2B5EF4-FFF2-40B4-BE49-F238E27FC236}">
                <a16:creationId xmlns:a16="http://schemas.microsoft.com/office/drawing/2014/main" id="{D4A5F11A-EFBA-1342-882A-53E66A5681C6}"/>
              </a:ext>
            </a:extLst>
          </p:cNvPr>
          <p:cNvGrpSpPr/>
          <p:nvPr/>
        </p:nvGrpSpPr>
        <p:grpSpPr>
          <a:xfrm>
            <a:off x="18005" y="2253047"/>
            <a:ext cx="4587541" cy="3418849"/>
            <a:chOff x="128495" y="1943100"/>
            <a:chExt cx="4587541" cy="3418849"/>
          </a:xfrm>
        </p:grpSpPr>
        <p:sp>
          <p:nvSpPr>
            <p:cNvPr id="6" name="Rectangle 5">
              <a:extLst>
                <a:ext uri="{FF2B5EF4-FFF2-40B4-BE49-F238E27FC236}">
                  <a16:creationId xmlns:a16="http://schemas.microsoft.com/office/drawing/2014/main" id="{201D8AA1-F556-734D-9BF2-F0F392E209B7}"/>
                </a:ext>
              </a:extLst>
            </p:cNvPr>
            <p:cNvSpPr/>
            <p:nvPr/>
          </p:nvSpPr>
          <p:spPr>
            <a:xfrm>
              <a:off x="925830" y="1943100"/>
              <a:ext cx="2971800" cy="640080"/>
            </a:xfrm>
            <a:prstGeom prst="rect">
              <a:avLst/>
            </a:prstGeom>
            <a:solidFill>
              <a:srgbClr val="E3C1C0"/>
            </a:solidFill>
            <a:ln>
              <a:solidFill>
                <a:srgbClr val="E3C1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91 predictor variables</a:t>
              </a:r>
            </a:p>
          </p:txBody>
        </p:sp>
        <p:sp>
          <p:nvSpPr>
            <p:cNvPr id="7" name="Rectangle 6">
              <a:extLst>
                <a:ext uri="{FF2B5EF4-FFF2-40B4-BE49-F238E27FC236}">
                  <a16:creationId xmlns:a16="http://schemas.microsoft.com/office/drawing/2014/main" id="{933EC46F-2012-4742-954D-B7A678E60F26}"/>
                </a:ext>
              </a:extLst>
            </p:cNvPr>
            <p:cNvSpPr/>
            <p:nvPr/>
          </p:nvSpPr>
          <p:spPr>
            <a:xfrm>
              <a:off x="925830" y="2720340"/>
              <a:ext cx="2971800" cy="640080"/>
            </a:xfrm>
            <a:prstGeom prst="rect">
              <a:avLst/>
            </a:prstGeom>
            <a:solidFill>
              <a:srgbClr val="E3C130"/>
            </a:solidFill>
            <a:ln>
              <a:solidFill>
                <a:srgbClr val="E3C1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57 predictor variables</a:t>
              </a:r>
            </a:p>
          </p:txBody>
        </p:sp>
        <p:sp>
          <p:nvSpPr>
            <p:cNvPr id="8" name="Rectangle 7">
              <a:extLst>
                <a:ext uri="{FF2B5EF4-FFF2-40B4-BE49-F238E27FC236}">
                  <a16:creationId xmlns:a16="http://schemas.microsoft.com/office/drawing/2014/main" id="{F9FF3373-195B-DB46-A384-CD370D010333}"/>
                </a:ext>
              </a:extLst>
            </p:cNvPr>
            <p:cNvSpPr/>
            <p:nvPr/>
          </p:nvSpPr>
          <p:spPr>
            <a:xfrm>
              <a:off x="925830" y="3497580"/>
              <a:ext cx="2971800" cy="640080"/>
            </a:xfrm>
            <a:prstGeom prst="rect">
              <a:avLst/>
            </a:prstGeom>
            <a:solidFill>
              <a:srgbClr val="D29381"/>
            </a:solidFill>
            <a:ln>
              <a:solidFill>
                <a:srgbClr val="D293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38 predictor</a:t>
              </a:r>
              <a:br>
                <a:rPr lang="en-US" sz="1200" dirty="0">
                  <a:solidFill>
                    <a:schemeClr val="tx1"/>
                  </a:solidFill>
                </a:rPr>
              </a:br>
              <a:r>
                <a:rPr lang="en-US" sz="1200" dirty="0">
                  <a:solidFill>
                    <a:schemeClr val="tx1"/>
                  </a:solidFill>
                </a:rPr>
                <a:t> variables</a:t>
              </a:r>
            </a:p>
          </p:txBody>
        </p:sp>
        <p:sp>
          <p:nvSpPr>
            <p:cNvPr id="9" name="Rectangle 8">
              <a:extLst>
                <a:ext uri="{FF2B5EF4-FFF2-40B4-BE49-F238E27FC236}">
                  <a16:creationId xmlns:a16="http://schemas.microsoft.com/office/drawing/2014/main" id="{BB03E5D6-EF29-664B-A60A-28EFDA1E837C}"/>
                </a:ext>
              </a:extLst>
            </p:cNvPr>
            <p:cNvSpPr/>
            <p:nvPr/>
          </p:nvSpPr>
          <p:spPr>
            <a:xfrm>
              <a:off x="925830" y="4274820"/>
              <a:ext cx="2971800" cy="640080"/>
            </a:xfrm>
            <a:prstGeom prst="rect">
              <a:avLst/>
            </a:prstGeom>
            <a:solidFill>
              <a:srgbClr val="6667AB"/>
            </a:solidFill>
            <a:ln>
              <a:solidFill>
                <a:srgbClr val="6667A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solidFill>
                </a:rPr>
                <a:t>32</a:t>
              </a:r>
            </a:p>
          </p:txBody>
        </p:sp>
        <p:sp>
          <p:nvSpPr>
            <p:cNvPr id="10" name="Triangle 9">
              <a:extLst>
                <a:ext uri="{FF2B5EF4-FFF2-40B4-BE49-F238E27FC236}">
                  <a16:creationId xmlns:a16="http://schemas.microsoft.com/office/drawing/2014/main" id="{DE046662-3453-1344-A955-D8A23D4357FA}"/>
                </a:ext>
              </a:extLst>
            </p:cNvPr>
            <p:cNvSpPr/>
            <p:nvPr/>
          </p:nvSpPr>
          <p:spPr>
            <a:xfrm rot="20786762">
              <a:off x="128495" y="2000346"/>
              <a:ext cx="2154634" cy="3354778"/>
            </a:xfrm>
            <a:prstGeom prst="triangl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riangle 10">
              <a:extLst>
                <a:ext uri="{FF2B5EF4-FFF2-40B4-BE49-F238E27FC236}">
                  <a16:creationId xmlns:a16="http://schemas.microsoft.com/office/drawing/2014/main" id="{F6A267B1-67A2-A94F-8984-6B213A2603F5}"/>
                </a:ext>
              </a:extLst>
            </p:cNvPr>
            <p:cNvSpPr/>
            <p:nvPr/>
          </p:nvSpPr>
          <p:spPr>
            <a:xfrm rot="789277" flipH="1">
              <a:off x="2561402" y="2007171"/>
              <a:ext cx="2154634" cy="3354778"/>
            </a:xfrm>
            <a:prstGeom prst="triangl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61987CBA-86E0-D94E-82EB-A63BF83BA3F3}"/>
              </a:ext>
            </a:extLst>
          </p:cNvPr>
          <p:cNvGrpSpPr/>
          <p:nvPr/>
        </p:nvGrpSpPr>
        <p:grpSpPr>
          <a:xfrm>
            <a:off x="4499610" y="2253047"/>
            <a:ext cx="6854190" cy="2971800"/>
            <a:chOff x="4499610" y="2253047"/>
            <a:chExt cx="6854190" cy="2971800"/>
          </a:xfrm>
        </p:grpSpPr>
        <p:sp>
          <p:nvSpPr>
            <p:cNvPr id="13" name="Rectangle 12">
              <a:extLst>
                <a:ext uri="{FF2B5EF4-FFF2-40B4-BE49-F238E27FC236}">
                  <a16:creationId xmlns:a16="http://schemas.microsoft.com/office/drawing/2014/main" id="{FAC20898-F963-8440-B786-1EB5E9F09A51}"/>
                </a:ext>
              </a:extLst>
            </p:cNvPr>
            <p:cNvSpPr/>
            <p:nvPr/>
          </p:nvSpPr>
          <p:spPr>
            <a:xfrm>
              <a:off x="4499610" y="2253047"/>
              <a:ext cx="6854190" cy="640080"/>
            </a:xfrm>
            <a:prstGeom prst="rect">
              <a:avLst/>
            </a:prstGeom>
            <a:solidFill>
              <a:srgbClr val="E3C1C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Step 1: Remove columns with &gt;50% missing values (county, city, employment position) for e.g. meta data (application date, report generated date, </a:t>
              </a:r>
              <a:r>
                <a:rPr lang="en-US" sz="1200" dirty="0" err="1">
                  <a:solidFill>
                    <a:schemeClr val="tx1"/>
                  </a:solidFill>
                </a:rPr>
                <a:t>loan_id</a:t>
              </a:r>
              <a:r>
                <a:rPr lang="en-US" sz="1200" dirty="0">
                  <a:solidFill>
                    <a:schemeClr val="tx1"/>
                  </a:solidFill>
                </a:rPr>
                <a:t>, </a:t>
              </a:r>
              <a:r>
                <a:rPr lang="en-US" sz="1200" dirty="0" err="1">
                  <a:solidFill>
                    <a:schemeClr val="tx1"/>
                  </a:solidFill>
                </a:rPr>
                <a:t>language_code</a:t>
              </a:r>
              <a:r>
                <a:rPr lang="en-US" sz="1200" dirty="0">
                  <a:solidFill>
                    <a:schemeClr val="tx1"/>
                  </a:solidFill>
                </a:rPr>
                <a:t>, etc.), inapplicable columns </a:t>
              </a:r>
            </a:p>
          </p:txBody>
        </p:sp>
        <p:sp>
          <p:nvSpPr>
            <p:cNvPr id="14" name="Rectangle 13">
              <a:extLst>
                <a:ext uri="{FF2B5EF4-FFF2-40B4-BE49-F238E27FC236}">
                  <a16:creationId xmlns:a16="http://schemas.microsoft.com/office/drawing/2014/main" id="{2903AA96-5BB8-4C47-B83A-20F6B67BD602}"/>
                </a:ext>
              </a:extLst>
            </p:cNvPr>
            <p:cNvSpPr/>
            <p:nvPr/>
          </p:nvSpPr>
          <p:spPr>
            <a:xfrm>
              <a:off x="4499610" y="3030287"/>
              <a:ext cx="6854190" cy="640080"/>
            </a:xfrm>
            <a:prstGeom prst="rect">
              <a:avLst/>
            </a:prstGeom>
            <a:solidFill>
              <a:srgbClr val="E3C13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dirty="0">
                  <a:solidFill>
                    <a:prstClr val="black"/>
                  </a:solidFill>
                </a:rPr>
                <a:t>Step 2: Remove columns that has data outside scope (restructured loan, penalty on outstanding interest, penalty on outstanding balance, write offs, expected loss, grace period start date,  etc.)</a:t>
              </a:r>
            </a:p>
          </p:txBody>
        </p:sp>
        <p:sp>
          <p:nvSpPr>
            <p:cNvPr id="15" name="Rectangle 14">
              <a:extLst>
                <a:ext uri="{FF2B5EF4-FFF2-40B4-BE49-F238E27FC236}">
                  <a16:creationId xmlns:a16="http://schemas.microsoft.com/office/drawing/2014/main" id="{F057D822-0174-6B46-81DB-F90E50E1A083}"/>
                </a:ext>
              </a:extLst>
            </p:cNvPr>
            <p:cNvSpPr/>
            <p:nvPr/>
          </p:nvSpPr>
          <p:spPr>
            <a:xfrm>
              <a:off x="4499610" y="3807527"/>
              <a:ext cx="6854190" cy="640080"/>
            </a:xfrm>
            <a:prstGeom prst="rect">
              <a:avLst/>
            </a:prstGeom>
            <a:solidFill>
              <a:srgbClr val="D29381">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dirty="0">
                  <a:solidFill>
                    <a:prstClr val="black"/>
                  </a:solidFill>
                </a:rPr>
                <a:t>Step 3: Remove columns that are correlated with other columns AND have significant proportion of missing values , for e.g. age and work experience were highly correlated. But many values for work ex. were missing, total income and income from principal employer had very high correlation</a:t>
              </a:r>
            </a:p>
          </p:txBody>
        </p:sp>
        <p:sp>
          <p:nvSpPr>
            <p:cNvPr id="16" name="Rectangle 15">
              <a:extLst>
                <a:ext uri="{FF2B5EF4-FFF2-40B4-BE49-F238E27FC236}">
                  <a16:creationId xmlns:a16="http://schemas.microsoft.com/office/drawing/2014/main" id="{DC2F8E39-8B80-6041-BAAE-74068C8E0EA0}"/>
                </a:ext>
              </a:extLst>
            </p:cNvPr>
            <p:cNvSpPr/>
            <p:nvPr/>
          </p:nvSpPr>
          <p:spPr>
            <a:xfrm>
              <a:off x="4499610" y="4584767"/>
              <a:ext cx="6854190" cy="640080"/>
            </a:xfrm>
            <a:prstGeom prst="rect">
              <a:avLst/>
            </a:prstGeom>
            <a:solidFill>
              <a:srgbClr val="6667AB">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dirty="0">
                  <a:solidFill>
                    <a:prstClr val="black"/>
                  </a:solidFill>
                </a:rPr>
                <a:t>Step 4: Dimensionality reduction through principal components, new formula columns, derived Columns</a:t>
              </a:r>
            </a:p>
          </p:txBody>
        </p:sp>
      </p:grpSp>
      <p:sp>
        <p:nvSpPr>
          <p:cNvPr id="19" name="Up Ribbon 18">
            <a:extLst>
              <a:ext uri="{FF2B5EF4-FFF2-40B4-BE49-F238E27FC236}">
                <a16:creationId xmlns:a16="http://schemas.microsoft.com/office/drawing/2014/main" id="{FA3C6C50-2D43-D546-BC4F-FD0AB7687B2A}"/>
              </a:ext>
            </a:extLst>
          </p:cNvPr>
          <p:cNvSpPr/>
          <p:nvPr/>
        </p:nvSpPr>
        <p:spPr>
          <a:xfrm>
            <a:off x="1095323" y="1690688"/>
            <a:ext cx="2494650" cy="469420"/>
          </a:xfrm>
          <a:prstGeom prst="ribbon2">
            <a:avLst/>
          </a:prstGeom>
          <a:solidFill>
            <a:srgbClr val="62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112 Predictor Variables</a:t>
            </a:r>
          </a:p>
        </p:txBody>
      </p:sp>
      <p:sp>
        <p:nvSpPr>
          <p:cNvPr id="20" name="Rectangle 19">
            <a:extLst>
              <a:ext uri="{FF2B5EF4-FFF2-40B4-BE49-F238E27FC236}">
                <a16:creationId xmlns:a16="http://schemas.microsoft.com/office/drawing/2014/main" id="{97256206-4768-6E4D-9FFF-DA093972335F}"/>
              </a:ext>
            </a:extLst>
          </p:cNvPr>
          <p:cNvSpPr/>
          <p:nvPr/>
        </p:nvSpPr>
        <p:spPr>
          <a:xfrm>
            <a:off x="1012507" y="5136257"/>
            <a:ext cx="2577465" cy="274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4" name="Circular Arrow 23">
            <a:extLst>
              <a:ext uri="{FF2B5EF4-FFF2-40B4-BE49-F238E27FC236}">
                <a16:creationId xmlns:a16="http://schemas.microsoft.com/office/drawing/2014/main" id="{76E92D68-F2C1-8147-8B9B-300057D1BE1B}"/>
              </a:ext>
            </a:extLst>
          </p:cNvPr>
          <p:cNvSpPr/>
          <p:nvPr/>
        </p:nvSpPr>
        <p:spPr>
          <a:xfrm rot="5663090">
            <a:off x="2388804" y="3940238"/>
            <a:ext cx="1124631" cy="1165860"/>
          </a:xfrm>
          <a:prstGeom prst="circularArrow">
            <a:avLst>
              <a:gd name="adj1" fmla="val 12500"/>
              <a:gd name="adj2" fmla="val 1142319"/>
              <a:gd name="adj3" fmla="val 20457681"/>
              <a:gd name="adj4" fmla="val 11030796"/>
              <a:gd name="adj5" fmla="val 12500"/>
            </a:avLst>
          </a:prstGeom>
          <a:solidFill>
            <a:srgbClr val="D29381"/>
          </a:solidFill>
          <a:ln>
            <a:solidFill>
              <a:srgbClr val="625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ircular Arrow 24">
            <a:extLst>
              <a:ext uri="{FF2B5EF4-FFF2-40B4-BE49-F238E27FC236}">
                <a16:creationId xmlns:a16="http://schemas.microsoft.com/office/drawing/2014/main" id="{D57E085D-DBF6-B644-A073-EBDE661D4023}"/>
              </a:ext>
            </a:extLst>
          </p:cNvPr>
          <p:cNvSpPr/>
          <p:nvPr/>
        </p:nvSpPr>
        <p:spPr>
          <a:xfrm rot="4221581">
            <a:off x="2926873" y="1906736"/>
            <a:ext cx="829989" cy="827713"/>
          </a:xfrm>
          <a:prstGeom prst="circularArrow">
            <a:avLst>
              <a:gd name="adj1" fmla="val 12500"/>
              <a:gd name="adj2" fmla="val 1142319"/>
              <a:gd name="adj3" fmla="val 20457681"/>
              <a:gd name="adj4" fmla="val 11030796"/>
              <a:gd name="adj5" fmla="val 12500"/>
            </a:avLst>
          </a:prstGeom>
          <a:solidFill>
            <a:srgbClr val="D29381"/>
          </a:solidFill>
          <a:ln>
            <a:solidFill>
              <a:srgbClr val="625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Horizontal Scroll 27">
            <a:extLst>
              <a:ext uri="{FF2B5EF4-FFF2-40B4-BE49-F238E27FC236}">
                <a16:creationId xmlns:a16="http://schemas.microsoft.com/office/drawing/2014/main" id="{2C0FE4B8-D760-5544-92E4-1F7543333511}"/>
              </a:ext>
            </a:extLst>
          </p:cNvPr>
          <p:cNvSpPr/>
          <p:nvPr/>
        </p:nvSpPr>
        <p:spPr>
          <a:xfrm>
            <a:off x="1680210" y="5100454"/>
            <a:ext cx="1132393" cy="354330"/>
          </a:xfrm>
          <a:prstGeom prst="horizontalScroll">
            <a:avLst/>
          </a:prstGeom>
          <a:solidFill>
            <a:srgbClr val="625C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22 variables</a:t>
            </a:r>
          </a:p>
        </p:txBody>
      </p:sp>
      <p:sp>
        <p:nvSpPr>
          <p:cNvPr id="29" name="TextBox 28">
            <a:extLst>
              <a:ext uri="{FF2B5EF4-FFF2-40B4-BE49-F238E27FC236}">
                <a16:creationId xmlns:a16="http://schemas.microsoft.com/office/drawing/2014/main" id="{10AA5EEE-5892-7648-93CE-B0C94C3E9EF5}"/>
              </a:ext>
            </a:extLst>
          </p:cNvPr>
          <p:cNvSpPr txBox="1"/>
          <p:nvPr/>
        </p:nvSpPr>
        <p:spPr>
          <a:xfrm>
            <a:off x="10721340" y="6492875"/>
            <a:ext cx="1291590" cy="276999"/>
          </a:xfrm>
          <a:prstGeom prst="rect">
            <a:avLst/>
          </a:prstGeom>
          <a:noFill/>
        </p:spPr>
        <p:txBody>
          <a:bodyPr wrap="square" rtlCol="0">
            <a:spAutoFit/>
          </a:bodyPr>
          <a:lstStyle/>
          <a:p>
            <a:r>
              <a:rPr lang="en-US" sz="1200" dirty="0"/>
              <a:t>Speaker: </a:t>
            </a:r>
            <a:r>
              <a:rPr lang="en-US" sz="1200" dirty="0">
                <a:solidFill>
                  <a:srgbClr val="FF0000"/>
                </a:solidFill>
              </a:rPr>
              <a:t>Karthik L</a:t>
            </a:r>
          </a:p>
        </p:txBody>
      </p:sp>
      <p:sp>
        <p:nvSpPr>
          <p:cNvPr id="30" name="Rectangle 29">
            <a:extLst>
              <a:ext uri="{FF2B5EF4-FFF2-40B4-BE49-F238E27FC236}">
                <a16:creationId xmlns:a16="http://schemas.microsoft.com/office/drawing/2014/main" id="{60BD5686-8829-4047-B662-0607F7D06269}"/>
              </a:ext>
            </a:extLst>
          </p:cNvPr>
          <p:cNvSpPr/>
          <p:nvPr/>
        </p:nvSpPr>
        <p:spPr>
          <a:xfrm>
            <a:off x="467529" y="1562204"/>
            <a:ext cx="3697764" cy="4490645"/>
          </a:xfrm>
          <a:prstGeom prst="rect">
            <a:avLst/>
          </a:prstGeom>
          <a:noFill/>
          <a:ln>
            <a:solidFill>
              <a:srgbClr val="625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DA796094-5BA9-E14F-8886-D22E4A394FCA}"/>
              </a:ext>
            </a:extLst>
          </p:cNvPr>
          <p:cNvPicPr>
            <a:picLocks noChangeAspect="1"/>
          </p:cNvPicPr>
          <p:nvPr/>
        </p:nvPicPr>
        <p:blipFill>
          <a:blip r:embed="rId2"/>
          <a:stretch>
            <a:fillRect/>
          </a:stretch>
        </p:blipFill>
        <p:spPr>
          <a:xfrm>
            <a:off x="10347150" y="99869"/>
            <a:ext cx="1730550" cy="446231"/>
          </a:xfrm>
          <a:prstGeom prst="rect">
            <a:avLst/>
          </a:prstGeom>
        </p:spPr>
      </p:pic>
    </p:spTree>
    <p:extLst>
      <p:ext uri="{BB962C8B-B14F-4D97-AF65-F5344CB8AC3E}">
        <p14:creationId xmlns:p14="http://schemas.microsoft.com/office/powerpoint/2010/main" val="2870879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0176-51D9-744A-9EC7-3C8DD7B1F309}"/>
              </a:ext>
            </a:extLst>
          </p:cNvPr>
          <p:cNvSpPr>
            <a:spLocks noGrp="1"/>
          </p:cNvSpPr>
          <p:nvPr>
            <p:ph type="title"/>
          </p:nvPr>
        </p:nvSpPr>
        <p:spPr/>
        <p:txBody>
          <a:bodyPr/>
          <a:lstStyle/>
          <a:p>
            <a:r>
              <a:rPr lang="en-US" dirty="0"/>
              <a:t>Data Sampling</a:t>
            </a:r>
          </a:p>
        </p:txBody>
      </p:sp>
      <p:sp>
        <p:nvSpPr>
          <p:cNvPr id="10" name="TextBox 9">
            <a:extLst>
              <a:ext uri="{FF2B5EF4-FFF2-40B4-BE49-F238E27FC236}">
                <a16:creationId xmlns:a16="http://schemas.microsoft.com/office/drawing/2014/main" id="{5BEACC3E-7339-FE4C-ABB3-B117321D2634}"/>
              </a:ext>
            </a:extLst>
          </p:cNvPr>
          <p:cNvSpPr txBox="1"/>
          <p:nvPr/>
        </p:nvSpPr>
        <p:spPr>
          <a:xfrm>
            <a:off x="10721340" y="6492875"/>
            <a:ext cx="1291590" cy="276999"/>
          </a:xfrm>
          <a:prstGeom prst="rect">
            <a:avLst/>
          </a:prstGeom>
          <a:noFill/>
        </p:spPr>
        <p:txBody>
          <a:bodyPr wrap="square" rtlCol="0">
            <a:spAutoFit/>
          </a:bodyPr>
          <a:lstStyle/>
          <a:p>
            <a:r>
              <a:rPr lang="en-US" sz="1200" dirty="0"/>
              <a:t>Speaker: </a:t>
            </a:r>
            <a:r>
              <a:rPr lang="en-US" sz="1200" dirty="0">
                <a:solidFill>
                  <a:srgbClr val="FF0000"/>
                </a:solidFill>
              </a:rPr>
              <a:t>Karthik L</a:t>
            </a:r>
          </a:p>
        </p:txBody>
      </p:sp>
      <p:graphicFrame>
        <p:nvGraphicFramePr>
          <p:cNvPr id="15" name="Table 5">
            <a:extLst>
              <a:ext uri="{FF2B5EF4-FFF2-40B4-BE49-F238E27FC236}">
                <a16:creationId xmlns:a16="http://schemas.microsoft.com/office/drawing/2014/main" id="{A530375A-A21B-8E4D-B6C7-CF8439D6F370}"/>
              </a:ext>
            </a:extLst>
          </p:cNvPr>
          <p:cNvGraphicFramePr>
            <a:graphicFrameLocks noGrp="1"/>
          </p:cNvGraphicFramePr>
          <p:nvPr>
            <p:extLst>
              <p:ext uri="{D42A27DB-BD31-4B8C-83A1-F6EECF244321}">
                <p14:modId xmlns:p14="http://schemas.microsoft.com/office/powerpoint/2010/main" val="2676692795"/>
              </p:ext>
            </p:extLst>
          </p:nvPr>
        </p:nvGraphicFramePr>
        <p:xfrm>
          <a:off x="838200" y="1910860"/>
          <a:ext cx="5151120" cy="1468120"/>
        </p:xfrm>
        <a:graphic>
          <a:graphicData uri="http://schemas.openxmlformats.org/drawingml/2006/table">
            <a:tbl>
              <a:tblPr firstRow="1" bandRow="1">
                <a:tableStyleId>{F2DE63D5-997A-4646-A377-4702673A728D}</a:tableStyleId>
              </a:tblPr>
              <a:tblGrid>
                <a:gridCol w="1717040">
                  <a:extLst>
                    <a:ext uri="{9D8B030D-6E8A-4147-A177-3AD203B41FA5}">
                      <a16:colId xmlns:a16="http://schemas.microsoft.com/office/drawing/2014/main" val="825917180"/>
                    </a:ext>
                  </a:extLst>
                </a:gridCol>
                <a:gridCol w="1228090">
                  <a:extLst>
                    <a:ext uri="{9D8B030D-6E8A-4147-A177-3AD203B41FA5}">
                      <a16:colId xmlns:a16="http://schemas.microsoft.com/office/drawing/2014/main" val="566992220"/>
                    </a:ext>
                  </a:extLst>
                </a:gridCol>
                <a:gridCol w="2205990">
                  <a:extLst>
                    <a:ext uri="{9D8B030D-6E8A-4147-A177-3AD203B41FA5}">
                      <a16:colId xmlns:a16="http://schemas.microsoft.com/office/drawing/2014/main" val="3538897207"/>
                    </a:ext>
                  </a:extLst>
                </a:gridCol>
              </a:tblGrid>
              <a:tr h="370840">
                <a:tc>
                  <a:txBody>
                    <a:bodyPr/>
                    <a:lstStyle/>
                    <a:p>
                      <a:r>
                        <a:rPr lang="en-US" sz="1600" dirty="0"/>
                        <a:t>Properties</a:t>
                      </a:r>
                    </a:p>
                  </a:txBody>
                  <a:tcPr>
                    <a:solidFill>
                      <a:srgbClr val="625C60"/>
                    </a:solidFill>
                  </a:tcPr>
                </a:tc>
                <a:tc>
                  <a:txBody>
                    <a:bodyPr/>
                    <a:lstStyle/>
                    <a:p>
                      <a:r>
                        <a:rPr lang="en-US" sz="1600" dirty="0"/>
                        <a:t>Initial Raw Data</a:t>
                      </a:r>
                    </a:p>
                  </a:txBody>
                  <a:tcPr>
                    <a:solidFill>
                      <a:srgbClr val="625C60"/>
                    </a:solidFill>
                  </a:tcPr>
                </a:tc>
                <a:tc>
                  <a:txBody>
                    <a:bodyPr/>
                    <a:lstStyle/>
                    <a:p>
                      <a:r>
                        <a:rPr lang="en-US" sz="1600" dirty="0"/>
                        <a:t>Final Processed Data</a:t>
                      </a:r>
                    </a:p>
                  </a:txBody>
                  <a:tcPr>
                    <a:solidFill>
                      <a:srgbClr val="625C60"/>
                    </a:solidFill>
                  </a:tcPr>
                </a:tc>
                <a:extLst>
                  <a:ext uri="{0D108BD9-81ED-4DB2-BD59-A6C34878D82A}">
                    <a16:rowId xmlns:a16="http://schemas.microsoft.com/office/drawing/2014/main" val="2406010980"/>
                  </a:ext>
                </a:extLst>
              </a:tr>
              <a:tr h="370840">
                <a:tc>
                  <a:txBody>
                    <a:bodyPr/>
                    <a:lstStyle/>
                    <a:p>
                      <a:r>
                        <a:rPr lang="en-US" sz="1400" dirty="0"/>
                        <a:t>Number of Rows</a:t>
                      </a:r>
                    </a:p>
                  </a:txBody>
                  <a:tcPr/>
                </a:tc>
                <a:tc>
                  <a:txBody>
                    <a:bodyPr/>
                    <a:lstStyle/>
                    <a:p>
                      <a:r>
                        <a:rPr lang="en-US" sz="1400" dirty="0"/>
                        <a:t>179235</a:t>
                      </a:r>
                    </a:p>
                  </a:txBody>
                  <a:tcPr/>
                </a:tc>
                <a:tc>
                  <a:txBody>
                    <a:bodyPr/>
                    <a:lstStyle/>
                    <a:p>
                      <a:r>
                        <a:rPr lang="en-US" sz="1400" dirty="0"/>
                        <a:t>30591</a:t>
                      </a:r>
                    </a:p>
                  </a:txBody>
                  <a:tcPr/>
                </a:tc>
                <a:extLst>
                  <a:ext uri="{0D108BD9-81ED-4DB2-BD59-A6C34878D82A}">
                    <a16:rowId xmlns:a16="http://schemas.microsoft.com/office/drawing/2014/main" val="3389555644"/>
                  </a:ext>
                </a:extLst>
              </a:tr>
              <a:tr h="370840">
                <a:tc>
                  <a:txBody>
                    <a:bodyPr/>
                    <a:lstStyle/>
                    <a:p>
                      <a:r>
                        <a:rPr lang="en-US" sz="1400" dirty="0"/>
                        <a:t>Number of columns</a:t>
                      </a:r>
                    </a:p>
                  </a:txBody>
                  <a:tcPr/>
                </a:tc>
                <a:tc>
                  <a:txBody>
                    <a:bodyPr/>
                    <a:lstStyle/>
                    <a:p>
                      <a:r>
                        <a:rPr lang="en-US" sz="1400" dirty="0"/>
                        <a:t>112</a:t>
                      </a:r>
                    </a:p>
                  </a:txBody>
                  <a:tcPr/>
                </a:tc>
                <a:tc>
                  <a:txBody>
                    <a:bodyPr/>
                    <a:lstStyle/>
                    <a:p>
                      <a:r>
                        <a:rPr lang="en-US" sz="1400" dirty="0"/>
                        <a:t>23 (PCA(13)+Categorical(8)</a:t>
                      </a:r>
                      <a:br>
                        <a:rPr lang="en-US" sz="1400" dirty="0"/>
                      </a:br>
                      <a:r>
                        <a:rPr lang="en-US" sz="1400" dirty="0"/>
                        <a:t>+1 (Target) + Validation (1))</a:t>
                      </a:r>
                    </a:p>
                  </a:txBody>
                  <a:tcPr/>
                </a:tc>
                <a:extLst>
                  <a:ext uri="{0D108BD9-81ED-4DB2-BD59-A6C34878D82A}">
                    <a16:rowId xmlns:a16="http://schemas.microsoft.com/office/drawing/2014/main" val="3513527558"/>
                  </a:ext>
                </a:extLst>
              </a:tr>
            </a:tbl>
          </a:graphicData>
        </a:graphic>
      </p:graphicFrame>
      <p:sp>
        <p:nvSpPr>
          <p:cNvPr id="11" name="Rectangle 10">
            <a:extLst>
              <a:ext uri="{FF2B5EF4-FFF2-40B4-BE49-F238E27FC236}">
                <a16:creationId xmlns:a16="http://schemas.microsoft.com/office/drawing/2014/main" id="{848848DC-431F-2641-9289-7EF0281F1559}"/>
              </a:ext>
            </a:extLst>
          </p:cNvPr>
          <p:cNvSpPr/>
          <p:nvPr/>
        </p:nvSpPr>
        <p:spPr>
          <a:xfrm>
            <a:off x="7658418" y="4904106"/>
            <a:ext cx="3444874" cy="1255695"/>
          </a:xfrm>
          <a:prstGeom prst="rect">
            <a:avLst/>
          </a:prstGeom>
          <a:noFill/>
          <a:ln w="28575">
            <a:solidFill>
              <a:srgbClr val="625C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B15ECBC0-B234-FD41-95CC-D76E7C8BB8F0}"/>
              </a:ext>
            </a:extLst>
          </p:cNvPr>
          <p:cNvPicPr>
            <a:picLocks noChangeAspect="1"/>
          </p:cNvPicPr>
          <p:nvPr/>
        </p:nvPicPr>
        <p:blipFill>
          <a:blip r:embed="rId2"/>
          <a:stretch>
            <a:fillRect/>
          </a:stretch>
        </p:blipFill>
        <p:spPr>
          <a:xfrm>
            <a:off x="10347150" y="99869"/>
            <a:ext cx="1730550" cy="446231"/>
          </a:xfrm>
          <a:prstGeom prst="rect">
            <a:avLst/>
          </a:prstGeom>
        </p:spPr>
      </p:pic>
      <p:pic>
        <p:nvPicPr>
          <p:cNvPr id="1026" name="Picture 2">
            <a:extLst>
              <a:ext uri="{FF2B5EF4-FFF2-40B4-BE49-F238E27FC236}">
                <a16:creationId xmlns:a16="http://schemas.microsoft.com/office/drawing/2014/main" id="{238070C0-71DD-7D41-A879-953215B478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52"/>
          <a:stretch/>
        </p:blipFill>
        <p:spPr bwMode="auto">
          <a:xfrm>
            <a:off x="6640830" y="1325563"/>
            <a:ext cx="5292090" cy="51673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e 5">
            <a:extLst>
              <a:ext uri="{FF2B5EF4-FFF2-40B4-BE49-F238E27FC236}">
                <a16:creationId xmlns:a16="http://schemas.microsoft.com/office/drawing/2014/main" id="{9AC92437-3798-2A45-8963-8B64BBC4B73F}"/>
              </a:ext>
            </a:extLst>
          </p:cNvPr>
          <p:cNvGraphicFramePr>
            <a:graphicFrameLocks noGrp="1"/>
          </p:cNvGraphicFramePr>
          <p:nvPr>
            <p:extLst>
              <p:ext uri="{D42A27DB-BD31-4B8C-83A1-F6EECF244321}">
                <p14:modId xmlns:p14="http://schemas.microsoft.com/office/powerpoint/2010/main" val="3734576022"/>
              </p:ext>
            </p:extLst>
          </p:nvPr>
        </p:nvGraphicFramePr>
        <p:xfrm>
          <a:off x="838200" y="3850473"/>
          <a:ext cx="5151120" cy="1112520"/>
        </p:xfrm>
        <a:graphic>
          <a:graphicData uri="http://schemas.openxmlformats.org/drawingml/2006/table">
            <a:tbl>
              <a:tblPr firstRow="1" bandRow="1">
                <a:tableStyleId>{F2DE63D5-997A-4646-A377-4702673A728D}</a:tableStyleId>
              </a:tblPr>
              <a:tblGrid>
                <a:gridCol w="1717040">
                  <a:extLst>
                    <a:ext uri="{9D8B030D-6E8A-4147-A177-3AD203B41FA5}">
                      <a16:colId xmlns:a16="http://schemas.microsoft.com/office/drawing/2014/main" val="825917180"/>
                    </a:ext>
                  </a:extLst>
                </a:gridCol>
                <a:gridCol w="1468120">
                  <a:extLst>
                    <a:ext uri="{9D8B030D-6E8A-4147-A177-3AD203B41FA5}">
                      <a16:colId xmlns:a16="http://schemas.microsoft.com/office/drawing/2014/main" val="566992220"/>
                    </a:ext>
                  </a:extLst>
                </a:gridCol>
                <a:gridCol w="1965960">
                  <a:extLst>
                    <a:ext uri="{9D8B030D-6E8A-4147-A177-3AD203B41FA5}">
                      <a16:colId xmlns:a16="http://schemas.microsoft.com/office/drawing/2014/main" val="3538897207"/>
                    </a:ext>
                  </a:extLst>
                </a:gridCol>
              </a:tblGrid>
              <a:tr h="370840">
                <a:tc>
                  <a:txBody>
                    <a:bodyPr/>
                    <a:lstStyle/>
                    <a:p>
                      <a:r>
                        <a:rPr lang="en-US" sz="1600" dirty="0"/>
                        <a:t>Validation</a:t>
                      </a:r>
                    </a:p>
                  </a:txBody>
                  <a:tcPr>
                    <a:solidFill>
                      <a:srgbClr val="625C60"/>
                    </a:solidFill>
                  </a:tcPr>
                </a:tc>
                <a:tc>
                  <a:txBody>
                    <a:bodyPr/>
                    <a:lstStyle/>
                    <a:p>
                      <a:r>
                        <a:rPr lang="en-US" sz="1600" dirty="0"/>
                        <a:t>Training</a:t>
                      </a:r>
                    </a:p>
                  </a:txBody>
                  <a:tcPr>
                    <a:solidFill>
                      <a:srgbClr val="625C60"/>
                    </a:solidFill>
                  </a:tcPr>
                </a:tc>
                <a:tc>
                  <a:txBody>
                    <a:bodyPr/>
                    <a:lstStyle/>
                    <a:p>
                      <a:r>
                        <a:rPr lang="en-US" sz="1600" dirty="0"/>
                        <a:t>Test</a:t>
                      </a:r>
                    </a:p>
                  </a:txBody>
                  <a:tcPr>
                    <a:solidFill>
                      <a:srgbClr val="625C60"/>
                    </a:solidFill>
                  </a:tcPr>
                </a:tc>
                <a:extLst>
                  <a:ext uri="{0D108BD9-81ED-4DB2-BD59-A6C34878D82A}">
                    <a16:rowId xmlns:a16="http://schemas.microsoft.com/office/drawing/2014/main" val="2406010980"/>
                  </a:ext>
                </a:extLst>
              </a:tr>
              <a:tr h="370840">
                <a:tc>
                  <a:txBody>
                    <a:bodyPr/>
                    <a:lstStyle/>
                    <a:p>
                      <a:r>
                        <a:rPr lang="en-US" sz="1400" dirty="0"/>
                        <a:t>60% Data</a:t>
                      </a:r>
                    </a:p>
                  </a:txBody>
                  <a:tcPr/>
                </a:tc>
                <a:tc>
                  <a:txBody>
                    <a:bodyPr/>
                    <a:lstStyle/>
                    <a:p>
                      <a:r>
                        <a:rPr lang="en-US" sz="1400" dirty="0"/>
                        <a:t>20% Data</a:t>
                      </a:r>
                    </a:p>
                  </a:txBody>
                  <a:tcPr/>
                </a:tc>
                <a:tc>
                  <a:txBody>
                    <a:bodyPr/>
                    <a:lstStyle/>
                    <a:p>
                      <a:r>
                        <a:rPr lang="en-US" sz="1400" dirty="0"/>
                        <a:t>20% Data</a:t>
                      </a:r>
                    </a:p>
                  </a:txBody>
                  <a:tcPr/>
                </a:tc>
                <a:extLst>
                  <a:ext uri="{0D108BD9-81ED-4DB2-BD59-A6C34878D82A}">
                    <a16:rowId xmlns:a16="http://schemas.microsoft.com/office/drawing/2014/main" val="3389555644"/>
                  </a:ext>
                </a:extLst>
              </a:tr>
              <a:tr h="370840">
                <a:tc>
                  <a:txBody>
                    <a:bodyPr/>
                    <a:lstStyle/>
                    <a:p>
                      <a:r>
                        <a:rPr lang="en-US" sz="1400" dirty="0"/>
                        <a:t>18357</a:t>
                      </a:r>
                    </a:p>
                  </a:txBody>
                  <a:tcPr/>
                </a:tc>
                <a:tc>
                  <a:txBody>
                    <a:bodyPr/>
                    <a:lstStyle/>
                    <a:p>
                      <a:r>
                        <a:rPr lang="en-US" sz="1400" dirty="0"/>
                        <a:t>6118</a:t>
                      </a:r>
                    </a:p>
                  </a:txBody>
                  <a:tcPr/>
                </a:tc>
                <a:tc>
                  <a:txBody>
                    <a:bodyPr/>
                    <a:lstStyle/>
                    <a:p>
                      <a:r>
                        <a:rPr lang="en-US" sz="1400" dirty="0"/>
                        <a:t>6118</a:t>
                      </a:r>
                    </a:p>
                  </a:txBody>
                  <a:tcPr/>
                </a:tc>
                <a:extLst>
                  <a:ext uri="{0D108BD9-81ED-4DB2-BD59-A6C34878D82A}">
                    <a16:rowId xmlns:a16="http://schemas.microsoft.com/office/drawing/2014/main" val="3513527558"/>
                  </a:ext>
                </a:extLst>
              </a:tr>
            </a:tbl>
          </a:graphicData>
        </a:graphic>
      </p:graphicFrame>
    </p:spTree>
    <p:extLst>
      <p:ext uri="{BB962C8B-B14F-4D97-AF65-F5344CB8AC3E}">
        <p14:creationId xmlns:p14="http://schemas.microsoft.com/office/powerpoint/2010/main" val="3385374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0176-51D9-744A-9EC7-3C8DD7B1F309}"/>
              </a:ext>
            </a:extLst>
          </p:cNvPr>
          <p:cNvSpPr>
            <a:spLocks noGrp="1"/>
          </p:cNvSpPr>
          <p:nvPr>
            <p:ph type="title"/>
          </p:nvPr>
        </p:nvSpPr>
        <p:spPr/>
        <p:txBody>
          <a:bodyPr/>
          <a:lstStyle/>
          <a:p>
            <a:r>
              <a:rPr lang="en-US" dirty="0"/>
              <a:t>Data Exploration | Observations</a:t>
            </a:r>
          </a:p>
        </p:txBody>
      </p:sp>
      <p:sp>
        <p:nvSpPr>
          <p:cNvPr id="6" name="TextBox 5">
            <a:extLst>
              <a:ext uri="{FF2B5EF4-FFF2-40B4-BE49-F238E27FC236}">
                <a16:creationId xmlns:a16="http://schemas.microsoft.com/office/drawing/2014/main" id="{655FC4E5-2D6C-B94B-8002-A0D4DF96EACE}"/>
              </a:ext>
            </a:extLst>
          </p:cNvPr>
          <p:cNvSpPr txBox="1"/>
          <p:nvPr/>
        </p:nvSpPr>
        <p:spPr>
          <a:xfrm>
            <a:off x="10721340" y="6492875"/>
            <a:ext cx="1291590" cy="276999"/>
          </a:xfrm>
          <a:prstGeom prst="rect">
            <a:avLst/>
          </a:prstGeom>
          <a:noFill/>
        </p:spPr>
        <p:txBody>
          <a:bodyPr wrap="square" rtlCol="0">
            <a:spAutoFit/>
          </a:bodyPr>
          <a:lstStyle/>
          <a:p>
            <a:r>
              <a:rPr lang="en-US" sz="1200" dirty="0"/>
              <a:t>Speaker: </a:t>
            </a:r>
            <a:r>
              <a:rPr lang="en-US" sz="1200" dirty="0">
                <a:solidFill>
                  <a:srgbClr val="FF0000"/>
                </a:solidFill>
              </a:rPr>
              <a:t>Karthik L</a:t>
            </a:r>
          </a:p>
        </p:txBody>
      </p:sp>
      <p:pic>
        <p:nvPicPr>
          <p:cNvPr id="7" name="Picture 6">
            <a:extLst>
              <a:ext uri="{FF2B5EF4-FFF2-40B4-BE49-F238E27FC236}">
                <a16:creationId xmlns:a16="http://schemas.microsoft.com/office/drawing/2014/main" id="{EB165801-D717-4540-B4FD-2E4C7960A390}"/>
              </a:ext>
            </a:extLst>
          </p:cNvPr>
          <p:cNvPicPr>
            <a:picLocks noChangeAspect="1"/>
          </p:cNvPicPr>
          <p:nvPr/>
        </p:nvPicPr>
        <p:blipFill>
          <a:blip r:embed="rId2"/>
          <a:stretch>
            <a:fillRect/>
          </a:stretch>
        </p:blipFill>
        <p:spPr>
          <a:xfrm>
            <a:off x="10347150" y="99869"/>
            <a:ext cx="1730550" cy="446231"/>
          </a:xfrm>
          <a:prstGeom prst="rect">
            <a:avLst/>
          </a:prstGeom>
        </p:spPr>
      </p:pic>
      <p:sp>
        <p:nvSpPr>
          <p:cNvPr id="8" name="Rectangle 7">
            <a:extLst>
              <a:ext uri="{FF2B5EF4-FFF2-40B4-BE49-F238E27FC236}">
                <a16:creationId xmlns:a16="http://schemas.microsoft.com/office/drawing/2014/main" id="{950D7F39-B843-E44A-9BE2-C3FA9B702212}"/>
              </a:ext>
            </a:extLst>
          </p:cNvPr>
          <p:cNvSpPr/>
          <p:nvPr/>
        </p:nvSpPr>
        <p:spPr>
          <a:xfrm>
            <a:off x="747468" y="1855106"/>
            <a:ext cx="10515600" cy="3849878"/>
          </a:xfrm>
          <a:prstGeom prst="rect">
            <a:avLst/>
          </a:prstGeom>
          <a:solidFill>
            <a:srgbClr val="F8F8F8"/>
          </a:solidFill>
          <a:ln>
            <a:solidFill>
              <a:srgbClr val="625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56F8A952-2ADA-7741-84F9-59D954ED8E54}"/>
              </a:ext>
            </a:extLst>
          </p:cNvPr>
          <p:cNvGrpSpPr/>
          <p:nvPr/>
        </p:nvGrpSpPr>
        <p:grpSpPr>
          <a:xfrm>
            <a:off x="838200" y="1955944"/>
            <a:ext cx="10317480" cy="3749040"/>
            <a:chOff x="4497350" y="2253047"/>
            <a:chExt cx="6856450" cy="3749040"/>
          </a:xfrm>
        </p:grpSpPr>
        <p:sp>
          <p:nvSpPr>
            <p:cNvPr id="10" name="Rectangle 9">
              <a:extLst>
                <a:ext uri="{FF2B5EF4-FFF2-40B4-BE49-F238E27FC236}">
                  <a16:creationId xmlns:a16="http://schemas.microsoft.com/office/drawing/2014/main" id="{23FB1D0D-45CD-3D47-AC87-33C03728745B}"/>
                </a:ext>
              </a:extLst>
            </p:cNvPr>
            <p:cNvSpPr/>
            <p:nvPr/>
          </p:nvSpPr>
          <p:spPr>
            <a:xfrm>
              <a:off x="4499610" y="2253047"/>
              <a:ext cx="6854190" cy="640080"/>
            </a:xfrm>
            <a:prstGeom prst="rect">
              <a:avLst/>
            </a:prstGeom>
            <a:solidFill>
              <a:srgbClr val="E3C1C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The maximum interest rate accepted in the loan applications is 71.3% while the mean is 25.20% and median is 23.7%</a:t>
              </a:r>
            </a:p>
          </p:txBody>
        </p:sp>
        <p:sp>
          <p:nvSpPr>
            <p:cNvPr id="11" name="Rectangle 10">
              <a:extLst>
                <a:ext uri="{FF2B5EF4-FFF2-40B4-BE49-F238E27FC236}">
                  <a16:creationId xmlns:a16="http://schemas.microsoft.com/office/drawing/2014/main" id="{3EA362BE-41B3-094D-BCEE-FFD0CBDE2A3E}"/>
                </a:ext>
              </a:extLst>
            </p:cNvPr>
            <p:cNvSpPr/>
            <p:nvPr/>
          </p:nvSpPr>
          <p:spPr>
            <a:xfrm>
              <a:off x="4499610" y="3030287"/>
              <a:ext cx="6854190" cy="640080"/>
            </a:xfrm>
            <a:prstGeom prst="rect">
              <a:avLst/>
            </a:prstGeom>
            <a:solidFill>
              <a:srgbClr val="E3C13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dirty="0">
                  <a:solidFill>
                    <a:prstClr val="black"/>
                  </a:solidFill>
                </a:rPr>
                <a:t>$91 monthly repayments are made on an average by borrowers belonging to age group of 26 to 50 years. </a:t>
              </a:r>
            </a:p>
          </p:txBody>
        </p:sp>
        <p:sp>
          <p:nvSpPr>
            <p:cNvPr id="12" name="Rectangle 11">
              <a:extLst>
                <a:ext uri="{FF2B5EF4-FFF2-40B4-BE49-F238E27FC236}">
                  <a16:creationId xmlns:a16="http://schemas.microsoft.com/office/drawing/2014/main" id="{5DEFAD03-7288-7241-99B4-E0FA1F555DDF}"/>
                </a:ext>
              </a:extLst>
            </p:cNvPr>
            <p:cNvSpPr/>
            <p:nvPr/>
          </p:nvSpPr>
          <p:spPr>
            <a:xfrm>
              <a:off x="4499610" y="3807527"/>
              <a:ext cx="6854190" cy="640080"/>
            </a:xfrm>
            <a:prstGeom prst="rect">
              <a:avLst/>
            </a:prstGeom>
            <a:solidFill>
              <a:srgbClr val="D29381">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dirty="0">
                  <a:solidFill>
                    <a:prstClr val="black"/>
                  </a:solidFill>
                </a:rPr>
                <a:t>Even a high credit score won't justify someone’s credibility of paying back one’s loan. For instance, in our dataset someone having the best credit score of 1000 has existing liabilities greater than 18 loans/debts/liabilities.  35 percent of these people are defaulters. </a:t>
              </a:r>
            </a:p>
          </p:txBody>
        </p:sp>
        <p:sp>
          <p:nvSpPr>
            <p:cNvPr id="13" name="Rectangle 12">
              <a:extLst>
                <a:ext uri="{FF2B5EF4-FFF2-40B4-BE49-F238E27FC236}">
                  <a16:creationId xmlns:a16="http://schemas.microsoft.com/office/drawing/2014/main" id="{BB2EA24A-F7DB-F64B-A4EF-E78E8DC791F8}"/>
                </a:ext>
              </a:extLst>
            </p:cNvPr>
            <p:cNvSpPr/>
            <p:nvPr/>
          </p:nvSpPr>
          <p:spPr>
            <a:xfrm>
              <a:off x="4499610" y="4584767"/>
              <a:ext cx="6854190" cy="640080"/>
            </a:xfrm>
            <a:prstGeom prst="rect">
              <a:avLst/>
            </a:prstGeom>
            <a:solidFill>
              <a:srgbClr val="6667AB">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The borrowers with ‘Basic education’ whose principal balance range is &lt;$750 belongs to the category of good borrowers where as defaulters in these conditions have much larger principal balance that needs to be paid. </a:t>
              </a:r>
            </a:p>
          </p:txBody>
        </p:sp>
        <p:sp>
          <p:nvSpPr>
            <p:cNvPr id="16" name="Rectangle 15">
              <a:extLst>
                <a:ext uri="{FF2B5EF4-FFF2-40B4-BE49-F238E27FC236}">
                  <a16:creationId xmlns:a16="http://schemas.microsoft.com/office/drawing/2014/main" id="{A8C654C5-F9E4-3F4C-BE12-E996E6D8571E}"/>
                </a:ext>
              </a:extLst>
            </p:cNvPr>
            <p:cNvSpPr/>
            <p:nvPr/>
          </p:nvSpPr>
          <p:spPr>
            <a:xfrm>
              <a:off x="4497350" y="5362007"/>
              <a:ext cx="6854190" cy="640080"/>
            </a:xfrm>
            <a:prstGeom prst="rect">
              <a:avLst/>
            </a:prstGeom>
            <a:solidFill>
              <a:srgbClr val="E3C1C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prstClr val="black"/>
                  </a:solidFill>
                </a:rPr>
                <a:t> People with higher education are more leveraged with Interest and Penalty balance up to a maximum of $54,000 whereas borrowers of lower education level have less leverage with maximum value of $31,626</a:t>
              </a:r>
            </a:p>
          </p:txBody>
        </p:sp>
      </p:grpSp>
    </p:spTree>
    <p:extLst>
      <p:ext uri="{BB962C8B-B14F-4D97-AF65-F5344CB8AC3E}">
        <p14:creationId xmlns:p14="http://schemas.microsoft.com/office/powerpoint/2010/main" val="823416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98CFCCA-C52F-B140-B5EA-623C1E0B6C3A}"/>
              </a:ext>
            </a:extLst>
          </p:cNvPr>
          <p:cNvSpPr/>
          <p:nvPr/>
        </p:nvSpPr>
        <p:spPr>
          <a:xfrm>
            <a:off x="4165292" y="3030287"/>
            <a:ext cx="8026707" cy="1417320"/>
          </a:xfrm>
          <a:prstGeom prst="rect">
            <a:avLst/>
          </a:prstGeom>
          <a:solidFill>
            <a:srgbClr val="625C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90176-51D9-744A-9EC7-3C8DD7B1F309}"/>
              </a:ext>
            </a:extLst>
          </p:cNvPr>
          <p:cNvSpPr>
            <a:spLocks noGrp="1"/>
          </p:cNvSpPr>
          <p:nvPr>
            <p:ph type="title"/>
          </p:nvPr>
        </p:nvSpPr>
        <p:spPr/>
        <p:txBody>
          <a:bodyPr/>
          <a:lstStyle/>
          <a:p>
            <a:r>
              <a:rPr lang="en-US" dirty="0"/>
              <a:t>Data Exploration | Trends &amp; Relationships</a:t>
            </a:r>
          </a:p>
        </p:txBody>
      </p:sp>
      <p:pic>
        <p:nvPicPr>
          <p:cNvPr id="6" name="Picture 5" descr="Chart&#10;&#10;Description automatically generated with medium confidence">
            <a:extLst>
              <a:ext uri="{FF2B5EF4-FFF2-40B4-BE49-F238E27FC236}">
                <a16:creationId xmlns:a16="http://schemas.microsoft.com/office/drawing/2014/main" id="{7BF54DD7-6B90-2E4F-90FC-EBA1FEC097B6}"/>
              </a:ext>
            </a:extLst>
          </p:cNvPr>
          <p:cNvPicPr>
            <a:picLocks noChangeAspect="1"/>
          </p:cNvPicPr>
          <p:nvPr/>
        </p:nvPicPr>
        <p:blipFill rotWithShape="1">
          <a:blip r:embed="rId3"/>
          <a:srcRect l="8657" t="13583" r="9453"/>
          <a:stretch/>
        </p:blipFill>
        <p:spPr>
          <a:xfrm>
            <a:off x="734519" y="1818224"/>
            <a:ext cx="4745668" cy="4197240"/>
          </a:xfrm>
          <a:prstGeom prst="rect">
            <a:avLst/>
          </a:prstGeom>
        </p:spPr>
      </p:pic>
      <p:pic>
        <p:nvPicPr>
          <p:cNvPr id="7" name="Picture 6" descr="Chart&#10;&#10;Description automatically generated with medium confidence">
            <a:extLst>
              <a:ext uri="{FF2B5EF4-FFF2-40B4-BE49-F238E27FC236}">
                <a16:creationId xmlns:a16="http://schemas.microsoft.com/office/drawing/2014/main" id="{2B387076-FDD4-E04D-801F-1B2D8617E80B}"/>
              </a:ext>
            </a:extLst>
          </p:cNvPr>
          <p:cNvPicPr>
            <a:picLocks noChangeAspect="1"/>
          </p:cNvPicPr>
          <p:nvPr/>
        </p:nvPicPr>
        <p:blipFill rotWithShape="1">
          <a:blip r:embed="rId3"/>
          <a:srcRect l="93799" t="38040" r="-63" b="55427"/>
          <a:stretch/>
        </p:blipFill>
        <p:spPr>
          <a:xfrm>
            <a:off x="487325" y="5830827"/>
            <a:ext cx="350875" cy="306646"/>
          </a:xfrm>
          <a:prstGeom prst="rect">
            <a:avLst/>
          </a:prstGeom>
        </p:spPr>
      </p:pic>
      <p:sp>
        <p:nvSpPr>
          <p:cNvPr id="8" name="TextBox 7">
            <a:extLst>
              <a:ext uri="{FF2B5EF4-FFF2-40B4-BE49-F238E27FC236}">
                <a16:creationId xmlns:a16="http://schemas.microsoft.com/office/drawing/2014/main" id="{1C7AB7EE-84B8-E14A-8869-9C6953838316}"/>
              </a:ext>
            </a:extLst>
          </p:cNvPr>
          <p:cNvSpPr txBox="1"/>
          <p:nvPr/>
        </p:nvSpPr>
        <p:spPr>
          <a:xfrm>
            <a:off x="838200" y="5830827"/>
            <a:ext cx="1256414" cy="400110"/>
          </a:xfrm>
          <a:prstGeom prst="rect">
            <a:avLst/>
          </a:prstGeom>
          <a:noFill/>
        </p:spPr>
        <p:txBody>
          <a:bodyPr wrap="square" rtlCol="0">
            <a:spAutoFit/>
          </a:bodyPr>
          <a:lstStyle/>
          <a:p>
            <a:r>
              <a:rPr lang="en-US" sz="1000" dirty="0">
                <a:solidFill>
                  <a:schemeClr val="accent1"/>
                </a:solidFill>
              </a:rPr>
              <a:t>Good Borrowers</a:t>
            </a:r>
            <a:br>
              <a:rPr lang="en-US" sz="1000" dirty="0">
                <a:solidFill>
                  <a:srgbClr val="FF0000"/>
                </a:solidFill>
              </a:rPr>
            </a:br>
            <a:r>
              <a:rPr lang="en-US" sz="1000" dirty="0">
                <a:solidFill>
                  <a:srgbClr val="FF0000"/>
                </a:solidFill>
              </a:rPr>
              <a:t>Defaulters</a:t>
            </a:r>
          </a:p>
        </p:txBody>
      </p:sp>
      <p:sp>
        <p:nvSpPr>
          <p:cNvPr id="11" name="Google Shape;234;p15">
            <a:extLst>
              <a:ext uri="{FF2B5EF4-FFF2-40B4-BE49-F238E27FC236}">
                <a16:creationId xmlns:a16="http://schemas.microsoft.com/office/drawing/2014/main" id="{0C41AD02-754B-A646-82B0-5075E6A3A66B}"/>
              </a:ext>
            </a:extLst>
          </p:cNvPr>
          <p:cNvSpPr txBox="1"/>
          <p:nvPr/>
        </p:nvSpPr>
        <p:spPr>
          <a:xfrm rot="5400000">
            <a:off x="5127925" y="3600447"/>
            <a:ext cx="985407"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bg1"/>
                </a:solidFill>
                <a:latin typeface="Calibri"/>
                <a:ea typeface="Calibri"/>
                <a:cs typeface="Calibri"/>
                <a:sym typeface="Calibri"/>
              </a:rPr>
              <a:t>Credit Score</a:t>
            </a:r>
            <a:endParaRPr dirty="0">
              <a:solidFill>
                <a:schemeClr val="bg1"/>
              </a:solidFill>
            </a:endParaRPr>
          </a:p>
        </p:txBody>
      </p:sp>
      <p:sp>
        <p:nvSpPr>
          <p:cNvPr id="12" name="TextBox 11">
            <a:extLst>
              <a:ext uri="{FF2B5EF4-FFF2-40B4-BE49-F238E27FC236}">
                <a16:creationId xmlns:a16="http://schemas.microsoft.com/office/drawing/2014/main" id="{A62E0708-207A-3641-BA3F-33E5511FCE12}"/>
              </a:ext>
            </a:extLst>
          </p:cNvPr>
          <p:cNvSpPr txBox="1"/>
          <p:nvPr/>
        </p:nvSpPr>
        <p:spPr>
          <a:xfrm>
            <a:off x="10721340" y="6492875"/>
            <a:ext cx="1291590" cy="276999"/>
          </a:xfrm>
          <a:prstGeom prst="rect">
            <a:avLst/>
          </a:prstGeom>
          <a:noFill/>
        </p:spPr>
        <p:txBody>
          <a:bodyPr wrap="square" rtlCol="0">
            <a:spAutoFit/>
          </a:bodyPr>
          <a:lstStyle/>
          <a:p>
            <a:r>
              <a:rPr lang="en-US" sz="1200" dirty="0"/>
              <a:t>Speaker: </a:t>
            </a:r>
            <a:r>
              <a:rPr lang="en-US" sz="1200" dirty="0">
                <a:solidFill>
                  <a:srgbClr val="FF0000"/>
                </a:solidFill>
              </a:rPr>
              <a:t>Karthik L</a:t>
            </a:r>
          </a:p>
        </p:txBody>
      </p:sp>
      <p:cxnSp>
        <p:nvCxnSpPr>
          <p:cNvPr id="15" name="Straight Connector 14">
            <a:extLst>
              <a:ext uri="{FF2B5EF4-FFF2-40B4-BE49-F238E27FC236}">
                <a16:creationId xmlns:a16="http://schemas.microsoft.com/office/drawing/2014/main" id="{994099C4-B150-FF4C-9642-ACADCC1D80AF}"/>
              </a:ext>
            </a:extLst>
          </p:cNvPr>
          <p:cNvCxnSpPr>
            <a:cxnSpLocks/>
          </p:cNvCxnSpPr>
          <p:nvPr/>
        </p:nvCxnSpPr>
        <p:spPr>
          <a:xfrm>
            <a:off x="5867400" y="1374775"/>
            <a:ext cx="0" cy="51181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BD700080-98C5-1B44-B577-97A0F1A67D91}"/>
              </a:ext>
            </a:extLst>
          </p:cNvPr>
          <p:cNvSpPr/>
          <p:nvPr/>
        </p:nvSpPr>
        <p:spPr>
          <a:xfrm>
            <a:off x="6210301" y="1722465"/>
            <a:ext cx="5587999" cy="2100235"/>
          </a:xfrm>
          <a:prstGeom prst="roundRect">
            <a:avLst>
              <a:gd name="adj" fmla="val 7418"/>
            </a:avLst>
          </a:prstGeom>
          <a:solidFill>
            <a:srgbClr val="E3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600" dirty="0">
                <a:solidFill>
                  <a:schemeClr val="tx1"/>
                </a:solidFill>
              </a:rPr>
              <a:t>Although the defaulters are randomly distributed across different education level. The </a:t>
            </a:r>
            <a:r>
              <a:rPr lang="en-IN" sz="1600" dirty="0">
                <a:solidFill>
                  <a:schemeClr val="bg1"/>
                </a:solidFill>
              </a:rPr>
              <a:t>majority</a:t>
            </a:r>
            <a:r>
              <a:rPr lang="en-IN" sz="1600" dirty="0">
                <a:solidFill>
                  <a:schemeClr val="tx1"/>
                </a:solidFill>
              </a:rPr>
              <a:t> of defaulters have the </a:t>
            </a:r>
            <a:r>
              <a:rPr lang="en-IN" sz="1600" dirty="0">
                <a:solidFill>
                  <a:schemeClr val="bg1"/>
                </a:solidFill>
              </a:rPr>
              <a:t>highest</a:t>
            </a:r>
            <a:r>
              <a:rPr lang="en-IN" sz="1600" dirty="0">
                <a:solidFill>
                  <a:schemeClr val="tx1"/>
                </a:solidFill>
              </a:rPr>
              <a:t> level of education as secondary education. </a:t>
            </a:r>
          </a:p>
          <a:p>
            <a:endParaRPr lang="en-IN" sz="1600" dirty="0">
              <a:solidFill>
                <a:schemeClr val="tx1"/>
              </a:solidFill>
            </a:endParaRPr>
          </a:p>
          <a:p>
            <a:r>
              <a:rPr lang="en-IN" sz="1600" dirty="0">
                <a:solidFill>
                  <a:schemeClr val="tx1"/>
                </a:solidFill>
              </a:rPr>
              <a:t>Out of total </a:t>
            </a:r>
            <a:r>
              <a:rPr lang="en-IN" sz="1600" dirty="0">
                <a:solidFill>
                  <a:schemeClr val="bg1"/>
                </a:solidFill>
              </a:rPr>
              <a:t>8521</a:t>
            </a:r>
            <a:r>
              <a:rPr lang="en-IN" sz="1600" dirty="0">
                <a:solidFill>
                  <a:schemeClr val="tx1"/>
                </a:solidFill>
              </a:rPr>
              <a:t> defaulters in our dataset of 30591 records, </a:t>
            </a:r>
            <a:r>
              <a:rPr lang="en-IN" sz="1600" dirty="0">
                <a:solidFill>
                  <a:schemeClr val="bg1"/>
                </a:solidFill>
              </a:rPr>
              <a:t>46% (3967) </a:t>
            </a:r>
            <a:r>
              <a:rPr lang="en-IN" sz="1600" dirty="0">
                <a:solidFill>
                  <a:schemeClr val="tx1"/>
                </a:solidFill>
              </a:rPr>
              <a:t>of the defaulters have secondary education</a:t>
            </a:r>
          </a:p>
          <a:p>
            <a:endParaRPr lang="en-IN" sz="1600" dirty="0">
              <a:solidFill>
                <a:schemeClr val="tx1"/>
              </a:solidFill>
            </a:endParaRPr>
          </a:p>
          <a:p>
            <a:r>
              <a:rPr lang="en-IN" sz="1600" dirty="0">
                <a:solidFill>
                  <a:schemeClr val="tx1"/>
                </a:solidFill>
              </a:rPr>
              <a:t>Most good borrowers have </a:t>
            </a:r>
            <a:r>
              <a:rPr lang="en-IN" sz="1600" dirty="0">
                <a:solidFill>
                  <a:schemeClr val="bg1"/>
                </a:solidFill>
              </a:rPr>
              <a:t>credit score &gt; 700 </a:t>
            </a:r>
            <a:r>
              <a:rPr lang="en-IN" sz="1050" dirty="0">
                <a:solidFill>
                  <a:schemeClr val="tx1"/>
                </a:solidFill>
              </a:rPr>
              <a:t>(box bottom right)</a:t>
            </a:r>
            <a:br>
              <a:rPr lang="en-IN" sz="1100" dirty="0">
                <a:solidFill>
                  <a:schemeClr val="tx1"/>
                </a:solidFill>
              </a:rPr>
            </a:br>
            <a:endParaRPr lang="en-US" dirty="0">
              <a:solidFill>
                <a:schemeClr val="tx1"/>
              </a:solidFill>
            </a:endParaRPr>
          </a:p>
        </p:txBody>
      </p:sp>
      <p:sp>
        <p:nvSpPr>
          <p:cNvPr id="20" name="Rounded Rectangle 19">
            <a:extLst>
              <a:ext uri="{FF2B5EF4-FFF2-40B4-BE49-F238E27FC236}">
                <a16:creationId xmlns:a16="http://schemas.microsoft.com/office/drawing/2014/main" id="{047A7BB0-590D-AE4B-9EA3-7173864BFB7F}"/>
              </a:ext>
            </a:extLst>
          </p:cNvPr>
          <p:cNvSpPr/>
          <p:nvPr/>
        </p:nvSpPr>
        <p:spPr>
          <a:xfrm>
            <a:off x="6210301" y="3931257"/>
            <a:ext cx="5587999" cy="2100235"/>
          </a:xfrm>
          <a:prstGeom prst="roundRect">
            <a:avLst>
              <a:gd name="adj" fmla="val 7418"/>
            </a:avLst>
          </a:prstGeom>
          <a:solidFill>
            <a:srgbClr val="E3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600" dirty="0">
                <a:solidFill>
                  <a:schemeClr val="tx1"/>
                </a:solidFill>
              </a:rPr>
              <a:t>More educated borrowers (3,4,5) have </a:t>
            </a:r>
            <a:r>
              <a:rPr lang="en-IN" sz="1600" dirty="0">
                <a:solidFill>
                  <a:schemeClr val="bg1"/>
                </a:solidFill>
              </a:rPr>
              <a:t>lower default rates </a:t>
            </a:r>
            <a:r>
              <a:rPr lang="en-IN" sz="1600" dirty="0">
                <a:solidFill>
                  <a:schemeClr val="tx1"/>
                </a:solidFill>
              </a:rPr>
              <a:t>than less educated borrowers (1,2)</a:t>
            </a:r>
          </a:p>
          <a:p>
            <a:endParaRPr lang="en-IN" sz="1600" dirty="0">
              <a:solidFill>
                <a:schemeClr val="tx1"/>
              </a:solidFill>
            </a:endParaRPr>
          </a:p>
          <a:p>
            <a:r>
              <a:rPr lang="en-IN" sz="1600" dirty="0">
                <a:solidFill>
                  <a:schemeClr val="bg1"/>
                </a:solidFill>
              </a:rPr>
              <a:t>27% </a:t>
            </a:r>
            <a:r>
              <a:rPr lang="en-IN" sz="1600" dirty="0">
                <a:solidFill>
                  <a:schemeClr val="tx1"/>
                </a:solidFill>
              </a:rPr>
              <a:t>of borrowers in segment 3,4 and 5 are defaulters</a:t>
            </a:r>
          </a:p>
          <a:p>
            <a:r>
              <a:rPr lang="en-IN" sz="1600" dirty="0">
                <a:solidFill>
                  <a:schemeClr val="bg1"/>
                </a:solidFill>
              </a:rPr>
              <a:t>34% </a:t>
            </a:r>
            <a:r>
              <a:rPr lang="en-IN" sz="1600" dirty="0">
                <a:solidFill>
                  <a:schemeClr val="tx1"/>
                </a:solidFill>
              </a:rPr>
              <a:t>of borrowers in segment 1,2 are defaulters</a:t>
            </a:r>
          </a:p>
        </p:txBody>
      </p:sp>
      <p:pic>
        <p:nvPicPr>
          <p:cNvPr id="22" name="Picture 21">
            <a:extLst>
              <a:ext uri="{FF2B5EF4-FFF2-40B4-BE49-F238E27FC236}">
                <a16:creationId xmlns:a16="http://schemas.microsoft.com/office/drawing/2014/main" id="{55CF648C-CEBC-C64A-869C-430CA3E49911}"/>
              </a:ext>
            </a:extLst>
          </p:cNvPr>
          <p:cNvPicPr>
            <a:picLocks noChangeAspect="1"/>
          </p:cNvPicPr>
          <p:nvPr/>
        </p:nvPicPr>
        <p:blipFill>
          <a:blip r:embed="rId4"/>
          <a:stretch>
            <a:fillRect/>
          </a:stretch>
        </p:blipFill>
        <p:spPr>
          <a:xfrm>
            <a:off x="10347150" y="99869"/>
            <a:ext cx="1730550" cy="446231"/>
          </a:xfrm>
          <a:prstGeom prst="rect">
            <a:avLst/>
          </a:prstGeom>
        </p:spPr>
      </p:pic>
      <p:sp>
        <p:nvSpPr>
          <p:cNvPr id="25" name="Rectangle 24">
            <a:extLst>
              <a:ext uri="{FF2B5EF4-FFF2-40B4-BE49-F238E27FC236}">
                <a16:creationId xmlns:a16="http://schemas.microsoft.com/office/drawing/2014/main" id="{EFED36A1-6B0A-954A-81C3-7ADE481A52F7}"/>
              </a:ext>
            </a:extLst>
          </p:cNvPr>
          <p:cNvSpPr/>
          <p:nvPr/>
        </p:nvSpPr>
        <p:spPr>
          <a:xfrm>
            <a:off x="487324" y="6255741"/>
            <a:ext cx="4402173" cy="381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solidFill>
                  <a:srgbClr val="625C60"/>
                </a:solidFill>
              </a:rPr>
              <a:t>1 – Primary education, 2 – Basic Education, 3–Vocational Education, </a:t>
            </a:r>
            <a:br>
              <a:rPr lang="en-US" sz="1000" i="1" dirty="0">
                <a:solidFill>
                  <a:srgbClr val="625C60"/>
                </a:solidFill>
              </a:rPr>
            </a:br>
            <a:r>
              <a:rPr lang="en-US" sz="1000" i="1" dirty="0">
                <a:solidFill>
                  <a:srgbClr val="625C60"/>
                </a:solidFill>
              </a:rPr>
              <a:t>4 – Secondary Education, 5 – Higher Education</a:t>
            </a:r>
          </a:p>
        </p:txBody>
      </p:sp>
      <p:sp>
        <p:nvSpPr>
          <p:cNvPr id="14" name="Rectangle 13">
            <a:extLst>
              <a:ext uri="{FF2B5EF4-FFF2-40B4-BE49-F238E27FC236}">
                <a16:creationId xmlns:a16="http://schemas.microsoft.com/office/drawing/2014/main" id="{413D6E93-14D4-0248-994B-A26105241DB9}"/>
              </a:ext>
            </a:extLst>
          </p:cNvPr>
          <p:cNvSpPr/>
          <p:nvPr/>
        </p:nvSpPr>
        <p:spPr>
          <a:xfrm>
            <a:off x="3519379" y="1722465"/>
            <a:ext cx="710243" cy="4172160"/>
          </a:xfrm>
          <a:prstGeom prst="rect">
            <a:avLst/>
          </a:prstGeom>
          <a:noFill/>
          <a:ln w="2857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6" name="Rectangle 15">
            <a:extLst>
              <a:ext uri="{FF2B5EF4-FFF2-40B4-BE49-F238E27FC236}">
                <a16:creationId xmlns:a16="http://schemas.microsoft.com/office/drawing/2014/main" id="{403F40F6-62F5-0B42-B23A-8EE90590238F}"/>
              </a:ext>
            </a:extLst>
          </p:cNvPr>
          <p:cNvSpPr/>
          <p:nvPr/>
        </p:nvSpPr>
        <p:spPr>
          <a:xfrm>
            <a:off x="2591502" y="5625375"/>
            <a:ext cx="2522761" cy="194819"/>
          </a:xfrm>
          <a:prstGeom prst="rect">
            <a:avLst/>
          </a:prstGeom>
          <a:noFill/>
          <a:ln w="28575">
            <a:solidFill>
              <a:srgbClr val="6667A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19" name="Right Bracket 18">
            <a:extLst>
              <a:ext uri="{FF2B5EF4-FFF2-40B4-BE49-F238E27FC236}">
                <a16:creationId xmlns:a16="http://schemas.microsoft.com/office/drawing/2014/main" id="{F27C113C-3C94-8E4F-BA87-64CECC323938}"/>
              </a:ext>
            </a:extLst>
          </p:cNvPr>
          <p:cNvSpPr/>
          <p:nvPr/>
        </p:nvSpPr>
        <p:spPr>
          <a:xfrm rot="16200000">
            <a:off x="1540447" y="921453"/>
            <a:ext cx="85840" cy="1584425"/>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ight Bracket 22">
            <a:extLst>
              <a:ext uri="{FF2B5EF4-FFF2-40B4-BE49-F238E27FC236}">
                <a16:creationId xmlns:a16="http://schemas.microsoft.com/office/drawing/2014/main" id="{077D3276-D819-DD4B-8954-65AD59E87491}"/>
              </a:ext>
            </a:extLst>
          </p:cNvPr>
          <p:cNvSpPr/>
          <p:nvPr/>
        </p:nvSpPr>
        <p:spPr>
          <a:xfrm rot="16200000">
            <a:off x="3852017" y="463927"/>
            <a:ext cx="84667" cy="249830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9386EFDD-39F7-8440-A4F8-CEB2DA3FF69F}"/>
              </a:ext>
            </a:extLst>
          </p:cNvPr>
          <p:cNvSpPr txBox="1"/>
          <p:nvPr/>
        </p:nvSpPr>
        <p:spPr>
          <a:xfrm>
            <a:off x="1083990" y="1413689"/>
            <a:ext cx="1291590" cy="276999"/>
          </a:xfrm>
          <a:prstGeom prst="rect">
            <a:avLst/>
          </a:prstGeom>
          <a:noFill/>
        </p:spPr>
        <p:txBody>
          <a:bodyPr wrap="square" rtlCol="0">
            <a:spAutoFit/>
          </a:bodyPr>
          <a:lstStyle/>
          <a:p>
            <a:r>
              <a:rPr lang="en-US" sz="1200" dirty="0">
                <a:solidFill>
                  <a:srgbClr val="FF0000"/>
                </a:solidFill>
              </a:rPr>
              <a:t>Less Educated</a:t>
            </a:r>
          </a:p>
        </p:txBody>
      </p:sp>
      <p:sp>
        <p:nvSpPr>
          <p:cNvPr id="26" name="TextBox 25">
            <a:extLst>
              <a:ext uri="{FF2B5EF4-FFF2-40B4-BE49-F238E27FC236}">
                <a16:creationId xmlns:a16="http://schemas.microsoft.com/office/drawing/2014/main" id="{6742DC8A-8D9C-E14D-AB5E-689B2F8E8372}"/>
              </a:ext>
            </a:extLst>
          </p:cNvPr>
          <p:cNvSpPr txBox="1"/>
          <p:nvPr/>
        </p:nvSpPr>
        <p:spPr>
          <a:xfrm>
            <a:off x="3305147" y="1413689"/>
            <a:ext cx="1291590" cy="276999"/>
          </a:xfrm>
          <a:prstGeom prst="rect">
            <a:avLst/>
          </a:prstGeom>
          <a:noFill/>
        </p:spPr>
        <p:txBody>
          <a:bodyPr wrap="square" rtlCol="0">
            <a:spAutoFit/>
          </a:bodyPr>
          <a:lstStyle/>
          <a:p>
            <a:r>
              <a:rPr lang="en-US" sz="1200" dirty="0"/>
              <a:t>More Educated</a:t>
            </a:r>
            <a:endParaRPr lang="en-US" sz="1200" dirty="0">
              <a:solidFill>
                <a:srgbClr val="FF0000"/>
              </a:solidFill>
            </a:endParaRPr>
          </a:p>
        </p:txBody>
      </p:sp>
      <p:sp>
        <p:nvSpPr>
          <p:cNvPr id="9" name="Rectangle 8">
            <a:extLst>
              <a:ext uri="{FF2B5EF4-FFF2-40B4-BE49-F238E27FC236}">
                <a16:creationId xmlns:a16="http://schemas.microsoft.com/office/drawing/2014/main" id="{072FA057-78C0-C64F-B6C3-945E25F01378}"/>
              </a:ext>
            </a:extLst>
          </p:cNvPr>
          <p:cNvSpPr/>
          <p:nvPr/>
        </p:nvSpPr>
        <p:spPr>
          <a:xfrm>
            <a:off x="2528235" y="3030287"/>
            <a:ext cx="2975430" cy="2692497"/>
          </a:xfrm>
          <a:prstGeom prst="rect">
            <a:avLst/>
          </a:prstGeom>
          <a:solidFill>
            <a:schemeClr val="accent1">
              <a:alpha val="4013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Graphic 26" descr="Lightbulb and gear">
            <a:extLst>
              <a:ext uri="{FF2B5EF4-FFF2-40B4-BE49-F238E27FC236}">
                <a16:creationId xmlns:a16="http://schemas.microsoft.com/office/drawing/2014/main" id="{D4FCE06F-F08E-A449-A779-006BE5EF9E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478264" y="1467306"/>
            <a:ext cx="478542" cy="478542"/>
          </a:xfrm>
          <a:prstGeom prst="rect">
            <a:avLst/>
          </a:prstGeom>
        </p:spPr>
      </p:pic>
    </p:spTree>
    <p:extLst>
      <p:ext uri="{BB962C8B-B14F-4D97-AF65-F5344CB8AC3E}">
        <p14:creationId xmlns:p14="http://schemas.microsoft.com/office/powerpoint/2010/main" val="458666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E191FC-D69F-514A-8C71-50BCEF027394}"/>
              </a:ext>
            </a:extLst>
          </p:cNvPr>
          <p:cNvSpPr/>
          <p:nvPr/>
        </p:nvSpPr>
        <p:spPr>
          <a:xfrm>
            <a:off x="4165292" y="3030287"/>
            <a:ext cx="8026707" cy="1417320"/>
          </a:xfrm>
          <a:prstGeom prst="rect">
            <a:avLst/>
          </a:prstGeom>
          <a:solidFill>
            <a:srgbClr val="625C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645233F7-58E2-F141-AD9C-8B28481A17F1}"/>
              </a:ext>
            </a:extLst>
          </p:cNvPr>
          <p:cNvCxnSpPr>
            <a:cxnSpLocks/>
          </p:cNvCxnSpPr>
          <p:nvPr/>
        </p:nvCxnSpPr>
        <p:spPr>
          <a:xfrm>
            <a:off x="5880100" y="1374775"/>
            <a:ext cx="0" cy="51181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AA84E150-B851-2945-9A35-3233B0FD7CAA}"/>
              </a:ext>
            </a:extLst>
          </p:cNvPr>
          <p:cNvSpPr/>
          <p:nvPr/>
        </p:nvSpPr>
        <p:spPr>
          <a:xfrm>
            <a:off x="6210301" y="1722465"/>
            <a:ext cx="5587999" cy="2100235"/>
          </a:xfrm>
          <a:prstGeom prst="roundRect">
            <a:avLst>
              <a:gd name="adj" fmla="val 7418"/>
            </a:avLst>
          </a:prstGeom>
          <a:solidFill>
            <a:srgbClr val="E3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1"/>
                </a:solidFill>
              </a:rPr>
              <a:t>Every other </a:t>
            </a:r>
            <a:r>
              <a:rPr lang="en-IN" dirty="0">
                <a:solidFill>
                  <a:schemeClr val="tx1"/>
                </a:solidFill>
              </a:rPr>
              <a:t>tenant that rents </a:t>
            </a:r>
            <a:r>
              <a:rPr lang="en-IN" u="sng" dirty="0">
                <a:solidFill>
                  <a:schemeClr val="tx1"/>
                </a:solidFill>
              </a:rPr>
              <a:t>unfurnished property</a:t>
            </a:r>
            <a:r>
              <a:rPr lang="en-IN" dirty="0">
                <a:solidFill>
                  <a:schemeClr val="tx1"/>
                </a:solidFill>
              </a:rPr>
              <a:t> is likely to default on their loan</a:t>
            </a:r>
          </a:p>
          <a:p>
            <a:endParaRPr lang="en-IN" dirty="0">
              <a:solidFill>
                <a:schemeClr val="tx1"/>
              </a:solidFill>
            </a:endParaRPr>
          </a:p>
          <a:p>
            <a:r>
              <a:rPr lang="en-IN" dirty="0">
                <a:solidFill>
                  <a:schemeClr val="tx1"/>
                </a:solidFill>
              </a:rPr>
              <a:t>Home owners (cat 1) are </a:t>
            </a:r>
            <a:r>
              <a:rPr lang="en-IN" i="1" dirty="0">
                <a:solidFill>
                  <a:schemeClr val="tx1"/>
                </a:solidFill>
              </a:rPr>
              <a:t>generally</a:t>
            </a:r>
            <a:r>
              <a:rPr lang="en-IN" dirty="0">
                <a:solidFill>
                  <a:schemeClr val="tx1"/>
                </a:solidFill>
              </a:rPr>
              <a:t> </a:t>
            </a:r>
            <a:r>
              <a:rPr lang="en-IN" dirty="0">
                <a:solidFill>
                  <a:schemeClr val="bg1"/>
                </a:solidFill>
              </a:rPr>
              <a:t>good borrowers</a:t>
            </a:r>
            <a:r>
              <a:rPr lang="en-IN" dirty="0">
                <a:solidFill>
                  <a:schemeClr val="tx1"/>
                </a:solidFill>
              </a:rPr>
              <a:t>; </a:t>
            </a:r>
            <a:br>
              <a:rPr lang="en-IN" dirty="0">
                <a:solidFill>
                  <a:schemeClr val="tx1"/>
                </a:solidFill>
              </a:rPr>
            </a:br>
            <a:r>
              <a:rPr lang="en-IN" dirty="0">
                <a:solidFill>
                  <a:schemeClr val="bg1"/>
                </a:solidFill>
              </a:rPr>
              <a:t>44% </a:t>
            </a:r>
            <a:r>
              <a:rPr lang="en-IN" dirty="0">
                <a:solidFill>
                  <a:schemeClr val="tx1"/>
                </a:solidFill>
              </a:rPr>
              <a:t>(9694) of non-defaulters own a house (cat 1).</a:t>
            </a:r>
          </a:p>
        </p:txBody>
      </p:sp>
      <p:sp>
        <p:nvSpPr>
          <p:cNvPr id="13" name="Rounded Rectangle 12">
            <a:extLst>
              <a:ext uri="{FF2B5EF4-FFF2-40B4-BE49-F238E27FC236}">
                <a16:creationId xmlns:a16="http://schemas.microsoft.com/office/drawing/2014/main" id="{5F2E7C4B-A49B-8340-91D7-C7DC8442B67F}"/>
              </a:ext>
            </a:extLst>
          </p:cNvPr>
          <p:cNvSpPr/>
          <p:nvPr/>
        </p:nvSpPr>
        <p:spPr>
          <a:xfrm>
            <a:off x="6210301" y="3931257"/>
            <a:ext cx="5587999" cy="2100235"/>
          </a:xfrm>
          <a:prstGeom prst="roundRect">
            <a:avLst>
              <a:gd name="adj" fmla="val 7418"/>
            </a:avLst>
          </a:prstGeom>
          <a:solidFill>
            <a:srgbClr val="E3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a:p>
            <a:r>
              <a:rPr lang="en-IN" dirty="0">
                <a:solidFill>
                  <a:schemeClr val="bg1"/>
                </a:solidFill>
              </a:rPr>
              <a:t>81% borrowers </a:t>
            </a:r>
            <a:r>
              <a:rPr lang="en-IN" dirty="0">
                <a:solidFill>
                  <a:schemeClr val="tx1"/>
                </a:solidFill>
              </a:rPr>
              <a:t>having an </a:t>
            </a:r>
            <a:r>
              <a:rPr lang="en-IN" dirty="0">
                <a:solidFill>
                  <a:schemeClr val="bg1"/>
                </a:solidFill>
              </a:rPr>
              <a:t>existing mortgage (cat 8) </a:t>
            </a:r>
            <a:r>
              <a:rPr lang="en-IN" dirty="0">
                <a:solidFill>
                  <a:schemeClr val="tx1"/>
                </a:solidFill>
              </a:rPr>
              <a:t>are non-defaulters. </a:t>
            </a:r>
          </a:p>
        </p:txBody>
      </p:sp>
      <p:sp>
        <p:nvSpPr>
          <p:cNvPr id="2" name="Title 1">
            <a:extLst>
              <a:ext uri="{FF2B5EF4-FFF2-40B4-BE49-F238E27FC236}">
                <a16:creationId xmlns:a16="http://schemas.microsoft.com/office/drawing/2014/main" id="{E1A90176-51D9-744A-9EC7-3C8DD7B1F309}"/>
              </a:ext>
            </a:extLst>
          </p:cNvPr>
          <p:cNvSpPr>
            <a:spLocks noGrp="1"/>
          </p:cNvSpPr>
          <p:nvPr>
            <p:ph type="title"/>
          </p:nvPr>
        </p:nvSpPr>
        <p:spPr/>
        <p:txBody>
          <a:bodyPr/>
          <a:lstStyle/>
          <a:p>
            <a:r>
              <a:rPr lang="en-US" dirty="0"/>
              <a:t>Data Exploration | Trends &amp; Relationships</a:t>
            </a:r>
          </a:p>
        </p:txBody>
      </p:sp>
      <p:pic>
        <p:nvPicPr>
          <p:cNvPr id="4" name="Picture 3" descr="Chart, bar chart&#10;&#10;Description automatically generated">
            <a:extLst>
              <a:ext uri="{FF2B5EF4-FFF2-40B4-BE49-F238E27FC236}">
                <a16:creationId xmlns:a16="http://schemas.microsoft.com/office/drawing/2014/main" id="{0A401E9B-5572-2548-8135-1BA8D9F24222}"/>
              </a:ext>
            </a:extLst>
          </p:cNvPr>
          <p:cNvPicPr>
            <a:picLocks noChangeAspect="1"/>
          </p:cNvPicPr>
          <p:nvPr/>
        </p:nvPicPr>
        <p:blipFill rotWithShape="1">
          <a:blip r:embed="rId2"/>
          <a:srcRect l="8995" t="12497" r="21973" b="3134"/>
          <a:stretch/>
        </p:blipFill>
        <p:spPr>
          <a:xfrm>
            <a:off x="593655" y="1509645"/>
            <a:ext cx="4999056" cy="4626109"/>
          </a:xfrm>
          <a:prstGeom prst="rect">
            <a:avLst/>
          </a:prstGeom>
        </p:spPr>
      </p:pic>
      <p:pic>
        <p:nvPicPr>
          <p:cNvPr id="6" name="Picture 5" descr="Chart&#10;&#10;Description automatically generated with medium confidence">
            <a:extLst>
              <a:ext uri="{FF2B5EF4-FFF2-40B4-BE49-F238E27FC236}">
                <a16:creationId xmlns:a16="http://schemas.microsoft.com/office/drawing/2014/main" id="{2F890F3F-C643-3E46-9962-71124D61D4C4}"/>
              </a:ext>
            </a:extLst>
          </p:cNvPr>
          <p:cNvPicPr>
            <a:picLocks noChangeAspect="1"/>
          </p:cNvPicPr>
          <p:nvPr/>
        </p:nvPicPr>
        <p:blipFill rotWithShape="1">
          <a:blip r:embed="rId3"/>
          <a:srcRect l="93799" t="38040" r="-63" b="55427"/>
          <a:stretch/>
        </p:blipFill>
        <p:spPr>
          <a:xfrm>
            <a:off x="595131" y="5860312"/>
            <a:ext cx="350875" cy="306646"/>
          </a:xfrm>
          <a:prstGeom prst="rect">
            <a:avLst/>
          </a:prstGeom>
        </p:spPr>
      </p:pic>
      <p:sp>
        <p:nvSpPr>
          <p:cNvPr id="7" name="TextBox 6">
            <a:extLst>
              <a:ext uri="{FF2B5EF4-FFF2-40B4-BE49-F238E27FC236}">
                <a16:creationId xmlns:a16="http://schemas.microsoft.com/office/drawing/2014/main" id="{DD05A0EC-D081-8F46-98B1-AF18016CA3AF}"/>
              </a:ext>
            </a:extLst>
          </p:cNvPr>
          <p:cNvSpPr txBox="1"/>
          <p:nvPr/>
        </p:nvSpPr>
        <p:spPr>
          <a:xfrm>
            <a:off x="946006" y="5860312"/>
            <a:ext cx="1256414" cy="400110"/>
          </a:xfrm>
          <a:prstGeom prst="rect">
            <a:avLst/>
          </a:prstGeom>
          <a:noFill/>
        </p:spPr>
        <p:txBody>
          <a:bodyPr wrap="square" rtlCol="0">
            <a:spAutoFit/>
          </a:bodyPr>
          <a:lstStyle/>
          <a:p>
            <a:r>
              <a:rPr lang="en-US" sz="1000" dirty="0">
                <a:solidFill>
                  <a:schemeClr val="accent1"/>
                </a:solidFill>
              </a:rPr>
              <a:t>Good Borrowers</a:t>
            </a:r>
            <a:br>
              <a:rPr lang="en-US" sz="1000" dirty="0">
                <a:solidFill>
                  <a:srgbClr val="FF0000"/>
                </a:solidFill>
              </a:rPr>
            </a:br>
            <a:r>
              <a:rPr lang="en-US" sz="1000" dirty="0">
                <a:solidFill>
                  <a:srgbClr val="FF0000"/>
                </a:solidFill>
              </a:rPr>
              <a:t>Defaulters</a:t>
            </a:r>
          </a:p>
        </p:txBody>
      </p:sp>
      <p:sp>
        <p:nvSpPr>
          <p:cNvPr id="9" name="TextBox 8">
            <a:extLst>
              <a:ext uri="{FF2B5EF4-FFF2-40B4-BE49-F238E27FC236}">
                <a16:creationId xmlns:a16="http://schemas.microsoft.com/office/drawing/2014/main" id="{B3CAC342-07DD-8B49-9590-4FEEC18EDAD6}"/>
              </a:ext>
            </a:extLst>
          </p:cNvPr>
          <p:cNvSpPr txBox="1"/>
          <p:nvPr/>
        </p:nvSpPr>
        <p:spPr>
          <a:xfrm>
            <a:off x="10721340" y="6492875"/>
            <a:ext cx="1291590" cy="276999"/>
          </a:xfrm>
          <a:prstGeom prst="rect">
            <a:avLst/>
          </a:prstGeom>
          <a:noFill/>
        </p:spPr>
        <p:txBody>
          <a:bodyPr wrap="square" rtlCol="0">
            <a:spAutoFit/>
          </a:bodyPr>
          <a:lstStyle/>
          <a:p>
            <a:r>
              <a:rPr lang="en-US" sz="1200" dirty="0"/>
              <a:t>Speaker: </a:t>
            </a:r>
            <a:r>
              <a:rPr lang="en-US" sz="1200" dirty="0">
                <a:solidFill>
                  <a:srgbClr val="FF0000"/>
                </a:solidFill>
              </a:rPr>
              <a:t>Karthik L</a:t>
            </a:r>
          </a:p>
        </p:txBody>
      </p:sp>
      <p:pic>
        <p:nvPicPr>
          <p:cNvPr id="14" name="Picture 13">
            <a:extLst>
              <a:ext uri="{FF2B5EF4-FFF2-40B4-BE49-F238E27FC236}">
                <a16:creationId xmlns:a16="http://schemas.microsoft.com/office/drawing/2014/main" id="{D51F8CAF-969E-C340-9694-04BA0B54909E}"/>
              </a:ext>
            </a:extLst>
          </p:cNvPr>
          <p:cNvPicPr>
            <a:picLocks noChangeAspect="1"/>
          </p:cNvPicPr>
          <p:nvPr/>
        </p:nvPicPr>
        <p:blipFill>
          <a:blip r:embed="rId4"/>
          <a:stretch>
            <a:fillRect/>
          </a:stretch>
        </p:blipFill>
        <p:spPr>
          <a:xfrm>
            <a:off x="10347150" y="99869"/>
            <a:ext cx="1730550" cy="446231"/>
          </a:xfrm>
          <a:prstGeom prst="rect">
            <a:avLst/>
          </a:prstGeom>
        </p:spPr>
      </p:pic>
      <p:sp>
        <p:nvSpPr>
          <p:cNvPr id="15" name="Rectangle 14">
            <a:extLst>
              <a:ext uri="{FF2B5EF4-FFF2-40B4-BE49-F238E27FC236}">
                <a16:creationId xmlns:a16="http://schemas.microsoft.com/office/drawing/2014/main" id="{051770BA-D6AA-4A46-B0F2-B4659BF78BB6}"/>
              </a:ext>
            </a:extLst>
          </p:cNvPr>
          <p:cNvSpPr/>
          <p:nvPr/>
        </p:nvSpPr>
        <p:spPr>
          <a:xfrm>
            <a:off x="487324" y="6240419"/>
            <a:ext cx="5211719" cy="4656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i="1" dirty="0">
                <a:solidFill>
                  <a:srgbClr val="625C60"/>
                </a:solidFill>
              </a:rPr>
              <a:t>1 –Owner, 2 – Living with parents, 3 – Tenant, pre-furnished property, 4 – Tenant, unfurnished property, 5 – Council house, 6 – Joint tenant, 7.- Joint ownership, 8 – Mortgage , </a:t>
            </a:r>
            <a:br>
              <a:rPr lang="en-IN" sz="1000" i="1" dirty="0">
                <a:solidFill>
                  <a:srgbClr val="625C60"/>
                </a:solidFill>
              </a:rPr>
            </a:br>
            <a:r>
              <a:rPr lang="en-IN" sz="1000" i="1" dirty="0">
                <a:solidFill>
                  <a:srgbClr val="625C60"/>
                </a:solidFill>
              </a:rPr>
              <a:t>9 –Owner with encumbrance, 10 – Other</a:t>
            </a:r>
            <a:endParaRPr lang="en-US" sz="1000" i="1" dirty="0">
              <a:solidFill>
                <a:srgbClr val="625C60"/>
              </a:solidFill>
            </a:endParaRPr>
          </a:p>
        </p:txBody>
      </p:sp>
      <p:pic>
        <p:nvPicPr>
          <p:cNvPr id="16" name="Graphic 15" descr="Lightbulb and gear">
            <a:extLst>
              <a:ext uri="{FF2B5EF4-FFF2-40B4-BE49-F238E27FC236}">
                <a16:creationId xmlns:a16="http://schemas.microsoft.com/office/drawing/2014/main" id="{A0CCABEC-61E1-C24E-88F6-51C938C896A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476479" y="1498834"/>
            <a:ext cx="478542" cy="478542"/>
          </a:xfrm>
          <a:prstGeom prst="rect">
            <a:avLst/>
          </a:prstGeom>
        </p:spPr>
      </p:pic>
    </p:spTree>
    <p:extLst>
      <p:ext uri="{BB962C8B-B14F-4D97-AF65-F5344CB8AC3E}">
        <p14:creationId xmlns:p14="http://schemas.microsoft.com/office/powerpoint/2010/main" val="4172640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2354</TotalTime>
  <Words>2089</Words>
  <Application>Microsoft Macintosh PowerPoint</Application>
  <PresentationFormat>Widescreen</PresentationFormat>
  <Paragraphs>291</Paragraphs>
  <Slides>29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Wingdings</vt:lpstr>
      <vt:lpstr>Office Theme</vt:lpstr>
      <vt:lpstr>P2P Lending Data</vt:lpstr>
      <vt:lpstr>Agenda</vt:lpstr>
      <vt:lpstr>Business Brief | Peer 2 Peer lending</vt:lpstr>
      <vt:lpstr>Scope Definition</vt:lpstr>
      <vt:lpstr>Overall Approach</vt:lpstr>
      <vt:lpstr>Data Sampling</vt:lpstr>
      <vt:lpstr>Data Exploration | Observations</vt:lpstr>
      <vt:lpstr>Data Exploration | Trends &amp; Relationships</vt:lpstr>
      <vt:lpstr>Data Exploration | Trends &amp; Relationships</vt:lpstr>
      <vt:lpstr>Data Exploration | Trends &amp; Relationships</vt:lpstr>
      <vt:lpstr>PowerPoint Presentation</vt:lpstr>
      <vt:lpstr>Model Comparison – Overview</vt:lpstr>
      <vt:lpstr>Model Comparison – Overview</vt:lpstr>
      <vt:lpstr>Decision Tree – Model Analysis &amp; Rejection</vt:lpstr>
      <vt:lpstr>Decision Tree</vt:lpstr>
      <vt:lpstr>PowerPoint Presentation</vt:lpstr>
      <vt:lpstr>Logistic Regression</vt:lpstr>
      <vt:lpstr>Business Recommendation &amp; Trade Offs</vt:lpstr>
      <vt:lpstr>Annexures</vt:lpstr>
      <vt:lpstr>PowerPoint Presentation</vt:lpstr>
      <vt:lpstr>Bootstrapped Forest</vt:lpstr>
      <vt:lpstr>Boosted Tree</vt:lpstr>
      <vt:lpstr>Boosted Tree</vt:lpstr>
      <vt:lpstr>PowerPoint Presentation</vt:lpstr>
      <vt:lpstr>Neural Network</vt:lpstr>
      <vt:lpstr>PowerPoint Presentation</vt:lpstr>
      <vt:lpstr>PowerPoint Presentation</vt:lpstr>
      <vt:lpstr>PowerPoint Presentation</vt:lpstr>
      <vt:lpstr>Naive Bayes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P2P Lending</dc:title>
  <dc:creator>Vishwa Srivastava</dc:creator>
  <cp:lastModifiedBy>Vishwa Srivastava</cp:lastModifiedBy>
  <cp:revision>58</cp:revision>
  <dcterms:created xsi:type="dcterms:W3CDTF">2022-04-20T21:44:59Z</dcterms:created>
  <dcterms:modified xsi:type="dcterms:W3CDTF">2022-04-23T00:39:32Z</dcterms:modified>
</cp:coreProperties>
</file>