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7" r:id="rId2"/>
    <p:sldId id="258" r:id="rId3"/>
    <p:sldId id="274" r:id="rId4"/>
    <p:sldId id="260" r:id="rId5"/>
    <p:sldId id="267" r:id="rId6"/>
    <p:sldId id="261" r:id="rId7"/>
    <p:sldId id="262" r:id="rId8"/>
    <p:sldId id="276" r:id="rId9"/>
    <p:sldId id="277" r:id="rId10"/>
    <p:sldId id="278" r:id="rId11"/>
    <p:sldId id="263"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68" r:id="rId27"/>
    <p:sldId id="269" r:id="rId28"/>
    <p:sldId id="270" r:id="rId29"/>
    <p:sldId id="271" r:id="rId30"/>
    <p:sldId id="272" r:id="rId31"/>
    <p:sldId id="293" r:id="rId32"/>
    <p:sldId id="294" r:id="rId33"/>
    <p:sldId id="295" r:id="rId34"/>
    <p:sldId id="296" r:id="rId35"/>
    <p:sldId id="297" r:id="rId36"/>
    <p:sldId id="298" r:id="rId37"/>
    <p:sldId id="299" r:id="rId38"/>
    <p:sldId id="264" r:id="rId39"/>
    <p:sldId id="300" r:id="rId40"/>
    <p:sldId id="26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8F6A9-A3D3-49D2-9A26-05DA52EAA94F}" v="1" dt="2023-11-06T04:31:15.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3" d="100"/>
          <a:sy n="63" d="100"/>
        </p:scale>
        <p:origin x="4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7013396622" userId="091b8f3e40a839a9" providerId="LiveId" clId="{A478F6A9-A3D3-49D2-9A26-05DA52EAA94F}"/>
    <pc:docChg chg="addSld delSld">
      <pc:chgData name="917013396622" userId="091b8f3e40a839a9" providerId="LiveId" clId="{A478F6A9-A3D3-49D2-9A26-05DA52EAA94F}" dt="2023-11-05T15:50:13.658" v="1" actId="2696"/>
      <pc:docMkLst>
        <pc:docMk/>
      </pc:docMkLst>
      <pc:sldChg chg="new del">
        <pc:chgData name="917013396622" userId="091b8f3e40a839a9" providerId="LiveId" clId="{A478F6A9-A3D3-49D2-9A26-05DA52EAA94F}" dt="2023-11-05T15:50:13.658" v="1" actId="2696"/>
        <pc:sldMkLst>
          <pc:docMk/>
          <pc:sldMk cId="3315741644" sldId="300"/>
        </pc:sldMkLst>
      </pc:sldChg>
    </pc:docChg>
  </pc:docChgLst>
  <pc:docChgLst>
    <pc:chgData name="bjahnavi122004@outlook.com" userId="091b8f3e40a839a9" providerId="LiveId" clId="{A478F6A9-A3D3-49D2-9A26-05DA52EAA94F}"/>
    <pc:docChg chg="custSel addSld modSld">
      <pc:chgData name="bjahnavi122004@outlook.com" userId="091b8f3e40a839a9" providerId="LiveId" clId="{A478F6A9-A3D3-49D2-9A26-05DA52EAA94F}" dt="2023-11-06T04:33:04.546" v="81" actId="255"/>
      <pc:docMkLst>
        <pc:docMk/>
      </pc:docMkLst>
      <pc:sldChg chg="modSp mod">
        <pc:chgData name="bjahnavi122004@outlook.com" userId="091b8f3e40a839a9" providerId="LiveId" clId="{A478F6A9-A3D3-49D2-9A26-05DA52EAA94F}" dt="2023-11-06T04:30:29.923" v="47" actId="20577"/>
        <pc:sldMkLst>
          <pc:docMk/>
          <pc:sldMk cId="1394023201" sldId="264"/>
        </pc:sldMkLst>
        <pc:spChg chg="mod">
          <ac:chgData name="bjahnavi122004@outlook.com" userId="091b8f3e40a839a9" providerId="LiveId" clId="{A478F6A9-A3D3-49D2-9A26-05DA52EAA94F}" dt="2023-11-06T04:30:29.923" v="47" actId="20577"/>
          <ac:spMkLst>
            <pc:docMk/>
            <pc:sldMk cId="1394023201" sldId="264"/>
            <ac:spMk id="2" creationId="{96F222C1-B075-6727-962D-DA3E6B5983FE}"/>
          </ac:spMkLst>
        </pc:spChg>
      </pc:sldChg>
      <pc:sldChg chg="modSp mod">
        <pc:chgData name="bjahnavi122004@outlook.com" userId="091b8f3e40a839a9" providerId="LiveId" clId="{A478F6A9-A3D3-49D2-9A26-05DA52EAA94F}" dt="2023-11-05T16:47:44.628" v="28" actId="1036"/>
        <pc:sldMkLst>
          <pc:docMk/>
          <pc:sldMk cId="2639638284" sldId="290"/>
        </pc:sldMkLst>
        <pc:spChg chg="mod">
          <ac:chgData name="bjahnavi122004@outlook.com" userId="091b8f3e40a839a9" providerId="LiveId" clId="{A478F6A9-A3D3-49D2-9A26-05DA52EAA94F}" dt="2023-11-05T16:47:44.628" v="28" actId="1036"/>
          <ac:spMkLst>
            <pc:docMk/>
            <pc:sldMk cId="2639638284" sldId="290"/>
            <ac:spMk id="3" creationId="{E15FCBAD-97DF-A582-8170-57FF0A0DC13B}"/>
          </ac:spMkLst>
        </pc:spChg>
      </pc:sldChg>
      <pc:sldChg chg="modSp mod">
        <pc:chgData name="bjahnavi122004@outlook.com" userId="091b8f3e40a839a9" providerId="LiveId" clId="{A478F6A9-A3D3-49D2-9A26-05DA52EAA94F}" dt="2023-11-05T13:08:11.619" v="5" actId="207"/>
        <pc:sldMkLst>
          <pc:docMk/>
          <pc:sldMk cId="2837994183" sldId="294"/>
        </pc:sldMkLst>
        <pc:spChg chg="mod">
          <ac:chgData name="bjahnavi122004@outlook.com" userId="091b8f3e40a839a9" providerId="LiveId" clId="{A478F6A9-A3D3-49D2-9A26-05DA52EAA94F}" dt="2023-11-05T13:08:11.619" v="5" actId="207"/>
          <ac:spMkLst>
            <pc:docMk/>
            <pc:sldMk cId="2837994183" sldId="294"/>
            <ac:spMk id="3" creationId="{6F0456FB-B1BB-A1F9-5A10-EA3BE6D4AF51}"/>
          </ac:spMkLst>
        </pc:spChg>
      </pc:sldChg>
      <pc:sldChg chg="modSp mod">
        <pc:chgData name="bjahnavi122004@outlook.com" userId="091b8f3e40a839a9" providerId="LiveId" clId="{A478F6A9-A3D3-49D2-9A26-05DA52EAA94F}" dt="2023-11-05T13:07:51.844" v="4" actId="207"/>
        <pc:sldMkLst>
          <pc:docMk/>
          <pc:sldMk cId="2425072607" sldId="295"/>
        </pc:sldMkLst>
        <pc:spChg chg="mod">
          <ac:chgData name="bjahnavi122004@outlook.com" userId="091b8f3e40a839a9" providerId="LiveId" clId="{A478F6A9-A3D3-49D2-9A26-05DA52EAA94F}" dt="2023-11-05T13:07:51.844" v="4" actId="207"/>
          <ac:spMkLst>
            <pc:docMk/>
            <pc:sldMk cId="2425072607" sldId="295"/>
            <ac:spMk id="3" creationId="{88258792-C051-7350-9033-2D4E72618F48}"/>
          </ac:spMkLst>
        </pc:spChg>
      </pc:sldChg>
      <pc:sldChg chg="modSp mod">
        <pc:chgData name="bjahnavi122004@outlook.com" userId="091b8f3e40a839a9" providerId="LiveId" clId="{A478F6A9-A3D3-49D2-9A26-05DA52EAA94F}" dt="2023-11-05T13:07:37.222" v="3" actId="207"/>
        <pc:sldMkLst>
          <pc:docMk/>
          <pc:sldMk cId="1184179229" sldId="296"/>
        </pc:sldMkLst>
        <pc:spChg chg="mod">
          <ac:chgData name="bjahnavi122004@outlook.com" userId="091b8f3e40a839a9" providerId="LiveId" clId="{A478F6A9-A3D3-49D2-9A26-05DA52EAA94F}" dt="2023-11-05T13:07:37.222" v="3" actId="207"/>
          <ac:spMkLst>
            <pc:docMk/>
            <pc:sldMk cId="1184179229" sldId="296"/>
            <ac:spMk id="3" creationId="{AEF3C874-4FC4-FC39-CD1C-3D29B3EA2C04}"/>
          </ac:spMkLst>
        </pc:spChg>
      </pc:sldChg>
      <pc:sldChg chg="modSp mod">
        <pc:chgData name="bjahnavi122004@outlook.com" userId="091b8f3e40a839a9" providerId="LiveId" clId="{A478F6A9-A3D3-49D2-9A26-05DA52EAA94F}" dt="2023-11-05T13:07:24.774" v="2" actId="207"/>
        <pc:sldMkLst>
          <pc:docMk/>
          <pc:sldMk cId="882423295" sldId="297"/>
        </pc:sldMkLst>
        <pc:spChg chg="mod">
          <ac:chgData name="bjahnavi122004@outlook.com" userId="091b8f3e40a839a9" providerId="LiveId" clId="{A478F6A9-A3D3-49D2-9A26-05DA52EAA94F}" dt="2023-11-05T13:07:24.774" v="2" actId="207"/>
          <ac:spMkLst>
            <pc:docMk/>
            <pc:sldMk cId="882423295" sldId="297"/>
            <ac:spMk id="3" creationId="{FEBAADA8-2BA8-3048-76B0-B9A48C09B6CA}"/>
          </ac:spMkLst>
        </pc:spChg>
      </pc:sldChg>
      <pc:sldChg chg="modSp mod">
        <pc:chgData name="bjahnavi122004@outlook.com" userId="091b8f3e40a839a9" providerId="LiveId" clId="{A478F6A9-A3D3-49D2-9A26-05DA52EAA94F}" dt="2023-11-05T13:07:01.880" v="1" actId="207"/>
        <pc:sldMkLst>
          <pc:docMk/>
          <pc:sldMk cId="295716016" sldId="298"/>
        </pc:sldMkLst>
        <pc:spChg chg="mod">
          <ac:chgData name="bjahnavi122004@outlook.com" userId="091b8f3e40a839a9" providerId="LiveId" clId="{A478F6A9-A3D3-49D2-9A26-05DA52EAA94F}" dt="2023-11-05T13:07:01.880" v="1" actId="207"/>
          <ac:spMkLst>
            <pc:docMk/>
            <pc:sldMk cId="295716016" sldId="298"/>
            <ac:spMk id="3" creationId="{7C304466-AFE6-041D-649C-6A90C072BAD5}"/>
          </ac:spMkLst>
        </pc:spChg>
      </pc:sldChg>
      <pc:sldChg chg="modSp mod">
        <pc:chgData name="bjahnavi122004@outlook.com" userId="091b8f3e40a839a9" providerId="LiveId" clId="{A478F6A9-A3D3-49D2-9A26-05DA52EAA94F}" dt="2023-11-05T13:06:17.572" v="0" actId="207"/>
        <pc:sldMkLst>
          <pc:docMk/>
          <pc:sldMk cId="2153869732" sldId="299"/>
        </pc:sldMkLst>
        <pc:spChg chg="mod">
          <ac:chgData name="bjahnavi122004@outlook.com" userId="091b8f3e40a839a9" providerId="LiveId" clId="{A478F6A9-A3D3-49D2-9A26-05DA52EAA94F}" dt="2023-11-05T13:06:17.572" v="0" actId="207"/>
          <ac:spMkLst>
            <pc:docMk/>
            <pc:sldMk cId="2153869732" sldId="299"/>
            <ac:spMk id="3" creationId="{B1B2C57F-46BE-BAD8-2C4E-1378AE377026}"/>
          </ac:spMkLst>
        </pc:spChg>
      </pc:sldChg>
      <pc:sldChg chg="addSp delSp modSp new mod">
        <pc:chgData name="bjahnavi122004@outlook.com" userId="091b8f3e40a839a9" providerId="LiveId" clId="{A478F6A9-A3D3-49D2-9A26-05DA52EAA94F}" dt="2023-11-06T04:33:04.546" v="81" actId="255"/>
        <pc:sldMkLst>
          <pc:docMk/>
          <pc:sldMk cId="2703804982" sldId="300"/>
        </pc:sldMkLst>
        <pc:spChg chg="del">
          <ac:chgData name="bjahnavi122004@outlook.com" userId="091b8f3e40a839a9" providerId="LiveId" clId="{A478F6A9-A3D3-49D2-9A26-05DA52EAA94F}" dt="2023-11-06T04:30:44.286" v="49" actId="21"/>
          <ac:spMkLst>
            <pc:docMk/>
            <pc:sldMk cId="2703804982" sldId="300"/>
            <ac:spMk id="2" creationId="{DBD96C2B-CF0A-5BE4-D32E-CF11085EFD47}"/>
          </ac:spMkLst>
        </pc:spChg>
        <pc:spChg chg="del mod">
          <ac:chgData name="bjahnavi122004@outlook.com" userId="091b8f3e40a839a9" providerId="LiveId" clId="{A478F6A9-A3D3-49D2-9A26-05DA52EAA94F}" dt="2023-11-06T04:31:15.664" v="57"/>
          <ac:spMkLst>
            <pc:docMk/>
            <pc:sldMk cId="2703804982" sldId="300"/>
            <ac:spMk id="3" creationId="{D2B5D3EC-C114-7663-70EC-DF6CAC4A222B}"/>
          </ac:spMkLst>
        </pc:spChg>
        <pc:spChg chg="add mod">
          <ac:chgData name="bjahnavi122004@outlook.com" userId="091b8f3e40a839a9" providerId="LiveId" clId="{A478F6A9-A3D3-49D2-9A26-05DA52EAA94F}" dt="2023-11-06T04:33:04.546" v="81" actId="255"/>
          <ac:spMkLst>
            <pc:docMk/>
            <pc:sldMk cId="2703804982" sldId="300"/>
            <ac:spMk id="4" creationId="{BB63783D-DE5F-B60D-415A-654457F5C8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16084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DF1DA-3043-4B5F-AF63-58E2B81E0ECC}"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42347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538647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5493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863917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199344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17659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29163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42223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325792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43421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DF1DA-3043-4B5F-AF63-58E2B81E0ECC}"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354270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DF1DA-3043-4B5F-AF63-58E2B81E0ECC}"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404464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349483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20032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8DF1DA-3043-4B5F-AF63-58E2B81E0ECC}" type="datetimeFigureOut">
              <a:rPr lang="en-IN" smtClean="0"/>
              <a:t>06-11-2023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81165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DF1DA-3043-4B5F-AF63-58E2B81E0ECC}"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6AE4-7D07-4401-B9E9-325FB83E567B}" type="slidenum">
              <a:rPr lang="en-IN" smtClean="0"/>
              <a:t>‹#›</a:t>
            </a:fld>
            <a:endParaRPr lang="en-IN"/>
          </a:p>
        </p:txBody>
      </p:sp>
    </p:spTree>
    <p:extLst>
      <p:ext uri="{BB962C8B-B14F-4D97-AF65-F5344CB8AC3E}">
        <p14:creationId xmlns:p14="http://schemas.microsoft.com/office/powerpoint/2010/main" val="190391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8DF1DA-3043-4B5F-AF63-58E2B81E0ECC}" type="datetimeFigureOut">
              <a:rPr lang="en-IN" smtClean="0"/>
              <a:t>06-11-2023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C86AE4-7D07-4401-B9E9-325FB83E567B}" type="slidenum">
              <a:rPr lang="en-IN" smtClean="0"/>
              <a:t>‹#›</a:t>
            </a:fld>
            <a:endParaRPr lang="en-IN"/>
          </a:p>
        </p:txBody>
      </p:sp>
    </p:spTree>
    <p:extLst>
      <p:ext uri="{BB962C8B-B14F-4D97-AF65-F5344CB8AC3E}">
        <p14:creationId xmlns:p14="http://schemas.microsoft.com/office/powerpoint/2010/main" val="3860801149"/>
      </p:ext>
    </p:extLst>
  </p:cSld>
  <p:clrMap bg1="dk1" tx1="lt1" bg2="dk2"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03C5-5C70-CDFE-245B-ACA6C780F865}"/>
              </a:ext>
            </a:extLst>
          </p:cNvPr>
          <p:cNvSpPr>
            <a:spLocks noGrp="1"/>
          </p:cNvSpPr>
          <p:nvPr>
            <p:ph type="title"/>
          </p:nvPr>
        </p:nvSpPr>
        <p:spPr>
          <a:xfrm>
            <a:off x="4165600" y="1178560"/>
            <a:ext cx="6807200" cy="4702662"/>
          </a:xfrm>
        </p:spPr>
        <p:txBody>
          <a:bodyPr>
            <a:noAutofit/>
          </a:bodyPr>
          <a:lstStyle/>
          <a:p>
            <a:r>
              <a:rPr lang="en-IN" sz="6000" dirty="0">
                <a:solidFill>
                  <a:schemeClr val="accent5">
                    <a:lumMod val="60000"/>
                    <a:lumOff val="40000"/>
                  </a:schemeClr>
                </a:solidFill>
              </a:rPr>
              <a:t>TITLE:</a:t>
            </a:r>
            <a:r>
              <a:rPr lang="en-IN" sz="4800" dirty="0">
                <a:solidFill>
                  <a:schemeClr val="accent5">
                    <a:lumMod val="60000"/>
                    <a:lumOff val="40000"/>
                  </a:schemeClr>
                </a:solidFill>
              </a:rPr>
              <a:t> </a:t>
            </a:r>
            <a:br>
              <a:rPr lang="en-IN" sz="4800" dirty="0"/>
            </a:br>
            <a:r>
              <a:rPr lang="en-IN" sz="4800" dirty="0"/>
              <a:t>    </a:t>
            </a:r>
            <a:r>
              <a:rPr lang="en-IN" sz="4800" dirty="0">
                <a:solidFill>
                  <a:srgbClr val="FFFF00"/>
                </a:solidFill>
              </a:rPr>
              <a:t>BIKE SHARING</a:t>
            </a:r>
            <a:br>
              <a:rPr lang="en-IN" sz="4800" dirty="0">
                <a:solidFill>
                  <a:srgbClr val="FFFF00"/>
                </a:solidFill>
              </a:rPr>
            </a:br>
            <a:r>
              <a:rPr lang="en-IN" sz="4800" dirty="0">
                <a:solidFill>
                  <a:srgbClr val="FFFF00"/>
                </a:solidFill>
              </a:rPr>
              <a:t>           PREDICTION</a:t>
            </a:r>
          </a:p>
        </p:txBody>
      </p:sp>
      <p:pic>
        <p:nvPicPr>
          <p:cNvPr id="6" name="Picture 5">
            <a:extLst>
              <a:ext uri="{FF2B5EF4-FFF2-40B4-BE49-F238E27FC236}">
                <a16:creationId xmlns:a16="http://schemas.microsoft.com/office/drawing/2014/main" id="{9CEAB961-C1BB-E5BB-8BC4-9C756FB48BEE}"/>
              </a:ext>
            </a:extLst>
          </p:cNvPr>
          <p:cNvPicPr>
            <a:picLocks noChangeAspect="1"/>
          </p:cNvPicPr>
          <p:nvPr/>
        </p:nvPicPr>
        <p:blipFill>
          <a:blip r:embed="rId2"/>
          <a:stretch>
            <a:fillRect/>
          </a:stretch>
        </p:blipFill>
        <p:spPr>
          <a:xfrm>
            <a:off x="188981" y="976778"/>
            <a:ext cx="3976619" cy="3464560"/>
          </a:xfrm>
          <a:prstGeom prst="rect">
            <a:avLst/>
          </a:prstGeom>
        </p:spPr>
      </p:pic>
    </p:spTree>
    <p:extLst>
      <p:ext uri="{BB962C8B-B14F-4D97-AF65-F5344CB8AC3E}">
        <p14:creationId xmlns:p14="http://schemas.microsoft.com/office/powerpoint/2010/main" val="285827381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D6171-CAE5-8D2A-9AAB-2970B9BA6F89}"/>
              </a:ext>
            </a:extLst>
          </p:cNvPr>
          <p:cNvSpPr>
            <a:spLocks noGrp="1"/>
          </p:cNvSpPr>
          <p:nvPr>
            <p:ph idx="1"/>
          </p:nvPr>
        </p:nvSpPr>
        <p:spPr>
          <a:xfrm>
            <a:off x="0" y="0"/>
            <a:ext cx="12293600" cy="6898639"/>
          </a:xfrm>
        </p:spPr>
        <p:txBody>
          <a:bodyPr/>
          <a:lstStyle/>
          <a:p>
            <a:pPr marL="0" indent="0">
              <a:buNone/>
            </a:pPr>
            <a:r>
              <a:rPr lang="en-IN" b="1" dirty="0">
                <a:solidFill>
                  <a:schemeClr val="accent1">
                    <a:lumMod val="60000"/>
                    <a:lumOff val="40000"/>
                  </a:schemeClr>
                </a:solidFill>
              </a:rPr>
              <a:t>APPLYING BOOTSRAPPING FOR MY PROJECT</a:t>
            </a:r>
            <a:r>
              <a:rPr lang="en-IN" dirty="0"/>
              <a:t>:</a:t>
            </a:r>
          </a:p>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MSE for linear Regression over bootstrapping</a:t>
            </a: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Value of MSE:</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rPr>
              <a:t>0.29963967895119775</a:t>
            </a:r>
          </a:p>
          <a:p>
            <a:pPr>
              <a:lnSpc>
                <a:spcPct val="107000"/>
              </a:lnSpc>
              <a:spcAft>
                <a:spcPts val="800"/>
              </a:spcAft>
            </a:pPr>
            <a:r>
              <a:rPr lang="en-IN" sz="1800" kern="100" dirty="0">
                <a:solidFill>
                  <a:schemeClr val="tx1">
                    <a:lumMod val="95000"/>
                  </a:schemeClr>
                </a:solidFill>
                <a:latin typeface="Courier New" panose="02070309020205020404" pitchFamily="49" charset="0"/>
                <a:ea typeface="Calibri" panose="020F0502020204030204" pitchFamily="34" charset="0"/>
                <a:cs typeface="Times New Roman" panose="02020603050405020304" pitchFamily="18" charset="0"/>
              </a:rPr>
              <a:t>RELATED GRAPH:</a:t>
            </a:r>
          </a:p>
          <a:p>
            <a:pPr>
              <a:lnSpc>
                <a:spcPct val="107000"/>
              </a:lnSpc>
              <a:spcAft>
                <a:spcPts val="800"/>
              </a:spcAft>
            </a:pPr>
            <a:endParaRPr lang="en-IN" sz="1800"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R2 score for Linear Regression over bootstrapping</a:t>
            </a: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a:t>
            </a:r>
            <a:r>
              <a:rPr lang="en-IN"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rPr>
              <a:t>0.38076453995817156</a:t>
            </a:r>
            <a:endParaRPr lang="en-IN"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71B412E-2D26-7E6B-2D9F-C825410828A3}"/>
              </a:ext>
            </a:extLst>
          </p:cNvPr>
          <p:cNvPicPr>
            <a:picLocks noChangeAspect="1"/>
          </p:cNvPicPr>
          <p:nvPr/>
        </p:nvPicPr>
        <p:blipFill>
          <a:blip r:embed="rId2"/>
          <a:stretch>
            <a:fillRect/>
          </a:stretch>
        </p:blipFill>
        <p:spPr>
          <a:xfrm>
            <a:off x="5648325" y="228600"/>
            <a:ext cx="5731510" cy="4409440"/>
          </a:xfrm>
          <a:prstGeom prst="rect">
            <a:avLst/>
          </a:prstGeom>
        </p:spPr>
      </p:pic>
    </p:spTree>
    <p:extLst>
      <p:ext uri="{BB962C8B-B14F-4D97-AF65-F5344CB8AC3E}">
        <p14:creationId xmlns:p14="http://schemas.microsoft.com/office/powerpoint/2010/main" val="213391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0E92-5724-0AA1-2428-AC830802CBE2}"/>
              </a:ext>
            </a:extLst>
          </p:cNvPr>
          <p:cNvSpPr>
            <a:spLocks noGrp="1"/>
          </p:cNvSpPr>
          <p:nvPr>
            <p:ph type="title"/>
          </p:nvPr>
        </p:nvSpPr>
        <p:spPr>
          <a:xfrm>
            <a:off x="254000" y="182880"/>
            <a:ext cx="11694160" cy="6400800"/>
          </a:xfrm>
        </p:spPr>
        <p:txBody>
          <a:bodyPr/>
          <a:lstStyle/>
          <a:p>
            <a:r>
              <a:rPr lang="en-IN" dirty="0">
                <a:solidFill>
                  <a:srgbClr val="FF0000"/>
                </a:solidFill>
              </a:rPr>
              <a:t>SVM(SUPPORT VECTOR MACHINE):</a:t>
            </a:r>
            <a:br>
              <a:rPr lang="en-IN" dirty="0"/>
            </a:br>
            <a:r>
              <a:rPr lang="en-US" sz="2400" b="0" i="0" dirty="0">
                <a:solidFill>
                  <a:schemeClr val="tx1"/>
                </a:solidFill>
                <a:effectLst/>
                <a:latin typeface="Nunito" panose="020F0502020204030204" pitchFamily="2"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endParaRPr lang="en-IN" sz="2400" dirty="0">
              <a:solidFill>
                <a:schemeClr val="tx1"/>
              </a:solidFill>
            </a:endParaRPr>
          </a:p>
        </p:txBody>
      </p:sp>
      <p:pic>
        <p:nvPicPr>
          <p:cNvPr id="7" name="Picture 6">
            <a:extLst>
              <a:ext uri="{FF2B5EF4-FFF2-40B4-BE49-F238E27FC236}">
                <a16:creationId xmlns:a16="http://schemas.microsoft.com/office/drawing/2014/main" id="{0982F0CF-6356-C8FE-BBF9-484583DA9A16}"/>
              </a:ext>
            </a:extLst>
          </p:cNvPr>
          <p:cNvPicPr>
            <a:picLocks noChangeAspect="1"/>
          </p:cNvPicPr>
          <p:nvPr/>
        </p:nvPicPr>
        <p:blipFill>
          <a:blip r:embed="rId2"/>
          <a:stretch>
            <a:fillRect/>
          </a:stretch>
        </p:blipFill>
        <p:spPr>
          <a:xfrm>
            <a:off x="3353751" y="3225800"/>
            <a:ext cx="5045995" cy="3357880"/>
          </a:xfrm>
          <a:prstGeom prst="rect">
            <a:avLst/>
          </a:prstGeom>
        </p:spPr>
      </p:pic>
    </p:spTree>
    <p:extLst>
      <p:ext uri="{BB962C8B-B14F-4D97-AF65-F5344CB8AC3E}">
        <p14:creationId xmlns:p14="http://schemas.microsoft.com/office/powerpoint/2010/main" val="416544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BEE1D-BE12-8B34-9D96-B620427DBB27}"/>
              </a:ext>
            </a:extLst>
          </p:cNvPr>
          <p:cNvSpPr>
            <a:spLocks noGrp="1"/>
          </p:cNvSpPr>
          <p:nvPr>
            <p:ph idx="1"/>
          </p:nvPr>
        </p:nvSpPr>
        <p:spPr>
          <a:xfrm>
            <a:off x="0" y="0"/>
            <a:ext cx="12192000" cy="6858000"/>
          </a:xfrm>
        </p:spPr>
        <p:txBody>
          <a:bodyPr/>
          <a:lstStyle/>
          <a:p>
            <a:pPr marL="0" indent="0">
              <a:buNone/>
            </a:pPr>
            <a:r>
              <a:rPr lang="en-IN" b="1" dirty="0">
                <a:solidFill>
                  <a:srgbClr val="C00000"/>
                </a:solidFill>
              </a:rPr>
              <a:t>SVM  VALUES OF MY PROJECT:</a:t>
            </a:r>
          </a:p>
          <a:p>
            <a:pPr marL="0" indent="0">
              <a:buNone/>
            </a:pPr>
            <a:r>
              <a:rPr lang="en-IN" b="1" dirty="0">
                <a:solidFill>
                  <a:schemeClr val="tx1">
                    <a:lumMod val="95000"/>
                  </a:schemeClr>
                </a:solidFill>
              </a:rPr>
              <a:t>MSE(Mean square error):</a:t>
            </a:r>
            <a:r>
              <a:rPr lang="en-IN" sz="1800" dirty="0">
                <a:solidFill>
                  <a:schemeClr val="tx1">
                    <a:lumMod val="95000"/>
                  </a:schemeClr>
                </a:solidFill>
                <a:effectLst/>
                <a:latin typeface="Courier New" panose="02070309020205020404" pitchFamily="49" charset="0"/>
                <a:ea typeface="Calibri" panose="020F0502020204030204" pitchFamily="34" charset="0"/>
              </a:rPr>
              <a:t>0.006790699748349241</a:t>
            </a:r>
          </a:p>
          <a:p>
            <a:pPr marL="0" indent="0">
              <a:buNone/>
            </a:pPr>
            <a:r>
              <a:rPr lang="en-IN" sz="1800" b="1" dirty="0">
                <a:solidFill>
                  <a:schemeClr val="tx1">
                    <a:lumMod val="95000"/>
                  </a:schemeClr>
                </a:solidFill>
                <a:latin typeface="Courier New" panose="02070309020205020404" pitchFamily="49" charset="0"/>
                <a:ea typeface="Calibri" panose="020F0502020204030204" pitchFamily="34" charset="0"/>
              </a:rPr>
              <a:t>RELATED GRAPH:</a:t>
            </a:r>
          </a:p>
          <a:p>
            <a:pPr marL="0" indent="0">
              <a:buNone/>
            </a:pPr>
            <a:endParaRPr lang="en-IN" b="1" dirty="0">
              <a:solidFill>
                <a:schemeClr val="tx1">
                  <a:lumMod val="95000"/>
                </a:schemeClr>
              </a:solidFill>
            </a:endParaRPr>
          </a:p>
        </p:txBody>
      </p:sp>
      <p:pic>
        <p:nvPicPr>
          <p:cNvPr id="5" name="Picture 4">
            <a:extLst>
              <a:ext uri="{FF2B5EF4-FFF2-40B4-BE49-F238E27FC236}">
                <a16:creationId xmlns:a16="http://schemas.microsoft.com/office/drawing/2014/main" id="{F48AB740-DCBF-E281-C773-BA840B20583D}"/>
              </a:ext>
            </a:extLst>
          </p:cNvPr>
          <p:cNvPicPr>
            <a:picLocks noChangeAspect="1"/>
          </p:cNvPicPr>
          <p:nvPr/>
        </p:nvPicPr>
        <p:blipFill>
          <a:blip r:embed="rId2"/>
          <a:stretch>
            <a:fillRect/>
          </a:stretch>
        </p:blipFill>
        <p:spPr>
          <a:xfrm>
            <a:off x="3230245" y="1584325"/>
            <a:ext cx="5731510" cy="3689350"/>
          </a:xfrm>
          <a:prstGeom prst="rect">
            <a:avLst/>
          </a:prstGeom>
        </p:spPr>
      </p:pic>
    </p:spTree>
    <p:extLst>
      <p:ext uri="{BB962C8B-B14F-4D97-AF65-F5344CB8AC3E}">
        <p14:creationId xmlns:p14="http://schemas.microsoft.com/office/powerpoint/2010/main" val="207654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BE6D3-4C16-9510-F571-0EDF382298C6}"/>
              </a:ext>
            </a:extLst>
          </p:cNvPr>
          <p:cNvSpPr>
            <a:spLocks noGrp="1"/>
          </p:cNvSpPr>
          <p:nvPr>
            <p:ph idx="1"/>
          </p:nvPr>
        </p:nvSpPr>
        <p:spPr>
          <a:xfrm>
            <a:off x="0" y="0"/>
            <a:ext cx="12192000" cy="6858000"/>
          </a:xfrm>
        </p:spPr>
        <p:txBody>
          <a:bodyPr/>
          <a:lstStyle/>
          <a:p>
            <a:pPr marL="0" indent="0">
              <a:buNone/>
            </a:pPr>
            <a:r>
              <a:rPr lang="en-IN" b="1" dirty="0">
                <a:solidFill>
                  <a:srgbClr val="C00000"/>
                </a:solidFill>
              </a:rPr>
              <a:t>SVM VALUES OF MY PROJECT:</a:t>
            </a:r>
          </a:p>
          <a:p>
            <a:pPr marL="0" indent="0">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R2 score for SVM:</a:t>
            </a:r>
            <a:r>
              <a:rPr lang="en-IN" sz="2400" kern="100" dirty="0">
                <a:effectLst/>
                <a:latin typeface="Courier New" panose="02070309020205020404" pitchFamily="49" charset="0"/>
                <a:ea typeface="Calibri" panose="020F0502020204030204" pitchFamily="34" charset="0"/>
                <a:cs typeface="Times New Roman" panose="02020603050405020304" pitchFamily="18" charset="0"/>
              </a:rPr>
              <a:t> 0.985966337644622</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solidFill>
                  <a:schemeClr val="tx1">
                    <a:lumMod val="95000"/>
                  </a:schemeClr>
                </a:solidFill>
                <a:latin typeface="Courier New" panose="02070309020205020404" pitchFamily="49" charset="0"/>
                <a:ea typeface="Calibri" panose="020F0502020204030204" pitchFamily="34" charset="0"/>
              </a:rPr>
              <a:t>RELATED GRAPH:</a:t>
            </a:r>
          </a:p>
          <a:p>
            <a:pPr marL="0" indent="0">
              <a:buNone/>
            </a:pPr>
            <a:endParaRPr lang="en-IN" b="1" dirty="0">
              <a:solidFill>
                <a:srgbClr val="C00000"/>
              </a:solidFill>
            </a:endParaRPr>
          </a:p>
        </p:txBody>
      </p:sp>
      <p:pic>
        <p:nvPicPr>
          <p:cNvPr id="4" name="Picture 3">
            <a:extLst>
              <a:ext uri="{FF2B5EF4-FFF2-40B4-BE49-F238E27FC236}">
                <a16:creationId xmlns:a16="http://schemas.microsoft.com/office/drawing/2014/main" id="{9A4502DF-E8B9-2420-D20F-CA7F208801B3}"/>
              </a:ext>
            </a:extLst>
          </p:cNvPr>
          <p:cNvPicPr>
            <a:picLocks noChangeAspect="1"/>
          </p:cNvPicPr>
          <p:nvPr/>
        </p:nvPicPr>
        <p:blipFill>
          <a:blip r:embed="rId2"/>
          <a:stretch>
            <a:fillRect/>
          </a:stretch>
        </p:blipFill>
        <p:spPr>
          <a:xfrm>
            <a:off x="4246880" y="1772257"/>
            <a:ext cx="7565554" cy="4709822"/>
          </a:xfrm>
          <a:prstGeom prst="rect">
            <a:avLst/>
          </a:prstGeom>
        </p:spPr>
      </p:pic>
    </p:spTree>
    <p:extLst>
      <p:ext uri="{BB962C8B-B14F-4D97-AF65-F5344CB8AC3E}">
        <p14:creationId xmlns:p14="http://schemas.microsoft.com/office/powerpoint/2010/main" val="228480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9C4E3-C5FF-1FA0-3248-F71117F53C32}"/>
              </a:ext>
            </a:extLst>
          </p:cNvPr>
          <p:cNvSpPr>
            <a:spLocks noGrp="1"/>
          </p:cNvSpPr>
          <p:nvPr>
            <p:ph idx="1"/>
          </p:nvPr>
        </p:nvSpPr>
        <p:spPr>
          <a:xfrm>
            <a:off x="0" y="0"/>
            <a:ext cx="12192000" cy="6858000"/>
          </a:xfrm>
        </p:spPr>
        <p:txBody>
          <a:bodyPr/>
          <a:lstStyle/>
          <a:p>
            <a:pPr marL="0" indent="0">
              <a:buNone/>
            </a:pPr>
            <a:r>
              <a:rPr lang="en-IN" b="1" dirty="0">
                <a:solidFill>
                  <a:schemeClr val="accent1">
                    <a:lumMod val="60000"/>
                    <a:lumOff val="40000"/>
                  </a:schemeClr>
                </a:solidFill>
              </a:rPr>
              <a:t>APPLYING BOOTSRAPPING FOR MY PROJECT</a:t>
            </a:r>
          </a:p>
          <a:p>
            <a:pPr marL="0" indent="0">
              <a:buNone/>
            </a:pPr>
            <a:r>
              <a:rPr lang="en-IN" b="1" dirty="0">
                <a:solidFill>
                  <a:schemeClr val="tx1">
                    <a:lumMod val="95000"/>
                  </a:schemeClr>
                </a:solidFill>
              </a:rPr>
              <a:t>MSE(Mean square error):</a:t>
            </a:r>
            <a:r>
              <a:rPr lang="en-IN" sz="2000" dirty="0">
                <a:solidFill>
                  <a:schemeClr val="tx1">
                    <a:lumMod val="95000"/>
                  </a:schemeClr>
                </a:solidFill>
                <a:effectLst/>
                <a:latin typeface="Courier New" panose="02070309020205020404" pitchFamily="49" charset="0"/>
                <a:ea typeface="Calibri" panose="020F0502020204030204" pitchFamily="34" charset="0"/>
              </a:rPr>
              <a:t>0.006790699748349241</a:t>
            </a:r>
          </a:p>
          <a:p>
            <a:pPr marL="0" indent="0">
              <a:buNone/>
            </a:pPr>
            <a:r>
              <a:rPr lang="en-IN" sz="2000" b="1" dirty="0">
                <a:solidFill>
                  <a:schemeClr val="tx1">
                    <a:lumMod val="95000"/>
                  </a:schemeClr>
                </a:solidFill>
                <a:latin typeface="Courier New" panose="02070309020205020404" pitchFamily="49" charset="0"/>
                <a:ea typeface="Calibri" panose="020F0502020204030204" pitchFamily="34" charset="0"/>
              </a:rPr>
              <a:t>RELATED GRAPH:</a:t>
            </a:r>
          </a:p>
          <a:p>
            <a:pPr marL="0" indent="0">
              <a:buNone/>
            </a:pPr>
            <a:endParaRPr lang="en-IN" dirty="0"/>
          </a:p>
        </p:txBody>
      </p:sp>
      <p:pic>
        <p:nvPicPr>
          <p:cNvPr id="4" name="Picture 3">
            <a:extLst>
              <a:ext uri="{FF2B5EF4-FFF2-40B4-BE49-F238E27FC236}">
                <a16:creationId xmlns:a16="http://schemas.microsoft.com/office/drawing/2014/main" id="{37FA1443-FBAB-CD89-A3BA-5C0AB4A1D0AE}"/>
              </a:ext>
            </a:extLst>
          </p:cNvPr>
          <p:cNvPicPr>
            <a:picLocks noChangeAspect="1"/>
          </p:cNvPicPr>
          <p:nvPr/>
        </p:nvPicPr>
        <p:blipFill>
          <a:blip r:embed="rId2"/>
          <a:stretch>
            <a:fillRect/>
          </a:stretch>
        </p:blipFill>
        <p:spPr>
          <a:xfrm>
            <a:off x="3375181" y="1778000"/>
            <a:ext cx="7668738" cy="4653410"/>
          </a:xfrm>
          <a:prstGeom prst="rect">
            <a:avLst/>
          </a:prstGeom>
        </p:spPr>
      </p:pic>
    </p:spTree>
    <p:extLst>
      <p:ext uri="{BB962C8B-B14F-4D97-AF65-F5344CB8AC3E}">
        <p14:creationId xmlns:p14="http://schemas.microsoft.com/office/powerpoint/2010/main" val="268455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80678-DE9C-E954-9434-2B9CAE1A0F31}"/>
              </a:ext>
            </a:extLst>
          </p:cNvPr>
          <p:cNvSpPr>
            <a:spLocks noGrp="1"/>
          </p:cNvSpPr>
          <p:nvPr>
            <p:ph idx="1"/>
          </p:nvPr>
        </p:nvSpPr>
        <p:spPr>
          <a:xfrm>
            <a:off x="0" y="-81280"/>
            <a:ext cx="12191999" cy="6939279"/>
          </a:xfrm>
        </p:spPr>
        <p:txBody>
          <a:bodyPr/>
          <a:lstStyle/>
          <a:p>
            <a:pPr marL="0" indent="0">
              <a:buNone/>
            </a:pPr>
            <a:r>
              <a:rPr lang="en-IN" b="1" kern="100" dirty="0">
                <a:solidFill>
                  <a:srgbClr val="C00000"/>
                </a:solidFill>
                <a:effectLst/>
                <a:latin typeface="Segoe UI Emoji" panose="020B0502040204020203" pitchFamily="34" charset="0"/>
                <a:ea typeface="Calibri" panose="020F0502020204030204" pitchFamily="34" charset="0"/>
                <a:cs typeface="Times New Roman" panose="02020603050405020304" pitchFamily="18" charset="0"/>
              </a:rPr>
              <a:t>KNN (K NEAREST NEIGHBOURS):</a:t>
            </a:r>
            <a:endParaRPr lang="en-IN"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chemeClr val="tx1">
                    <a:lumMod val="95000"/>
                  </a:schemeClr>
                </a:solidFill>
                <a:effectLst/>
                <a:latin typeface="Söhne"/>
              </a:rPr>
              <a:t>K-Nearest Neighbors (KNN) is a machine learning algorithm used for both classification and regression tasks. It makes predictions based on the majority class or average value of the K-nearest data points in a feature space. KNN works by measuring distances between data points and selecting the K-nearest neighbors to make predictions. The choice of K can impact the algorithm’s</a:t>
            </a:r>
            <a:r>
              <a:rPr lang="en-US" dirty="0">
                <a:solidFill>
                  <a:srgbClr val="374151"/>
                </a:solidFill>
                <a:latin typeface="Söhne"/>
              </a:rPr>
              <a:t> </a:t>
            </a:r>
            <a:r>
              <a:rPr lang="en-US" b="0" i="0" dirty="0">
                <a:effectLst/>
                <a:latin typeface="Söhne"/>
              </a:rPr>
              <a:t>performance, and it is a simple but often effective approach for various tasks.</a:t>
            </a:r>
          </a:p>
          <a:p>
            <a:pPr marL="0" indent="0">
              <a:buNone/>
            </a:pPr>
            <a:endParaRPr lang="en-US" dirty="0">
              <a:solidFill>
                <a:srgbClr val="374151"/>
              </a:solidFill>
              <a:latin typeface="Söhne"/>
            </a:endParaRPr>
          </a:p>
          <a:p>
            <a:pPr marL="0" indent="0">
              <a:buNone/>
            </a:pPr>
            <a:endParaRPr lang="en-US" b="0" i="0" dirty="0">
              <a:solidFill>
                <a:schemeClr val="tx1">
                  <a:lumMod val="95000"/>
                </a:schemeClr>
              </a:solidFill>
              <a:effectLst/>
              <a:latin typeface="Söhne"/>
            </a:endParaRPr>
          </a:p>
        </p:txBody>
      </p:sp>
      <p:pic>
        <p:nvPicPr>
          <p:cNvPr id="1028" name="Picture 4" descr="K-Nearest Neighbor (KNN) Explained | Machine Learning Archive">
            <a:extLst>
              <a:ext uri="{FF2B5EF4-FFF2-40B4-BE49-F238E27FC236}">
                <a16:creationId xmlns:a16="http://schemas.microsoft.com/office/drawing/2014/main" id="{3033A9C8-F2FF-3D36-098B-6691CF905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034" y="2196662"/>
            <a:ext cx="5214862" cy="298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31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9F073-A85A-4028-04DB-A36E8EFE6467}"/>
              </a:ext>
            </a:extLst>
          </p:cNvPr>
          <p:cNvSpPr>
            <a:spLocks noGrp="1"/>
          </p:cNvSpPr>
          <p:nvPr>
            <p:ph idx="1"/>
          </p:nvPr>
        </p:nvSpPr>
        <p:spPr>
          <a:xfrm>
            <a:off x="0" y="0"/>
            <a:ext cx="12192000" cy="6939280"/>
          </a:xfrm>
        </p:spPr>
        <p:txBody>
          <a:bodyPr/>
          <a:lstStyle/>
          <a:p>
            <a:pPr marL="0" indent="0">
              <a:buNone/>
            </a:pPr>
            <a:r>
              <a:rPr lang="en-IN" b="1" dirty="0">
                <a:solidFill>
                  <a:srgbClr val="C00000"/>
                </a:solidFill>
              </a:rPr>
              <a:t>KNN VALUES OF MY PROJECT:</a:t>
            </a:r>
          </a:p>
          <a:p>
            <a:pPr marL="0" indent="0">
              <a:buNone/>
            </a:pP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MSE FOR KNN: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ourier New" panose="02070309020205020404" pitchFamily="49" charset="0"/>
                <a:ea typeface="Calibri" panose="020F0502020204030204" pitchFamily="34" charset="0"/>
                <a:cs typeface="Times New Roman" panose="02020603050405020304" pitchFamily="18" charset="0"/>
              </a:rPr>
              <a:t>0.0015105521909583972</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C00000"/>
              </a:solidFill>
            </a:endParaRPr>
          </a:p>
          <a:p>
            <a:pPr marL="0" indent="0">
              <a:buNone/>
            </a:pPr>
            <a:endParaRPr lang="en-IN" dirty="0"/>
          </a:p>
        </p:txBody>
      </p:sp>
      <p:pic>
        <p:nvPicPr>
          <p:cNvPr id="4" name="Picture 3">
            <a:extLst>
              <a:ext uri="{FF2B5EF4-FFF2-40B4-BE49-F238E27FC236}">
                <a16:creationId xmlns:a16="http://schemas.microsoft.com/office/drawing/2014/main" id="{48621B45-4935-C2D5-82F8-F0AB47F886A9}"/>
              </a:ext>
            </a:extLst>
          </p:cNvPr>
          <p:cNvPicPr>
            <a:picLocks noChangeAspect="1"/>
          </p:cNvPicPr>
          <p:nvPr/>
        </p:nvPicPr>
        <p:blipFill>
          <a:blip r:embed="rId2"/>
          <a:stretch>
            <a:fillRect/>
          </a:stretch>
        </p:blipFill>
        <p:spPr>
          <a:xfrm>
            <a:off x="5528857" y="2011680"/>
            <a:ext cx="4936578" cy="3838892"/>
          </a:xfrm>
          <a:prstGeom prst="rect">
            <a:avLst/>
          </a:prstGeom>
        </p:spPr>
      </p:pic>
    </p:spTree>
    <p:extLst>
      <p:ext uri="{BB962C8B-B14F-4D97-AF65-F5344CB8AC3E}">
        <p14:creationId xmlns:p14="http://schemas.microsoft.com/office/powerpoint/2010/main" val="164871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531AF-A64A-9E8D-31C1-4BF5CC6999CA}"/>
              </a:ext>
            </a:extLst>
          </p:cNvPr>
          <p:cNvSpPr>
            <a:spLocks noGrp="1"/>
          </p:cNvSpPr>
          <p:nvPr>
            <p:ph idx="1"/>
          </p:nvPr>
        </p:nvSpPr>
        <p:spPr>
          <a:xfrm>
            <a:off x="0" y="0"/>
            <a:ext cx="12192000" cy="6858000"/>
          </a:xfrm>
        </p:spPr>
        <p:txBody>
          <a:bodyPr/>
          <a:lstStyle/>
          <a:p>
            <a:pPr marL="0" indent="0">
              <a:buNone/>
            </a:pPr>
            <a:r>
              <a:rPr lang="en-IN" b="1" dirty="0">
                <a:solidFill>
                  <a:srgbClr val="C00000"/>
                </a:solidFill>
              </a:rPr>
              <a:t>KNN VALUES OF MY PROJECT:</a:t>
            </a:r>
          </a:p>
          <a:p>
            <a:pPr marL="0" indent="0">
              <a:buNone/>
            </a:pPr>
            <a:r>
              <a:rPr lang="en-US" sz="1200" b="0" i="0" dirty="0">
                <a:solidFill>
                  <a:schemeClr val="tx1">
                    <a:lumMod val="95000"/>
                  </a:schemeClr>
                </a:solidFill>
                <a:effectLst/>
                <a:latin typeface="Courier New" panose="02070309020205020404" pitchFamily="49" charset="0"/>
              </a:rPr>
              <a:t>K=1, R-squared Score: 0.9988</a:t>
            </a:r>
          </a:p>
          <a:p>
            <a:pPr marL="0" indent="0">
              <a:buNone/>
            </a:pPr>
            <a:r>
              <a:rPr lang="en-US" sz="1200" b="0" i="0" dirty="0">
                <a:effectLst/>
                <a:latin typeface="Courier New" panose="02070309020205020404" pitchFamily="49" charset="0"/>
              </a:rPr>
              <a:t>K=2, R-squared Score: 0.9985</a:t>
            </a:r>
          </a:p>
          <a:p>
            <a:pPr marL="0" indent="0">
              <a:buNone/>
            </a:pPr>
            <a:r>
              <a:rPr lang="en-US" sz="1200" b="0" i="0" dirty="0">
                <a:effectLst/>
                <a:latin typeface="Courier New" panose="02070309020205020404" pitchFamily="49" charset="0"/>
              </a:rPr>
              <a:t> K=3, R-squared Score: 0.9976</a:t>
            </a:r>
          </a:p>
          <a:p>
            <a:pPr marL="0" indent="0">
              <a:buNone/>
            </a:pPr>
            <a:r>
              <a:rPr lang="en-US" sz="1200" b="0" i="0" dirty="0">
                <a:effectLst/>
                <a:latin typeface="Courier New" panose="02070309020205020404" pitchFamily="49" charset="0"/>
              </a:rPr>
              <a:t> K=4, R-squared Score: 0.9975</a:t>
            </a:r>
          </a:p>
          <a:p>
            <a:pPr marL="0" indent="0">
              <a:buNone/>
            </a:pPr>
            <a:r>
              <a:rPr lang="en-US" sz="1200" b="0" i="0" dirty="0">
                <a:effectLst/>
                <a:latin typeface="Courier New" panose="02070309020205020404" pitchFamily="49" charset="0"/>
              </a:rPr>
              <a:t>K=5, R-squared Score: 0.9969 </a:t>
            </a:r>
          </a:p>
          <a:p>
            <a:pPr marL="0" indent="0">
              <a:buNone/>
            </a:pPr>
            <a:r>
              <a:rPr lang="en-US" sz="1200" b="0" i="0" dirty="0">
                <a:effectLst/>
                <a:latin typeface="Courier New" panose="02070309020205020404" pitchFamily="49" charset="0"/>
              </a:rPr>
              <a:t>K=6, R-squared Score: 0.9960 </a:t>
            </a:r>
          </a:p>
          <a:p>
            <a:pPr marL="0" indent="0">
              <a:buNone/>
            </a:pPr>
            <a:r>
              <a:rPr lang="en-US" sz="1200" b="0" i="0" dirty="0">
                <a:effectLst/>
                <a:latin typeface="Courier New" panose="02070309020205020404" pitchFamily="49" charset="0"/>
              </a:rPr>
              <a:t>K=7, R-squared Score: 0.9957</a:t>
            </a:r>
          </a:p>
          <a:p>
            <a:pPr marL="0" indent="0">
              <a:buNone/>
            </a:pPr>
            <a:r>
              <a:rPr lang="en-US" sz="1200" b="0" i="0" dirty="0">
                <a:effectLst/>
                <a:latin typeface="Courier New" panose="02070309020205020404" pitchFamily="49" charset="0"/>
              </a:rPr>
              <a:t> K=8, R-squared Score: 0.9944</a:t>
            </a:r>
          </a:p>
          <a:p>
            <a:pPr marL="0" indent="0">
              <a:buNone/>
            </a:pPr>
            <a:r>
              <a:rPr lang="en-US" sz="1200" b="0" i="0" dirty="0">
                <a:effectLst/>
                <a:latin typeface="Courier New" panose="02070309020205020404" pitchFamily="49" charset="0"/>
              </a:rPr>
              <a:t> K=9, R-squared Score: 0.9938</a:t>
            </a:r>
          </a:p>
          <a:p>
            <a:pPr marL="0" indent="0">
              <a:buNone/>
            </a:pPr>
            <a:r>
              <a:rPr lang="en-US" sz="1200" b="0" i="0" dirty="0">
                <a:solidFill>
                  <a:schemeClr val="tx1">
                    <a:lumMod val="95000"/>
                  </a:schemeClr>
                </a:solidFill>
                <a:effectLst/>
                <a:latin typeface="Courier New" panose="02070309020205020404" pitchFamily="49" charset="0"/>
              </a:rPr>
              <a:t>K=10, R-squared Score: 0.9922 </a:t>
            </a:r>
          </a:p>
          <a:p>
            <a:pPr marL="0" indent="0">
              <a:buNone/>
            </a:pPr>
            <a:r>
              <a:rPr lang="en-US" sz="1200" b="0" i="0" dirty="0">
                <a:solidFill>
                  <a:schemeClr val="tx1">
                    <a:lumMod val="95000"/>
                  </a:schemeClr>
                </a:solidFill>
                <a:effectLst/>
                <a:latin typeface="Courier New" panose="02070309020205020404" pitchFamily="49" charset="0"/>
              </a:rPr>
              <a:t>K=11, R-squared Score: 0.9900 </a:t>
            </a:r>
          </a:p>
          <a:p>
            <a:pPr marL="0" indent="0">
              <a:buNone/>
            </a:pPr>
            <a:r>
              <a:rPr lang="en-US" sz="1200" b="0" i="0" dirty="0">
                <a:solidFill>
                  <a:schemeClr val="tx1">
                    <a:lumMod val="95000"/>
                  </a:schemeClr>
                </a:solidFill>
                <a:effectLst/>
                <a:latin typeface="Courier New" panose="02070309020205020404" pitchFamily="49" charset="0"/>
              </a:rPr>
              <a:t>K=12, R-squared Score: 0.9884</a:t>
            </a:r>
          </a:p>
          <a:p>
            <a:pPr marL="0" indent="0">
              <a:buNone/>
            </a:pPr>
            <a:r>
              <a:rPr lang="en-US" sz="1200" b="0" i="0" dirty="0">
                <a:solidFill>
                  <a:schemeClr val="tx1">
                    <a:lumMod val="95000"/>
                  </a:schemeClr>
                </a:solidFill>
                <a:effectLst/>
                <a:latin typeface="Courier New" panose="02070309020205020404" pitchFamily="49" charset="0"/>
              </a:rPr>
              <a:t> K=13, R-squared Score: 0.9861 </a:t>
            </a:r>
          </a:p>
          <a:p>
            <a:pPr marL="0" indent="0">
              <a:buNone/>
            </a:pPr>
            <a:r>
              <a:rPr lang="en-US" sz="1200" b="0" i="0" dirty="0">
                <a:solidFill>
                  <a:schemeClr val="tx1">
                    <a:lumMod val="95000"/>
                  </a:schemeClr>
                </a:solidFill>
                <a:effectLst/>
                <a:latin typeface="Courier New" panose="02070309020205020404" pitchFamily="49" charset="0"/>
              </a:rPr>
              <a:t>K=14, R-squared Score: 0.9831</a:t>
            </a:r>
          </a:p>
          <a:p>
            <a:pPr marL="0" indent="0">
              <a:buNone/>
            </a:pPr>
            <a:r>
              <a:rPr lang="en-US" sz="1200" b="0" i="0" dirty="0">
                <a:solidFill>
                  <a:schemeClr val="tx1">
                    <a:lumMod val="95000"/>
                  </a:schemeClr>
                </a:solidFill>
                <a:effectLst/>
                <a:latin typeface="Courier New" panose="02070309020205020404" pitchFamily="49" charset="0"/>
              </a:rPr>
              <a:t> K=15, R-squared Score: 0.9807 </a:t>
            </a:r>
          </a:p>
          <a:p>
            <a:pPr marL="0" indent="0">
              <a:buNone/>
            </a:pPr>
            <a:r>
              <a:rPr lang="en-US" sz="1200" b="0" i="0" dirty="0">
                <a:solidFill>
                  <a:schemeClr val="tx1">
                    <a:lumMod val="95000"/>
                  </a:schemeClr>
                </a:solidFill>
                <a:effectLst/>
                <a:latin typeface="Courier New" panose="02070309020205020404" pitchFamily="49" charset="0"/>
              </a:rPr>
              <a:t>K=16, R-squared Score: 0.9774</a:t>
            </a:r>
          </a:p>
          <a:p>
            <a:pPr marL="0" indent="0">
              <a:buNone/>
            </a:pPr>
            <a:r>
              <a:rPr lang="en-US" sz="1200" b="0" i="0" dirty="0">
                <a:solidFill>
                  <a:schemeClr val="tx1">
                    <a:lumMod val="95000"/>
                  </a:schemeClr>
                </a:solidFill>
                <a:effectLst/>
                <a:latin typeface="Courier New" panose="02070309020205020404" pitchFamily="49" charset="0"/>
              </a:rPr>
              <a:t> K=17, R-squared Score: 0.9734</a:t>
            </a:r>
          </a:p>
          <a:p>
            <a:pPr marL="0" indent="0">
              <a:buNone/>
            </a:pPr>
            <a:r>
              <a:rPr lang="en-US" sz="1200" b="0" i="0" dirty="0">
                <a:solidFill>
                  <a:schemeClr val="tx1">
                    <a:lumMod val="95000"/>
                  </a:schemeClr>
                </a:solidFill>
                <a:effectLst/>
                <a:latin typeface="Courier New" panose="02070309020205020404" pitchFamily="49" charset="0"/>
              </a:rPr>
              <a:t> K=18, R-squared Score: 0.9691</a:t>
            </a:r>
          </a:p>
          <a:p>
            <a:pPr marL="0" indent="0">
              <a:buNone/>
            </a:pPr>
            <a:endParaRPr lang="en-IN" sz="1200" dirty="0">
              <a:solidFill>
                <a:schemeClr val="tx1">
                  <a:lumMod val="95000"/>
                </a:schemeClr>
              </a:solidFill>
            </a:endParaRPr>
          </a:p>
          <a:p>
            <a:pPr marL="0" indent="0">
              <a:buNone/>
            </a:pPr>
            <a:endParaRPr lang="en-IN" sz="1000" dirty="0">
              <a:solidFill>
                <a:schemeClr val="tx1">
                  <a:lumMod val="95000"/>
                </a:schemeClr>
              </a:solidFill>
            </a:endParaRPr>
          </a:p>
        </p:txBody>
      </p:sp>
    </p:spTree>
    <p:extLst>
      <p:ext uri="{BB962C8B-B14F-4D97-AF65-F5344CB8AC3E}">
        <p14:creationId xmlns:p14="http://schemas.microsoft.com/office/powerpoint/2010/main" val="112852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D32A7-6308-394E-964C-EA5FBE11AB09}"/>
              </a:ext>
            </a:extLst>
          </p:cNvPr>
          <p:cNvSpPr>
            <a:spLocks noGrp="1"/>
          </p:cNvSpPr>
          <p:nvPr>
            <p:ph idx="1"/>
          </p:nvPr>
        </p:nvSpPr>
        <p:spPr>
          <a:xfrm>
            <a:off x="0" y="9022"/>
            <a:ext cx="12283440" cy="7407777"/>
          </a:xfrm>
        </p:spPr>
        <p:txBody>
          <a:bodyPr/>
          <a:lstStyle/>
          <a:p>
            <a:pPr marL="0" indent="0">
              <a:buNone/>
            </a:pPr>
            <a:r>
              <a:rPr lang="en-IN" b="1" dirty="0">
                <a:solidFill>
                  <a:schemeClr val="accent1">
                    <a:lumMod val="60000"/>
                    <a:lumOff val="40000"/>
                  </a:schemeClr>
                </a:solidFill>
              </a:rPr>
              <a:t>APPLYING BOOTSRAPPING FOR MY PROJECT:</a:t>
            </a:r>
          </a:p>
          <a:p>
            <a:pPr marL="0" indent="0">
              <a:buNone/>
            </a:pPr>
            <a:r>
              <a:rPr lang="en-IN" sz="1800" kern="100" dirty="0">
                <a:effectLst/>
                <a:latin typeface="Segoe UI Emoji" panose="020B0502040204020203" pitchFamily="34" charset="0"/>
                <a:ea typeface="Calibri" panose="020F0502020204030204" pitchFamily="34" charset="0"/>
                <a:cs typeface="Courier New" panose="02070309020205020404" pitchFamily="49" charset="0"/>
              </a:rPr>
              <a:t>MSE VALUE: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0.08347223157499661</a:t>
            </a: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chemeClr val="accent1">
                  <a:lumMod val="60000"/>
                  <a:lumOff val="40000"/>
                </a:schemeClr>
              </a:solidFill>
            </a:endParaRPr>
          </a:p>
          <a:p>
            <a:pPr marL="0" indent="0">
              <a:buNone/>
            </a:pPr>
            <a:endParaRPr lang="en-IN" dirty="0"/>
          </a:p>
        </p:txBody>
      </p:sp>
      <p:pic>
        <p:nvPicPr>
          <p:cNvPr id="4" name="Picture 3">
            <a:extLst>
              <a:ext uri="{FF2B5EF4-FFF2-40B4-BE49-F238E27FC236}">
                <a16:creationId xmlns:a16="http://schemas.microsoft.com/office/drawing/2014/main" id="{C4C80605-6AE1-FC32-EA97-C69A14E35E0E}"/>
              </a:ext>
            </a:extLst>
          </p:cNvPr>
          <p:cNvPicPr>
            <a:picLocks noChangeAspect="1"/>
          </p:cNvPicPr>
          <p:nvPr/>
        </p:nvPicPr>
        <p:blipFill>
          <a:blip r:embed="rId2"/>
          <a:stretch>
            <a:fillRect/>
          </a:stretch>
        </p:blipFill>
        <p:spPr>
          <a:xfrm>
            <a:off x="4065475" y="1899920"/>
            <a:ext cx="5901485" cy="4444095"/>
          </a:xfrm>
          <a:prstGeom prst="rect">
            <a:avLst/>
          </a:prstGeom>
        </p:spPr>
      </p:pic>
    </p:spTree>
    <p:extLst>
      <p:ext uri="{BB962C8B-B14F-4D97-AF65-F5344CB8AC3E}">
        <p14:creationId xmlns:p14="http://schemas.microsoft.com/office/powerpoint/2010/main" val="250078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F26009-DDF5-3AD3-305A-6B682CCC9DDB}"/>
              </a:ext>
            </a:extLst>
          </p:cNvPr>
          <p:cNvSpPr>
            <a:spLocks noGrp="1"/>
          </p:cNvSpPr>
          <p:nvPr>
            <p:ph idx="1"/>
          </p:nvPr>
        </p:nvSpPr>
        <p:spPr>
          <a:xfrm>
            <a:off x="0" y="0"/>
            <a:ext cx="12192000" cy="8209280"/>
          </a:xfrm>
        </p:spPr>
        <p:txBody>
          <a:bodyPr/>
          <a:lstStyle/>
          <a:p>
            <a:pPr marL="0" indent="0">
              <a:buNone/>
            </a:pPr>
            <a:r>
              <a:rPr lang="en-US" b="1" i="0" dirty="0">
                <a:solidFill>
                  <a:srgbClr val="C00000"/>
                </a:solidFill>
                <a:effectLst/>
                <a:latin typeface="Google Sans"/>
              </a:rPr>
              <a:t>LASSO REGRESSION</a:t>
            </a:r>
            <a:r>
              <a:rPr lang="en-US" b="0" i="0" dirty="0">
                <a:solidFill>
                  <a:srgbClr val="C00000"/>
                </a:solidFill>
                <a:effectLst/>
                <a:latin typeface="Google Sans"/>
              </a:rPr>
              <a:t>:</a:t>
            </a:r>
          </a:p>
          <a:p>
            <a:pPr marL="0" indent="0">
              <a:buNone/>
            </a:pPr>
            <a:r>
              <a:rPr lang="en-US" b="0" i="0" dirty="0">
                <a:solidFill>
                  <a:schemeClr val="tx1">
                    <a:lumMod val="95000"/>
                  </a:schemeClr>
                </a:solidFill>
                <a:effectLst/>
                <a:latin typeface="Google Sans"/>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a:t>
            </a:r>
          </a:p>
          <a:p>
            <a:pPr marL="0" indent="0">
              <a:buNone/>
            </a:pPr>
            <a:endParaRPr lang="en-IN" b="1" dirty="0">
              <a:solidFill>
                <a:schemeClr val="tx1">
                  <a:lumMod val="95000"/>
                </a:schemeClr>
              </a:solidFill>
            </a:endParaRPr>
          </a:p>
        </p:txBody>
      </p:sp>
      <p:pic>
        <p:nvPicPr>
          <p:cNvPr id="4100" name="Picture 4" descr="Lasso Regression clearly explained">
            <a:extLst>
              <a:ext uri="{FF2B5EF4-FFF2-40B4-BE49-F238E27FC236}">
                <a16:creationId xmlns:a16="http://schemas.microsoft.com/office/drawing/2014/main" id="{F9AFD759-2D12-7558-4F24-93B32514F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202" y="2854960"/>
            <a:ext cx="4675172" cy="274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6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8238-09C2-48D2-3072-465984EE6858}"/>
              </a:ext>
            </a:extLst>
          </p:cNvPr>
          <p:cNvSpPr>
            <a:spLocks noGrp="1"/>
          </p:cNvSpPr>
          <p:nvPr>
            <p:ph type="title"/>
          </p:nvPr>
        </p:nvSpPr>
        <p:spPr>
          <a:xfrm>
            <a:off x="4704080" y="1442720"/>
            <a:ext cx="8034482" cy="3525520"/>
          </a:xfrm>
        </p:spPr>
        <p:txBody>
          <a:bodyPr>
            <a:normAutofit fontScale="90000"/>
          </a:bodyPr>
          <a:lstStyle/>
          <a:p>
            <a:br>
              <a:rPr lang="en-IN" dirty="0"/>
            </a:br>
            <a:br>
              <a:rPr lang="en-IN" dirty="0"/>
            </a:br>
            <a:br>
              <a:rPr lang="en-IN" dirty="0"/>
            </a:br>
            <a:br>
              <a:rPr lang="en-IN" sz="2800" dirty="0">
                <a:solidFill>
                  <a:srgbClr val="00B0F0"/>
                </a:solidFill>
              </a:rPr>
            </a:br>
            <a:br>
              <a:rPr lang="en-IN" sz="2800" dirty="0">
                <a:solidFill>
                  <a:srgbClr val="00B0F0"/>
                </a:solidFill>
              </a:rPr>
            </a:br>
            <a:br>
              <a:rPr lang="en-IN" sz="2800" dirty="0">
                <a:solidFill>
                  <a:srgbClr val="00B0F0"/>
                </a:solidFill>
              </a:rPr>
            </a:br>
            <a:br>
              <a:rPr lang="en-IN" sz="2800" dirty="0">
                <a:solidFill>
                  <a:srgbClr val="00B0F0"/>
                </a:solidFill>
              </a:rPr>
            </a:br>
            <a:r>
              <a:rPr lang="en-IN" sz="2800" dirty="0">
                <a:solidFill>
                  <a:schemeClr val="tx1">
                    <a:lumMod val="95000"/>
                  </a:schemeClr>
                </a:solidFill>
              </a:rPr>
              <a:t>                                          </a:t>
            </a:r>
            <a:br>
              <a:rPr lang="en-IN" sz="2800" dirty="0">
                <a:solidFill>
                  <a:schemeClr val="tx1">
                    <a:lumMod val="95000"/>
                  </a:schemeClr>
                </a:solidFill>
              </a:rPr>
            </a:br>
            <a:r>
              <a:rPr lang="en-IN" sz="2800" dirty="0">
                <a:solidFill>
                  <a:schemeClr val="tx1">
                    <a:lumMod val="95000"/>
                  </a:schemeClr>
                </a:solidFill>
              </a:rPr>
              <a:t>                                                </a:t>
            </a:r>
            <a:br>
              <a:rPr lang="en-IN" sz="2800" dirty="0">
                <a:solidFill>
                  <a:schemeClr val="tx1">
                    <a:lumMod val="95000"/>
                  </a:schemeClr>
                </a:solidFill>
              </a:rPr>
            </a:br>
            <a:r>
              <a:rPr lang="en-IN" sz="2800" dirty="0">
                <a:solidFill>
                  <a:schemeClr val="tx1">
                    <a:lumMod val="95000"/>
                  </a:schemeClr>
                </a:solidFill>
              </a:rPr>
              <a:t>                                                            </a:t>
            </a:r>
            <a:br>
              <a:rPr lang="en-IN" sz="2800" dirty="0">
                <a:solidFill>
                  <a:schemeClr val="tx1">
                    <a:lumMod val="95000"/>
                  </a:schemeClr>
                </a:solidFill>
              </a:rPr>
            </a:br>
            <a:r>
              <a:rPr lang="en-IN" sz="2800" dirty="0">
                <a:solidFill>
                  <a:schemeClr val="tx1">
                    <a:lumMod val="95000"/>
                  </a:schemeClr>
                </a:solidFill>
              </a:rPr>
              <a:t>                          </a:t>
            </a:r>
            <a:br>
              <a:rPr lang="en-IN" sz="2800" dirty="0">
                <a:solidFill>
                  <a:schemeClr val="tx1">
                    <a:lumMod val="95000"/>
                  </a:schemeClr>
                </a:solidFill>
              </a:rPr>
            </a:br>
            <a:endParaRPr lang="en-IN" sz="2800" dirty="0">
              <a:solidFill>
                <a:schemeClr val="tx1">
                  <a:lumMod val="95000"/>
                </a:schemeClr>
              </a:solidFill>
            </a:endParaRPr>
          </a:p>
        </p:txBody>
      </p:sp>
      <p:sp>
        <p:nvSpPr>
          <p:cNvPr id="3" name="Rectangle 2">
            <a:extLst>
              <a:ext uri="{FF2B5EF4-FFF2-40B4-BE49-F238E27FC236}">
                <a16:creationId xmlns:a16="http://schemas.microsoft.com/office/drawing/2014/main" id="{8CD0BE4B-6153-E0F9-73DD-14D47CE3D847}"/>
              </a:ext>
            </a:extLst>
          </p:cNvPr>
          <p:cNvSpPr/>
          <p:nvPr/>
        </p:nvSpPr>
        <p:spPr>
          <a:xfrm>
            <a:off x="1320800" y="1127760"/>
            <a:ext cx="9550399" cy="5078313"/>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NAME : </a:t>
            </a:r>
            <a:r>
              <a:rPr lang="en-US" sz="5400" b="1" dirty="0">
                <a:ln w="22225">
                  <a:solidFill>
                    <a:schemeClr val="accent2"/>
                  </a:solidFill>
                  <a:prstDash val="solid"/>
                </a:ln>
                <a:solidFill>
                  <a:srgbClr val="FFFF00"/>
                </a:solidFill>
              </a:rPr>
              <a:t>B.JAHNAVI</a:t>
            </a:r>
          </a:p>
          <a:p>
            <a:pPr algn="ctr"/>
            <a:r>
              <a:rPr lang="en-US" sz="5400" b="1" cap="none" spc="0" dirty="0">
                <a:ln w="22225">
                  <a:solidFill>
                    <a:schemeClr val="accent2"/>
                  </a:solidFill>
                  <a:prstDash val="solid"/>
                </a:ln>
                <a:solidFill>
                  <a:schemeClr val="accent2">
                    <a:lumMod val="40000"/>
                    <a:lumOff val="60000"/>
                  </a:schemeClr>
                </a:solidFill>
                <a:effectLst/>
              </a:rPr>
              <a:t>HT.NO :  </a:t>
            </a:r>
            <a:r>
              <a:rPr lang="en-US" sz="5400" b="1" cap="none" spc="0" dirty="0">
                <a:ln w="22225">
                  <a:solidFill>
                    <a:schemeClr val="accent2"/>
                  </a:solidFill>
                  <a:prstDash val="solid"/>
                </a:ln>
                <a:solidFill>
                  <a:schemeClr val="accent2"/>
                </a:solidFill>
                <a:effectLst/>
              </a:rPr>
              <a:t>2203A52142</a:t>
            </a:r>
          </a:p>
          <a:p>
            <a:pPr algn="ctr"/>
            <a:r>
              <a:rPr lang="en-US" sz="5400" b="1" dirty="0">
                <a:ln w="22225">
                  <a:solidFill>
                    <a:schemeClr val="accent2"/>
                  </a:solidFill>
                  <a:prstDash val="solid"/>
                </a:ln>
                <a:solidFill>
                  <a:schemeClr val="accent2">
                    <a:lumMod val="40000"/>
                    <a:lumOff val="60000"/>
                  </a:schemeClr>
                </a:solidFill>
              </a:rPr>
              <a:t>Under the guidance</a:t>
            </a:r>
          </a:p>
          <a:p>
            <a:pPr algn="ctr"/>
            <a:r>
              <a:rPr lang="en-US" sz="5400" b="1" cap="none" spc="0" dirty="0">
                <a:ln w="22225">
                  <a:solidFill>
                    <a:schemeClr val="accent2"/>
                  </a:solidFill>
                  <a:prstDash val="solid"/>
                </a:ln>
                <a:solidFill>
                  <a:srgbClr val="00B0F0"/>
                </a:solidFill>
                <a:effectLst/>
              </a:rPr>
              <a:t>MR .D .RAMESH</a:t>
            </a:r>
          </a:p>
          <a:p>
            <a:pPr algn="ctr"/>
            <a:r>
              <a:rPr lang="en-US" sz="5400" b="1" dirty="0">
                <a:ln w="22225">
                  <a:solidFill>
                    <a:schemeClr val="accent2"/>
                  </a:solidFill>
                  <a:prstDash val="solid"/>
                </a:ln>
                <a:solidFill>
                  <a:schemeClr val="accent2">
                    <a:lumMod val="40000"/>
                    <a:lumOff val="60000"/>
                  </a:schemeClr>
                </a:solidFill>
              </a:rPr>
              <a:t>Asst .Prof</a:t>
            </a:r>
          </a:p>
          <a:p>
            <a:pPr algn="ctr"/>
            <a:r>
              <a:rPr lang="en-US" sz="5400" b="1" cap="none" spc="0" dirty="0">
                <a:ln w="22225">
                  <a:solidFill>
                    <a:schemeClr val="accent2"/>
                  </a:solidFill>
                  <a:prstDash val="solid"/>
                </a:ln>
                <a:solidFill>
                  <a:schemeClr val="accent2">
                    <a:lumMod val="40000"/>
                    <a:lumOff val="60000"/>
                  </a:schemeClr>
                </a:solidFill>
                <a:effectLst/>
              </a:rPr>
              <a:t>CS&amp;AI</a:t>
            </a:r>
          </a:p>
        </p:txBody>
      </p:sp>
    </p:spTree>
    <p:extLst>
      <p:ext uri="{BB962C8B-B14F-4D97-AF65-F5344CB8AC3E}">
        <p14:creationId xmlns:p14="http://schemas.microsoft.com/office/powerpoint/2010/main" val="2774513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20A1B-8D38-62B0-BEE5-938BB5E32B98}"/>
              </a:ext>
            </a:extLst>
          </p:cNvPr>
          <p:cNvSpPr>
            <a:spLocks noGrp="1"/>
          </p:cNvSpPr>
          <p:nvPr>
            <p:ph idx="1"/>
          </p:nvPr>
        </p:nvSpPr>
        <p:spPr>
          <a:xfrm>
            <a:off x="0" y="0"/>
            <a:ext cx="12192000" cy="6858000"/>
          </a:xfrm>
        </p:spPr>
        <p:txBody>
          <a:bodyPr/>
          <a:lstStyle/>
          <a:p>
            <a:pPr marL="0" indent="0">
              <a:buNone/>
            </a:pPr>
            <a:r>
              <a:rPr lang="en-IN" b="1" dirty="0">
                <a:solidFill>
                  <a:srgbClr val="C00000"/>
                </a:solidFill>
              </a:rPr>
              <a:t>LASSO VALUES OF MY PROJECT:</a:t>
            </a:r>
          </a:p>
          <a:p>
            <a:pPr marL="0" indent="0">
              <a:buNone/>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MSE for lasso:</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0.18322771333926646</a:t>
            </a:r>
          </a:p>
          <a:p>
            <a:pPr marL="0" indent="0">
              <a:buNone/>
            </a:pPr>
            <a:endParaRPr lang="en-IN" sz="1800" kern="100" dirty="0">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effectLst/>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effectLst/>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effectLst/>
              <a:latin typeface="Courier New" panose="02070309020205020404" pitchFamily="49" charset="0"/>
              <a:ea typeface="Calibri" panose="020F0502020204030204" pitchFamily="34" charset="0"/>
              <a:cs typeface="Times New Roman" panose="02020603050405020304" pitchFamily="18" charset="0"/>
            </a:endParaRPr>
          </a:p>
          <a:p>
            <a:pPr marL="0" indent="0">
              <a:buNone/>
            </a:pPr>
            <a:endParaRPr lang="en-IN" sz="1800" kern="100" dirty="0">
              <a:latin typeface="Courier New" panose="02070309020205020404" pitchFamily="49" charset="0"/>
              <a:ea typeface="Calibri" panose="020F0502020204030204" pitchFamily="34" charset="0"/>
              <a:cs typeface="Times New Roman" panose="02020603050405020304" pitchFamily="18" charset="0"/>
            </a:endParaRPr>
          </a:p>
          <a:p>
            <a:pPr marL="0" indent="0">
              <a:buNone/>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R2 score for lasso:</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solidFill>
                  <a:schemeClr val="tx1">
                    <a:lumMod val="95000"/>
                  </a:schemeClr>
                </a:solidFill>
                <a:effectLst/>
                <a:latin typeface="Courier New" panose="02070309020205020404" pitchFamily="49" charset="0"/>
                <a:ea typeface="Calibri" panose="020F0502020204030204" pitchFamily="34" charset="0"/>
                <a:cs typeface="Times New Roman" panose="02020603050405020304" pitchFamily="18" charset="0"/>
              </a:rPr>
              <a:t>0.07183392471590105</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1A0E0A93-93AF-3AC7-FF1F-557C29066576}"/>
              </a:ext>
            </a:extLst>
          </p:cNvPr>
          <p:cNvPicPr>
            <a:picLocks noChangeAspect="1"/>
          </p:cNvPicPr>
          <p:nvPr/>
        </p:nvPicPr>
        <p:blipFill>
          <a:blip r:embed="rId2"/>
          <a:stretch>
            <a:fillRect/>
          </a:stretch>
        </p:blipFill>
        <p:spPr>
          <a:xfrm>
            <a:off x="5801360" y="345440"/>
            <a:ext cx="3759834" cy="2672080"/>
          </a:xfrm>
          <a:prstGeom prst="rect">
            <a:avLst/>
          </a:prstGeom>
        </p:spPr>
      </p:pic>
      <p:pic>
        <p:nvPicPr>
          <p:cNvPr id="6" name="Picture 5">
            <a:extLst>
              <a:ext uri="{FF2B5EF4-FFF2-40B4-BE49-F238E27FC236}">
                <a16:creationId xmlns:a16="http://schemas.microsoft.com/office/drawing/2014/main" id="{1B39F003-6B07-B12A-DB4D-5338E58DA245}"/>
              </a:ext>
            </a:extLst>
          </p:cNvPr>
          <p:cNvPicPr>
            <a:picLocks noChangeAspect="1"/>
          </p:cNvPicPr>
          <p:nvPr/>
        </p:nvPicPr>
        <p:blipFill>
          <a:blip r:embed="rId3"/>
          <a:stretch>
            <a:fillRect/>
          </a:stretch>
        </p:blipFill>
        <p:spPr>
          <a:xfrm>
            <a:off x="5120639" y="3941052"/>
            <a:ext cx="3891915" cy="2681998"/>
          </a:xfrm>
          <a:prstGeom prst="rect">
            <a:avLst/>
          </a:prstGeom>
        </p:spPr>
      </p:pic>
    </p:spTree>
    <p:extLst>
      <p:ext uri="{BB962C8B-B14F-4D97-AF65-F5344CB8AC3E}">
        <p14:creationId xmlns:p14="http://schemas.microsoft.com/office/powerpoint/2010/main" val="24258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9A0AA-509E-F51F-D657-95387C34A2D6}"/>
              </a:ext>
            </a:extLst>
          </p:cNvPr>
          <p:cNvSpPr>
            <a:spLocks noGrp="1"/>
          </p:cNvSpPr>
          <p:nvPr>
            <p:ph idx="1"/>
          </p:nvPr>
        </p:nvSpPr>
        <p:spPr>
          <a:xfrm>
            <a:off x="0" y="0"/>
            <a:ext cx="12192000" cy="6858000"/>
          </a:xfrm>
        </p:spPr>
        <p:txBody>
          <a:bodyPr/>
          <a:lstStyle/>
          <a:p>
            <a:pPr marL="0" indent="0">
              <a:buNone/>
            </a:pPr>
            <a:r>
              <a:rPr lang="en-IN" b="1" dirty="0">
                <a:solidFill>
                  <a:schemeClr val="accent1">
                    <a:lumMod val="60000"/>
                    <a:lumOff val="40000"/>
                  </a:schemeClr>
                </a:solidFill>
              </a:rPr>
              <a:t>APPLYING BOOTSRAPPING FOR MY PROJECT:</a:t>
            </a:r>
          </a:p>
          <a:p>
            <a:pPr marL="0" indent="0">
              <a:buNone/>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R2 score for bootstrapping:</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0.9555692558936911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55B51D9-41B3-5C70-A4DB-132F2AAE3392}"/>
              </a:ext>
            </a:extLst>
          </p:cNvPr>
          <p:cNvPicPr>
            <a:picLocks noChangeAspect="1"/>
          </p:cNvPicPr>
          <p:nvPr/>
        </p:nvPicPr>
        <p:blipFill>
          <a:blip r:embed="rId2"/>
          <a:stretch>
            <a:fillRect/>
          </a:stretch>
        </p:blipFill>
        <p:spPr>
          <a:xfrm>
            <a:off x="5864714" y="591227"/>
            <a:ext cx="3918095" cy="3088641"/>
          </a:xfrm>
          <a:prstGeom prst="rect">
            <a:avLst/>
          </a:prstGeom>
        </p:spPr>
      </p:pic>
      <p:sp>
        <p:nvSpPr>
          <p:cNvPr id="9" name="TextBox 8">
            <a:extLst>
              <a:ext uri="{FF2B5EF4-FFF2-40B4-BE49-F238E27FC236}">
                <a16:creationId xmlns:a16="http://schemas.microsoft.com/office/drawing/2014/main" id="{021B2BDB-24FD-6DFB-DAF4-5C3FFE6A0A4A}"/>
              </a:ext>
            </a:extLst>
          </p:cNvPr>
          <p:cNvSpPr txBox="1"/>
          <p:nvPr/>
        </p:nvSpPr>
        <p:spPr>
          <a:xfrm>
            <a:off x="254000" y="3429000"/>
            <a:ext cx="8844280" cy="382862"/>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MSE for bootstrapping:</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0.27912524382623877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A94E86F-769C-BE59-0007-C6AC386678D8}"/>
              </a:ext>
            </a:extLst>
          </p:cNvPr>
          <p:cNvPicPr>
            <a:picLocks noChangeAspect="1"/>
          </p:cNvPicPr>
          <p:nvPr/>
        </p:nvPicPr>
        <p:blipFill>
          <a:blip r:embed="rId3"/>
          <a:stretch>
            <a:fillRect/>
          </a:stretch>
        </p:blipFill>
        <p:spPr>
          <a:xfrm>
            <a:off x="6673216" y="3752851"/>
            <a:ext cx="2555240" cy="2764790"/>
          </a:xfrm>
          <a:prstGeom prst="rect">
            <a:avLst/>
          </a:prstGeom>
        </p:spPr>
      </p:pic>
    </p:spTree>
    <p:extLst>
      <p:ext uri="{BB962C8B-B14F-4D97-AF65-F5344CB8AC3E}">
        <p14:creationId xmlns:p14="http://schemas.microsoft.com/office/powerpoint/2010/main" val="226236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21F80-1652-8CAD-A4BC-C3554C0248C4}"/>
              </a:ext>
            </a:extLst>
          </p:cNvPr>
          <p:cNvSpPr>
            <a:spLocks noGrp="1"/>
          </p:cNvSpPr>
          <p:nvPr>
            <p:ph idx="1"/>
          </p:nvPr>
        </p:nvSpPr>
        <p:spPr>
          <a:xfrm>
            <a:off x="0" y="0"/>
            <a:ext cx="12192000" cy="6858000"/>
          </a:xfrm>
        </p:spPr>
        <p:txBody>
          <a:bodyPr/>
          <a:lstStyle/>
          <a:p>
            <a:pPr marL="0" indent="0">
              <a:buNone/>
            </a:pPr>
            <a:r>
              <a:rPr lang="en-US" b="1" i="0" dirty="0">
                <a:solidFill>
                  <a:srgbClr val="C00000"/>
                </a:solidFill>
                <a:effectLst/>
                <a:latin typeface="Google Sans"/>
              </a:rPr>
              <a:t>RIDGE REGRESSION</a:t>
            </a:r>
            <a:r>
              <a:rPr lang="en-US" b="0" i="0" dirty="0">
                <a:solidFill>
                  <a:srgbClr val="C00000"/>
                </a:solidFill>
                <a:effectLst/>
                <a:latin typeface="Google Sans"/>
              </a:rPr>
              <a:t>:</a:t>
            </a:r>
          </a:p>
          <a:p>
            <a:pPr marL="0" indent="0">
              <a:buNone/>
            </a:pPr>
            <a:r>
              <a:rPr lang="en-US" b="0" i="0" dirty="0">
                <a:effectLst/>
                <a:latin typeface="Google Sans"/>
              </a:rPr>
              <a:t>Ridge regression is a model tuning method that is used to </a:t>
            </a:r>
            <a:r>
              <a:rPr lang="en-US" b="0" i="0" dirty="0" err="1">
                <a:effectLst/>
                <a:latin typeface="Google Sans"/>
              </a:rPr>
              <a:t>analyse</a:t>
            </a:r>
            <a:r>
              <a:rPr lang="en-US" b="0" i="0" dirty="0">
                <a:effectLst/>
                <a:latin typeface="Google Sans"/>
              </a:rPr>
              <a:t> any data that suffers from multicollinearity. This method performs L2 regularization. When the issue of multicollinearity occurs, least-squares are unbiased, and variances are large, this results in predicted values being far away from the actual values.</a:t>
            </a:r>
          </a:p>
          <a:p>
            <a:pPr marL="0" indent="0">
              <a:buNone/>
            </a:pPr>
            <a:endParaRPr lang="en-IN" dirty="0"/>
          </a:p>
        </p:txBody>
      </p:sp>
      <p:pic>
        <p:nvPicPr>
          <p:cNvPr id="6146" name="Picture 2" descr="Lasso &amp; Ridge Regression” in 200 Words - Data Science">
            <a:extLst>
              <a:ext uri="{FF2B5EF4-FFF2-40B4-BE49-F238E27FC236}">
                <a16:creationId xmlns:a16="http://schemas.microsoft.com/office/drawing/2014/main" id="{FAEFB6F8-F27C-F2E4-0FF1-06F0FD3E0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8" y="2226310"/>
            <a:ext cx="5565189" cy="356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38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FCBAD-97DF-A582-8170-57FF0A0DC13B}"/>
              </a:ext>
            </a:extLst>
          </p:cNvPr>
          <p:cNvSpPr>
            <a:spLocks noGrp="1"/>
          </p:cNvSpPr>
          <p:nvPr>
            <p:ph idx="1"/>
          </p:nvPr>
        </p:nvSpPr>
        <p:spPr>
          <a:xfrm>
            <a:off x="0" y="40640"/>
            <a:ext cx="12415520" cy="6858000"/>
          </a:xfrm>
        </p:spPr>
        <p:txBody>
          <a:bodyPr/>
          <a:lstStyle/>
          <a:p>
            <a:pPr marL="0" indent="0">
              <a:buNone/>
            </a:pPr>
            <a:r>
              <a:rPr lang="en-IN" b="1" dirty="0">
                <a:solidFill>
                  <a:srgbClr val="C00000"/>
                </a:solidFill>
              </a:rPr>
              <a:t>RIDGE VALUES OF MY PROJECT:</a:t>
            </a:r>
          </a:p>
          <a:p>
            <a:pPr marL="0" indent="0">
              <a:buNone/>
            </a:pPr>
            <a:r>
              <a:rPr lang="en-IN" sz="1800" b="1" kern="100" dirty="0">
                <a:effectLst/>
                <a:latin typeface="Segoe UI Emoji" panose="020B0502040204020203" pitchFamily="34" charset="0"/>
                <a:ea typeface="Calibri" panose="020F0502020204030204" pitchFamily="34" charset="0"/>
                <a:cs typeface="Times New Roman" panose="02020603050405020304" pitchFamily="18" charset="0"/>
              </a:rPr>
              <a:t>MSE for ridge regression</a:t>
            </a: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0.19197890198752035</a:t>
            </a:r>
          </a:p>
          <a:p>
            <a:pPr marL="0" indent="0">
              <a:buNone/>
            </a:pPr>
            <a:r>
              <a:rPr lang="en-IN" sz="1800" kern="100" dirty="0">
                <a:latin typeface="Courier New" panose="02070309020205020404" pitchFamily="49" charset="0"/>
                <a:ea typeface="Calibri" panose="020F0502020204030204" pitchFamily="34" charset="0"/>
                <a:cs typeface="Times New Roman" panose="02020603050405020304" pitchFamily="18" charset="0"/>
              </a:rPr>
              <a:t>RELATED GRAPH: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E34F10C-C6FB-8B8A-EBF1-021C98DB060E}"/>
              </a:ext>
            </a:extLst>
          </p:cNvPr>
          <p:cNvPicPr>
            <a:picLocks noChangeAspect="1"/>
          </p:cNvPicPr>
          <p:nvPr/>
        </p:nvPicPr>
        <p:blipFill>
          <a:blip r:embed="rId2"/>
          <a:stretch>
            <a:fillRect/>
          </a:stretch>
        </p:blipFill>
        <p:spPr>
          <a:xfrm>
            <a:off x="4866005" y="1848167"/>
            <a:ext cx="5731510" cy="3852545"/>
          </a:xfrm>
          <a:prstGeom prst="rect">
            <a:avLst/>
          </a:prstGeom>
        </p:spPr>
      </p:pic>
    </p:spTree>
    <p:extLst>
      <p:ext uri="{BB962C8B-B14F-4D97-AF65-F5344CB8AC3E}">
        <p14:creationId xmlns:p14="http://schemas.microsoft.com/office/powerpoint/2010/main" val="263963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38D5C-A6A4-8233-A713-A732412196C0}"/>
              </a:ext>
            </a:extLst>
          </p:cNvPr>
          <p:cNvSpPr>
            <a:spLocks noGrp="1"/>
          </p:cNvSpPr>
          <p:nvPr>
            <p:ph idx="1"/>
          </p:nvPr>
        </p:nvSpPr>
        <p:spPr>
          <a:xfrm>
            <a:off x="16192" y="0"/>
            <a:ext cx="12175808" cy="6858000"/>
          </a:xfrm>
        </p:spPr>
        <p:txBody>
          <a:bodyPr/>
          <a:lstStyle/>
          <a:p>
            <a:pPr marL="0" indent="0">
              <a:buNone/>
            </a:pPr>
            <a:r>
              <a:rPr lang="en-IN" b="1" dirty="0">
                <a:solidFill>
                  <a:srgbClr val="C00000"/>
                </a:solidFill>
              </a:rPr>
              <a:t>RIDGE VALUES OF MY PROJECT:</a:t>
            </a:r>
          </a:p>
          <a:p>
            <a:pPr marL="0" indent="0">
              <a:buNone/>
            </a:pPr>
            <a:r>
              <a:rPr lang="en-IN" sz="1800" kern="100" dirty="0">
                <a:effectLst/>
                <a:latin typeface="Segoe UI Emoji" panose="020B0502040204020203" pitchFamily="34" charset="0"/>
                <a:ea typeface="Calibri" panose="020F0502020204030204" pitchFamily="34" charset="0"/>
                <a:cs typeface="Times New Roman" panose="02020603050405020304" pitchFamily="18" charset="0"/>
              </a:rPr>
              <a:t>R2 score for ridge:</a:t>
            </a:r>
            <a:r>
              <a:rPr lang="en-IN" sz="1800" kern="100" dirty="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0.9455218032375126</a:t>
            </a:r>
          </a:p>
          <a:p>
            <a:pPr marL="0" indent="0">
              <a:buNone/>
            </a:pPr>
            <a:r>
              <a:rPr lang="en-IN" sz="1800" kern="100" dirty="0">
                <a:latin typeface="Courier New" panose="02070309020205020404" pitchFamily="49" charset="0"/>
                <a:ea typeface="Calibri" panose="020F0502020204030204" pitchFamily="34" charset="0"/>
                <a:cs typeface="Times New Roman" panose="02020603050405020304" pitchFamily="18" charset="0"/>
              </a:rPr>
              <a:t>RELATED GRAPH: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E06347F-8334-8F1B-87B5-03F0026E63A1}"/>
              </a:ext>
            </a:extLst>
          </p:cNvPr>
          <p:cNvPicPr>
            <a:picLocks noChangeAspect="1"/>
          </p:cNvPicPr>
          <p:nvPr/>
        </p:nvPicPr>
        <p:blipFill>
          <a:blip r:embed="rId2"/>
          <a:stretch>
            <a:fillRect/>
          </a:stretch>
        </p:blipFill>
        <p:spPr>
          <a:xfrm>
            <a:off x="5805303" y="2214880"/>
            <a:ext cx="5635492" cy="3876040"/>
          </a:xfrm>
          <a:prstGeom prst="rect">
            <a:avLst/>
          </a:prstGeom>
        </p:spPr>
      </p:pic>
    </p:spTree>
    <p:extLst>
      <p:ext uri="{BB962C8B-B14F-4D97-AF65-F5344CB8AC3E}">
        <p14:creationId xmlns:p14="http://schemas.microsoft.com/office/powerpoint/2010/main" val="217048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468178-22A9-7DAE-668F-3B5912FA3DCA}"/>
              </a:ext>
            </a:extLst>
          </p:cNvPr>
          <p:cNvSpPr>
            <a:spLocks noGrp="1"/>
          </p:cNvSpPr>
          <p:nvPr>
            <p:ph idx="1"/>
          </p:nvPr>
        </p:nvSpPr>
        <p:spPr>
          <a:xfrm>
            <a:off x="0" y="0"/>
            <a:ext cx="12192000" cy="6858000"/>
          </a:xfrm>
        </p:spPr>
        <p:txBody>
          <a:bodyPr/>
          <a:lstStyle/>
          <a:p>
            <a:pPr marL="0" indent="0">
              <a:buNone/>
            </a:pPr>
            <a:r>
              <a:rPr lang="en-IN" b="1" dirty="0">
                <a:solidFill>
                  <a:schemeClr val="accent1">
                    <a:lumMod val="60000"/>
                    <a:lumOff val="40000"/>
                  </a:schemeClr>
                </a:solidFill>
              </a:rPr>
              <a:t>APPLYING BOOTSRAPPING FOR MY PROJECT:</a:t>
            </a:r>
          </a:p>
          <a:p>
            <a:pPr marL="0" indent="0">
              <a:buNone/>
            </a:pPr>
            <a:r>
              <a:rPr lang="en-IN" sz="1800" b="1" kern="100" dirty="0">
                <a:latin typeface="Segoe UI Emoji" panose="020B0502040204020203" pitchFamily="34" charset="0"/>
                <a:ea typeface="Calibri" panose="020F0502020204030204" pitchFamily="34" charset="0"/>
                <a:cs typeface="Times New Roman" panose="02020603050405020304" pitchFamily="18" charset="0"/>
              </a:rPr>
              <a:t>RELATED GRAPH:</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A5100847-1C72-34A6-FF6B-1AE1FAAD7990}"/>
              </a:ext>
            </a:extLst>
          </p:cNvPr>
          <p:cNvPicPr>
            <a:picLocks noChangeAspect="1"/>
          </p:cNvPicPr>
          <p:nvPr/>
        </p:nvPicPr>
        <p:blipFill>
          <a:blip r:embed="rId2"/>
          <a:stretch>
            <a:fillRect/>
          </a:stretch>
        </p:blipFill>
        <p:spPr>
          <a:xfrm>
            <a:off x="203200" y="1483360"/>
            <a:ext cx="11892257" cy="4653280"/>
          </a:xfrm>
          <a:prstGeom prst="rect">
            <a:avLst/>
          </a:prstGeom>
        </p:spPr>
      </p:pic>
    </p:spTree>
    <p:extLst>
      <p:ext uri="{BB962C8B-B14F-4D97-AF65-F5344CB8AC3E}">
        <p14:creationId xmlns:p14="http://schemas.microsoft.com/office/powerpoint/2010/main" val="363665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D086FF-12FA-CFBE-E2C9-CA1BD08DBCC3}"/>
              </a:ext>
            </a:extLst>
          </p:cNvPr>
          <p:cNvSpPr>
            <a:spLocks noGrp="1"/>
          </p:cNvSpPr>
          <p:nvPr>
            <p:ph type="title"/>
          </p:nvPr>
        </p:nvSpPr>
        <p:spPr>
          <a:xfrm>
            <a:off x="60960" y="0"/>
            <a:ext cx="12192000" cy="6858000"/>
          </a:xfrm>
        </p:spPr>
        <p:txBody>
          <a:bodyPr/>
          <a:lstStyle/>
          <a:p>
            <a:r>
              <a:rPr lang="en-IN" dirty="0">
                <a:solidFill>
                  <a:schemeClr val="tx1">
                    <a:lumMod val="95000"/>
                  </a:schemeClr>
                </a:solidFill>
              </a:rPr>
              <a:t>GRAPHS:</a:t>
            </a:r>
          </a:p>
        </p:txBody>
      </p:sp>
      <p:pic>
        <p:nvPicPr>
          <p:cNvPr id="5" name="Content Placeholder 4">
            <a:extLst>
              <a:ext uri="{FF2B5EF4-FFF2-40B4-BE49-F238E27FC236}">
                <a16:creationId xmlns:a16="http://schemas.microsoft.com/office/drawing/2014/main" id="{503D234B-0C97-E50F-F8BD-29C93753BE03}"/>
              </a:ext>
            </a:extLst>
          </p:cNvPr>
          <p:cNvPicPr>
            <a:picLocks noGrp="1" noChangeAspect="1"/>
          </p:cNvPicPr>
          <p:nvPr>
            <p:ph idx="1"/>
          </p:nvPr>
        </p:nvPicPr>
        <p:blipFill>
          <a:blip r:embed="rId2"/>
          <a:stretch>
            <a:fillRect/>
          </a:stretch>
        </p:blipFill>
        <p:spPr>
          <a:xfrm>
            <a:off x="403400" y="1794828"/>
            <a:ext cx="5203158" cy="3881437"/>
          </a:xfrm>
        </p:spPr>
      </p:pic>
      <p:pic>
        <p:nvPicPr>
          <p:cNvPr id="9" name="Picture 8">
            <a:extLst>
              <a:ext uri="{FF2B5EF4-FFF2-40B4-BE49-F238E27FC236}">
                <a16:creationId xmlns:a16="http://schemas.microsoft.com/office/drawing/2014/main" id="{01BCD6C3-E0AD-19A8-BFF3-13C7C4D2FD31}"/>
              </a:ext>
            </a:extLst>
          </p:cNvPr>
          <p:cNvPicPr>
            <a:picLocks noChangeAspect="1"/>
          </p:cNvPicPr>
          <p:nvPr/>
        </p:nvPicPr>
        <p:blipFill>
          <a:blip r:embed="rId3"/>
          <a:stretch>
            <a:fillRect/>
          </a:stretch>
        </p:blipFill>
        <p:spPr>
          <a:xfrm>
            <a:off x="6096000" y="1794828"/>
            <a:ext cx="5537200" cy="4016692"/>
          </a:xfrm>
          <a:prstGeom prst="rect">
            <a:avLst/>
          </a:prstGeom>
        </p:spPr>
      </p:pic>
    </p:spTree>
    <p:extLst>
      <p:ext uri="{BB962C8B-B14F-4D97-AF65-F5344CB8AC3E}">
        <p14:creationId xmlns:p14="http://schemas.microsoft.com/office/powerpoint/2010/main" val="359545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472A95-B2E0-DC19-B11B-1CEB2288975B}"/>
              </a:ext>
            </a:extLst>
          </p:cNvPr>
          <p:cNvPicPr>
            <a:picLocks noChangeAspect="1"/>
          </p:cNvPicPr>
          <p:nvPr/>
        </p:nvPicPr>
        <p:blipFill>
          <a:blip r:embed="rId2"/>
          <a:stretch>
            <a:fillRect/>
          </a:stretch>
        </p:blipFill>
        <p:spPr>
          <a:xfrm>
            <a:off x="236220" y="1523999"/>
            <a:ext cx="5026660" cy="4060825"/>
          </a:xfrm>
          <a:prstGeom prst="rect">
            <a:avLst/>
          </a:prstGeom>
        </p:spPr>
      </p:pic>
      <p:pic>
        <p:nvPicPr>
          <p:cNvPr id="13" name="Picture 12">
            <a:extLst>
              <a:ext uri="{FF2B5EF4-FFF2-40B4-BE49-F238E27FC236}">
                <a16:creationId xmlns:a16="http://schemas.microsoft.com/office/drawing/2014/main" id="{556EBCC1-E826-F439-15FF-0FE97DF3BF55}"/>
              </a:ext>
            </a:extLst>
          </p:cNvPr>
          <p:cNvPicPr>
            <a:picLocks noChangeAspect="1"/>
          </p:cNvPicPr>
          <p:nvPr/>
        </p:nvPicPr>
        <p:blipFill>
          <a:blip r:embed="rId3"/>
          <a:stretch>
            <a:fillRect/>
          </a:stretch>
        </p:blipFill>
        <p:spPr>
          <a:xfrm>
            <a:off x="5810989" y="1523999"/>
            <a:ext cx="5507886" cy="4321175"/>
          </a:xfrm>
          <a:prstGeom prst="rect">
            <a:avLst/>
          </a:prstGeom>
        </p:spPr>
      </p:pic>
      <p:sp>
        <p:nvSpPr>
          <p:cNvPr id="2" name="Rectangle 1">
            <a:extLst>
              <a:ext uri="{FF2B5EF4-FFF2-40B4-BE49-F238E27FC236}">
                <a16:creationId xmlns:a16="http://schemas.microsoft.com/office/drawing/2014/main" id="{26C59E64-AC49-610F-CBC6-6C5F4CD46A79}"/>
              </a:ext>
            </a:extLst>
          </p:cNvPr>
          <p:cNvSpPr/>
          <p:nvPr/>
        </p:nvSpPr>
        <p:spPr>
          <a:xfrm>
            <a:off x="568960" y="349846"/>
            <a:ext cx="7024778" cy="923330"/>
          </a:xfrm>
          <a:prstGeom prst="rect">
            <a:avLst/>
          </a:prstGeom>
          <a:noFill/>
        </p:spPr>
        <p:txBody>
          <a:bodyPr wrap="square" lIns="91440" tIns="45720" rIns="91440" bIns="45720">
            <a:spAutoFit/>
          </a:bodyPr>
          <a:lstStyle/>
          <a:p>
            <a:pPr algn="ctr"/>
            <a:r>
              <a:rPr lang="en-US" sz="5400" b="0" cap="none" spc="0" dirty="0">
                <a:ln w="0"/>
                <a:solidFill>
                  <a:schemeClr val="bg2">
                    <a:lumMod val="60000"/>
                    <a:lumOff val="40000"/>
                  </a:schemeClr>
                </a:solidFill>
                <a:effectLst>
                  <a:outerShdw blurRad="38100" dist="25400" dir="5400000" algn="ctr" rotWithShape="0">
                    <a:srgbClr val="6E747A">
                      <a:alpha val="43000"/>
                    </a:srgbClr>
                  </a:outerShdw>
                </a:effectLst>
              </a:rPr>
              <a:t>GRAPHS</a:t>
            </a:r>
          </a:p>
        </p:txBody>
      </p:sp>
    </p:spTree>
    <p:extLst>
      <p:ext uri="{BB962C8B-B14F-4D97-AF65-F5344CB8AC3E}">
        <p14:creationId xmlns:p14="http://schemas.microsoft.com/office/powerpoint/2010/main" val="3132760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B63720-3CAF-BB7F-AC99-D1E22AB372FD}"/>
              </a:ext>
            </a:extLst>
          </p:cNvPr>
          <p:cNvPicPr>
            <a:picLocks noChangeAspect="1"/>
          </p:cNvPicPr>
          <p:nvPr/>
        </p:nvPicPr>
        <p:blipFill>
          <a:blip r:embed="rId2"/>
          <a:stretch>
            <a:fillRect/>
          </a:stretch>
        </p:blipFill>
        <p:spPr>
          <a:xfrm>
            <a:off x="368300" y="1781661"/>
            <a:ext cx="5048250" cy="3516139"/>
          </a:xfrm>
          <a:prstGeom prst="rect">
            <a:avLst/>
          </a:prstGeom>
        </p:spPr>
      </p:pic>
      <p:pic>
        <p:nvPicPr>
          <p:cNvPr id="7" name="Picture 6">
            <a:extLst>
              <a:ext uri="{FF2B5EF4-FFF2-40B4-BE49-F238E27FC236}">
                <a16:creationId xmlns:a16="http://schemas.microsoft.com/office/drawing/2014/main" id="{724BEA27-89E4-FE38-C75D-E30BFA60F749}"/>
              </a:ext>
            </a:extLst>
          </p:cNvPr>
          <p:cNvPicPr>
            <a:picLocks noChangeAspect="1"/>
          </p:cNvPicPr>
          <p:nvPr/>
        </p:nvPicPr>
        <p:blipFill>
          <a:blip r:embed="rId3"/>
          <a:stretch>
            <a:fillRect/>
          </a:stretch>
        </p:blipFill>
        <p:spPr>
          <a:xfrm>
            <a:off x="6140450" y="1781661"/>
            <a:ext cx="5035550" cy="3896119"/>
          </a:xfrm>
          <a:prstGeom prst="rect">
            <a:avLst/>
          </a:prstGeom>
        </p:spPr>
      </p:pic>
      <p:sp>
        <p:nvSpPr>
          <p:cNvPr id="2" name="Rectangle 1">
            <a:extLst>
              <a:ext uri="{FF2B5EF4-FFF2-40B4-BE49-F238E27FC236}">
                <a16:creationId xmlns:a16="http://schemas.microsoft.com/office/drawing/2014/main" id="{17E56E86-A7E8-28D3-72E1-C4B26D8AA650}"/>
              </a:ext>
            </a:extLst>
          </p:cNvPr>
          <p:cNvSpPr/>
          <p:nvPr/>
        </p:nvSpPr>
        <p:spPr>
          <a:xfrm>
            <a:off x="1341120" y="711200"/>
            <a:ext cx="5374640" cy="923330"/>
          </a:xfrm>
          <a:prstGeom prst="rect">
            <a:avLst/>
          </a:prstGeom>
          <a:noFill/>
        </p:spPr>
        <p:txBody>
          <a:bodyPr wrap="square" lIns="91440" tIns="45720" rIns="91440" bIns="45720">
            <a:spAutoFit/>
          </a:bodyPr>
          <a:lstStyle/>
          <a:p>
            <a:pPr algn="ctr"/>
            <a:r>
              <a:rPr lang="en-US" sz="5400" dirty="0">
                <a:ln w="0"/>
                <a:solidFill>
                  <a:schemeClr val="accent3">
                    <a:lumMod val="60000"/>
                    <a:lumOff val="40000"/>
                  </a:schemeClr>
                </a:solidFill>
                <a:effectLst>
                  <a:outerShdw blurRad="38100" dist="25400" dir="5400000" algn="ctr" rotWithShape="0">
                    <a:srgbClr val="6E747A">
                      <a:alpha val="43000"/>
                    </a:srgbClr>
                  </a:outerShdw>
                </a:effectLst>
              </a:rPr>
              <a:t>GRAPHS</a:t>
            </a:r>
            <a:endParaRPr lang="en-US" sz="5400" b="0" cap="none" spc="0" dirty="0">
              <a:ln w="0"/>
              <a:solidFill>
                <a:schemeClr val="accent3">
                  <a:lumMod val="60000"/>
                  <a:lumOff val="4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7849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D9D489-D4DD-2CEF-BBF9-05EFCA19EA23}"/>
              </a:ext>
            </a:extLst>
          </p:cNvPr>
          <p:cNvPicPr>
            <a:picLocks noChangeAspect="1"/>
          </p:cNvPicPr>
          <p:nvPr/>
        </p:nvPicPr>
        <p:blipFill>
          <a:blip r:embed="rId2"/>
          <a:stretch>
            <a:fillRect/>
          </a:stretch>
        </p:blipFill>
        <p:spPr>
          <a:xfrm>
            <a:off x="479425" y="1692740"/>
            <a:ext cx="5375275" cy="3817472"/>
          </a:xfrm>
          <a:prstGeom prst="rect">
            <a:avLst/>
          </a:prstGeom>
        </p:spPr>
      </p:pic>
      <p:pic>
        <p:nvPicPr>
          <p:cNvPr id="7" name="Picture 6">
            <a:extLst>
              <a:ext uri="{FF2B5EF4-FFF2-40B4-BE49-F238E27FC236}">
                <a16:creationId xmlns:a16="http://schemas.microsoft.com/office/drawing/2014/main" id="{0EA33120-9C64-81F2-68B1-230E53B2765A}"/>
              </a:ext>
            </a:extLst>
          </p:cNvPr>
          <p:cNvPicPr>
            <a:picLocks noChangeAspect="1"/>
          </p:cNvPicPr>
          <p:nvPr/>
        </p:nvPicPr>
        <p:blipFill>
          <a:blip r:embed="rId3"/>
          <a:stretch>
            <a:fillRect/>
          </a:stretch>
        </p:blipFill>
        <p:spPr>
          <a:xfrm>
            <a:off x="6334125" y="1814512"/>
            <a:ext cx="5254823" cy="3695700"/>
          </a:xfrm>
          <a:prstGeom prst="rect">
            <a:avLst/>
          </a:prstGeom>
        </p:spPr>
      </p:pic>
      <p:sp>
        <p:nvSpPr>
          <p:cNvPr id="2" name="Rectangle 1">
            <a:extLst>
              <a:ext uri="{FF2B5EF4-FFF2-40B4-BE49-F238E27FC236}">
                <a16:creationId xmlns:a16="http://schemas.microsoft.com/office/drawing/2014/main" id="{A1AD6874-56BE-EBD8-6ECF-D535E40D4254}"/>
              </a:ext>
            </a:extLst>
          </p:cNvPr>
          <p:cNvSpPr/>
          <p:nvPr/>
        </p:nvSpPr>
        <p:spPr>
          <a:xfrm>
            <a:off x="1320800" y="650240"/>
            <a:ext cx="5013325" cy="923330"/>
          </a:xfrm>
          <a:prstGeom prst="rect">
            <a:avLst/>
          </a:prstGeom>
          <a:noFill/>
        </p:spPr>
        <p:txBody>
          <a:bodyPr wrap="square" lIns="91440" tIns="45720" rIns="91440" bIns="45720">
            <a:spAutoFit/>
          </a:bodyPr>
          <a:lstStyle/>
          <a:p>
            <a:pPr algn="ctr"/>
            <a:r>
              <a:rPr lang="en-US" sz="5400" dirty="0">
                <a:ln w="0"/>
                <a:solidFill>
                  <a:schemeClr val="accent6">
                    <a:lumMod val="60000"/>
                    <a:lumOff val="40000"/>
                  </a:schemeClr>
                </a:solidFill>
                <a:effectLst>
                  <a:outerShdw blurRad="38100" dist="25400" dir="5400000" algn="ctr" rotWithShape="0">
                    <a:srgbClr val="6E747A">
                      <a:alpha val="43000"/>
                    </a:srgbClr>
                  </a:outerShdw>
                </a:effectLst>
              </a:rPr>
              <a:t>GRAPHS</a:t>
            </a:r>
            <a:endParaRPr lang="en-US" sz="5400" b="0" cap="none" spc="0" dirty="0">
              <a:ln w="0"/>
              <a:solidFill>
                <a:schemeClr val="accent6">
                  <a:lumMod val="60000"/>
                  <a:lumOff val="4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8183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076F-F449-11CE-C4CB-B163E69ADD28}"/>
              </a:ext>
            </a:extLst>
          </p:cNvPr>
          <p:cNvSpPr>
            <a:spLocks noGrp="1"/>
          </p:cNvSpPr>
          <p:nvPr>
            <p:ph type="title"/>
          </p:nvPr>
        </p:nvSpPr>
        <p:spPr/>
        <p:txBody>
          <a:bodyPr/>
          <a:lstStyle/>
          <a:p>
            <a:r>
              <a:rPr lang="en-IN" dirty="0">
                <a:solidFill>
                  <a:srgbClr val="FF0000"/>
                </a:solidFill>
              </a:rPr>
              <a:t>PROBLEM STATEMENT</a:t>
            </a:r>
            <a:endParaRPr lang="en-IN" dirty="0"/>
          </a:p>
        </p:txBody>
      </p:sp>
      <p:sp>
        <p:nvSpPr>
          <p:cNvPr id="3" name="Content Placeholder 2">
            <a:extLst>
              <a:ext uri="{FF2B5EF4-FFF2-40B4-BE49-F238E27FC236}">
                <a16:creationId xmlns:a16="http://schemas.microsoft.com/office/drawing/2014/main" id="{98A821E1-EA57-C205-DA08-58FB65A05951}"/>
              </a:ext>
            </a:extLst>
          </p:cNvPr>
          <p:cNvSpPr>
            <a:spLocks noGrp="1"/>
          </p:cNvSpPr>
          <p:nvPr>
            <p:ph sz="half" idx="1"/>
          </p:nvPr>
        </p:nvSpPr>
        <p:spPr/>
        <p:txBody>
          <a:bodyPr/>
          <a:lstStyle/>
          <a:p>
            <a:r>
              <a:rPr lang="en-US" sz="1800" dirty="0">
                <a:solidFill>
                  <a:schemeClr val="tx1">
                    <a:lumMod val="95000"/>
                  </a:schemeClr>
                </a:solidFill>
              </a:rPr>
              <a:t>The problem statement for a</a:t>
            </a:r>
            <a:br>
              <a:rPr lang="en-US" sz="1800" dirty="0">
                <a:solidFill>
                  <a:schemeClr val="tx1">
                    <a:lumMod val="95000"/>
                  </a:schemeClr>
                </a:solidFill>
              </a:rPr>
            </a:br>
            <a:r>
              <a:rPr lang="en-US" sz="1800" dirty="0">
                <a:solidFill>
                  <a:schemeClr val="tx1">
                    <a:lumMod val="95000"/>
                  </a:schemeClr>
                </a:solidFill>
              </a:rPr>
              <a:t> bike-sharing prediction typically involves predicting bike rental demand based on </a:t>
            </a:r>
            <a:r>
              <a:rPr lang="en-US" dirty="0">
                <a:solidFill>
                  <a:schemeClr val="tx1">
                    <a:lumMod val="95000"/>
                  </a:schemeClr>
                </a:solidFill>
              </a:rPr>
              <a:t>various factors</a:t>
            </a:r>
            <a:r>
              <a:rPr lang="en-US" sz="1800" dirty="0">
                <a:solidFill>
                  <a:schemeClr val="tx1">
                    <a:lumMod val="95000"/>
                  </a:schemeClr>
                </a:solidFill>
              </a:rPr>
              <a:t>?</a:t>
            </a:r>
            <a:endParaRPr lang="en-IN" dirty="0"/>
          </a:p>
        </p:txBody>
      </p:sp>
      <p:pic>
        <p:nvPicPr>
          <p:cNvPr id="1026" name="Picture 2" descr="4 Types of Machine Learning For a Great Career in Tech">
            <a:extLst>
              <a:ext uri="{FF2B5EF4-FFF2-40B4-BE49-F238E27FC236}">
                <a16:creationId xmlns:a16="http://schemas.microsoft.com/office/drawing/2014/main" id="{27C70FF8-217C-DFDF-FD0B-07C80682769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54675" y="2692278"/>
            <a:ext cx="4395788" cy="292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5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A2426-863B-AEA6-03BB-C68DCDAAFD0F}"/>
              </a:ext>
            </a:extLst>
          </p:cNvPr>
          <p:cNvPicPr>
            <a:picLocks noChangeAspect="1"/>
          </p:cNvPicPr>
          <p:nvPr/>
        </p:nvPicPr>
        <p:blipFill>
          <a:blip r:embed="rId2"/>
          <a:stretch>
            <a:fillRect/>
          </a:stretch>
        </p:blipFill>
        <p:spPr>
          <a:xfrm>
            <a:off x="1897003" y="1884680"/>
            <a:ext cx="6705659" cy="5118100"/>
          </a:xfrm>
          <a:prstGeom prst="rect">
            <a:avLst/>
          </a:prstGeom>
        </p:spPr>
      </p:pic>
      <p:sp>
        <p:nvSpPr>
          <p:cNvPr id="2" name="Rectangle 1">
            <a:extLst>
              <a:ext uri="{FF2B5EF4-FFF2-40B4-BE49-F238E27FC236}">
                <a16:creationId xmlns:a16="http://schemas.microsoft.com/office/drawing/2014/main" id="{DE87DC7A-B006-8537-8CA8-E188A42F54F0}"/>
              </a:ext>
            </a:extLst>
          </p:cNvPr>
          <p:cNvSpPr/>
          <p:nvPr/>
        </p:nvSpPr>
        <p:spPr>
          <a:xfrm>
            <a:off x="2082800" y="548641"/>
            <a:ext cx="4947920" cy="923330"/>
          </a:xfrm>
          <a:prstGeom prst="rect">
            <a:avLst/>
          </a:prstGeom>
          <a:noFill/>
        </p:spPr>
        <p:txBody>
          <a:bodyPr wrap="square" lIns="91440" tIns="45720" rIns="91440" bIns="45720">
            <a:spAutoFit/>
          </a:bodyPr>
          <a:lstStyle/>
          <a:p>
            <a:pPr algn="ctr"/>
            <a:r>
              <a:rPr lang="en-US" sz="5400" dirty="0">
                <a:ln w="0"/>
                <a:solidFill>
                  <a:srgbClr val="FFFF00"/>
                </a:solidFill>
                <a:effectLst>
                  <a:outerShdw blurRad="38100" dist="25400" dir="5400000" algn="ctr" rotWithShape="0">
                    <a:srgbClr val="6E747A">
                      <a:alpha val="43000"/>
                    </a:srgbClr>
                  </a:outerShdw>
                </a:effectLst>
              </a:rPr>
              <a:t>GRAPHS</a:t>
            </a:r>
            <a:endParaRPr lang="en-US" sz="5400" b="0" cap="none" spc="0" dirty="0">
              <a:ln w="0"/>
              <a:solidFill>
                <a:srgbClr val="FFFF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8654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669AE8-68C0-A213-44BC-5F9ED75045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1" y="1233297"/>
            <a:ext cx="4246880" cy="4536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3F3180-3CBB-17D0-CCCE-B7CCC2947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031" y="1371600"/>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4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456FB-B1BB-A1F9-5A10-EA3BE6D4AF51}"/>
              </a:ext>
            </a:extLst>
          </p:cNvPr>
          <p:cNvSpPr>
            <a:spLocks noGrp="1"/>
          </p:cNvSpPr>
          <p:nvPr>
            <p:ph idx="1"/>
          </p:nvPr>
        </p:nvSpPr>
        <p:spPr>
          <a:xfrm>
            <a:off x="0" y="0"/>
            <a:ext cx="12029440" cy="6858000"/>
          </a:xfrm>
        </p:spPr>
        <p:txBody>
          <a:bodyPr/>
          <a:lstStyle/>
          <a:p>
            <a:pPr marL="0" indent="0">
              <a:buNone/>
            </a:pPr>
            <a:r>
              <a:rPr lang="en-IN" b="1" dirty="0">
                <a:solidFill>
                  <a:schemeClr val="accent3"/>
                </a:solidFill>
              </a:rPr>
              <a:t>GRAPHS:</a:t>
            </a:r>
          </a:p>
          <a:p>
            <a:pPr marL="0" indent="0">
              <a:buNone/>
            </a:pPr>
            <a:endParaRPr lang="en-IN" b="1" dirty="0">
              <a:solidFill>
                <a:srgbClr val="C00000"/>
              </a:solidFill>
            </a:endParaRPr>
          </a:p>
        </p:txBody>
      </p:sp>
      <p:pic>
        <p:nvPicPr>
          <p:cNvPr id="2050" name="Picture 2">
            <a:extLst>
              <a:ext uri="{FF2B5EF4-FFF2-40B4-BE49-F238E27FC236}">
                <a16:creationId xmlns:a16="http://schemas.microsoft.com/office/drawing/2014/main" id="{FA7D8064-AC4F-7E86-7C95-1B41CCE82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 y="1107440"/>
            <a:ext cx="56102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8528C9-287E-4B2A-96EB-B3640ACB6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720" y="1107440"/>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94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58792-C051-7350-9033-2D4E72618F48}"/>
              </a:ext>
            </a:extLst>
          </p:cNvPr>
          <p:cNvSpPr>
            <a:spLocks noGrp="1"/>
          </p:cNvSpPr>
          <p:nvPr>
            <p:ph idx="1"/>
          </p:nvPr>
        </p:nvSpPr>
        <p:spPr>
          <a:xfrm>
            <a:off x="0" y="0"/>
            <a:ext cx="12192000" cy="6929120"/>
          </a:xfrm>
        </p:spPr>
        <p:txBody>
          <a:bodyPr/>
          <a:lstStyle/>
          <a:p>
            <a:pPr marL="0" indent="0">
              <a:buNone/>
            </a:pPr>
            <a:r>
              <a:rPr lang="en-IN" b="1" dirty="0">
                <a:solidFill>
                  <a:srgbClr val="0070C0"/>
                </a:solidFill>
              </a:rPr>
              <a:t>GRAPHS:</a:t>
            </a:r>
          </a:p>
          <a:p>
            <a:pPr marL="0" indent="0">
              <a:buNone/>
            </a:pPr>
            <a:endParaRPr lang="en-IN" b="1" dirty="0">
              <a:solidFill>
                <a:srgbClr val="C00000"/>
              </a:solidFill>
            </a:endParaRPr>
          </a:p>
        </p:txBody>
      </p:sp>
      <p:pic>
        <p:nvPicPr>
          <p:cNvPr id="3074" name="Picture 2">
            <a:extLst>
              <a:ext uri="{FF2B5EF4-FFF2-40B4-BE49-F238E27FC236}">
                <a16:creationId xmlns:a16="http://schemas.microsoft.com/office/drawing/2014/main" id="{46FA6C95-2482-9E87-2B67-9354C8EC0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 y="1122680"/>
            <a:ext cx="56102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D333FA-8ED4-2655-21F8-2A0FB5249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0320"/>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072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3C874-4FC4-FC39-CD1C-3D29B3EA2C04}"/>
              </a:ext>
            </a:extLst>
          </p:cNvPr>
          <p:cNvSpPr>
            <a:spLocks noGrp="1"/>
          </p:cNvSpPr>
          <p:nvPr>
            <p:ph idx="1"/>
          </p:nvPr>
        </p:nvSpPr>
        <p:spPr>
          <a:xfrm>
            <a:off x="0" y="0"/>
            <a:ext cx="12192000" cy="8097520"/>
          </a:xfrm>
        </p:spPr>
        <p:txBody>
          <a:bodyPr/>
          <a:lstStyle/>
          <a:p>
            <a:pPr marL="0" indent="0">
              <a:buNone/>
            </a:pPr>
            <a:r>
              <a:rPr lang="en-IN" b="1" dirty="0">
                <a:solidFill>
                  <a:schemeClr val="accent1">
                    <a:lumMod val="60000"/>
                    <a:lumOff val="40000"/>
                  </a:schemeClr>
                </a:solidFill>
              </a:rPr>
              <a:t>GRAPHS:</a:t>
            </a:r>
          </a:p>
          <a:p>
            <a:pPr marL="0" indent="0">
              <a:buNone/>
            </a:pPr>
            <a:endParaRPr lang="en-IN" b="1" dirty="0">
              <a:solidFill>
                <a:srgbClr val="C00000"/>
              </a:solidFill>
            </a:endParaRPr>
          </a:p>
        </p:txBody>
      </p:sp>
      <p:pic>
        <p:nvPicPr>
          <p:cNvPr id="4098" name="Picture 2">
            <a:extLst>
              <a:ext uri="{FF2B5EF4-FFF2-40B4-BE49-F238E27FC236}">
                <a16:creationId xmlns:a16="http://schemas.microsoft.com/office/drawing/2014/main" id="{01C739E7-1D79-86D5-B78C-2A50E294A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 y="1869440"/>
            <a:ext cx="56769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B9025B4-0421-781B-C22B-F6204AC16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320" y="1869440"/>
            <a:ext cx="5638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79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AADA8-2BA8-3048-76B0-B9A48C09B6CA}"/>
              </a:ext>
            </a:extLst>
          </p:cNvPr>
          <p:cNvSpPr>
            <a:spLocks noGrp="1"/>
          </p:cNvSpPr>
          <p:nvPr>
            <p:ph idx="1"/>
          </p:nvPr>
        </p:nvSpPr>
        <p:spPr>
          <a:xfrm>
            <a:off x="0" y="0"/>
            <a:ext cx="12192000" cy="6725920"/>
          </a:xfrm>
        </p:spPr>
        <p:txBody>
          <a:bodyPr/>
          <a:lstStyle/>
          <a:p>
            <a:pPr marL="0" indent="0">
              <a:buNone/>
            </a:pPr>
            <a:r>
              <a:rPr lang="en-IN" b="1" dirty="0">
                <a:solidFill>
                  <a:schemeClr val="accent4"/>
                </a:solidFill>
              </a:rPr>
              <a:t>GRAPHS:</a:t>
            </a:r>
          </a:p>
          <a:p>
            <a:pPr marL="0" indent="0">
              <a:buNone/>
            </a:pPr>
            <a:endParaRPr lang="en-IN" b="1" dirty="0">
              <a:solidFill>
                <a:srgbClr val="C00000"/>
              </a:solidFill>
            </a:endParaRPr>
          </a:p>
          <a:p>
            <a:pPr marL="0" indent="0">
              <a:buNone/>
            </a:pPr>
            <a:endParaRPr lang="en-IN" b="1" dirty="0">
              <a:solidFill>
                <a:srgbClr val="C00000"/>
              </a:solidFill>
            </a:endParaRPr>
          </a:p>
        </p:txBody>
      </p:sp>
      <p:pic>
        <p:nvPicPr>
          <p:cNvPr id="5122" name="Picture 2">
            <a:extLst>
              <a:ext uri="{FF2B5EF4-FFF2-40B4-BE49-F238E27FC236}">
                <a16:creationId xmlns:a16="http://schemas.microsoft.com/office/drawing/2014/main" id="{633BB21D-58F6-0B00-7F96-EBB1F83D7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3" y="1016000"/>
            <a:ext cx="55149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DD08B65-B48D-6827-4622-FFAA6E227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568" y="1016000"/>
            <a:ext cx="54959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2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04466-AFE6-041D-649C-6A90C072BAD5}"/>
              </a:ext>
            </a:extLst>
          </p:cNvPr>
          <p:cNvSpPr>
            <a:spLocks noGrp="1"/>
          </p:cNvSpPr>
          <p:nvPr>
            <p:ph idx="1"/>
          </p:nvPr>
        </p:nvSpPr>
        <p:spPr>
          <a:xfrm>
            <a:off x="0" y="0"/>
            <a:ext cx="12192000" cy="6858000"/>
          </a:xfrm>
        </p:spPr>
        <p:txBody>
          <a:bodyPr/>
          <a:lstStyle/>
          <a:p>
            <a:pPr marL="0" indent="0">
              <a:buNone/>
            </a:pPr>
            <a:r>
              <a:rPr lang="en-IN" b="1" dirty="0">
                <a:solidFill>
                  <a:srgbClr val="00B0F0"/>
                </a:solidFill>
              </a:rPr>
              <a:t>GRAPH BETWEEN MSE AND R2 SCORE:</a:t>
            </a:r>
          </a:p>
          <a:p>
            <a:pPr marL="0" indent="0">
              <a:buNone/>
            </a:pPr>
            <a:endParaRPr lang="en-IN" dirty="0"/>
          </a:p>
        </p:txBody>
      </p:sp>
      <p:pic>
        <p:nvPicPr>
          <p:cNvPr id="6146" name="Picture 2">
            <a:extLst>
              <a:ext uri="{FF2B5EF4-FFF2-40B4-BE49-F238E27FC236}">
                <a16:creationId xmlns:a16="http://schemas.microsoft.com/office/drawing/2014/main" id="{FDF8F7CC-975C-D780-F6FB-3A8D59F29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095375"/>
            <a:ext cx="9420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6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2C57F-46BE-BAD8-2C4E-1378AE377026}"/>
              </a:ext>
            </a:extLst>
          </p:cNvPr>
          <p:cNvSpPr>
            <a:spLocks noGrp="1"/>
          </p:cNvSpPr>
          <p:nvPr>
            <p:ph idx="1"/>
          </p:nvPr>
        </p:nvSpPr>
        <p:spPr>
          <a:xfrm>
            <a:off x="46672" y="0"/>
            <a:ext cx="12145328" cy="6858000"/>
          </a:xfrm>
        </p:spPr>
        <p:txBody>
          <a:bodyPr/>
          <a:lstStyle/>
          <a:p>
            <a:pPr marL="0" indent="0">
              <a:buNone/>
            </a:pPr>
            <a:r>
              <a:rPr lang="en-IN" b="1" dirty="0">
                <a:solidFill>
                  <a:srgbClr val="92D050"/>
                </a:solidFill>
              </a:rPr>
              <a:t>GRAPH FOR KNN MSE VS R2 SCORE</a:t>
            </a:r>
            <a:r>
              <a:rPr lang="en-IN" dirty="0">
                <a:solidFill>
                  <a:srgbClr val="92D050"/>
                </a:solidFill>
              </a:rPr>
              <a:t>:</a:t>
            </a:r>
          </a:p>
          <a:p>
            <a:pPr marL="0" indent="0">
              <a:buNone/>
            </a:pPr>
            <a:endParaRPr lang="en-IN" dirty="0">
              <a:solidFill>
                <a:srgbClr val="C00000"/>
              </a:solidFill>
            </a:endParaRPr>
          </a:p>
        </p:txBody>
      </p:sp>
      <p:pic>
        <p:nvPicPr>
          <p:cNvPr id="7170" name="Picture 2">
            <a:extLst>
              <a:ext uri="{FF2B5EF4-FFF2-40B4-BE49-F238E27FC236}">
                <a16:creationId xmlns:a16="http://schemas.microsoft.com/office/drawing/2014/main" id="{E18A4A38-DC51-1770-02D5-82D06F867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823913"/>
            <a:ext cx="65817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69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22C1-B075-6727-962D-DA3E6B5983FE}"/>
              </a:ext>
            </a:extLst>
          </p:cNvPr>
          <p:cNvSpPr>
            <a:spLocks noGrp="1"/>
          </p:cNvSpPr>
          <p:nvPr>
            <p:ph type="title"/>
          </p:nvPr>
        </p:nvSpPr>
        <p:spPr>
          <a:xfrm>
            <a:off x="0" y="0"/>
            <a:ext cx="12192000" cy="6858000"/>
          </a:xfrm>
        </p:spPr>
        <p:txBody>
          <a:bodyPr>
            <a:normAutofit/>
          </a:bodyPr>
          <a:lstStyle/>
          <a:p>
            <a:r>
              <a:rPr lang="en-IN" dirty="0">
                <a:solidFill>
                  <a:srgbClr val="FFFF00"/>
                </a:solidFill>
              </a:rPr>
              <a:t>CONCLUSION:</a:t>
            </a:r>
            <a:br>
              <a:rPr lang="en-IN" dirty="0">
                <a:solidFill>
                  <a:srgbClr val="FF0000"/>
                </a:solidFill>
              </a:rPr>
            </a:br>
            <a:r>
              <a:rPr lang="en-US" sz="2700" dirty="0">
                <a:solidFill>
                  <a:schemeClr val="tx1">
                    <a:lumMod val="95000"/>
                  </a:schemeClr>
                </a:solidFill>
              </a:rPr>
              <a:t>In conclusion, this bike sharing project has provided valuable insights into the dynamics of urban transportation and sustainability. The data analysis revealed a clear increase in bike usage, indicating a growing interest in eco-friendly commuting options. Seasonal patterns demonstrated that spring and summer months witness higher bike rentals, underscoring the importance of adapting resources to meet fluctuating demand. Moreover, the project highlighted the significant impact of weather conditions on bike rentals, offering operational opportunities for optimizing user experiences and resource allocation. </a:t>
            </a:r>
            <a:br>
              <a:rPr lang="en-US" sz="2700" dirty="0">
                <a:solidFill>
                  <a:srgbClr val="FF0000"/>
                </a:solidFill>
              </a:rPr>
            </a:br>
            <a:br>
              <a:rPr lang="en-US" sz="2700" dirty="0">
                <a:solidFill>
                  <a:srgbClr val="FFFF00"/>
                </a:solidFill>
              </a:rPr>
            </a:br>
            <a:r>
              <a:rPr lang="en-US" sz="2700" dirty="0">
                <a:solidFill>
                  <a:srgbClr val="FFFF00"/>
                </a:solidFill>
              </a:rPr>
              <a:t>GITHUB LINK: </a:t>
            </a:r>
            <a:r>
              <a:rPr lang="en-US" sz="2800" dirty="0">
                <a:solidFill>
                  <a:srgbClr val="FFFF00"/>
                </a:solidFill>
              </a:rPr>
              <a:t>https://github.com/Jahnavi4boddepalli/Bike-sharing-prediction.git</a:t>
            </a:r>
            <a:br>
              <a:rPr lang="en-US" sz="2700" dirty="0">
                <a:solidFill>
                  <a:srgbClr val="FFFF00"/>
                </a:solidFill>
              </a:rPr>
            </a:br>
            <a:endParaRPr lang="en-IN" sz="2700" dirty="0">
              <a:solidFill>
                <a:srgbClr val="0070C0"/>
              </a:solidFill>
            </a:endParaRPr>
          </a:p>
        </p:txBody>
      </p:sp>
      <p:sp>
        <p:nvSpPr>
          <p:cNvPr id="5" name="TextBox 4">
            <a:extLst>
              <a:ext uri="{FF2B5EF4-FFF2-40B4-BE49-F238E27FC236}">
                <a16:creationId xmlns:a16="http://schemas.microsoft.com/office/drawing/2014/main" id="{77FEDC47-BAE8-1C21-D2D5-D8D145551493}"/>
              </a:ext>
            </a:extLst>
          </p:cNvPr>
          <p:cNvSpPr txBox="1"/>
          <p:nvPr/>
        </p:nvSpPr>
        <p:spPr>
          <a:xfrm>
            <a:off x="27665916" y="2152564"/>
            <a:ext cx="55480688" cy="2308324"/>
          </a:xfrm>
          <a:prstGeom prst="rect">
            <a:avLst/>
          </a:prstGeom>
          <a:noFill/>
        </p:spPr>
        <p:txBody>
          <a:bodyPr wrap="square">
            <a:spAutoFit/>
          </a:bodyPr>
          <a:lstStyle/>
          <a:p>
            <a:r>
              <a:rPr lang="en-US" dirty="0"/>
              <a:t>In conclusion, this bike sharing project has provided valuable insights into the dynamics of urban transportation and sustainability. The data analysis revealed a clear increase in bike usage, indicating a growing interest in eco-friendly commuting options. Seasonal patterns demonstrated that spring and summer months witness higher bike rentals, underscoring the importance of adapting resources to meet fluctuating demand. Moreover, the project highlighted the significant impact of weather conditions on bike rentals, offering operational opportunities for optimizing user experiences and resource allocation. The development of predictive models showcased the potential for accurate demand forecasting, contributing to the efficient management of bike sharing systems. Looking ahead, opportunities for expansion, integration with other public transportation modes, and sustainability initiatives were identified as key areas to further enhance the bike sharing experience and promote sustainable urban mobility. This project lays a solid foundation for future research and actions aimed at improving bike sharing systems and their contributions to more eco-friendly and accessible cities.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9402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63783D-DE5F-B60D-415A-654457F5C87D}"/>
              </a:ext>
            </a:extLst>
          </p:cNvPr>
          <p:cNvSpPr>
            <a:spLocks noGrp="1"/>
          </p:cNvSpPr>
          <p:nvPr>
            <p:ph idx="1"/>
          </p:nvPr>
        </p:nvSpPr>
        <p:spPr>
          <a:xfrm>
            <a:off x="80963" y="212725"/>
            <a:ext cx="12111037" cy="6564313"/>
          </a:xfrm>
        </p:spPr>
        <p:txBody>
          <a:bodyPr>
            <a:normAutofit/>
          </a:bodyPr>
          <a:lstStyle/>
          <a:p>
            <a:pPr marL="0" indent="0">
              <a:buNone/>
            </a:pPr>
            <a:r>
              <a:rPr lang="en-IN" sz="3600" dirty="0">
                <a:solidFill>
                  <a:schemeClr val="accent3"/>
                </a:solidFill>
              </a:rPr>
              <a:t>GITHUB LINK:</a:t>
            </a:r>
          </a:p>
          <a:p>
            <a:pPr marL="0" indent="0">
              <a:buNone/>
            </a:pPr>
            <a:r>
              <a:rPr lang="en-IN" sz="2800" dirty="0">
                <a:solidFill>
                  <a:srgbClr val="00B0F0"/>
                </a:solidFill>
              </a:rPr>
              <a:t>https://github.com/Jahnavi4boddepalli/Bike-sharing-prediction.git</a:t>
            </a:r>
          </a:p>
        </p:txBody>
      </p:sp>
    </p:spTree>
    <p:extLst>
      <p:ext uri="{BB962C8B-B14F-4D97-AF65-F5344CB8AC3E}">
        <p14:creationId xmlns:p14="http://schemas.microsoft.com/office/powerpoint/2010/main" val="270380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27AF-C6D2-311F-02A1-90CCBA492A29}"/>
              </a:ext>
            </a:extLst>
          </p:cNvPr>
          <p:cNvSpPr>
            <a:spLocks noGrp="1"/>
          </p:cNvSpPr>
          <p:nvPr>
            <p:ph type="title"/>
          </p:nvPr>
        </p:nvSpPr>
        <p:spPr>
          <a:xfrm>
            <a:off x="0" y="0"/>
            <a:ext cx="12192000" cy="7284720"/>
          </a:xfrm>
        </p:spPr>
        <p:txBody>
          <a:bodyPr/>
          <a:lstStyle/>
          <a:p>
            <a:r>
              <a:rPr lang="en-IN" dirty="0"/>
              <a:t>                           </a:t>
            </a:r>
            <a:r>
              <a:rPr lang="en-IN" dirty="0">
                <a:solidFill>
                  <a:schemeClr val="accent4">
                    <a:lumMod val="40000"/>
                    <a:lumOff val="60000"/>
                  </a:schemeClr>
                </a:solidFill>
              </a:rPr>
              <a:t>INTRODUCTION</a:t>
            </a:r>
          </a:p>
        </p:txBody>
      </p:sp>
      <p:sp>
        <p:nvSpPr>
          <p:cNvPr id="5" name="TextBox 4">
            <a:extLst>
              <a:ext uri="{FF2B5EF4-FFF2-40B4-BE49-F238E27FC236}">
                <a16:creationId xmlns:a16="http://schemas.microsoft.com/office/drawing/2014/main" id="{B2DAFC6C-5CA6-87E4-A5C0-020ECD7DDA74}"/>
              </a:ext>
            </a:extLst>
          </p:cNvPr>
          <p:cNvSpPr txBox="1"/>
          <p:nvPr/>
        </p:nvSpPr>
        <p:spPr>
          <a:xfrm>
            <a:off x="254000" y="548640"/>
            <a:ext cx="11490960" cy="5632311"/>
          </a:xfrm>
          <a:prstGeom prst="rect">
            <a:avLst/>
          </a:prstGeom>
          <a:noFill/>
        </p:spPr>
        <p:txBody>
          <a:bodyPr wrap="square" rtlCol="0">
            <a:spAutoFit/>
          </a:bodyPr>
          <a:lstStyle/>
          <a:p>
            <a:r>
              <a:rPr lang="en-US" sz="2400" b="0" i="0" dirty="0">
                <a:solidFill>
                  <a:srgbClr val="FFC000"/>
                </a:solidFill>
                <a:effectLst/>
                <a:latin typeface="Inter"/>
              </a:rPr>
              <a:t>Bike sharing systems are new generation of traditional bike rentals where whole process from membership, rental and return back has become automatic. Through these systems, user is able to easily rent a bike from a particular position and return back at another position. Currently, there are about over 500 bike-sharing programs around the world which is composed of over 500 thousands bicycles. Today, there exists great interest in these systems due to their important role in traffic, environmental and health issues.</a:t>
            </a:r>
          </a:p>
          <a:p>
            <a:endParaRPr lang="en-US" sz="2400" dirty="0">
              <a:solidFill>
                <a:srgbClr val="FFC000"/>
              </a:solidFill>
              <a:latin typeface="Inter"/>
            </a:endParaRPr>
          </a:p>
          <a:p>
            <a:pPr algn="l" fontAlgn="base"/>
            <a:r>
              <a:rPr lang="en-US" sz="2400" b="0" i="0" dirty="0">
                <a:solidFill>
                  <a:srgbClr val="FFFF00"/>
                </a:solidFill>
                <a:effectLst/>
                <a:latin typeface="Inter"/>
              </a:rPr>
              <a:t>Apart from interesting real world applications of bike sharing systems, the characteristics of data being generated by these systems make them attractive for the research. Opposed to other transport services such as bus or subway, the duration of travel, departure and arrival position is explicitly recorded in these systems. This feature turns bike sharing system into a virtual sensor network that can be used for sensing mobility in the city. Hence, it is expected that most of important events in the city could be detected via monitoring these data</a:t>
            </a:r>
            <a:r>
              <a:rPr lang="en-US" sz="2400" b="0" i="0" dirty="0">
                <a:solidFill>
                  <a:srgbClr val="3C4043"/>
                </a:solidFill>
                <a:effectLst/>
                <a:latin typeface="Inter"/>
              </a:rPr>
              <a:t>.</a:t>
            </a:r>
            <a:br>
              <a:rPr lang="en-US" sz="2400" b="0" i="0" dirty="0">
                <a:solidFill>
                  <a:srgbClr val="3C4043"/>
                </a:solidFill>
                <a:effectLst/>
                <a:latin typeface="Inter"/>
              </a:rPr>
            </a:br>
            <a:endParaRPr lang="en-US" sz="2400" dirty="0">
              <a:solidFill>
                <a:srgbClr val="FFC000"/>
              </a:solidFill>
              <a:latin typeface="Inter"/>
            </a:endParaRPr>
          </a:p>
        </p:txBody>
      </p:sp>
    </p:spTree>
    <p:extLst>
      <p:ext uri="{BB962C8B-B14F-4D97-AF65-F5344CB8AC3E}">
        <p14:creationId xmlns:p14="http://schemas.microsoft.com/office/powerpoint/2010/main" val="845433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2480-7546-3F1E-7652-EA2D1EFFF4C6}"/>
              </a:ext>
            </a:extLst>
          </p:cNvPr>
          <p:cNvSpPr>
            <a:spLocks noGrp="1"/>
          </p:cNvSpPr>
          <p:nvPr>
            <p:ph type="title"/>
          </p:nvPr>
        </p:nvSpPr>
        <p:spPr>
          <a:xfrm>
            <a:off x="677334" y="609600"/>
            <a:ext cx="8596668" cy="4907280"/>
          </a:xfrm>
        </p:spPr>
        <p:txBody>
          <a:bodyPr/>
          <a:lstStyle/>
          <a:p>
            <a:br>
              <a:rPr lang="en-IN" dirty="0"/>
            </a:br>
            <a:br>
              <a:rPr lang="en-IN" dirty="0"/>
            </a:br>
            <a:br>
              <a:rPr lang="en-IN" dirty="0"/>
            </a:br>
            <a:r>
              <a:rPr lang="en-IN" dirty="0"/>
              <a:t>             </a:t>
            </a:r>
            <a:r>
              <a:rPr lang="en-IN" sz="8800" dirty="0">
                <a:solidFill>
                  <a:schemeClr val="tx1"/>
                </a:solidFill>
              </a:rPr>
              <a:t>THANK YOU</a:t>
            </a:r>
          </a:p>
        </p:txBody>
      </p:sp>
    </p:spTree>
    <p:extLst>
      <p:ext uri="{BB962C8B-B14F-4D97-AF65-F5344CB8AC3E}">
        <p14:creationId xmlns:p14="http://schemas.microsoft.com/office/powerpoint/2010/main" val="98661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8F25-C15E-D975-407A-B87F26D34475}"/>
              </a:ext>
            </a:extLst>
          </p:cNvPr>
          <p:cNvSpPr>
            <a:spLocks noGrp="1"/>
          </p:cNvSpPr>
          <p:nvPr>
            <p:ph type="title"/>
          </p:nvPr>
        </p:nvSpPr>
        <p:spPr>
          <a:xfrm>
            <a:off x="211667" y="304800"/>
            <a:ext cx="11700933" cy="5655733"/>
          </a:xfrm>
        </p:spPr>
        <p:txBody>
          <a:bodyPr>
            <a:normAutofit fontScale="90000"/>
          </a:bodyPr>
          <a:lstStyle/>
          <a:p>
            <a:pPr algn="l" fontAlgn="base">
              <a:buFont typeface="Arial" panose="020B0604020202020204" pitchFamily="34" charset="0"/>
              <a:buChar char="•"/>
            </a:pPr>
            <a:r>
              <a:rPr lang="en-US" sz="2700" b="0" i="0" dirty="0">
                <a:solidFill>
                  <a:srgbClr val="FFFF00"/>
                </a:solidFill>
                <a:effectLst/>
                <a:latin typeface="Inter"/>
              </a:rPr>
              <a:t>A</a:t>
            </a:r>
            <a:r>
              <a:rPr lang="en-US" sz="2700" dirty="0">
                <a:solidFill>
                  <a:srgbClr val="FFFF00"/>
                </a:solidFill>
                <a:latin typeface="Inter"/>
              </a:rPr>
              <a:t>TTRIBUTE INFORMATION</a:t>
            </a:r>
            <a:r>
              <a:rPr lang="en-US" sz="2700" dirty="0">
                <a:solidFill>
                  <a:srgbClr val="C00000"/>
                </a:solidFill>
                <a:latin typeface="Inter"/>
              </a:rPr>
              <a:t>:</a:t>
            </a:r>
            <a:br>
              <a:rPr lang="en-US" sz="2700" b="0" i="0" dirty="0">
                <a:solidFill>
                  <a:schemeClr val="tx1"/>
                </a:solidFill>
                <a:effectLst/>
                <a:latin typeface="Inter"/>
              </a:rPr>
            </a:br>
            <a:r>
              <a:rPr lang="en-US" sz="2700" b="0" i="0" dirty="0">
                <a:solidFill>
                  <a:schemeClr val="tx1"/>
                </a:solidFill>
                <a:effectLst/>
                <a:latin typeface="Inter"/>
              </a:rPr>
              <a:t>Both hour.csv and day.csv have the following fields, except hour which is not available in day.csv</a:t>
            </a:r>
            <a:br>
              <a:rPr lang="en-US" sz="2700" b="0" i="0" dirty="0">
                <a:solidFill>
                  <a:schemeClr val="tx1"/>
                </a:solidFill>
                <a:effectLst/>
                <a:latin typeface="Inter"/>
              </a:rPr>
            </a:br>
            <a:r>
              <a:rPr lang="en-US" sz="2700" b="0" i="0" dirty="0">
                <a:solidFill>
                  <a:schemeClr val="tx1"/>
                </a:solidFill>
                <a:effectLst/>
                <a:latin typeface="inherit"/>
              </a:rPr>
              <a:t>instant: record index</a:t>
            </a:r>
            <a:br>
              <a:rPr lang="en-US" sz="2700" b="0" i="0" dirty="0">
                <a:solidFill>
                  <a:schemeClr val="tx1"/>
                </a:solidFill>
                <a:effectLst/>
                <a:latin typeface="inherit"/>
              </a:rPr>
            </a:br>
            <a:r>
              <a:rPr lang="en-US" sz="2700" b="0" i="0" dirty="0">
                <a:solidFill>
                  <a:schemeClr val="tx1"/>
                </a:solidFill>
                <a:effectLst/>
                <a:latin typeface="inherit"/>
              </a:rPr>
              <a:t>date day : date</a:t>
            </a:r>
            <a:br>
              <a:rPr lang="en-US" sz="2700" b="0" i="0" dirty="0">
                <a:solidFill>
                  <a:schemeClr val="tx1"/>
                </a:solidFill>
                <a:effectLst/>
                <a:latin typeface="inherit"/>
              </a:rPr>
            </a:br>
            <a:r>
              <a:rPr lang="en-US" sz="2700" b="0" i="0" dirty="0">
                <a:solidFill>
                  <a:schemeClr val="tx1"/>
                </a:solidFill>
                <a:effectLst/>
                <a:latin typeface="inherit"/>
              </a:rPr>
              <a:t>season : season (1:springer, 2:summer, 3:fall, 4:winter)</a:t>
            </a:r>
            <a:br>
              <a:rPr lang="en-US" sz="2700" b="0" i="0" dirty="0">
                <a:solidFill>
                  <a:schemeClr val="tx1"/>
                </a:solidFill>
                <a:effectLst/>
                <a:latin typeface="inherit"/>
              </a:rPr>
            </a:br>
            <a:r>
              <a:rPr lang="en-US" sz="2700" b="0" i="0" dirty="0">
                <a:solidFill>
                  <a:schemeClr val="tx1"/>
                </a:solidFill>
                <a:effectLst/>
                <a:latin typeface="inherit"/>
              </a:rPr>
              <a:t>year : year (0: 2011, 1:2012)</a:t>
            </a:r>
            <a:br>
              <a:rPr lang="en-US" sz="2700" b="0" i="0" dirty="0">
                <a:solidFill>
                  <a:schemeClr val="tx1"/>
                </a:solidFill>
                <a:effectLst/>
                <a:latin typeface="inherit"/>
              </a:rPr>
            </a:br>
            <a:r>
              <a:rPr lang="en-US" sz="2700" b="0" i="0" dirty="0">
                <a:solidFill>
                  <a:schemeClr val="tx1"/>
                </a:solidFill>
                <a:effectLst/>
                <a:latin typeface="inherit"/>
              </a:rPr>
              <a:t>month : month ( 1 to 12)</a:t>
            </a:r>
            <a:br>
              <a:rPr lang="en-US" sz="2700" b="0" i="0" dirty="0">
                <a:solidFill>
                  <a:schemeClr val="tx1"/>
                </a:solidFill>
                <a:effectLst/>
                <a:latin typeface="inherit"/>
              </a:rPr>
            </a:br>
            <a:r>
              <a:rPr lang="en-US" sz="2700" b="0" i="0" dirty="0">
                <a:solidFill>
                  <a:schemeClr val="tx1"/>
                </a:solidFill>
                <a:effectLst/>
                <a:latin typeface="inherit"/>
              </a:rPr>
              <a:t>hour : hour (0 to 23)</a:t>
            </a:r>
            <a:br>
              <a:rPr lang="en-US" sz="2700" b="0" i="0" dirty="0">
                <a:solidFill>
                  <a:schemeClr val="tx1"/>
                </a:solidFill>
                <a:effectLst/>
                <a:latin typeface="inherit"/>
              </a:rPr>
            </a:br>
            <a:r>
              <a:rPr lang="en-US" sz="2700" b="0" i="0" dirty="0">
                <a:solidFill>
                  <a:schemeClr val="tx1"/>
                </a:solidFill>
                <a:effectLst/>
                <a:latin typeface="inherit"/>
              </a:rPr>
              <a:t>holiday : weather day is holiday or not (extracted from [Web Link])</a:t>
            </a:r>
            <a:br>
              <a:rPr lang="en-US" sz="2700" b="0" i="0" dirty="0">
                <a:solidFill>
                  <a:schemeClr val="tx1"/>
                </a:solidFill>
                <a:effectLst/>
                <a:latin typeface="inherit"/>
              </a:rPr>
            </a:br>
            <a:r>
              <a:rPr lang="en-US" sz="2700" b="0" i="0" dirty="0">
                <a:solidFill>
                  <a:schemeClr val="tx1"/>
                </a:solidFill>
                <a:effectLst/>
                <a:latin typeface="inherit"/>
              </a:rPr>
              <a:t>weekday : day of the week</a:t>
            </a:r>
            <a:br>
              <a:rPr lang="en-US" sz="2700" b="0" i="0" dirty="0">
                <a:solidFill>
                  <a:schemeClr val="tx1"/>
                </a:solidFill>
                <a:effectLst/>
                <a:latin typeface="inherit"/>
              </a:rPr>
            </a:br>
            <a:r>
              <a:rPr lang="en-US" sz="2700" b="0" i="0" dirty="0">
                <a:solidFill>
                  <a:schemeClr val="tx1"/>
                </a:solidFill>
                <a:effectLst/>
                <a:latin typeface="inherit"/>
              </a:rPr>
              <a:t>working day : if day is neither weekend nor holiday is 1, otherwise is </a:t>
            </a:r>
            <a:r>
              <a:rPr lang="en-US" b="0" i="0" dirty="0">
                <a:solidFill>
                  <a:srgbClr val="3C4043"/>
                </a:solidFill>
                <a:effectLst/>
                <a:latin typeface="inherit"/>
              </a:rPr>
              <a:t>0.</a:t>
            </a:r>
            <a:br>
              <a:rPr lang="en-US" b="0" i="0" dirty="0">
                <a:solidFill>
                  <a:srgbClr val="3C4043"/>
                </a:solidFill>
                <a:effectLst/>
                <a:latin typeface="inherit"/>
              </a:rPr>
            </a:br>
            <a:endParaRPr lang="en-IN" dirty="0"/>
          </a:p>
        </p:txBody>
      </p:sp>
    </p:spTree>
    <p:extLst>
      <p:ext uri="{BB962C8B-B14F-4D97-AF65-F5344CB8AC3E}">
        <p14:creationId xmlns:p14="http://schemas.microsoft.com/office/powerpoint/2010/main" val="29034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9D57-FF21-AD26-D196-E0BF84DF41B8}"/>
              </a:ext>
            </a:extLst>
          </p:cNvPr>
          <p:cNvSpPr>
            <a:spLocks noGrp="1"/>
          </p:cNvSpPr>
          <p:nvPr>
            <p:ph type="title"/>
          </p:nvPr>
        </p:nvSpPr>
        <p:spPr>
          <a:xfrm>
            <a:off x="223520" y="304800"/>
            <a:ext cx="11765280" cy="6390640"/>
          </a:xfrm>
        </p:spPr>
        <p:txBody>
          <a:bodyPr>
            <a:normAutofit/>
          </a:bodyPr>
          <a:lstStyle/>
          <a:p>
            <a:r>
              <a:rPr lang="en-IN" sz="2800" dirty="0">
                <a:solidFill>
                  <a:srgbClr val="FFFF00"/>
                </a:solidFill>
              </a:rPr>
              <a:t>Data set:</a:t>
            </a:r>
          </a:p>
        </p:txBody>
      </p:sp>
      <p:graphicFrame>
        <p:nvGraphicFramePr>
          <p:cNvPr id="7" name="Table 6">
            <a:extLst>
              <a:ext uri="{FF2B5EF4-FFF2-40B4-BE49-F238E27FC236}">
                <a16:creationId xmlns:a16="http://schemas.microsoft.com/office/drawing/2014/main" id="{17F987E7-1850-024B-DEC3-10FC0C69BC8A}"/>
              </a:ext>
            </a:extLst>
          </p:cNvPr>
          <p:cNvGraphicFramePr>
            <a:graphicFrameLocks noGrp="1"/>
          </p:cNvGraphicFramePr>
          <p:nvPr>
            <p:extLst>
              <p:ext uri="{D42A27DB-BD31-4B8C-83A1-F6EECF244321}">
                <p14:modId xmlns:p14="http://schemas.microsoft.com/office/powerpoint/2010/main" val="4162827646"/>
              </p:ext>
            </p:extLst>
          </p:nvPr>
        </p:nvGraphicFramePr>
        <p:xfrm>
          <a:off x="223520" y="741680"/>
          <a:ext cx="11623041" cy="5811528"/>
        </p:xfrm>
        <a:graphic>
          <a:graphicData uri="http://schemas.openxmlformats.org/drawingml/2006/table">
            <a:tbl>
              <a:tblPr/>
              <a:tblGrid>
                <a:gridCol w="1345353">
                  <a:extLst>
                    <a:ext uri="{9D8B030D-6E8A-4147-A177-3AD203B41FA5}">
                      <a16:colId xmlns:a16="http://schemas.microsoft.com/office/drawing/2014/main" val="1110660170"/>
                    </a:ext>
                  </a:extLst>
                </a:gridCol>
                <a:gridCol w="1315711">
                  <a:extLst>
                    <a:ext uri="{9D8B030D-6E8A-4147-A177-3AD203B41FA5}">
                      <a16:colId xmlns:a16="http://schemas.microsoft.com/office/drawing/2014/main" val="964677331"/>
                    </a:ext>
                  </a:extLst>
                </a:gridCol>
                <a:gridCol w="1253711">
                  <a:extLst>
                    <a:ext uri="{9D8B030D-6E8A-4147-A177-3AD203B41FA5}">
                      <a16:colId xmlns:a16="http://schemas.microsoft.com/office/drawing/2014/main" val="3199019844"/>
                    </a:ext>
                  </a:extLst>
                </a:gridCol>
                <a:gridCol w="1284711">
                  <a:extLst>
                    <a:ext uri="{9D8B030D-6E8A-4147-A177-3AD203B41FA5}">
                      <a16:colId xmlns:a16="http://schemas.microsoft.com/office/drawing/2014/main" val="484562766"/>
                    </a:ext>
                  </a:extLst>
                </a:gridCol>
                <a:gridCol w="1284711">
                  <a:extLst>
                    <a:ext uri="{9D8B030D-6E8A-4147-A177-3AD203B41FA5}">
                      <a16:colId xmlns:a16="http://schemas.microsoft.com/office/drawing/2014/main" val="2729874047"/>
                    </a:ext>
                  </a:extLst>
                </a:gridCol>
                <a:gridCol w="1284711">
                  <a:extLst>
                    <a:ext uri="{9D8B030D-6E8A-4147-A177-3AD203B41FA5}">
                      <a16:colId xmlns:a16="http://schemas.microsoft.com/office/drawing/2014/main" val="3259027923"/>
                    </a:ext>
                  </a:extLst>
                </a:gridCol>
                <a:gridCol w="1284711">
                  <a:extLst>
                    <a:ext uri="{9D8B030D-6E8A-4147-A177-3AD203B41FA5}">
                      <a16:colId xmlns:a16="http://schemas.microsoft.com/office/drawing/2014/main" val="2304607854"/>
                    </a:ext>
                  </a:extLst>
                </a:gridCol>
                <a:gridCol w="1284711">
                  <a:extLst>
                    <a:ext uri="{9D8B030D-6E8A-4147-A177-3AD203B41FA5}">
                      <a16:colId xmlns:a16="http://schemas.microsoft.com/office/drawing/2014/main" val="932587514"/>
                    </a:ext>
                  </a:extLst>
                </a:gridCol>
                <a:gridCol w="1284711">
                  <a:extLst>
                    <a:ext uri="{9D8B030D-6E8A-4147-A177-3AD203B41FA5}">
                      <a16:colId xmlns:a16="http://schemas.microsoft.com/office/drawing/2014/main" val="1426697533"/>
                    </a:ext>
                  </a:extLst>
                </a:gridCol>
              </a:tblGrid>
              <a:tr h="639648">
                <a:tc>
                  <a:txBody>
                    <a:bodyPr/>
                    <a:lstStyle/>
                    <a:p>
                      <a:pPr algn="l" fontAlgn="b"/>
                      <a:r>
                        <a:rPr lang="en-IN" sz="2000" b="0" i="0" u="none" strike="noStrike" dirty="0">
                          <a:solidFill>
                            <a:schemeClr val="accent2">
                              <a:lumMod val="20000"/>
                              <a:lumOff val="80000"/>
                            </a:schemeClr>
                          </a:solidFill>
                          <a:effectLst/>
                          <a:latin typeface="Calibri" panose="020F0502020204030204" pitchFamily="34" charset="0"/>
                        </a:rPr>
                        <a:t>season</a:t>
                      </a:r>
                    </a:p>
                  </a:txBody>
                  <a:tcPr marL="6350" marR="6350" marT="6350" marB="0" anchor="b">
                    <a:lnL>
                      <a:noFill/>
                    </a:lnL>
                    <a:lnR>
                      <a:noFill/>
                    </a:lnR>
                    <a:lnT>
                      <a:noFill/>
                    </a:lnT>
                    <a:lnB>
                      <a:noFill/>
                    </a:lnB>
                  </a:tcPr>
                </a:tc>
                <a:tc>
                  <a:txBody>
                    <a:bodyPr/>
                    <a:lstStyle/>
                    <a:p>
                      <a:pPr algn="l" fontAlgn="b"/>
                      <a:r>
                        <a:rPr lang="en-IN" sz="2000" b="0" i="0" u="none" strike="noStrike" dirty="0">
                          <a:solidFill>
                            <a:schemeClr val="accent2">
                              <a:lumMod val="20000"/>
                              <a:lumOff val="80000"/>
                            </a:schemeClr>
                          </a:solidFill>
                          <a:effectLst/>
                          <a:latin typeface="Calibri" panose="020F0502020204030204" pitchFamily="34" charset="0"/>
                        </a:rPr>
                        <a:t>year</a:t>
                      </a:r>
                    </a:p>
                  </a:txBody>
                  <a:tcPr marL="6350" marR="6350" marT="6350" marB="0" anchor="b">
                    <a:lnL>
                      <a:noFill/>
                    </a:lnL>
                    <a:lnR>
                      <a:noFill/>
                    </a:lnR>
                    <a:lnT>
                      <a:noFill/>
                    </a:lnT>
                    <a:lnB>
                      <a:noFill/>
                    </a:lnB>
                  </a:tcPr>
                </a:tc>
                <a:tc>
                  <a:txBody>
                    <a:bodyPr/>
                    <a:lstStyle/>
                    <a:p>
                      <a:pPr algn="l" fontAlgn="b"/>
                      <a:r>
                        <a:rPr lang="en-IN" sz="2000" b="0" i="0" u="none" strike="noStrike" dirty="0">
                          <a:solidFill>
                            <a:schemeClr val="accent2">
                              <a:lumMod val="20000"/>
                              <a:lumOff val="80000"/>
                            </a:schemeClr>
                          </a:solidFill>
                          <a:effectLst/>
                          <a:latin typeface="Calibri" panose="020F0502020204030204" pitchFamily="34" charset="0"/>
                        </a:rPr>
                        <a:t>month</a:t>
                      </a:r>
                    </a:p>
                  </a:txBody>
                  <a:tcPr marL="6350" marR="6350" marT="6350" marB="0" anchor="b">
                    <a:lnL>
                      <a:noFill/>
                    </a:lnL>
                    <a:lnR>
                      <a:noFill/>
                    </a:lnR>
                    <a:lnT>
                      <a:noFill/>
                    </a:lnT>
                    <a:lnB>
                      <a:noFill/>
                    </a:lnB>
                  </a:tcPr>
                </a:tc>
                <a:tc>
                  <a:txBody>
                    <a:bodyPr/>
                    <a:lstStyle/>
                    <a:p>
                      <a:pPr algn="l" fontAlgn="b"/>
                      <a:r>
                        <a:rPr lang="en-IN" sz="2000" b="0" i="0" u="none" strike="noStrike">
                          <a:solidFill>
                            <a:schemeClr val="accent2">
                              <a:lumMod val="20000"/>
                              <a:lumOff val="80000"/>
                            </a:schemeClr>
                          </a:solidFill>
                          <a:effectLst/>
                          <a:latin typeface="Calibri" panose="020F0502020204030204" pitchFamily="34" charset="0"/>
                        </a:rPr>
                        <a:t>hr</a:t>
                      </a:r>
                    </a:p>
                  </a:txBody>
                  <a:tcPr marL="6350" marR="6350" marT="6350" marB="0" anchor="b">
                    <a:lnL>
                      <a:noFill/>
                    </a:lnL>
                    <a:lnR>
                      <a:noFill/>
                    </a:lnR>
                    <a:lnT>
                      <a:noFill/>
                    </a:lnT>
                    <a:lnB>
                      <a:noFill/>
                    </a:lnB>
                  </a:tcPr>
                </a:tc>
                <a:tc>
                  <a:txBody>
                    <a:bodyPr/>
                    <a:lstStyle/>
                    <a:p>
                      <a:pPr algn="l" fontAlgn="b"/>
                      <a:r>
                        <a:rPr lang="en-IN" sz="2000" b="0" i="0" u="none" strike="noStrike">
                          <a:solidFill>
                            <a:schemeClr val="accent2">
                              <a:lumMod val="20000"/>
                              <a:lumOff val="80000"/>
                            </a:schemeClr>
                          </a:solidFill>
                          <a:effectLst/>
                          <a:latin typeface="Calibri" panose="020F0502020204030204" pitchFamily="34" charset="0"/>
                        </a:rPr>
                        <a:t>holiday</a:t>
                      </a:r>
                    </a:p>
                  </a:txBody>
                  <a:tcPr marL="6350" marR="6350" marT="6350" marB="0" anchor="b">
                    <a:lnL>
                      <a:noFill/>
                    </a:lnL>
                    <a:lnR>
                      <a:noFill/>
                    </a:lnR>
                    <a:lnT>
                      <a:noFill/>
                    </a:lnT>
                    <a:lnB>
                      <a:noFill/>
                    </a:lnB>
                  </a:tcPr>
                </a:tc>
                <a:tc>
                  <a:txBody>
                    <a:bodyPr/>
                    <a:lstStyle/>
                    <a:p>
                      <a:pPr algn="l" fontAlgn="b"/>
                      <a:r>
                        <a:rPr lang="en-IN" sz="2000" b="0" i="0" u="none" strike="noStrike">
                          <a:solidFill>
                            <a:schemeClr val="accent2">
                              <a:lumMod val="20000"/>
                              <a:lumOff val="80000"/>
                            </a:schemeClr>
                          </a:solidFill>
                          <a:effectLst/>
                          <a:latin typeface="Calibri" panose="020F0502020204030204" pitchFamily="34" charset="0"/>
                        </a:rPr>
                        <a:t>weekday</a:t>
                      </a:r>
                    </a:p>
                  </a:txBody>
                  <a:tcPr marL="6350" marR="6350" marT="6350" marB="0" anchor="b">
                    <a:lnL>
                      <a:noFill/>
                    </a:lnL>
                    <a:lnR>
                      <a:noFill/>
                    </a:lnR>
                    <a:lnT>
                      <a:noFill/>
                    </a:lnT>
                    <a:lnB>
                      <a:noFill/>
                    </a:lnB>
                  </a:tcPr>
                </a:tc>
                <a:tc>
                  <a:txBody>
                    <a:bodyPr/>
                    <a:lstStyle/>
                    <a:p>
                      <a:pPr algn="l" fontAlgn="b"/>
                      <a:r>
                        <a:rPr lang="en-IN" sz="2000" b="0" i="0" u="none" strike="noStrike">
                          <a:solidFill>
                            <a:schemeClr val="accent2">
                              <a:lumMod val="20000"/>
                              <a:lumOff val="80000"/>
                            </a:schemeClr>
                          </a:solidFill>
                          <a:effectLst/>
                          <a:latin typeface="Calibri" panose="020F0502020204030204" pitchFamily="34" charset="0"/>
                        </a:rPr>
                        <a:t>workingday</a:t>
                      </a:r>
                    </a:p>
                  </a:txBody>
                  <a:tcPr marL="6350" marR="6350" marT="6350" marB="0" anchor="b">
                    <a:lnL>
                      <a:noFill/>
                    </a:lnL>
                    <a:lnR>
                      <a:noFill/>
                    </a:lnR>
                    <a:lnT>
                      <a:noFill/>
                    </a:lnT>
                    <a:lnB>
                      <a:noFill/>
                    </a:lnB>
                  </a:tcPr>
                </a:tc>
                <a:tc>
                  <a:txBody>
                    <a:bodyPr/>
                    <a:lstStyle/>
                    <a:p>
                      <a:pPr algn="l" fontAlgn="b"/>
                      <a:r>
                        <a:rPr lang="en-IN" sz="2000" b="0" i="0" u="none" strike="noStrike">
                          <a:solidFill>
                            <a:schemeClr val="accent2">
                              <a:lumMod val="20000"/>
                              <a:lumOff val="80000"/>
                            </a:schemeClr>
                          </a:solidFill>
                          <a:effectLst/>
                          <a:latin typeface="Calibri" panose="020F0502020204030204" pitchFamily="34" charset="0"/>
                        </a:rPr>
                        <a:t>weathersit</a:t>
                      </a:r>
                    </a:p>
                  </a:txBody>
                  <a:tcPr marL="6350" marR="6350" marT="6350" marB="0" anchor="b">
                    <a:lnL>
                      <a:noFill/>
                    </a:lnL>
                    <a:lnR>
                      <a:noFill/>
                    </a:lnR>
                    <a:lnT>
                      <a:noFill/>
                    </a:lnT>
                    <a:lnB>
                      <a:noFill/>
                    </a:lnB>
                  </a:tcPr>
                </a:tc>
                <a:tc>
                  <a:txBody>
                    <a:bodyPr/>
                    <a:lstStyle/>
                    <a:p>
                      <a:pPr algn="l" fontAlgn="b"/>
                      <a:r>
                        <a:rPr lang="en-IN" sz="2000" b="0" i="0" u="none" strike="noStrike" dirty="0">
                          <a:solidFill>
                            <a:schemeClr val="accent2">
                              <a:lumMod val="20000"/>
                              <a:lumOff val="80000"/>
                            </a:schemeClr>
                          </a:solidFill>
                          <a:effectLst/>
                          <a:latin typeface="Calibri" panose="020F0502020204030204" pitchFamily="34" charset="0"/>
                        </a:rPr>
                        <a:t>temp</a:t>
                      </a:r>
                    </a:p>
                  </a:txBody>
                  <a:tcPr marL="6350" marR="6350" marT="6350" marB="0" anchor="b">
                    <a:lnL>
                      <a:noFill/>
                    </a:lnL>
                    <a:lnR>
                      <a:noFill/>
                    </a:lnR>
                    <a:lnT>
                      <a:noFill/>
                    </a:lnT>
                    <a:lnB>
                      <a:noFill/>
                    </a:lnB>
                  </a:tcPr>
                </a:tc>
                <a:extLst>
                  <a:ext uri="{0D108BD9-81ED-4DB2-BD59-A6C34878D82A}">
                    <a16:rowId xmlns:a16="http://schemas.microsoft.com/office/drawing/2014/main" val="1225550529"/>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1303714748"/>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0.22</a:t>
                      </a:r>
                    </a:p>
                  </a:txBody>
                  <a:tcPr marL="6350" marR="6350" marT="6350" marB="0" anchor="b">
                    <a:lnL>
                      <a:noFill/>
                    </a:lnL>
                    <a:lnR>
                      <a:noFill/>
                    </a:lnR>
                    <a:lnT>
                      <a:noFill/>
                    </a:lnT>
                    <a:lnB>
                      <a:noFill/>
                    </a:lnB>
                  </a:tcPr>
                </a:tc>
                <a:extLst>
                  <a:ext uri="{0D108BD9-81ED-4DB2-BD59-A6C34878D82A}">
                    <a16:rowId xmlns:a16="http://schemas.microsoft.com/office/drawing/2014/main" val="1298858287"/>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0.22</a:t>
                      </a:r>
                    </a:p>
                  </a:txBody>
                  <a:tcPr marL="6350" marR="6350" marT="6350" marB="0" anchor="b">
                    <a:lnL>
                      <a:noFill/>
                    </a:lnL>
                    <a:lnR>
                      <a:noFill/>
                    </a:lnR>
                    <a:lnT>
                      <a:noFill/>
                    </a:lnT>
                    <a:lnB>
                      <a:noFill/>
                    </a:lnB>
                  </a:tcPr>
                </a:tc>
                <a:extLst>
                  <a:ext uri="{0D108BD9-81ED-4DB2-BD59-A6C34878D82A}">
                    <a16:rowId xmlns:a16="http://schemas.microsoft.com/office/drawing/2014/main" val="3436474077"/>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870925356"/>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4</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3077850965"/>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5</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2636926269"/>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0.22</a:t>
                      </a:r>
                    </a:p>
                  </a:txBody>
                  <a:tcPr marL="6350" marR="6350" marT="6350" marB="0" anchor="b">
                    <a:lnL>
                      <a:noFill/>
                    </a:lnL>
                    <a:lnR>
                      <a:noFill/>
                    </a:lnR>
                    <a:lnT>
                      <a:noFill/>
                    </a:lnT>
                    <a:lnB>
                      <a:noFill/>
                    </a:lnB>
                  </a:tcPr>
                </a:tc>
                <a:extLst>
                  <a:ext uri="{0D108BD9-81ED-4DB2-BD59-A6C34878D82A}">
                    <a16:rowId xmlns:a16="http://schemas.microsoft.com/office/drawing/2014/main" val="2598920132"/>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7</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a:t>
                      </a:r>
                    </a:p>
                  </a:txBody>
                  <a:tcPr marL="6350" marR="6350" marT="6350" marB="0" anchor="b">
                    <a:lnL>
                      <a:noFill/>
                    </a:lnL>
                    <a:lnR>
                      <a:noFill/>
                    </a:lnR>
                    <a:lnT>
                      <a:noFill/>
                    </a:lnT>
                    <a:lnB>
                      <a:noFill/>
                    </a:lnB>
                  </a:tcPr>
                </a:tc>
                <a:extLst>
                  <a:ext uri="{0D108BD9-81ED-4DB2-BD59-A6C34878D82A}">
                    <a16:rowId xmlns:a16="http://schemas.microsoft.com/office/drawing/2014/main" val="3566338317"/>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8</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814093433"/>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0.32</a:t>
                      </a:r>
                    </a:p>
                  </a:txBody>
                  <a:tcPr marL="6350" marR="6350" marT="6350" marB="0" anchor="b">
                    <a:lnL>
                      <a:noFill/>
                    </a:lnL>
                    <a:lnR>
                      <a:noFill/>
                    </a:lnR>
                    <a:lnT>
                      <a:noFill/>
                    </a:lnT>
                    <a:lnB>
                      <a:noFill/>
                    </a:lnB>
                  </a:tcPr>
                </a:tc>
                <a:extLst>
                  <a:ext uri="{0D108BD9-81ED-4DB2-BD59-A6C34878D82A}">
                    <a16:rowId xmlns:a16="http://schemas.microsoft.com/office/drawing/2014/main" val="4217234592"/>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0.38</a:t>
                      </a:r>
                    </a:p>
                  </a:txBody>
                  <a:tcPr marL="6350" marR="6350" marT="6350" marB="0" anchor="b">
                    <a:lnL>
                      <a:noFill/>
                    </a:lnL>
                    <a:lnR>
                      <a:noFill/>
                    </a:lnR>
                    <a:lnT>
                      <a:noFill/>
                    </a:lnT>
                    <a:lnB>
                      <a:noFill/>
                    </a:lnB>
                  </a:tcPr>
                </a:tc>
                <a:extLst>
                  <a:ext uri="{0D108BD9-81ED-4DB2-BD59-A6C34878D82A}">
                    <a16:rowId xmlns:a16="http://schemas.microsoft.com/office/drawing/2014/main" val="3318009398"/>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0.36</a:t>
                      </a:r>
                    </a:p>
                  </a:txBody>
                  <a:tcPr marL="6350" marR="6350" marT="6350" marB="0" anchor="b">
                    <a:lnL>
                      <a:noFill/>
                    </a:lnL>
                    <a:lnR>
                      <a:noFill/>
                    </a:lnR>
                    <a:lnT>
                      <a:noFill/>
                    </a:lnT>
                    <a:lnB>
                      <a:noFill/>
                    </a:lnB>
                  </a:tcPr>
                </a:tc>
                <a:extLst>
                  <a:ext uri="{0D108BD9-81ED-4DB2-BD59-A6C34878D82A}">
                    <a16:rowId xmlns:a16="http://schemas.microsoft.com/office/drawing/2014/main" val="3930855466"/>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12</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0.42</a:t>
                      </a:r>
                    </a:p>
                  </a:txBody>
                  <a:tcPr marL="6350" marR="6350" marT="6350" marB="0" anchor="b">
                    <a:lnL>
                      <a:noFill/>
                    </a:lnL>
                    <a:lnR>
                      <a:noFill/>
                    </a:lnR>
                    <a:lnT>
                      <a:noFill/>
                    </a:lnT>
                    <a:lnB>
                      <a:noFill/>
                    </a:lnB>
                  </a:tcPr>
                </a:tc>
                <a:extLst>
                  <a:ext uri="{0D108BD9-81ED-4DB2-BD59-A6C34878D82A}">
                    <a16:rowId xmlns:a16="http://schemas.microsoft.com/office/drawing/2014/main" val="2890669774"/>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13</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0.46</a:t>
                      </a:r>
                    </a:p>
                  </a:txBody>
                  <a:tcPr marL="6350" marR="6350" marT="6350" marB="0" anchor="b">
                    <a:lnL>
                      <a:noFill/>
                    </a:lnL>
                    <a:lnR>
                      <a:noFill/>
                    </a:lnR>
                    <a:lnT>
                      <a:noFill/>
                    </a:lnT>
                    <a:lnB>
                      <a:noFill/>
                    </a:lnB>
                  </a:tcPr>
                </a:tc>
                <a:extLst>
                  <a:ext uri="{0D108BD9-81ED-4DB2-BD59-A6C34878D82A}">
                    <a16:rowId xmlns:a16="http://schemas.microsoft.com/office/drawing/2014/main" val="1516601683"/>
                  </a:ext>
                </a:extLst>
              </a:tr>
              <a:tr h="344792">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14</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IN" sz="2000" b="0" i="0" u="none" strike="noStrike">
                          <a:solidFill>
                            <a:schemeClr val="accent2">
                              <a:lumMod val="20000"/>
                              <a:lumOff val="80000"/>
                            </a:schemeClr>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r" fontAlgn="b"/>
                      <a:r>
                        <a:rPr lang="en-IN" sz="2000" b="0" i="0" u="none" strike="noStrike" dirty="0">
                          <a:solidFill>
                            <a:schemeClr val="accent2">
                              <a:lumMod val="20000"/>
                              <a:lumOff val="80000"/>
                            </a:schemeClr>
                          </a:solidFill>
                          <a:effectLst/>
                          <a:latin typeface="Calibri" panose="020F0502020204030204" pitchFamily="34" charset="0"/>
                        </a:rPr>
                        <a:t>0.46</a:t>
                      </a:r>
                    </a:p>
                  </a:txBody>
                  <a:tcPr marL="6350" marR="6350" marT="6350" marB="0" anchor="b">
                    <a:lnL>
                      <a:noFill/>
                    </a:lnL>
                    <a:lnR>
                      <a:noFill/>
                    </a:lnR>
                    <a:lnT>
                      <a:noFill/>
                    </a:lnT>
                    <a:lnB>
                      <a:noFill/>
                    </a:lnB>
                  </a:tcPr>
                </a:tc>
                <a:extLst>
                  <a:ext uri="{0D108BD9-81ED-4DB2-BD59-A6C34878D82A}">
                    <a16:rowId xmlns:a16="http://schemas.microsoft.com/office/drawing/2014/main" val="2084108620"/>
                  </a:ext>
                </a:extLst>
              </a:tr>
            </a:tbl>
          </a:graphicData>
        </a:graphic>
      </p:graphicFrame>
    </p:spTree>
    <p:extLst>
      <p:ext uri="{BB962C8B-B14F-4D97-AF65-F5344CB8AC3E}">
        <p14:creationId xmlns:p14="http://schemas.microsoft.com/office/powerpoint/2010/main" val="271784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1AA84D-14FA-D083-DD04-C02D249FAE50}"/>
              </a:ext>
            </a:extLst>
          </p:cNvPr>
          <p:cNvSpPr txBox="1"/>
          <p:nvPr/>
        </p:nvSpPr>
        <p:spPr>
          <a:xfrm>
            <a:off x="71120" y="132080"/>
            <a:ext cx="11958320" cy="9417963"/>
          </a:xfrm>
          <a:prstGeom prst="rect">
            <a:avLst/>
          </a:prstGeom>
          <a:noFill/>
        </p:spPr>
        <p:txBody>
          <a:bodyPr wrap="square" rtlCol="0">
            <a:spAutoFit/>
          </a:bodyPr>
          <a:lstStyle/>
          <a:p>
            <a:r>
              <a:rPr lang="en-IN" sz="3200" dirty="0">
                <a:solidFill>
                  <a:srgbClr val="FF0000"/>
                </a:solidFill>
              </a:rPr>
              <a:t>LINEAR REGRESSION:</a:t>
            </a:r>
          </a:p>
          <a:p>
            <a:endParaRPr lang="en-IN" sz="3200" dirty="0">
              <a:solidFill>
                <a:srgbClr val="FF0000"/>
              </a:solidFill>
            </a:endParaRPr>
          </a:p>
          <a:p>
            <a:r>
              <a:rPr lang="en-US" sz="2800" b="0" i="0" dirty="0">
                <a:effectLst/>
                <a:latin typeface="Google Sans"/>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r>
              <a:rPr lang="en-US" sz="3200" b="0" i="0" dirty="0">
                <a:solidFill>
                  <a:srgbClr val="202124"/>
                </a:solidFill>
                <a:effectLst/>
                <a:latin typeface="Google Sans"/>
              </a:rPr>
              <a:t>.</a:t>
            </a:r>
            <a:endParaRPr lang="en-IN" sz="3200" dirty="0">
              <a:solidFill>
                <a:srgbClr val="FF0000"/>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 name="Picture 9">
            <a:extLst>
              <a:ext uri="{FF2B5EF4-FFF2-40B4-BE49-F238E27FC236}">
                <a16:creationId xmlns:a16="http://schemas.microsoft.com/office/drawing/2014/main" id="{2BA7D3A7-646D-3EB6-34B1-D4B79887A7C0}"/>
              </a:ext>
            </a:extLst>
          </p:cNvPr>
          <p:cNvPicPr>
            <a:picLocks noChangeAspect="1"/>
          </p:cNvPicPr>
          <p:nvPr/>
        </p:nvPicPr>
        <p:blipFill>
          <a:blip r:embed="rId2"/>
          <a:stretch>
            <a:fillRect/>
          </a:stretch>
        </p:blipFill>
        <p:spPr>
          <a:xfrm>
            <a:off x="4053840" y="3149600"/>
            <a:ext cx="3573780" cy="3573780"/>
          </a:xfrm>
          <a:prstGeom prst="rect">
            <a:avLst/>
          </a:prstGeom>
        </p:spPr>
      </p:pic>
    </p:spTree>
    <p:extLst>
      <p:ext uri="{BB962C8B-B14F-4D97-AF65-F5344CB8AC3E}">
        <p14:creationId xmlns:p14="http://schemas.microsoft.com/office/powerpoint/2010/main" val="429489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F065B-C9E2-ACA7-98E5-91575698175E}"/>
              </a:ext>
            </a:extLst>
          </p:cNvPr>
          <p:cNvSpPr>
            <a:spLocks noGrp="1"/>
          </p:cNvSpPr>
          <p:nvPr>
            <p:ph idx="1"/>
          </p:nvPr>
        </p:nvSpPr>
        <p:spPr>
          <a:xfrm>
            <a:off x="0" y="0"/>
            <a:ext cx="12192000" cy="6939280"/>
          </a:xfrm>
        </p:spPr>
        <p:txBody>
          <a:bodyPr>
            <a:normAutofit/>
          </a:bodyPr>
          <a:lstStyle/>
          <a:p>
            <a:pPr marL="0" indent="0">
              <a:buNone/>
            </a:pPr>
            <a:r>
              <a:rPr lang="en-IN" sz="2400" b="1" dirty="0">
                <a:solidFill>
                  <a:srgbClr val="FF0000"/>
                </a:solidFill>
              </a:rPr>
              <a:t>LINEAR REGRESSION VALUES OF MY PROJECT:</a:t>
            </a:r>
          </a:p>
          <a:p>
            <a:pPr marL="0" indent="0">
              <a:buNone/>
            </a:pPr>
            <a:r>
              <a:rPr lang="en-IN" sz="2400" b="1" dirty="0">
                <a:solidFill>
                  <a:srgbClr val="FF0000"/>
                </a:solidFill>
              </a:rPr>
              <a:t> </a:t>
            </a:r>
          </a:p>
          <a:p>
            <a:pPr marL="0" indent="0">
              <a:buNone/>
            </a:pPr>
            <a:r>
              <a:rPr lang="en-IN" sz="1800" b="1" dirty="0">
                <a:solidFill>
                  <a:srgbClr val="FFFF00"/>
                </a:solidFill>
              </a:rPr>
              <a:t>MSE(Mean square error):</a:t>
            </a:r>
            <a:r>
              <a:rPr lang="en-IN" sz="1800" dirty="0">
                <a:solidFill>
                  <a:schemeClr val="tx1">
                    <a:lumMod val="95000"/>
                  </a:schemeClr>
                </a:solidFill>
                <a:effectLst/>
                <a:latin typeface="Courier New" panose="02070309020205020404" pitchFamily="49" charset="0"/>
                <a:ea typeface="Calibri" panose="020F0502020204030204" pitchFamily="34" charset="0"/>
              </a:rPr>
              <a:t>0.4327459452641531</a:t>
            </a:r>
          </a:p>
          <a:p>
            <a:pPr marL="0" indent="0">
              <a:buNone/>
            </a:pPr>
            <a:r>
              <a:rPr lang="en-IN" b="1" dirty="0">
                <a:solidFill>
                  <a:schemeClr val="tx1">
                    <a:lumMod val="95000"/>
                  </a:schemeClr>
                </a:solidFill>
                <a:highlight>
                  <a:srgbClr val="000080"/>
                </a:highlight>
                <a:latin typeface="Courier New" panose="02070309020205020404" pitchFamily="49" charset="0"/>
                <a:ea typeface="Calibri" panose="020F0502020204030204" pitchFamily="34" charset="0"/>
              </a:rPr>
              <a:t>RELATED GRAPH:</a:t>
            </a:r>
            <a:endParaRPr lang="en-IN" b="1" dirty="0">
              <a:solidFill>
                <a:schemeClr val="tx1">
                  <a:lumMod val="95000"/>
                </a:schemeClr>
              </a:solidFill>
              <a:highlight>
                <a:srgbClr val="000080"/>
              </a:highlight>
            </a:endParaRPr>
          </a:p>
        </p:txBody>
      </p:sp>
      <p:pic>
        <p:nvPicPr>
          <p:cNvPr id="4" name="Picture 3">
            <a:extLst>
              <a:ext uri="{FF2B5EF4-FFF2-40B4-BE49-F238E27FC236}">
                <a16:creationId xmlns:a16="http://schemas.microsoft.com/office/drawing/2014/main" id="{BB3848CA-0E9F-97F2-F908-E4324C739414}"/>
              </a:ext>
            </a:extLst>
          </p:cNvPr>
          <p:cNvPicPr>
            <a:picLocks noChangeAspect="1"/>
          </p:cNvPicPr>
          <p:nvPr/>
        </p:nvPicPr>
        <p:blipFill>
          <a:blip r:embed="rId2"/>
          <a:stretch>
            <a:fillRect/>
          </a:stretch>
        </p:blipFill>
        <p:spPr>
          <a:xfrm>
            <a:off x="6786880" y="2153920"/>
            <a:ext cx="5340745" cy="3810000"/>
          </a:xfrm>
          <a:prstGeom prst="rect">
            <a:avLst/>
          </a:prstGeom>
        </p:spPr>
      </p:pic>
    </p:spTree>
    <p:extLst>
      <p:ext uri="{BB962C8B-B14F-4D97-AF65-F5344CB8AC3E}">
        <p14:creationId xmlns:p14="http://schemas.microsoft.com/office/powerpoint/2010/main" val="277565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5157-F62D-C968-14EA-4AEC75382BE6}"/>
              </a:ext>
            </a:extLst>
          </p:cNvPr>
          <p:cNvSpPr>
            <a:spLocks noGrp="1"/>
          </p:cNvSpPr>
          <p:nvPr>
            <p:ph idx="1"/>
          </p:nvPr>
        </p:nvSpPr>
        <p:spPr>
          <a:xfrm>
            <a:off x="0" y="0"/>
            <a:ext cx="12192000" cy="6858000"/>
          </a:xfrm>
        </p:spPr>
        <p:txBody>
          <a:bodyPr/>
          <a:lstStyle/>
          <a:p>
            <a:pPr marL="0" indent="0">
              <a:buNone/>
            </a:pPr>
            <a:r>
              <a:rPr lang="en-IN" b="1" dirty="0">
                <a:solidFill>
                  <a:schemeClr val="accent1">
                    <a:lumMod val="60000"/>
                    <a:lumOff val="40000"/>
                  </a:schemeClr>
                </a:solidFill>
              </a:rPr>
              <a:t>LINEAR REGRESSION VALUES OF MY PROJECT:</a:t>
            </a:r>
          </a:p>
          <a:p>
            <a:pPr marL="0" indent="0">
              <a:buNone/>
            </a:pPr>
            <a:r>
              <a:rPr lang="en-IN" b="1" dirty="0">
                <a:solidFill>
                  <a:srgbClr val="FFFF00"/>
                </a:solidFill>
              </a:rPr>
              <a:t>R2 SCORE:</a:t>
            </a:r>
            <a:r>
              <a:rPr lang="en-IN" dirty="0">
                <a:solidFill>
                  <a:schemeClr val="tx1">
                    <a:lumMod val="95000"/>
                  </a:schemeClr>
                </a:solidFill>
                <a:effectLst/>
                <a:latin typeface="Courier New" panose="02070309020205020404" pitchFamily="49" charset="0"/>
                <a:ea typeface="Calibri" panose="020F0502020204030204" pitchFamily="34" charset="0"/>
              </a:rPr>
              <a:t>0.4416734154281159</a:t>
            </a:r>
          </a:p>
          <a:p>
            <a:pPr marL="0" indent="0">
              <a:buNone/>
            </a:pPr>
            <a:r>
              <a:rPr lang="en-IN" b="1" dirty="0">
                <a:solidFill>
                  <a:schemeClr val="tx1">
                    <a:lumMod val="95000"/>
                  </a:schemeClr>
                </a:solidFill>
                <a:latin typeface="Courier New" panose="02070309020205020404" pitchFamily="49" charset="0"/>
                <a:ea typeface="Calibri" panose="020F0502020204030204" pitchFamily="34" charset="0"/>
              </a:rPr>
              <a:t>RELATED GRAPH:</a:t>
            </a:r>
            <a:endParaRPr lang="en-IN" b="1" dirty="0">
              <a:solidFill>
                <a:schemeClr val="tx1">
                  <a:lumMod val="95000"/>
                </a:schemeClr>
              </a:solidFill>
            </a:endParaRPr>
          </a:p>
        </p:txBody>
      </p:sp>
      <p:pic>
        <p:nvPicPr>
          <p:cNvPr id="4" name="Picture 3">
            <a:extLst>
              <a:ext uri="{FF2B5EF4-FFF2-40B4-BE49-F238E27FC236}">
                <a16:creationId xmlns:a16="http://schemas.microsoft.com/office/drawing/2014/main" id="{64960397-DFB2-4AAE-DBD3-377446A71EEA}"/>
              </a:ext>
            </a:extLst>
          </p:cNvPr>
          <p:cNvPicPr>
            <a:picLocks noChangeAspect="1"/>
          </p:cNvPicPr>
          <p:nvPr/>
        </p:nvPicPr>
        <p:blipFill>
          <a:blip r:embed="rId2"/>
          <a:stretch>
            <a:fillRect/>
          </a:stretch>
        </p:blipFill>
        <p:spPr>
          <a:xfrm>
            <a:off x="6560529" y="2092960"/>
            <a:ext cx="5052986" cy="3861117"/>
          </a:xfrm>
          <a:prstGeom prst="rect">
            <a:avLst/>
          </a:prstGeom>
        </p:spPr>
      </p:pic>
    </p:spTree>
    <p:extLst>
      <p:ext uri="{BB962C8B-B14F-4D97-AF65-F5344CB8AC3E}">
        <p14:creationId xmlns:p14="http://schemas.microsoft.com/office/powerpoint/2010/main" val="3219960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740</TotalTime>
  <Words>1574</Words>
  <Application>Microsoft Office PowerPoint</Application>
  <PresentationFormat>Widescreen</PresentationFormat>
  <Paragraphs>282</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Century Gothic</vt:lpstr>
      <vt:lpstr>Courier New</vt:lpstr>
      <vt:lpstr>Google Sans</vt:lpstr>
      <vt:lpstr>inherit</vt:lpstr>
      <vt:lpstr>Inter</vt:lpstr>
      <vt:lpstr>Nunito</vt:lpstr>
      <vt:lpstr>Segoe UI Emoji</vt:lpstr>
      <vt:lpstr>Söhne</vt:lpstr>
      <vt:lpstr>Wingdings 3</vt:lpstr>
      <vt:lpstr>Ion</vt:lpstr>
      <vt:lpstr>TITLE:      BIKE SHARING            PREDICTION</vt:lpstr>
      <vt:lpstr>                                                                                                                                                                                           </vt:lpstr>
      <vt:lpstr>PROBLEM STATEMENT</vt:lpstr>
      <vt:lpstr>                           INTRODUCTION</vt:lpstr>
      <vt:lpstr>ATTRIBUTE INFORMATION: Both hour.csv and day.csv have the following fields, except hour which is not available in day.csv instant: record index date day : date season : season (1:springer, 2:summer, 3:fall, 4:winter) year : year (0: 2011, 1:2012) month : month ( 1 to 12) hour : hour (0 to 23) holiday : weather day is holiday or not (extracted from [Web Link]) weekday : day of the week working day : if day is neither weekend nor holiday is 1, otherwise is 0. </vt:lpstr>
      <vt:lpstr>Data set:</vt:lpstr>
      <vt:lpstr>PowerPoint Presentation</vt:lpstr>
      <vt:lpstr>PowerPoint Presentation</vt:lpstr>
      <vt:lpstr>PowerPoint Presentation</vt:lpstr>
      <vt:lpstr>PowerPoint Presentation</vt:lpstr>
      <vt:lpstr>SVM(SUPPORT VECTOR MACHINE): 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In conclusion, this bike sharing project has provided valuable insights into the dynamics of urban transportation and sustainability. The data analysis revealed a clear increase in bike usage, indicating a growing interest in eco-friendly commuting options. Seasonal patterns demonstrated that spring and summer months witness higher bike rentals, underscoring the importance of adapting resources to meet fluctuating demand. Moreover, the project highlighted the significant impact of weather conditions on bike rentals, offering operational opportunities for optimizing user experiences and resource allocation.   GITHUB LINK: https://github.com/Jahnavi4boddepalli/Bike-sharing-prediction.git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BIKE SHARING             PREDICTION</dc:title>
  <dc:creator>boddepalli jahnavi</dc:creator>
  <cp:lastModifiedBy>bjahnavi122004@outlook.com</cp:lastModifiedBy>
  <cp:revision>16</cp:revision>
  <dcterms:created xsi:type="dcterms:W3CDTF">2023-09-23T16:04:58Z</dcterms:created>
  <dcterms:modified xsi:type="dcterms:W3CDTF">2023-11-06T04:33:15Z</dcterms:modified>
</cp:coreProperties>
</file>