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9"/>
  </p:notesMasterIdLst>
  <p:handoutMasterIdLst>
    <p:handoutMasterId r:id="rId20"/>
  </p:handoutMasterIdLst>
  <p:sldIdLst>
    <p:sldId id="954" r:id="rId2"/>
    <p:sldId id="956" r:id="rId3"/>
    <p:sldId id="924" r:id="rId4"/>
    <p:sldId id="918" r:id="rId5"/>
    <p:sldId id="925" r:id="rId6"/>
    <p:sldId id="926" r:id="rId7"/>
    <p:sldId id="916" r:id="rId8"/>
    <p:sldId id="919" r:id="rId9"/>
    <p:sldId id="927" r:id="rId10"/>
    <p:sldId id="899" r:id="rId11"/>
    <p:sldId id="955" r:id="rId12"/>
    <p:sldId id="922" r:id="rId13"/>
    <p:sldId id="928" r:id="rId14"/>
    <p:sldId id="1247" r:id="rId15"/>
    <p:sldId id="1316" r:id="rId16"/>
    <p:sldId id="1318" r:id="rId17"/>
    <p:sldId id="1317" r:id="rId1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99CCFF"/>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3" autoAdjust="0"/>
  </p:normalViewPr>
  <p:slideViewPr>
    <p:cSldViewPr>
      <p:cViewPr varScale="1">
        <p:scale>
          <a:sx n="154" d="100"/>
          <a:sy n="154" d="100"/>
        </p:scale>
        <p:origin x="144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373263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34255791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7</a:t>
            </a:fld>
            <a:endParaRPr lang="en-US" dirty="0"/>
          </a:p>
        </p:txBody>
      </p:sp>
    </p:spTree>
    <p:extLst>
      <p:ext uri="{BB962C8B-B14F-4D97-AF65-F5344CB8AC3E}">
        <p14:creationId xmlns:p14="http://schemas.microsoft.com/office/powerpoint/2010/main" val="4509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9433" y="523875"/>
            <a:ext cx="8150833" cy="2295525"/>
          </a:xfrm>
        </p:spPr>
        <p:txBody>
          <a:bodyPr/>
          <a:lstStyle/>
          <a:p>
            <a:pPr algn="ctr"/>
            <a:r>
              <a:rPr lang="en-US" sz="2400" dirty="0"/>
              <a:t>ANALYTICS FOR UNSTRUCTURED DATA</a:t>
            </a:r>
            <a:br>
              <a:rPr lang="en-US" sz="3600" dirty="0"/>
            </a:br>
            <a:br>
              <a:rPr lang="en-US" sz="2800" dirty="0"/>
            </a:br>
            <a:r>
              <a:rPr lang="en-US" sz="2000" dirty="0"/>
              <a:t>MSBA</a:t>
            </a:r>
            <a:br>
              <a:rPr lang="en-US" sz="2400" dirty="0"/>
            </a:br>
            <a:r>
              <a:rPr lang="en-US" sz="1800" dirty="0"/>
              <a:t>Session 1, 08/22/2023</a:t>
            </a:r>
            <a:endParaRPr lang="en-US" sz="1400" dirty="0"/>
          </a:p>
        </p:txBody>
      </p:sp>
      <p:pic>
        <p:nvPicPr>
          <p:cNvPr id="6" name="Picture 8" descr="https://encrypted-tbn2.gstatic.com/images?q=tbn:ANd9GcRfe4U2sgVQYnnak_15zWjY7JvTJJsVIXCglztbsasXEAgdJca7"/>
          <p:cNvPicPr>
            <a:picLocks noChangeAspect="1" noChangeArrowheads="1"/>
          </p:cNvPicPr>
          <p:nvPr/>
        </p:nvPicPr>
        <p:blipFill>
          <a:blip r:embed="rId2" cstate="print"/>
          <a:srcRect/>
          <a:stretch>
            <a:fillRect/>
          </a:stretch>
        </p:blipFill>
        <p:spPr bwMode="auto">
          <a:xfrm>
            <a:off x="8077200" y="609600"/>
            <a:ext cx="1066800" cy="1066800"/>
          </a:xfrm>
          <a:prstGeom prst="rect">
            <a:avLst/>
          </a:prstGeom>
          <a:noFill/>
        </p:spPr>
      </p:pic>
      <p:pic>
        <p:nvPicPr>
          <p:cNvPr id="7" name="Picture 18" descr="https://encrypted-tbn0.gstatic.com/images?q=tbn:ANd9GcTu6avYR-JReutw8Aq5Zi2B0euNYC8Nu-oVWVqfJPmKJxcAfGmcNA"/>
          <p:cNvPicPr>
            <a:picLocks noChangeAspect="1" noChangeArrowheads="1"/>
          </p:cNvPicPr>
          <p:nvPr/>
        </p:nvPicPr>
        <p:blipFill>
          <a:blip r:embed="rId3" cstate="print"/>
          <a:srcRect/>
          <a:stretch>
            <a:fillRect/>
          </a:stretch>
        </p:blipFill>
        <p:spPr bwMode="auto">
          <a:xfrm>
            <a:off x="7975748" y="1447800"/>
            <a:ext cx="1168252" cy="685800"/>
          </a:xfrm>
          <a:prstGeom prst="rect">
            <a:avLst/>
          </a:prstGeom>
          <a:noFill/>
        </p:spPr>
      </p:pic>
      <p:pic>
        <p:nvPicPr>
          <p:cNvPr id="8" name="Picture 7" descr="https://encrypted-tbn1.gstatic.com/images?q=tbn:ANd9GcTUNDkC75Te46cBoeuxApxyvVTrpNXSEygdK4-PkbsUqeTfxqWw"/>
          <p:cNvPicPr>
            <a:picLocks noChangeAspect="1" noChangeArrowheads="1"/>
          </p:cNvPicPr>
          <p:nvPr/>
        </p:nvPicPr>
        <p:blipFill>
          <a:blip r:embed="rId4" cstate="print"/>
          <a:srcRect/>
          <a:stretch>
            <a:fillRect/>
          </a:stretch>
        </p:blipFill>
        <p:spPr bwMode="auto">
          <a:xfrm>
            <a:off x="7239000" y="381000"/>
            <a:ext cx="914400" cy="914400"/>
          </a:xfrm>
          <a:prstGeom prst="rect">
            <a:avLst/>
          </a:prstGeom>
          <a:noFill/>
        </p:spPr>
      </p:pic>
      <p:pic>
        <p:nvPicPr>
          <p:cNvPr id="23554" name="Picture 2" descr="http://www.aboutleitrim.ie/wp-content/uploads/foursquare.gif"/>
          <p:cNvPicPr>
            <a:picLocks noChangeAspect="1" noChangeArrowheads="1"/>
          </p:cNvPicPr>
          <p:nvPr/>
        </p:nvPicPr>
        <p:blipFill>
          <a:blip r:embed="rId5" cstate="print"/>
          <a:srcRect/>
          <a:stretch>
            <a:fillRect/>
          </a:stretch>
        </p:blipFill>
        <p:spPr bwMode="auto">
          <a:xfrm>
            <a:off x="7022737" y="1381125"/>
            <a:ext cx="1154048" cy="1227138"/>
          </a:xfrm>
          <a:prstGeom prst="rect">
            <a:avLst/>
          </a:prstGeom>
          <a:noFill/>
        </p:spPr>
      </p:pic>
      <p:pic>
        <p:nvPicPr>
          <p:cNvPr id="2052" name="Picture 4" descr="http://www.kurtkomaromi.com/.a/6a00d8341c764653ef016303e8de29970d-800w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1338" y="2141537"/>
            <a:ext cx="830262" cy="8302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1.blackberryempire.com/wp-content/uploads/2013/09/Whatsapp-Ico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078104" y="0"/>
            <a:ext cx="83196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c942d419843af05523b-ff74ae13537a01be6cfec5927837dcfe.r14.cf1.rackcdn.com/wp-content/uploads/Kik-Messenger-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18444" y="2513013"/>
            <a:ext cx="917574" cy="917574"/>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a:spLocks noGrp="1"/>
          </p:cNvSpPr>
          <p:nvPr>
            <p:ph type="subTitle" idx="1"/>
          </p:nvPr>
        </p:nvSpPr>
        <p:spPr>
          <a:xfrm>
            <a:off x="304800" y="3200400"/>
            <a:ext cx="7924800" cy="1752600"/>
          </a:xfrm>
        </p:spPr>
        <p:txBody>
          <a:bodyPr>
            <a:noAutofit/>
          </a:bodyPr>
          <a:lstStyle/>
          <a:p>
            <a:pPr algn="l"/>
            <a:r>
              <a:rPr lang="en-US" sz="2000" dirty="0">
                <a:latin typeface="Calibri" panose="020F0502020204030204" pitchFamily="34" charset="0"/>
                <a:cs typeface="Calibri" panose="020F0502020204030204" pitchFamily="34" charset="0"/>
              </a:rPr>
              <a:t>Dr. Anitesh Barua</a:t>
            </a:r>
          </a:p>
          <a:p>
            <a:pPr algn="l"/>
            <a:r>
              <a:rPr lang="en-US" sz="1600" dirty="0">
                <a:latin typeface="Calibri" panose="020F0502020204030204" pitchFamily="34" charset="0"/>
                <a:cs typeface="Calibri" panose="020F0502020204030204" pitchFamily="34" charset="0"/>
              </a:rPr>
              <a:t>David Bruton Jr. Centennial Chair Professor of Business</a:t>
            </a:r>
          </a:p>
          <a:p>
            <a:pPr algn="l"/>
            <a:r>
              <a:rPr lang="en-US" sz="1600" dirty="0">
                <a:latin typeface="Calibri" panose="020F0502020204030204" pitchFamily="34" charset="0"/>
                <a:cs typeface="Calibri" panose="020F0502020204030204" pitchFamily="34" charset="0"/>
              </a:rPr>
              <a:t>University of Texas Distinguished Teaching Professor</a:t>
            </a:r>
          </a:p>
          <a:p>
            <a:pPr algn="l"/>
            <a:r>
              <a:rPr lang="en-US" sz="1600" dirty="0">
                <a:latin typeface="Calibri" panose="020F0502020204030204" pitchFamily="34" charset="0"/>
                <a:cs typeface="Calibri" panose="020F0502020204030204" pitchFamily="34" charset="0"/>
              </a:rPr>
              <a:t>Department Chair, Information, Risk, and Operations Management (IROM)</a:t>
            </a:r>
          </a:p>
          <a:p>
            <a:pPr algn="l"/>
            <a:endParaRPr lang="en-US" sz="1600"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McCombs School of Business, University of Texas at Austin</a:t>
            </a:r>
          </a:p>
          <a:p>
            <a:pPr algn="l"/>
            <a:r>
              <a:rPr lang="en-US" sz="1600" dirty="0">
                <a:latin typeface="Calibri" panose="020F0502020204030204" pitchFamily="34" charset="0"/>
                <a:cs typeface="Calibri" panose="020F0502020204030204" pitchFamily="34" charset="0"/>
              </a:rPr>
              <a:t>Email: </a:t>
            </a:r>
            <a:r>
              <a:rPr lang="en-US" sz="1600" u="sng" dirty="0">
                <a:latin typeface="Calibri" panose="020F0502020204030204" pitchFamily="34" charset="0"/>
                <a:cs typeface="Calibri" panose="020F0502020204030204" pitchFamily="34" charset="0"/>
              </a:rPr>
              <a:t>anitesh.barua@mccombs.utexas.edu</a:t>
            </a:r>
          </a:p>
          <a:p>
            <a:pPr algn="l"/>
            <a:endParaRPr lang="en-US" sz="1600" u="sng"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Course TA: Pavitra Mohandas (Pavitra.Mohandas@utexas.edu)</a:t>
            </a:r>
            <a:endParaRPr lang="en-US" sz="1400"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29400" y="533400"/>
            <a:ext cx="838200" cy="838200"/>
          </a:xfrm>
          <a:prstGeom prst="rect">
            <a:avLst/>
          </a:prstGeom>
        </p:spPr>
      </p:pic>
      <p:pic>
        <p:nvPicPr>
          <p:cNvPr id="1026" name="Picture 2" descr="TikTok - Make Your Day - Apps on Google Play">
            <a:extLst>
              <a:ext uri="{FF2B5EF4-FFF2-40B4-BE49-F238E27FC236}">
                <a16:creationId xmlns:a16="http://schemas.microsoft.com/office/drawing/2014/main" id="{21199C7C-AB36-4948-AA9B-A1E3DA62BA8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23589" y="2320353"/>
            <a:ext cx="784797" cy="784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eemit New Logo - Credit To The Owner, HD Png Download , Transparent Png  Image - PNGitem">
            <a:extLst>
              <a:ext uri="{FF2B5EF4-FFF2-40B4-BE49-F238E27FC236}">
                <a16:creationId xmlns:a16="http://schemas.microsoft.com/office/drawing/2014/main" id="{10CEE680-A410-4AA6-B154-4ED827BFA19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18444" y="1666431"/>
            <a:ext cx="775411" cy="82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89348"/>
      </p:ext>
    </p:extLst>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9102"/>
            <a:ext cx="7565448" cy="4721698"/>
          </a:xfrm>
          <a:prstGeom prst="rect">
            <a:avLst/>
          </a:prstGeom>
        </p:spPr>
      </p:pic>
      <p:sp>
        <p:nvSpPr>
          <p:cNvPr id="3" name="Title 2"/>
          <p:cNvSpPr>
            <a:spLocks noGrp="1"/>
          </p:cNvSpPr>
          <p:nvPr>
            <p:ph type="title"/>
          </p:nvPr>
        </p:nvSpPr>
        <p:spPr>
          <a:xfrm>
            <a:off x="457200" y="-457200"/>
            <a:ext cx="7543800" cy="1295400"/>
          </a:xfrm>
        </p:spPr>
        <p:txBody>
          <a:bodyPr/>
          <a:lstStyle/>
          <a:p>
            <a:r>
              <a:rPr lang="en-US" sz="3600" dirty="0"/>
              <a:t>Unstructured Data and Four Vs</a:t>
            </a:r>
          </a:p>
        </p:txBody>
      </p:sp>
      <p:sp>
        <p:nvSpPr>
          <p:cNvPr id="4" name="TextBox 3"/>
          <p:cNvSpPr txBox="1"/>
          <p:nvPr/>
        </p:nvSpPr>
        <p:spPr>
          <a:xfrm>
            <a:off x="3048000" y="6477000"/>
            <a:ext cx="2418278" cy="369332"/>
          </a:xfrm>
          <a:prstGeom prst="rect">
            <a:avLst/>
          </a:prstGeom>
          <a:noFill/>
        </p:spPr>
        <p:txBody>
          <a:bodyPr wrap="square" rtlCol="0">
            <a:spAutoFit/>
          </a:bodyPr>
          <a:lstStyle/>
          <a:p>
            <a:r>
              <a:rPr lang="en-US" dirty="0"/>
              <a:t>Source: IBM</a:t>
            </a:r>
          </a:p>
        </p:txBody>
      </p:sp>
      <p:sp>
        <p:nvSpPr>
          <p:cNvPr id="5" name="TextBox 4"/>
          <p:cNvSpPr txBox="1"/>
          <p:nvPr/>
        </p:nvSpPr>
        <p:spPr>
          <a:xfrm>
            <a:off x="305911" y="990600"/>
            <a:ext cx="6628289" cy="461665"/>
          </a:xfrm>
          <a:prstGeom prst="rect">
            <a:avLst/>
          </a:prstGeom>
          <a:noFill/>
        </p:spPr>
        <p:txBody>
          <a:bodyPr wrap="none" rtlCol="0">
            <a:spAutoFit/>
          </a:bodyPr>
          <a:lstStyle/>
          <a:p>
            <a:r>
              <a:rPr lang="en-US" sz="2400" dirty="0">
                <a:latin typeface="Calibri" panose="020F0502020204030204" pitchFamily="34" charset="0"/>
              </a:rPr>
              <a:t>What has unstructured data got to do with the Vs?</a:t>
            </a:r>
          </a:p>
        </p:txBody>
      </p:sp>
      <p:sp>
        <p:nvSpPr>
          <p:cNvPr id="6" name="Rectangle 5"/>
          <p:cNvSpPr/>
          <p:nvPr/>
        </p:nvSpPr>
        <p:spPr>
          <a:xfrm>
            <a:off x="304800" y="1679102"/>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37510" y="1752600"/>
            <a:ext cx="195349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038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43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ncept of Big 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843" y="0"/>
            <a:ext cx="183815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1840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grpId="0" nodeType="clickEffect">
                                  <p:stCondLst>
                                    <p:cond delay="0"/>
                                  </p:stCondLst>
                                  <p:childTnLst>
                                    <p:animEffect transition="out" filter="fade">
                                      <p:cBhvr>
                                        <p:cTn id="22" dur="1000"/>
                                        <p:tgtEl>
                                          <p:spTgt spid="8"/>
                                        </p:tgtEl>
                                      </p:cBhvr>
                                    </p:animEffect>
                                    <p:anim calcmode="lin" valueType="num">
                                      <p:cBhvr>
                                        <p:cTn id="23" dur="1000"/>
                                        <p:tgtEl>
                                          <p:spTgt spid="8"/>
                                        </p:tgtEl>
                                        <p:attrNameLst>
                                          <p:attrName>ppt_x</p:attrName>
                                        </p:attrNameLst>
                                      </p:cBhvr>
                                      <p:tavLst>
                                        <p:tav tm="0">
                                          <p:val>
                                            <p:strVal val="ppt_x"/>
                                          </p:val>
                                        </p:tav>
                                        <p:tav tm="100000">
                                          <p:val>
                                            <p:strVal val="ppt_x"/>
                                          </p:val>
                                        </p:tav>
                                      </p:tavLst>
                                    </p:anim>
                                    <p:anim calcmode="lin" valueType="num">
                                      <p:cBhvr>
                                        <p:cTn id="24" dur="1000"/>
                                        <p:tgtEl>
                                          <p:spTgt spid="8"/>
                                        </p:tgtEl>
                                        <p:attrNameLst>
                                          <p:attrName>ppt_y</p:attrName>
                                        </p:attrNameLst>
                                      </p:cBhvr>
                                      <p:tavLst>
                                        <p:tav tm="0">
                                          <p:val>
                                            <p:strVal val="ppt_y"/>
                                          </p:val>
                                        </p:tav>
                                        <p:tav tm="100000">
                                          <p:val>
                                            <p:strVal val="ppt_y+.1"/>
                                          </p:val>
                                        </p:tav>
                                      </p:tavLst>
                                    </p:anim>
                                    <p:set>
                                      <p:cBhvr>
                                        <p:cTn id="25" dur="1" fill="hold">
                                          <p:stCondLst>
                                            <p:cond delay="9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6" presetClass="exit" presetSubtype="32" fill="hold" grpId="0" nodeType="clickEffect">
                                  <p:stCondLst>
                                    <p:cond delay="0"/>
                                  </p:stCondLst>
                                  <p:childTnLst>
                                    <p:animEffect transition="out" filter="circle(out)">
                                      <p:cBhvr>
                                        <p:cTn id="29" dur="2000"/>
                                        <p:tgtEl>
                                          <p:spTgt spid="9"/>
                                        </p:tgtEl>
                                      </p:cBhvr>
                                    </p:animEffect>
                                    <p:set>
                                      <p:cBhvr>
                                        <p:cTn id="3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Image Analytics: Puppy or Muffin?</a:t>
            </a:r>
          </a:p>
        </p:txBody>
      </p:sp>
      <p:pic>
        <p:nvPicPr>
          <p:cNvPr id="5" name="Picture 4"/>
          <p:cNvPicPr>
            <a:picLocks noChangeAspect="1"/>
          </p:cNvPicPr>
          <p:nvPr/>
        </p:nvPicPr>
        <p:blipFill>
          <a:blip r:embed="rId2"/>
          <a:stretch>
            <a:fillRect/>
          </a:stretch>
        </p:blipFill>
        <p:spPr>
          <a:xfrm>
            <a:off x="304800" y="1655210"/>
            <a:ext cx="3706061" cy="3547579"/>
          </a:xfrm>
          <a:prstGeom prst="rect">
            <a:avLst/>
          </a:prstGeom>
        </p:spPr>
      </p:pic>
      <p:pic>
        <p:nvPicPr>
          <p:cNvPr id="6" name="Picture 5"/>
          <p:cNvPicPr>
            <a:picLocks noChangeAspect="1"/>
          </p:cNvPicPr>
          <p:nvPr/>
        </p:nvPicPr>
        <p:blipFill>
          <a:blip r:embed="rId3"/>
          <a:stretch>
            <a:fillRect/>
          </a:stretch>
        </p:blipFill>
        <p:spPr>
          <a:xfrm>
            <a:off x="4191000" y="1710247"/>
            <a:ext cx="3852353" cy="3852353"/>
          </a:xfrm>
          <a:prstGeom prst="rect">
            <a:avLst/>
          </a:prstGeom>
        </p:spPr>
      </p:pic>
      <p:sp>
        <p:nvSpPr>
          <p:cNvPr id="2" name="TextBox 1">
            <a:extLst>
              <a:ext uri="{FF2B5EF4-FFF2-40B4-BE49-F238E27FC236}">
                <a16:creationId xmlns:a16="http://schemas.microsoft.com/office/drawing/2014/main" id="{6605501B-01B8-4052-BBF7-6FCCD9D3D1CA}"/>
              </a:ext>
            </a:extLst>
          </p:cNvPr>
          <p:cNvSpPr txBox="1"/>
          <p:nvPr/>
        </p:nvSpPr>
        <p:spPr>
          <a:xfrm>
            <a:off x="2819400" y="6564868"/>
            <a:ext cx="2186817" cy="307777"/>
          </a:xfrm>
          <a:prstGeom prst="rect">
            <a:avLst/>
          </a:prstGeom>
          <a:noFill/>
        </p:spPr>
        <p:txBody>
          <a:bodyPr wrap="none" rtlCol="0">
            <a:spAutoFit/>
          </a:bodyPr>
          <a:lstStyle/>
          <a:p>
            <a:r>
              <a:rPr lang="en-US" sz="1400" dirty="0"/>
              <a:t>Source: Erik Brynjolfsson</a:t>
            </a:r>
          </a:p>
        </p:txBody>
      </p:sp>
    </p:spTree>
    <p:extLst>
      <p:ext uri="{BB962C8B-B14F-4D97-AF65-F5344CB8AC3E}">
        <p14:creationId xmlns:p14="http://schemas.microsoft.com/office/powerpoint/2010/main" val="133574538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7696200" cy="1295400"/>
          </a:xfrm>
        </p:spPr>
        <p:txBody>
          <a:bodyPr/>
          <a:lstStyle/>
          <a:p>
            <a:r>
              <a:rPr lang="en-US" sz="3200" dirty="0"/>
              <a:t>Business Applications With Unstructured Big Data</a:t>
            </a:r>
          </a:p>
        </p:txBody>
      </p:sp>
      <p:sp>
        <p:nvSpPr>
          <p:cNvPr id="3" name="Content Placeholder 2"/>
          <p:cNvSpPr>
            <a:spLocks noGrp="1"/>
          </p:cNvSpPr>
          <p:nvPr>
            <p:ph idx="1"/>
          </p:nvPr>
        </p:nvSpPr>
        <p:spPr>
          <a:xfrm>
            <a:off x="457200" y="1719263"/>
            <a:ext cx="8229600" cy="2014537"/>
          </a:xfrm>
        </p:spPr>
        <p:txBody>
          <a:bodyPr/>
          <a:lstStyle/>
          <a:p>
            <a:r>
              <a:rPr lang="en-US" dirty="0">
                <a:latin typeface="Calibri" panose="020F0502020204030204" pitchFamily="34" charset="0"/>
              </a:rPr>
              <a:t>Healthcare</a:t>
            </a:r>
          </a:p>
          <a:p>
            <a:pPr lvl="1"/>
            <a:r>
              <a:rPr lang="en-US" dirty="0">
                <a:latin typeface="Calibri" panose="020F0502020204030204" pitchFamily="34" charset="0"/>
              </a:rPr>
              <a:t>Which CHF patients will be readmitted?</a:t>
            </a:r>
          </a:p>
          <a:p>
            <a:pPr lvl="1"/>
            <a:r>
              <a:rPr lang="en-US" dirty="0">
                <a:latin typeface="Calibri" panose="020F0502020204030204" pitchFamily="34" charset="0"/>
              </a:rPr>
              <a:t>Free-form inputs (text) about lifestyle most important predictor</a:t>
            </a:r>
          </a:p>
        </p:txBody>
      </p:sp>
      <p:pic>
        <p:nvPicPr>
          <p:cNvPr id="1026" name="Picture 2" descr="Image result for heart attac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371601"/>
            <a:ext cx="2506765" cy="167639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457200" y="3886199"/>
            <a:ext cx="8229600" cy="1524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kern="0" dirty="0">
                <a:latin typeface="Calibri" panose="020F0502020204030204" pitchFamily="34" charset="0"/>
              </a:rPr>
              <a:t>Electric grid failures</a:t>
            </a:r>
          </a:p>
          <a:p>
            <a:pPr lvl="1"/>
            <a:r>
              <a:rPr lang="en-US" kern="0" dirty="0">
                <a:latin typeface="Calibri" panose="020F0502020204030204" pitchFamily="34" charset="0"/>
              </a:rPr>
              <a:t>Traditional models </a:t>
            </a:r>
          </a:p>
          <a:p>
            <a:pPr lvl="1"/>
            <a:r>
              <a:rPr lang="en-US" kern="0" dirty="0">
                <a:latin typeface="Calibri" panose="020F0502020204030204" pitchFamily="34" charset="0"/>
              </a:rPr>
              <a:t>Enriching with text</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505200"/>
            <a:ext cx="2754185" cy="22479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3CF583-4BE3-424A-9F0B-EB998FB3505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Tree>
    <p:extLst>
      <p:ext uri="{BB962C8B-B14F-4D97-AF65-F5344CB8AC3E}">
        <p14:creationId xmlns:p14="http://schemas.microsoft.com/office/powerpoint/2010/main" val="313321854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543800" cy="1295400"/>
          </a:xfrm>
        </p:spPr>
        <p:txBody>
          <a:bodyPr/>
          <a:lstStyle/>
          <a:p>
            <a:r>
              <a:rPr lang="en-US" dirty="0"/>
              <a:t>“Told Ya, it’s all Fake!”</a:t>
            </a:r>
          </a:p>
        </p:txBody>
      </p:sp>
      <p:sp>
        <p:nvSpPr>
          <p:cNvPr id="4" name="Content Placeholder 3"/>
          <p:cNvSpPr>
            <a:spLocks noGrp="1"/>
          </p:cNvSpPr>
          <p:nvPr>
            <p:ph idx="1"/>
          </p:nvPr>
        </p:nvSpPr>
        <p:spPr>
          <a:xfrm>
            <a:off x="-76200" y="1447800"/>
            <a:ext cx="8229600" cy="4411662"/>
          </a:xfrm>
        </p:spPr>
        <p:txBody>
          <a:bodyPr/>
          <a:lstStyle/>
          <a:p>
            <a:pPr>
              <a:buFont typeface="+mj-lt"/>
              <a:buAutoNum type="arabicPeriod"/>
            </a:pPr>
            <a:r>
              <a:rPr lang="en-US" sz="1600" dirty="0">
                <a:latin typeface="Calibri" panose="020F0502020204030204" pitchFamily="34" charset="0"/>
                <a:cs typeface="Calibri" panose="020F0502020204030204" pitchFamily="34" charset="0"/>
              </a:rPr>
              <a:t>Easily my favorite Italian restaurant. I love the taster menu, everything is amazing on it. I suggest the carpaccio and the asparagus. Sadly it has become more widely known and becoming difficult to get a reservation for prime times.</a:t>
            </a:r>
          </a:p>
          <a:p>
            <a:pPr>
              <a:buFont typeface="+mj-lt"/>
              <a:buAutoNum type="arabicPeriod"/>
            </a:pPr>
            <a:r>
              <a:rPr lang="en-US" sz="1600" dirty="0">
                <a:latin typeface="Calibri" panose="020F0502020204030204" pitchFamily="34" charset="0"/>
                <a:cs typeface="Calibri" panose="020F0502020204030204" pitchFamily="34" charset="0"/>
              </a:rPr>
              <a:t>My family and I are huge fans of this place. The staff is super nice and the food is great. The chicken is very good and the garlic sauce is perfect. Ice cream topped with fruit is delicious too. Highly recommended!</a:t>
            </a:r>
          </a:p>
          <a:p>
            <a:pPr>
              <a:buFont typeface="+mj-lt"/>
              <a:buAutoNum type="arabicPeriod"/>
            </a:pPr>
            <a:r>
              <a:rPr lang="en-US" sz="1600" dirty="0">
                <a:latin typeface="Calibri" panose="020F0502020204030204" pitchFamily="34" charset="0"/>
                <a:cs typeface="Calibri" panose="020F0502020204030204" pitchFamily="34" charset="0"/>
              </a:rPr>
              <a:t>I come here every year during Christmas and I absolutely love the pasta! Well worth the price!</a:t>
            </a:r>
          </a:p>
          <a:p>
            <a:pPr>
              <a:buFont typeface="+mj-lt"/>
              <a:buAutoNum type="arabicPeriod"/>
            </a:pPr>
            <a:r>
              <a:rPr lang="en-US" sz="1600" dirty="0">
                <a:latin typeface="Calibri" panose="020F0502020204030204" pitchFamily="34" charset="0"/>
                <a:cs typeface="Calibri" panose="020F0502020204030204" pitchFamily="34" charset="0"/>
              </a:rPr>
              <a:t> Excellent pizza, lasagna and some of the best scallops I've had. The dessert was also extensive and fantastic.</a:t>
            </a:r>
          </a:p>
          <a:p>
            <a:pPr>
              <a:buFont typeface="+mj-lt"/>
              <a:buAutoNum type="arabicPeriod"/>
            </a:pPr>
            <a:r>
              <a:rPr lang="en-US" sz="1600" dirty="0">
                <a:latin typeface="Calibri" panose="020F0502020204030204" pitchFamily="34" charset="0"/>
                <a:cs typeface="Calibri" panose="020F0502020204030204" pitchFamily="34" charset="0"/>
              </a:rPr>
              <a:t> The food here is freaking amazing, the portions are giant. The cheese bagel was cooked to perfection and well prepared, fresh &amp; delicious! The service was fast. Our favorite spot for sure! We will be back!</a:t>
            </a:r>
          </a:p>
          <a:p>
            <a:pPr>
              <a:buFont typeface="+mj-lt"/>
              <a:buAutoNum type="arabicPeriod"/>
            </a:pPr>
            <a:r>
              <a:rPr lang="en-US" sz="1600" dirty="0">
                <a:latin typeface="Calibri" panose="020F0502020204030204" pitchFamily="34" charset="0"/>
                <a:cs typeface="Calibri" panose="020F0502020204030204" pitchFamily="34" charset="0"/>
              </a:rPr>
              <a:t>I have been a customer for about a year and a half and I have nothing but great things to say about this place. I always get the pizza, but the Italian beef was also good and I was impressed. The service was outstanding. The best service I have ever had. Highly recommended.</a:t>
            </a:r>
          </a:p>
          <a:p>
            <a:pPr marL="0" indent="0">
              <a:buNone/>
            </a:pPr>
            <a:endParaRPr lang="en-US" sz="1800" b="1"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965488" y="76200"/>
            <a:ext cx="1254712" cy="1905000"/>
          </a:xfrm>
          <a:prstGeom prst="rect">
            <a:avLst/>
          </a:prstGeom>
        </p:spPr>
      </p:pic>
      <p:sp>
        <p:nvSpPr>
          <p:cNvPr id="6" name="Content Placeholder 3"/>
          <p:cNvSpPr txBox="1">
            <a:spLocks/>
          </p:cNvSpPr>
          <p:nvPr/>
        </p:nvSpPr>
        <p:spPr bwMode="auto">
          <a:xfrm>
            <a:off x="1600200" y="6103938"/>
            <a:ext cx="8229600" cy="906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itchFamily="2" charset="2"/>
              <a:buNone/>
            </a:pPr>
            <a:endParaRPr lang="en-US" sz="1800" b="1" kern="0" dirty="0">
              <a:latin typeface="Calibri" panose="020F0502020204030204" pitchFamily="34" charset="0"/>
              <a:cs typeface="Calibri" panose="020F0502020204030204" pitchFamily="34" charset="0"/>
            </a:endParaRPr>
          </a:p>
          <a:p>
            <a:pPr marL="0" indent="0">
              <a:buFont typeface="Wingdings" pitchFamily="2" charset="2"/>
              <a:buNone/>
            </a:pPr>
            <a:r>
              <a:rPr lang="en-US" sz="1800" b="1" kern="0" dirty="0">
                <a:latin typeface="Calibri" panose="020F0502020204030204" pitchFamily="34" charset="0"/>
                <a:cs typeface="Calibri" panose="020F0502020204030204" pitchFamily="34" charset="0"/>
              </a:rPr>
              <a:t>1, 3 &amp; 4</a:t>
            </a:r>
            <a:r>
              <a:rPr lang="en-US" sz="1800" kern="0" dirty="0">
                <a:latin typeface="Calibri" panose="020F0502020204030204" pitchFamily="34" charset="0"/>
                <a:cs typeface="Calibri" panose="020F0502020204030204" pitchFamily="34" charset="0"/>
              </a:rPr>
              <a:t> are </a:t>
            </a:r>
            <a:r>
              <a:rPr lang="en-US" sz="1800" b="1" kern="0" dirty="0">
                <a:solidFill>
                  <a:srgbClr val="00B050"/>
                </a:solidFill>
                <a:latin typeface="Calibri" panose="020F0502020204030204" pitchFamily="34" charset="0"/>
                <a:cs typeface="Calibri" panose="020F0502020204030204" pitchFamily="34" charset="0"/>
              </a:rPr>
              <a:t>real</a:t>
            </a:r>
            <a:r>
              <a:rPr lang="en-US" sz="1800" kern="0" dirty="0">
                <a:latin typeface="Calibri" panose="020F0502020204030204" pitchFamily="34" charset="0"/>
                <a:cs typeface="Calibri" panose="020F0502020204030204" pitchFamily="34" charset="0"/>
              </a:rPr>
              <a:t>, </a:t>
            </a:r>
            <a:r>
              <a:rPr lang="en-US" sz="1800" b="1" kern="0" dirty="0">
                <a:latin typeface="Calibri" panose="020F0502020204030204" pitchFamily="34" charset="0"/>
                <a:cs typeface="Calibri" panose="020F0502020204030204" pitchFamily="34" charset="0"/>
              </a:rPr>
              <a:t>2, 5</a:t>
            </a:r>
            <a:r>
              <a:rPr lang="en-US" sz="1800" kern="0" dirty="0">
                <a:latin typeface="Calibri" panose="020F0502020204030204" pitchFamily="34" charset="0"/>
                <a:cs typeface="Calibri" panose="020F0502020204030204" pitchFamily="34" charset="0"/>
              </a:rPr>
              <a:t> and </a:t>
            </a:r>
            <a:r>
              <a:rPr lang="en-US" sz="1800" b="1" kern="0" dirty="0">
                <a:latin typeface="Calibri" panose="020F0502020204030204" pitchFamily="34" charset="0"/>
                <a:cs typeface="Calibri" panose="020F0502020204030204" pitchFamily="34" charset="0"/>
              </a:rPr>
              <a:t>6</a:t>
            </a:r>
            <a:r>
              <a:rPr lang="en-US" sz="1800" kern="0" dirty="0">
                <a:latin typeface="Calibri" panose="020F0502020204030204" pitchFamily="34" charset="0"/>
                <a:cs typeface="Calibri" panose="020F0502020204030204" pitchFamily="34" charset="0"/>
              </a:rPr>
              <a:t> are </a:t>
            </a:r>
            <a:r>
              <a:rPr lang="en-US" sz="1800" b="1" kern="0" dirty="0">
                <a:solidFill>
                  <a:srgbClr val="FF0000"/>
                </a:solidFill>
                <a:latin typeface="Calibri" panose="020F0502020204030204" pitchFamily="34" charset="0"/>
                <a:cs typeface="Calibri" panose="020F0502020204030204" pitchFamily="34" charset="0"/>
              </a:rPr>
              <a:t>fake</a:t>
            </a:r>
          </a:p>
          <a:p>
            <a:endParaRPr lang="en-US" sz="1800" kern="0" dirty="0">
              <a:latin typeface="Calibri" panose="020F0502020204030204" pitchFamily="34" charset="0"/>
              <a:cs typeface="Calibri" panose="020F0502020204030204" pitchFamily="34" charset="0"/>
            </a:endParaRPr>
          </a:p>
        </p:txBody>
      </p:sp>
      <p:sp>
        <p:nvSpPr>
          <p:cNvPr id="7" name="Content Placeholder 3"/>
          <p:cNvSpPr txBox="1">
            <a:spLocks/>
          </p:cNvSpPr>
          <p:nvPr/>
        </p:nvSpPr>
        <p:spPr bwMode="auto">
          <a:xfrm>
            <a:off x="0" y="9906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en-US" sz="1800" kern="0" dirty="0">
                <a:latin typeface="Calibri" panose="020F0502020204030204" pitchFamily="34" charset="0"/>
                <a:cs typeface="Calibri" panose="020F0502020204030204" pitchFamily="34" charset="0"/>
              </a:rPr>
              <a:t>	</a:t>
            </a:r>
            <a:r>
              <a:rPr lang="en-US" sz="2000" kern="0" dirty="0">
                <a:latin typeface="Calibri" panose="020F0502020204030204" pitchFamily="34" charset="0"/>
                <a:cs typeface="Calibri" panose="020F0502020204030204" pitchFamily="34" charset="0"/>
              </a:rPr>
              <a:t>When machine learning generates (fake) reviews (2012)</a:t>
            </a:r>
            <a:endParaRPr lang="en-US" sz="24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316249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5DCF-92F2-4E8B-AA00-9919C0B61439}"/>
              </a:ext>
            </a:extLst>
          </p:cNvPr>
          <p:cNvSpPr>
            <a:spLocks noGrp="1"/>
          </p:cNvSpPr>
          <p:nvPr>
            <p:ph type="title"/>
          </p:nvPr>
        </p:nvSpPr>
        <p:spPr>
          <a:xfrm>
            <a:off x="457200" y="-609600"/>
            <a:ext cx="7543800" cy="1295400"/>
          </a:xfrm>
        </p:spPr>
        <p:txBody>
          <a:bodyPr/>
          <a:lstStyle/>
          <a:p>
            <a:r>
              <a:rPr lang="en-US" dirty="0"/>
              <a:t>Natural Language Processing</a:t>
            </a:r>
          </a:p>
        </p:txBody>
      </p:sp>
      <p:sp>
        <p:nvSpPr>
          <p:cNvPr id="3" name="Rectangle 2">
            <a:extLst>
              <a:ext uri="{FF2B5EF4-FFF2-40B4-BE49-F238E27FC236}">
                <a16:creationId xmlns:a16="http://schemas.microsoft.com/office/drawing/2014/main" id="{B497F213-A2DF-4BB1-9725-F99E2FADBCB2}"/>
              </a:ext>
            </a:extLst>
          </p:cNvPr>
          <p:cNvSpPr/>
          <p:nvPr/>
        </p:nvSpPr>
        <p:spPr>
          <a:xfrm>
            <a:off x="3352800" y="3200400"/>
            <a:ext cx="18288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Calibri" panose="020F0502020204030204" pitchFamily="34" charset="0"/>
                <a:cs typeface="Calibri" panose="020F0502020204030204" pitchFamily="34" charset="0"/>
              </a:rPr>
              <a:t>NLP</a:t>
            </a:r>
            <a:endParaRPr lang="en-US" b="1"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73B0033-7364-48DB-A09E-5DAAB191C924}"/>
              </a:ext>
            </a:extLst>
          </p:cNvPr>
          <p:cNvSpPr/>
          <p:nvPr/>
        </p:nvSpPr>
        <p:spPr>
          <a:xfrm>
            <a:off x="304800" y="2209800"/>
            <a:ext cx="18288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Associations</a:t>
            </a:r>
            <a:endParaRPr 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3232CCC2-0991-4AF5-A5D9-EC474883CC5A}"/>
              </a:ext>
            </a:extLst>
          </p:cNvPr>
          <p:cNvSpPr/>
          <p:nvPr/>
        </p:nvSpPr>
        <p:spPr>
          <a:xfrm>
            <a:off x="381000" y="4191000"/>
            <a:ext cx="18288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Generative</a:t>
            </a:r>
            <a:endParaRPr lang="en-US"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C1730A-2337-4C89-802F-AF5A1F96C7F5}"/>
              </a:ext>
            </a:extLst>
          </p:cNvPr>
          <p:cNvSpPr/>
          <p:nvPr/>
        </p:nvSpPr>
        <p:spPr>
          <a:xfrm>
            <a:off x="6248400" y="1981200"/>
            <a:ext cx="20574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Summarization</a:t>
            </a:r>
          </a:p>
          <a:p>
            <a:pPr algn="ctr"/>
            <a:r>
              <a:rPr lang="en-US" sz="2400" dirty="0">
                <a:latin typeface="Calibri" panose="020F0502020204030204" pitchFamily="34" charset="0"/>
                <a:cs typeface="Calibri" panose="020F0502020204030204" pitchFamily="34" charset="0"/>
              </a:rPr>
              <a:t>(topics, sentiments, etc.)</a:t>
            </a:r>
            <a:endParaRPr lang="en-US"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017AEA45-6B06-46A5-BE9D-BBA04F8672B3}"/>
              </a:ext>
            </a:extLst>
          </p:cNvPr>
          <p:cNvSpPr/>
          <p:nvPr/>
        </p:nvSpPr>
        <p:spPr>
          <a:xfrm>
            <a:off x="6324600" y="3962400"/>
            <a:ext cx="18288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Predictions</a:t>
            </a:r>
          </a:p>
        </p:txBody>
      </p:sp>
      <p:sp>
        <p:nvSpPr>
          <p:cNvPr id="12" name="Rectangle 11">
            <a:extLst>
              <a:ext uri="{FF2B5EF4-FFF2-40B4-BE49-F238E27FC236}">
                <a16:creationId xmlns:a16="http://schemas.microsoft.com/office/drawing/2014/main" id="{E5A9F218-8618-4DCE-8214-3FDCA5AA6CF1}"/>
              </a:ext>
            </a:extLst>
          </p:cNvPr>
          <p:cNvSpPr/>
          <p:nvPr/>
        </p:nvSpPr>
        <p:spPr>
          <a:xfrm>
            <a:off x="3352800" y="1219200"/>
            <a:ext cx="18288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Similarity</a:t>
            </a:r>
            <a:endParaRPr lang="en-US" dirty="0">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2B95C092-2B2A-405E-868F-AE918325EFC4}"/>
              </a:ext>
            </a:extLst>
          </p:cNvPr>
          <p:cNvCxnSpPr>
            <a:stCxn id="3" idx="1"/>
            <a:endCxn id="4" idx="3"/>
          </p:cNvCxnSpPr>
          <p:nvPr/>
        </p:nvCxnSpPr>
        <p:spPr>
          <a:xfrm flipH="1" flipV="1">
            <a:off x="2133600" y="2781300"/>
            <a:ext cx="1219200" cy="99060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B38725-D1FE-4670-965D-922B92A23FF7}"/>
              </a:ext>
            </a:extLst>
          </p:cNvPr>
          <p:cNvCxnSpPr>
            <a:stCxn id="3" idx="0"/>
            <a:endCxn id="12" idx="2"/>
          </p:cNvCxnSpPr>
          <p:nvPr/>
        </p:nvCxnSpPr>
        <p:spPr>
          <a:xfrm flipV="1">
            <a:off x="4267200" y="2362200"/>
            <a:ext cx="0" cy="83820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C339E4-3CAE-4104-9A98-F01D5616F0F6}"/>
              </a:ext>
            </a:extLst>
          </p:cNvPr>
          <p:cNvCxnSpPr>
            <a:cxnSpLocks/>
            <a:stCxn id="3" idx="3"/>
            <a:endCxn id="7" idx="1"/>
          </p:cNvCxnSpPr>
          <p:nvPr/>
        </p:nvCxnSpPr>
        <p:spPr>
          <a:xfrm flipV="1">
            <a:off x="5181600" y="2667000"/>
            <a:ext cx="1066800" cy="110490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C26E85-AD57-4B98-BC6D-7D27B37BF358}"/>
              </a:ext>
            </a:extLst>
          </p:cNvPr>
          <p:cNvCxnSpPr>
            <a:stCxn id="3" idx="3"/>
            <a:endCxn id="8" idx="1"/>
          </p:cNvCxnSpPr>
          <p:nvPr/>
        </p:nvCxnSpPr>
        <p:spPr>
          <a:xfrm>
            <a:off x="5181600" y="3771900"/>
            <a:ext cx="1143000" cy="76200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02EF38-9D5B-4270-9C5E-030F055606B5}"/>
              </a:ext>
            </a:extLst>
          </p:cNvPr>
          <p:cNvCxnSpPr>
            <a:stCxn id="3" idx="1"/>
            <a:endCxn id="5" idx="3"/>
          </p:cNvCxnSpPr>
          <p:nvPr/>
        </p:nvCxnSpPr>
        <p:spPr>
          <a:xfrm flipH="1">
            <a:off x="2209800" y="3771900"/>
            <a:ext cx="1143000" cy="99060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C94DD9E-87F1-489F-B6EF-74C794BA9F43}"/>
              </a:ext>
            </a:extLst>
          </p:cNvPr>
          <p:cNvSpPr txBox="1"/>
          <p:nvPr/>
        </p:nvSpPr>
        <p:spPr>
          <a:xfrm>
            <a:off x="3429000" y="6400800"/>
            <a:ext cx="2318968" cy="375552"/>
          </a:xfrm>
          <a:prstGeom prst="rect">
            <a:avLst/>
          </a:prstGeom>
          <a:noFill/>
        </p:spPr>
        <p:txBody>
          <a:bodyPr wrap="none" rtlCol="0">
            <a:sp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
        <p:nvSpPr>
          <p:cNvPr id="6" name="Arrow: Curved Down 5">
            <a:extLst>
              <a:ext uri="{FF2B5EF4-FFF2-40B4-BE49-F238E27FC236}">
                <a16:creationId xmlns:a16="http://schemas.microsoft.com/office/drawing/2014/main" id="{39F39F17-FC9D-2A1B-3BBA-599425CAB884}"/>
              </a:ext>
            </a:extLst>
          </p:cNvPr>
          <p:cNvSpPr/>
          <p:nvPr/>
        </p:nvSpPr>
        <p:spPr>
          <a:xfrm rot="1914475">
            <a:off x="2832329" y="2913594"/>
            <a:ext cx="3824586" cy="1277574"/>
          </a:xfrm>
          <a:prstGeom prst="curvedDownArrow">
            <a:avLst>
              <a:gd name="adj1" fmla="val 25000"/>
              <a:gd name="adj2" fmla="val 48507"/>
              <a:gd name="adj3" fmla="val 25000"/>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8032245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DBB3-30F6-4CAA-A370-15DA5241683E}"/>
              </a:ext>
            </a:extLst>
          </p:cNvPr>
          <p:cNvSpPr>
            <a:spLocks noGrp="1"/>
          </p:cNvSpPr>
          <p:nvPr>
            <p:ph type="title"/>
          </p:nvPr>
        </p:nvSpPr>
        <p:spPr/>
        <p:txBody>
          <a:bodyPr/>
          <a:lstStyle/>
          <a:p>
            <a:r>
              <a:rPr lang="en-US" dirty="0"/>
              <a:t>Evolution of Language Models</a:t>
            </a:r>
          </a:p>
        </p:txBody>
      </p:sp>
      <p:sp>
        <p:nvSpPr>
          <p:cNvPr id="3" name="Content Placeholder 2">
            <a:extLst>
              <a:ext uri="{FF2B5EF4-FFF2-40B4-BE49-F238E27FC236}">
                <a16:creationId xmlns:a16="http://schemas.microsoft.com/office/drawing/2014/main" id="{2AD8ADB4-1DD9-48DF-A0F1-2141E61A9AF0}"/>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Represent words as numbers (bag-of-words)</a:t>
            </a:r>
          </a:p>
          <a:p>
            <a:r>
              <a:rPr lang="en-US" sz="2400" dirty="0">
                <a:latin typeface="Calibri" panose="020F0502020204030204" pitchFamily="34" charset="0"/>
                <a:cs typeface="Calibri" panose="020F0502020204030204" pitchFamily="34" charset="0"/>
              </a:rPr>
              <a:t>From bag-of-words to word embeddings (2014)</a:t>
            </a:r>
          </a:p>
          <a:p>
            <a:r>
              <a:rPr lang="en-US" sz="2400" dirty="0">
                <a:latin typeface="Calibri" panose="020F0502020204030204" pitchFamily="34" charset="0"/>
                <a:cs typeface="Calibri" panose="020F0502020204030204" pitchFamily="34" charset="0"/>
              </a:rPr>
              <a:t>From word embeddings to attention &amp; transformers (2017)</a:t>
            </a:r>
          </a:p>
          <a:p>
            <a:pPr lvl="1"/>
            <a:r>
              <a:rPr lang="en-US" sz="2000" dirty="0">
                <a:latin typeface="Calibri" panose="020F0502020204030204" pitchFamily="34" charset="0"/>
                <a:cs typeface="Calibri" panose="020F0502020204030204" pitchFamily="34" charset="0"/>
              </a:rPr>
              <a:t>Better representations of words and their relationships</a:t>
            </a:r>
          </a:p>
          <a:p>
            <a:pPr lvl="1"/>
            <a:r>
              <a:rPr lang="en-US" sz="2000" dirty="0">
                <a:latin typeface="Calibri" panose="020F0502020204030204" pitchFamily="34" charset="0"/>
                <a:cs typeface="Calibri" panose="020F0502020204030204" pitchFamily="34" charset="0"/>
              </a:rPr>
              <a:t>Superior understanding of a language </a:t>
            </a:r>
          </a:p>
          <a:p>
            <a:r>
              <a:rPr lang="en-US" sz="2400" dirty="0">
                <a:latin typeface="Calibri" panose="020F0502020204030204" pitchFamily="34" charset="0"/>
                <a:cs typeface="Calibri" panose="020F0502020204030204" pitchFamily="34" charset="0"/>
              </a:rPr>
              <a:t>BERT: Encoder side of transformers (2018)</a:t>
            </a:r>
          </a:p>
          <a:p>
            <a:r>
              <a:rPr lang="en-US" sz="2400" dirty="0">
                <a:latin typeface="Calibri" panose="020F0502020204030204" pitchFamily="34" charset="0"/>
                <a:cs typeface="Calibri" panose="020F0502020204030204" pitchFamily="34" charset="0"/>
              </a:rPr>
              <a:t>The GPT family (starting 2018): Decoder side of transformers</a:t>
            </a:r>
          </a:p>
        </p:txBody>
      </p:sp>
      <p:sp>
        <p:nvSpPr>
          <p:cNvPr id="4" name="TextBox 3">
            <a:extLst>
              <a:ext uri="{FF2B5EF4-FFF2-40B4-BE49-F238E27FC236}">
                <a16:creationId xmlns:a16="http://schemas.microsoft.com/office/drawing/2014/main" id="{8A91AFB6-6296-C3FF-7BEE-9B5B26014D69}"/>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Tree>
    <p:extLst>
      <p:ext uri="{BB962C8B-B14F-4D97-AF65-F5344CB8AC3E}">
        <p14:creationId xmlns:p14="http://schemas.microsoft.com/office/powerpoint/2010/main" val="275427368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EE69-33E0-5232-148F-B04F3AA834D5}"/>
              </a:ext>
            </a:extLst>
          </p:cNvPr>
          <p:cNvSpPr>
            <a:spLocks noGrp="1"/>
          </p:cNvSpPr>
          <p:nvPr>
            <p:ph type="title"/>
          </p:nvPr>
        </p:nvSpPr>
        <p:spPr>
          <a:xfrm>
            <a:off x="1219200" y="-609600"/>
            <a:ext cx="7543800" cy="1295400"/>
          </a:xfrm>
        </p:spPr>
        <p:txBody>
          <a:bodyPr/>
          <a:lstStyle/>
          <a:p>
            <a:r>
              <a:rPr lang="en-US" sz="3600" dirty="0"/>
              <a:t>A Stellar UDA Project </a:t>
            </a:r>
          </a:p>
        </p:txBody>
      </p:sp>
      <p:sp>
        <p:nvSpPr>
          <p:cNvPr id="3" name="Content Placeholder 2">
            <a:extLst>
              <a:ext uri="{FF2B5EF4-FFF2-40B4-BE49-F238E27FC236}">
                <a16:creationId xmlns:a16="http://schemas.microsoft.com/office/drawing/2014/main" id="{68C92DB5-9181-5392-BDC5-B86E54F939D2}"/>
              </a:ext>
            </a:extLst>
          </p:cNvPr>
          <p:cNvSpPr>
            <a:spLocks noGrp="1"/>
          </p:cNvSpPr>
          <p:nvPr>
            <p:ph idx="1"/>
          </p:nvPr>
        </p:nvSpPr>
        <p:spPr>
          <a:xfrm>
            <a:off x="152400" y="922338"/>
            <a:ext cx="8229600" cy="449262"/>
          </a:xfrm>
        </p:spPr>
        <p:txBody>
          <a:bodyPr/>
          <a:lstStyle/>
          <a:p>
            <a:r>
              <a:rPr lang="en-US" sz="2400" dirty="0">
                <a:latin typeface="Calibri" panose="020F0502020204030204" pitchFamily="34" charset="0"/>
                <a:cs typeface="Calibri" panose="020F0502020204030204" pitchFamily="34" charset="0"/>
              </a:rPr>
              <a:t>Done overnight with 2 days (= 16 hours!) of teaching</a:t>
            </a:r>
          </a:p>
          <a:p>
            <a:endParaRPr lang="en-US" dirty="0"/>
          </a:p>
        </p:txBody>
      </p:sp>
      <p:pic>
        <p:nvPicPr>
          <p:cNvPr id="5" name="Picture 4">
            <a:extLst>
              <a:ext uri="{FF2B5EF4-FFF2-40B4-BE49-F238E27FC236}">
                <a16:creationId xmlns:a16="http://schemas.microsoft.com/office/drawing/2014/main" id="{A5EF246D-BA82-3046-7FE2-FF7F0BF82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 y="1600200"/>
            <a:ext cx="9144000" cy="5143500"/>
          </a:xfrm>
          <a:prstGeom prst="rect">
            <a:avLst/>
          </a:prstGeom>
        </p:spPr>
      </p:pic>
    </p:spTree>
    <p:extLst>
      <p:ext uri="{BB962C8B-B14F-4D97-AF65-F5344CB8AC3E}">
        <p14:creationId xmlns:p14="http://schemas.microsoft.com/office/powerpoint/2010/main" val="222910109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22CE-D9F3-CEE1-B4A3-CA132F7F1851}"/>
              </a:ext>
            </a:extLst>
          </p:cNvPr>
          <p:cNvSpPr>
            <a:spLocks noGrp="1"/>
          </p:cNvSpPr>
          <p:nvPr>
            <p:ph type="title"/>
          </p:nvPr>
        </p:nvSpPr>
        <p:spPr/>
        <p:txBody>
          <a:bodyPr/>
          <a:lstStyle/>
          <a:p>
            <a:r>
              <a:rPr lang="en-US" dirty="0"/>
              <a:t>Takeaways and Upcoming Attractions!</a:t>
            </a:r>
          </a:p>
        </p:txBody>
      </p:sp>
      <p:sp>
        <p:nvSpPr>
          <p:cNvPr id="3" name="Content Placeholder 2">
            <a:extLst>
              <a:ext uri="{FF2B5EF4-FFF2-40B4-BE49-F238E27FC236}">
                <a16:creationId xmlns:a16="http://schemas.microsoft.com/office/drawing/2014/main" id="{87081CD3-E8B9-D0FC-CA40-695243B5ABB5}"/>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Unstructured data can be more informative than structured data</a:t>
            </a:r>
          </a:p>
          <a:p>
            <a:r>
              <a:rPr lang="en-US" sz="2000" dirty="0">
                <a:latin typeface="Calibri" panose="020F0502020204030204" pitchFamily="34" charset="0"/>
                <a:cs typeface="Calibri" panose="020F0502020204030204" pitchFamily="34" charset="0"/>
              </a:rPr>
              <a:t>Rapidly gaining visibility in the industry  </a:t>
            </a:r>
          </a:p>
          <a:p>
            <a:r>
              <a:rPr lang="en-US" sz="2000" dirty="0">
                <a:latin typeface="Calibri" panose="020F0502020204030204" pitchFamily="34" charset="0"/>
                <a:cs typeface="Calibri" panose="020F0502020204030204" pitchFamily="34" charset="0"/>
              </a:rPr>
              <a:t>Latest advances in ML and AI are more about unstructured than structured data!</a:t>
            </a:r>
          </a:p>
          <a:p>
            <a:r>
              <a:rPr lang="en-US" sz="2000" dirty="0">
                <a:latin typeface="Calibri" panose="020F0502020204030204" pitchFamily="34" charset="0"/>
                <a:cs typeface="Calibri" panose="020F0502020204030204" pitchFamily="34" charset="0"/>
              </a:rPr>
              <a:t>Includes networks of user interactions</a:t>
            </a:r>
          </a:p>
          <a:p>
            <a:r>
              <a:rPr lang="en-US" sz="2000" dirty="0">
                <a:latin typeface="Calibri" panose="020F0502020204030204" pitchFamily="34" charset="0"/>
                <a:cs typeface="Calibri" panose="020F0502020204030204" pitchFamily="34" charset="0"/>
              </a:rPr>
              <a:t>Upcoming (8/24): Knowledge discovery and deep insights from user generated content </a:t>
            </a:r>
          </a:p>
        </p:txBody>
      </p:sp>
    </p:spTree>
    <p:extLst>
      <p:ext uri="{BB962C8B-B14F-4D97-AF65-F5344CB8AC3E}">
        <p14:creationId xmlns:p14="http://schemas.microsoft.com/office/powerpoint/2010/main" val="420124564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6490-D3F0-C21E-68E2-CBCDB62F7563}"/>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574FAE96-0E98-4C2C-C8D2-767675D755B3}"/>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Course details</a:t>
            </a:r>
          </a:p>
          <a:p>
            <a:r>
              <a:rPr lang="en-US" sz="2400" dirty="0">
                <a:latin typeface="Calibri" panose="020F0502020204030204" pitchFamily="34" charset="0"/>
                <a:cs typeface="Calibri" panose="020F0502020204030204" pitchFamily="34" charset="0"/>
              </a:rPr>
              <a:t>Why bother about unstructured data</a:t>
            </a:r>
          </a:p>
          <a:p>
            <a:r>
              <a:rPr lang="en-US" sz="2400" dirty="0">
                <a:latin typeface="Calibri" panose="020F0502020204030204" pitchFamily="34" charset="0"/>
                <a:cs typeface="Calibri" panose="020F0502020204030204" pitchFamily="34" charset="0"/>
              </a:rPr>
              <a:t>The role of Large Language Models (LLM) in modern NLP </a:t>
            </a:r>
          </a:p>
          <a:p>
            <a:r>
              <a:rPr lang="en-US" sz="2400" dirty="0">
                <a:latin typeface="Calibri" panose="020F0502020204030204" pitchFamily="34" charset="0"/>
                <a:cs typeface="Calibri" panose="020F0502020204030204" pitchFamily="34" charset="0"/>
              </a:rPr>
              <a:t>Contemporary business applications &amp; use cases</a:t>
            </a:r>
          </a:p>
          <a:p>
            <a:endParaRPr lang="en-US" dirty="0"/>
          </a:p>
        </p:txBody>
      </p:sp>
    </p:spTree>
    <p:extLst>
      <p:ext uri="{BB962C8B-B14F-4D97-AF65-F5344CB8AC3E}">
        <p14:creationId xmlns:p14="http://schemas.microsoft.com/office/powerpoint/2010/main" val="4252405960"/>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Serious Analytics Course, But What is the Connection to Business?</a:t>
            </a:r>
          </a:p>
        </p:txBody>
      </p:sp>
      <p:sp>
        <p:nvSpPr>
          <p:cNvPr id="3" name="Content Placeholder 2"/>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Which brands do people compare with entry level Mercedes cars?</a:t>
            </a:r>
          </a:p>
          <a:p>
            <a:r>
              <a:rPr lang="en-US" sz="2000" dirty="0">
                <a:latin typeface="Calibri" panose="020F0502020204030204" pitchFamily="34" charset="0"/>
                <a:cs typeface="Calibri" panose="020F0502020204030204" pitchFamily="34" charset="0"/>
              </a:rPr>
              <a:t>How can we predict which brands and models customers will switch from to, say, a Tesla?</a:t>
            </a:r>
          </a:p>
          <a:p>
            <a:r>
              <a:rPr lang="en-US" sz="2000" dirty="0">
                <a:latin typeface="Calibri" panose="020F0502020204030204" pitchFamily="34" charset="0"/>
                <a:cs typeface="Calibri" panose="020F0502020204030204" pitchFamily="34" charset="0"/>
              </a:rPr>
              <a:t>How can we recommend products that meet specific customer requirements?</a:t>
            </a:r>
          </a:p>
          <a:p>
            <a:r>
              <a:rPr lang="en-US" sz="2000" dirty="0">
                <a:latin typeface="Calibri" panose="020F0502020204030204" pitchFamily="34" charset="0"/>
                <a:cs typeface="Calibri" panose="020F0502020204030204" pitchFamily="34" charset="0"/>
              </a:rPr>
              <a:t>How can we predict the sales of a new product that is yet to be released?</a:t>
            </a:r>
          </a:p>
          <a:p>
            <a:r>
              <a:rPr lang="en-US" sz="2000" dirty="0">
                <a:latin typeface="Calibri" panose="020F0502020204030204" pitchFamily="34" charset="0"/>
                <a:cs typeface="Calibri" panose="020F0502020204030204" pitchFamily="34" charset="0"/>
              </a:rPr>
              <a:t>How does Netflix figure out what will be a hit series?</a:t>
            </a:r>
          </a:p>
          <a:p>
            <a:r>
              <a:rPr lang="en-US" sz="2000" dirty="0">
                <a:latin typeface="Calibri" panose="020F0502020204030204" pitchFamily="34" charset="0"/>
                <a:cs typeface="Calibri" panose="020F0502020204030204" pitchFamily="34" charset="0"/>
              </a:rPr>
              <a:t>How does Airbnb predict which images and descriptions get a property rented faster? </a:t>
            </a:r>
          </a:p>
          <a:p>
            <a:r>
              <a:rPr lang="en-US" sz="2000" dirty="0">
                <a:latin typeface="Calibri" panose="020F0502020204030204" pitchFamily="34" charset="0"/>
                <a:cs typeface="Calibri" panose="020F0502020204030204" pitchFamily="34" charset="0"/>
              </a:rPr>
              <a:t>Yes, it connects to business!</a:t>
            </a:r>
          </a:p>
        </p:txBody>
      </p:sp>
      <p:sp>
        <p:nvSpPr>
          <p:cNvPr id="5" name="TextBox 4">
            <a:extLst>
              <a:ext uri="{FF2B5EF4-FFF2-40B4-BE49-F238E27FC236}">
                <a16:creationId xmlns:a16="http://schemas.microsoft.com/office/drawing/2014/main" id="{27A71963-DDEE-4EBE-B6F2-4E5450CC06E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Tree>
    <p:extLst>
      <p:ext uri="{BB962C8B-B14F-4D97-AF65-F5344CB8AC3E}">
        <p14:creationId xmlns:p14="http://schemas.microsoft.com/office/powerpoint/2010/main" val="253733311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295400"/>
          </a:xfrm>
        </p:spPr>
        <p:txBody>
          <a:bodyPr/>
          <a:lstStyle/>
          <a:p>
            <a:r>
              <a:rPr lang="en-US" sz="2800" dirty="0"/>
              <a:t>User Generated Content Analytics</a:t>
            </a:r>
            <a:endParaRPr lang="en-US" sz="3200" b="0" dirty="0"/>
          </a:p>
        </p:txBody>
      </p:sp>
      <p:sp>
        <p:nvSpPr>
          <p:cNvPr id="4" name="Content Placeholder 3"/>
          <p:cNvSpPr>
            <a:spLocks noGrp="1"/>
          </p:cNvSpPr>
          <p:nvPr>
            <p:ph idx="1"/>
          </p:nvPr>
        </p:nvSpPr>
        <p:spPr>
          <a:xfrm>
            <a:off x="152400" y="1455738"/>
            <a:ext cx="8229600" cy="4411662"/>
          </a:xfrm>
        </p:spPr>
        <p:txBody>
          <a:bodyPr/>
          <a:lstStyle/>
          <a:p>
            <a:r>
              <a:rPr lang="en-US" sz="2400" dirty="0">
                <a:latin typeface="Calibri" panose="020F0502020204030204" pitchFamily="34" charset="0"/>
              </a:rPr>
              <a:t>User Generated Content (UGC) = unstructured data           (text, images, audio, video), structured data is numeric</a:t>
            </a:r>
          </a:p>
          <a:p>
            <a:endParaRPr lang="en-US" sz="2400" dirty="0">
              <a:latin typeface="Calibri" panose="020F0502020204030204" pitchFamily="34" charset="0"/>
            </a:endParaRPr>
          </a:p>
          <a:p>
            <a:r>
              <a:rPr lang="en-US" sz="2400" dirty="0">
                <a:latin typeface="Calibri" panose="020F0502020204030204" pitchFamily="34" charset="0"/>
              </a:rPr>
              <a:t>Two sources of UGC</a:t>
            </a:r>
          </a:p>
          <a:p>
            <a:pPr lvl="1"/>
            <a:r>
              <a:rPr lang="en-US" sz="2000" dirty="0">
                <a:latin typeface="Calibri" panose="020F0502020204030204" pitchFamily="34" charset="0"/>
              </a:rPr>
              <a:t>External: Social media, public documents (e.g., shareholder reports)</a:t>
            </a:r>
          </a:p>
          <a:p>
            <a:pPr lvl="1"/>
            <a:r>
              <a:rPr lang="en-US" sz="2000" dirty="0">
                <a:latin typeface="Calibri" panose="020F0502020204030204" pitchFamily="34" charset="0"/>
              </a:rPr>
              <a:t>Internal: HR evaluations, contracts, vendor reports, customer conversations, maintenance reports, medical reports, etc.</a:t>
            </a:r>
          </a:p>
          <a:p>
            <a:endParaRPr lang="en-US" sz="2400" dirty="0">
              <a:latin typeface="Calibri" panose="020F0502020204030204" pitchFamily="34" charset="0"/>
            </a:endParaRPr>
          </a:p>
        </p:txBody>
      </p:sp>
      <p:pic>
        <p:nvPicPr>
          <p:cNvPr id="6" name="Picture 2" descr="Image result for clipart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79115"/>
            <a:ext cx="1679575" cy="12924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38F7CD-9CA0-4FD3-A307-98F037FE3BFB}"/>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Tree>
    <p:extLst>
      <p:ext uri="{BB962C8B-B14F-4D97-AF65-F5344CB8AC3E}">
        <p14:creationId xmlns:p14="http://schemas.microsoft.com/office/powerpoint/2010/main" val="14756909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1295400"/>
          </a:xfrm>
        </p:spPr>
        <p:txBody>
          <a:bodyPr/>
          <a:lstStyle/>
          <a:p>
            <a:r>
              <a:rPr lang="en-US" sz="3200" dirty="0"/>
              <a:t>When Numeric Data Don’t Explain Differences in Preferences</a:t>
            </a:r>
          </a:p>
        </p:txBody>
      </p:sp>
      <p:pic>
        <p:nvPicPr>
          <p:cNvPr id="1026" name="Picture 2" descr="http://www.clker.com/cliparts/5/6/1/f/1516284637121151754people-discussion-clipart.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310"/>
            <a:ext cx="9046125" cy="4583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50570" y="3957935"/>
            <a:ext cx="1045030" cy="461665"/>
          </a:xfrm>
          <a:prstGeom prst="rect">
            <a:avLst/>
          </a:prstGeom>
          <a:noFill/>
        </p:spPr>
        <p:txBody>
          <a:bodyPr wrap="none" rtlCol="0">
            <a:spAutoFit/>
          </a:bodyPr>
          <a:lstStyle/>
          <a:p>
            <a:r>
              <a:rPr lang="en-US" sz="1200" dirty="0">
                <a:solidFill>
                  <a:schemeClr val="bg1"/>
                </a:solidFill>
              </a:rPr>
              <a:t>Engineer, 27</a:t>
            </a:r>
          </a:p>
          <a:p>
            <a:r>
              <a:rPr lang="en-US" sz="1200" dirty="0">
                <a:solidFill>
                  <a:schemeClr val="bg1"/>
                </a:solidFill>
              </a:rPr>
              <a:t>likes R&amp;B</a:t>
            </a:r>
          </a:p>
        </p:txBody>
      </p:sp>
      <p:sp>
        <p:nvSpPr>
          <p:cNvPr id="4" name="TextBox 3"/>
          <p:cNvSpPr txBox="1"/>
          <p:nvPr/>
        </p:nvSpPr>
        <p:spPr>
          <a:xfrm>
            <a:off x="5943600" y="4048780"/>
            <a:ext cx="1537600" cy="523220"/>
          </a:xfrm>
          <a:prstGeom prst="rect">
            <a:avLst/>
          </a:prstGeom>
          <a:noFill/>
        </p:spPr>
        <p:txBody>
          <a:bodyPr wrap="none" rtlCol="0">
            <a:spAutoFit/>
          </a:bodyPr>
          <a:lstStyle/>
          <a:p>
            <a:r>
              <a:rPr lang="en-US" sz="1400" b="1" dirty="0">
                <a:solidFill>
                  <a:schemeClr val="bg1"/>
                </a:solidFill>
              </a:rPr>
              <a:t>Economics, 25, </a:t>
            </a:r>
          </a:p>
          <a:p>
            <a:r>
              <a:rPr lang="en-US" sz="1400" b="1" dirty="0">
                <a:solidFill>
                  <a:schemeClr val="bg1"/>
                </a:solidFill>
              </a:rPr>
              <a:t>likes R&amp;B</a:t>
            </a:r>
          </a:p>
        </p:txBody>
      </p:sp>
      <p:sp>
        <p:nvSpPr>
          <p:cNvPr id="5" name="TextBox 4"/>
          <p:cNvSpPr txBox="1"/>
          <p:nvPr/>
        </p:nvSpPr>
        <p:spPr>
          <a:xfrm>
            <a:off x="816689" y="4123492"/>
            <a:ext cx="1088311" cy="677108"/>
          </a:xfrm>
          <a:prstGeom prst="rect">
            <a:avLst/>
          </a:prstGeom>
          <a:noFill/>
        </p:spPr>
        <p:txBody>
          <a:bodyPr wrap="none" rtlCol="0">
            <a:spAutoFit/>
          </a:bodyPr>
          <a:lstStyle/>
          <a:p>
            <a:r>
              <a:rPr lang="en-US" sz="1200" dirty="0">
                <a:solidFill>
                  <a:schemeClr val="bg1"/>
                </a:solidFill>
              </a:rPr>
              <a:t>Engineer, 26,</a:t>
            </a:r>
          </a:p>
          <a:p>
            <a:r>
              <a:rPr lang="en-US" sz="1200" dirty="0">
                <a:solidFill>
                  <a:schemeClr val="bg1"/>
                </a:solidFill>
              </a:rPr>
              <a:t>likes prog </a:t>
            </a:r>
          </a:p>
          <a:p>
            <a:r>
              <a:rPr lang="en-US" sz="1400" dirty="0">
                <a:solidFill>
                  <a:schemeClr val="bg1"/>
                </a:solidFill>
              </a:rPr>
              <a:t>rock</a:t>
            </a:r>
          </a:p>
        </p:txBody>
      </p:sp>
      <p:sp>
        <p:nvSpPr>
          <p:cNvPr id="6" name="TextBox 5"/>
          <p:cNvSpPr txBox="1"/>
          <p:nvPr/>
        </p:nvSpPr>
        <p:spPr>
          <a:xfrm>
            <a:off x="3149415" y="3124200"/>
            <a:ext cx="1955985" cy="523220"/>
          </a:xfrm>
          <a:prstGeom prst="rect">
            <a:avLst/>
          </a:prstGeom>
          <a:noFill/>
        </p:spPr>
        <p:txBody>
          <a:bodyPr wrap="none" rtlCol="0">
            <a:spAutoFit/>
          </a:bodyPr>
          <a:lstStyle/>
          <a:p>
            <a:r>
              <a:rPr lang="en-US" sz="1400" dirty="0"/>
              <a:t>Computer Science, 26</a:t>
            </a:r>
          </a:p>
          <a:p>
            <a:r>
              <a:rPr lang="en-US" sz="1400" dirty="0"/>
              <a:t>likes country music</a:t>
            </a:r>
          </a:p>
        </p:txBody>
      </p:sp>
      <p:sp>
        <p:nvSpPr>
          <p:cNvPr id="8" name="TextBox 7"/>
          <p:cNvSpPr txBox="1"/>
          <p:nvPr/>
        </p:nvSpPr>
        <p:spPr>
          <a:xfrm>
            <a:off x="7295215" y="4048780"/>
            <a:ext cx="1239185" cy="523220"/>
          </a:xfrm>
          <a:prstGeom prst="rect">
            <a:avLst/>
          </a:prstGeom>
          <a:noFill/>
        </p:spPr>
        <p:txBody>
          <a:bodyPr wrap="none" rtlCol="0">
            <a:spAutoFit/>
          </a:bodyPr>
          <a:lstStyle/>
          <a:p>
            <a:r>
              <a:rPr lang="en-US" sz="1400" b="1" dirty="0">
                <a:solidFill>
                  <a:schemeClr val="bg1"/>
                </a:solidFill>
              </a:rPr>
              <a:t>Engineer, 27</a:t>
            </a:r>
          </a:p>
          <a:p>
            <a:r>
              <a:rPr lang="en-US" sz="1400" b="1" dirty="0">
                <a:solidFill>
                  <a:schemeClr val="bg1"/>
                </a:solidFill>
              </a:rPr>
              <a:t>likes jazz</a:t>
            </a:r>
          </a:p>
        </p:txBody>
      </p:sp>
      <p:sp>
        <p:nvSpPr>
          <p:cNvPr id="9" name="TextBox 8"/>
          <p:cNvSpPr txBox="1"/>
          <p:nvPr/>
        </p:nvSpPr>
        <p:spPr>
          <a:xfrm>
            <a:off x="442351" y="1219200"/>
            <a:ext cx="7129067" cy="400110"/>
          </a:xfrm>
          <a:prstGeom prst="rect">
            <a:avLst/>
          </a:prstGeom>
          <a:noFill/>
        </p:spPr>
        <p:txBody>
          <a:bodyPr wrap="none" rtlCol="0">
            <a:spAutoFit/>
          </a:bodyPr>
          <a:lstStyle/>
          <a:p>
            <a:r>
              <a:rPr lang="en-US" sz="2000" dirty="0"/>
              <a:t>Similar demographics, but very different preferences in music</a:t>
            </a:r>
          </a:p>
        </p:txBody>
      </p:sp>
      <p:sp>
        <p:nvSpPr>
          <p:cNvPr id="11" name="TextBox 10"/>
          <p:cNvSpPr txBox="1"/>
          <p:nvPr/>
        </p:nvSpPr>
        <p:spPr>
          <a:xfrm>
            <a:off x="381000" y="1600200"/>
            <a:ext cx="8015849" cy="400110"/>
          </a:xfrm>
          <a:prstGeom prst="rect">
            <a:avLst/>
          </a:prstGeom>
          <a:noFill/>
        </p:spPr>
        <p:txBody>
          <a:bodyPr wrap="none" rtlCol="0">
            <a:spAutoFit/>
          </a:bodyPr>
          <a:lstStyle/>
          <a:p>
            <a:r>
              <a:rPr lang="en-US" sz="2000" dirty="0"/>
              <a:t>Yet, unstructured data (e.g., blogs) can predict much more accurately</a:t>
            </a:r>
          </a:p>
        </p:txBody>
      </p:sp>
      <p:sp>
        <p:nvSpPr>
          <p:cNvPr id="13" name="TextBox 12">
            <a:extLst>
              <a:ext uri="{FF2B5EF4-FFF2-40B4-BE49-F238E27FC236}">
                <a16:creationId xmlns:a16="http://schemas.microsoft.com/office/drawing/2014/main" id="{22CB44C2-C532-4946-AD94-B125C2A34CEC}"/>
              </a:ext>
            </a:extLst>
          </p:cNvPr>
          <p:cNvSpPr txBox="1"/>
          <p:nvPr/>
        </p:nvSpPr>
        <p:spPr>
          <a:xfrm>
            <a:off x="34290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Tree>
    <p:extLst>
      <p:ext uri="{BB962C8B-B14F-4D97-AF65-F5344CB8AC3E}">
        <p14:creationId xmlns:p14="http://schemas.microsoft.com/office/powerpoint/2010/main" val="167236451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838200"/>
            <a:ext cx="8001000" cy="1295400"/>
          </a:xfrm>
        </p:spPr>
        <p:txBody>
          <a:bodyPr/>
          <a:lstStyle/>
          <a:p>
            <a:r>
              <a:rPr lang="en-US" sz="2400" dirty="0"/>
              <a:t>The Untapped Potential of Unstructured Data</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2984649" cy="252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60281" y="4572000"/>
            <a:ext cx="1787919"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Metrics &amp; analytics</a:t>
            </a:r>
          </a:p>
        </p:txBody>
      </p:sp>
      <p:pic>
        <p:nvPicPr>
          <p:cNvPr id="9" name="Picture 2"/>
          <p:cNvPicPr>
            <a:picLocks noChangeAspect="1" noChangeArrowheads="1"/>
          </p:cNvPicPr>
          <p:nvPr/>
        </p:nvPicPr>
        <p:blipFill>
          <a:blip r:embed="rId3" cstate="print"/>
          <a:srcRect/>
          <a:stretch>
            <a:fillRect/>
          </a:stretch>
        </p:blipFill>
        <p:spPr bwMode="auto">
          <a:xfrm>
            <a:off x="3048000" y="939975"/>
            <a:ext cx="2512105" cy="2140900"/>
          </a:xfrm>
          <a:prstGeom prst="rect">
            <a:avLst/>
          </a:prstGeom>
          <a:noFill/>
          <a:ln w="9525">
            <a:noFill/>
            <a:miter lim="800000"/>
            <a:headEnd/>
            <a:tailEnd/>
          </a:ln>
        </p:spPr>
      </p:pic>
      <p:pic>
        <p:nvPicPr>
          <p:cNvPr id="1029" name="Picture 5" descr="http://www.business-clipart.com/business_clipart_images/businessman_giving_a_sales_presentation_predicting_increasing_sales_0521-1102-0822-3053_SM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11680"/>
            <a:ext cx="2420469" cy="1645920"/>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rot="17232232">
            <a:off x="3239031" y="3646893"/>
            <a:ext cx="1538977"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9934350">
            <a:off x="4367603" y="4128908"/>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rot="317107">
            <a:off x="4324833" y="5528621"/>
            <a:ext cx="2776707" cy="4148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771857" y="457200"/>
            <a:ext cx="340034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Obtain insights: Analyze brand &amp; product associations, predict switching</a:t>
            </a:r>
          </a:p>
        </p:txBody>
      </p:sp>
      <p:sp>
        <p:nvSpPr>
          <p:cNvPr id="10" name="TextBox 9"/>
          <p:cNvSpPr txBox="1"/>
          <p:nvPr/>
        </p:nvSpPr>
        <p:spPr>
          <a:xfrm>
            <a:off x="5736499" y="3037582"/>
            <a:ext cx="2112101"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Predict: </a:t>
            </a:r>
          </a:p>
          <a:p>
            <a:r>
              <a:rPr lang="en-US" sz="1400" dirty="0">
                <a:latin typeface="Calibri" panose="020F0502020204030204" pitchFamily="34" charset="0"/>
                <a:cs typeface="Calibri" panose="020F0502020204030204" pitchFamily="34" charset="0"/>
              </a:rPr>
              <a:t>E.g., salesrank,</a:t>
            </a:r>
          </a:p>
          <a:p>
            <a:r>
              <a:rPr lang="en-US" sz="1400" dirty="0">
                <a:latin typeface="Calibri" panose="020F0502020204030204" pitchFamily="34" charset="0"/>
                <a:cs typeface="Calibri" panose="020F0502020204030204" pitchFamily="34" charset="0"/>
              </a:rPr>
              <a:t>retention, spend, </a:t>
            </a:r>
          </a:p>
          <a:p>
            <a:r>
              <a:rPr lang="en-US" sz="1400" dirty="0">
                <a:latin typeface="Calibri" panose="020F0502020204030204" pitchFamily="34" charset="0"/>
                <a:cs typeface="Calibri" panose="020F0502020204030204" pitchFamily="34" charset="0"/>
              </a:rPr>
              <a:t>etc.</a:t>
            </a:r>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4765" y="5713779"/>
            <a:ext cx="1580817" cy="1069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4715641" y="5968425"/>
            <a:ext cx="3056759"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Who matter most: Find influencers</a:t>
            </a:r>
          </a:p>
          <a:p>
            <a:r>
              <a:rPr lang="en-US" sz="1600" dirty="0">
                <a:latin typeface="Calibri" panose="020F0502020204030204" pitchFamily="34" charset="0"/>
                <a:cs typeface="Calibri" panose="020F0502020204030204" pitchFamily="34" charset="0"/>
              </a:rPr>
              <a:t>Detect bots, trolls in networks</a:t>
            </a:r>
          </a:p>
          <a:p>
            <a:r>
              <a:rPr lang="en-US" sz="1600" dirty="0">
                <a:latin typeface="Calibri" panose="020F0502020204030204" pitchFamily="34" charset="0"/>
                <a:cs typeface="Calibri" panose="020F0502020204030204" pitchFamily="34" charset="0"/>
              </a:rPr>
              <a:t>Analyze real-time events</a:t>
            </a:r>
          </a:p>
          <a:p>
            <a:endParaRPr lang="en-US" sz="1600" dirty="0">
              <a:latin typeface="Calibri" panose="020F0502020204030204" pitchFamily="34" charset="0"/>
              <a:cs typeface="Calibri" panose="020F0502020204030204" pitchFamily="34" charset="0"/>
            </a:endParaRPr>
          </a:p>
        </p:txBody>
      </p:sp>
      <p:sp>
        <p:nvSpPr>
          <p:cNvPr id="16" name="Bent-Up Arrow 15"/>
          <p:cNvSpPr/>
          <p:nvPr/>
        </p:nvSpPr>
        <p:spPr>
          <a:xfrm rot="5400000">
            <a:off x="1333618" y="4153020"/>
            <a:ext cx="1981200" cy="99036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rot="20731325">
            <a:off x="4600810" y="5005816"/>
            <a:ext cx="2208016"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8" descr="Image result for clipart light 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8591" y="3889034"/>
            <a:ext cx="815409" cy="911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lipart new movi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1789" y="4101692"/>
            <a:ext cx="1484011" cy="9275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362743" y="4876800"/>
            <a:ext cx="1660519"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Create new </a:t>
            </a:r>
          </a:p>
          <a:p>
            <a:r>
              <a:rPr lang="en-US" sz="1600" dirty="0">
                <a:latin typeface="Calibri" panose="020F0502020204030204" pitchFamily="34" charset="0"/>
                <a:cs typeface="Calibri" panose="020F0502020204030204" pitchFamily="34" charset="0"/>
              </a:rPr>
              <a:t>products/services</a:t>
            </a:r>
          </a:p>
        </p:txBody>
      </p:sp>
      <p:pic>
        <p:nvPicPr>
          <p:cNvPr id="1028" name="Picture 4" descr="Image result for clipart vac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727456"/>
            <a:ext cx="1363069" cy="1090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ipart sick chil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4813069"/>
            <a:ext cx="1117600" cy="113053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1219200" y="5105400"/>
            <a:ext cx="586809" cy="457200"/>
          </a:xfrm>
          <a:prstGeom prst="rightArrow">
            <a:avLst>
              <a:gd name="adj1" fmla="val 50000"/>
              <a:gd name="adj2" fmla="val 535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rot="18494685">
            <a:off x="3700335" y="3002089"/>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04400"/>
            <a:ext cx="1565275" cy="142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3600" y="533400"/>
            <a:ext cx="1624355"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Build crowdsourced</a:t>
            </a:r>
          </a:p>
          <a:p>
            <a:r>
              <a:rPr lang="en-US" sz="1400" dirty="0">
                <a:latin typeface="Calibri" panose="020F0502020204030204" pitchFamily="34" charset="0"/>
                <a:cs typeface="Calibri" panose="020F0502020204030204" pitchFamily="34" charset="0"/>
              </a:rPr>
              <a:t>recommendation </a:t>
            </a:r>
          </a:p>
          <a:p>
            <a:r>
              <a:rPr lang="en-US" sz="1400" dirty="0">
                <a:latin typeface="Calibri" panose="020F0502020204030204" pitchFamily="34" charset="0"/>
                <a:cs typeface="Calibri" panose="020F0502020204030204" pitchFamily="34" charset="0"/>
              </a:rPr>
              <a:t>systems</a:t>
            </a:r>
          </a:p>
        </p:txBody>
      </p:sp>
      <p:sp>
        <p:nvSpPr>
          <p:cNvPr id="26" name="TextBox 25">
            <a:extLst>
              <a:ext uri="{FF2B5EF4-FFF2-40B4-BE49-F238E27FC236}">
                <a16:creationId xmlns:a16="http://schemas.microsoft.com/office/drawing/2014/main" id="{09AE281C-B38F-48C5-849A-EA365C2F6EE6}"/>
              </a:ext>
            </a:extLst>
          </p:cNvPr>
          <p:cNvSpPr txBox="1"/>
          <p:nvPr/>
        </p:nvSpPr>
        <p:spPr>
          <a:xfrm>
            <a:off x="27432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
        <p:nvSpPr>
          <p:cNvPr id="13" name="TextBox 12">
            <a:extLst>
              <a:ext uri="{FF2B5EF4-FFF2-40B4-BE49-F238E27FC236}">
                <a16:creationId xmlns:a16="http://schemas.microsoft.com/office/drawing/2014/main" id="{0877810C-06BD-6464-5857-872B5D8ADDD0}"/>
              </a:ext>
            </a:extLst>
          </p:cNvPr>
          <p:cNvSpPr txBox="1"/>
          <p:nvPr/>
        </p:nvSpPr>
        <p:spPr>
          <a:xfrm>
            <a:off x="7848600" y="5410200"/>
            <a:ext cx="798617" cy="1569660"/>
          </a:xfrm>
          <a:prstGeom prst="rect">
            <a:avLst/>
          </a:prstGeom>
          <a:noFill/>
        </p:spPr>
        <p:txBody>
          <a:bodyPr wrap="none" rtlCol="0">
            <a:spAutoFit/>
          </a:bodyPr>
          <a:lstStyle/>
          <a:p>
            <a:r>
              <a:rPr lang="en-US" sz="9600" dirty="0">
                <a:latin typeface="Bauhaus 93" panose="04030905020B02020C02" pitchFamily="82" charset="0"/>
              </a:rPr>
              <a:t>X</a:t>
            </a:r>
            <a:endParaRPr lang="en-US" sz="3200" dirty="0">
              <a:latin typeface="Bauhaus 93" panose="04030905020B02020C02" pitchFamily="82" charset="0"/>
            </a:endParaRPr>
          </a:p>
        </p:txBody>
      </p:sp>
    </p:spTree>
    <p:extLst>
      <p:ext uri="{BB962C8B-B14F-4D97-AF65-F5344CB8AC3E}">
        <p14:creationId xmlns:p14="http://schemas.microsoft.com/office/powerpoint/2010/main" val="37363649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1" grpId="0" animBg="1"/>
      <p:bldP spid="8" grpId="0"/>
      <p:bldP spid="10" grpId="0"/>
      <p:bldP spid="15" grpId="0"/>
      <p:bldP spid="16" grpId="0" animBg="1"/>
      <p:bldP spid="17" grpId="0" animBg="1"/>
      <p:bldP spid="19" grpId="0"/>
      <p:bldP spid="2" grpId="0" animBg="1"/>
      <p:bldP spid="23" grpId="0" animBg="1"/>
      <p:bldP spid="5"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543800" cy="1295400"/>
          </a:xfrm>
        </p:spPr>
        <p:txBody>
          <a:bodyPr/>
          <a:lstStyle/>
          <a:p>
            <a:r>
              <a:rPr lang="en-US" dirty="0"/>
              <a:t>Before and After this Course</a:t>
            </a:r>
          </a:p>
        </p:txBody>
      </p:sp>
      <p:graphicFrame>
        <p:nvGraphicFramePr>
          <p:cNvPr id="5" name="Table 4"/>
          <p:cNvGraphicFramePr>
            <a:graphicFrameLocks noGrp="1"/>
          </p:cNvGraphicFramePr>
          <p:nvPr>
            <p:extLst>
              <p:ext uri="{D42A27DB-BD31-4B8C-83A1-F6EECF244321}">
                <p14:modId xmlns:p14="http://schemas.microsoft.com/office/powerpoint/2010/main" val="2138103187"/>
              </p:ext>
            </p:extLst>
          </p:nvPr>
        </p:nvGraphicFramePr>
        <p:xfrm>
          <a:off x="0" y="1437991"/>
          <a:ext cx="9067800" cy="4810409"/>
        </p:xfrm>
        <a:graphic>
          <a:graphicData uri="http://schemas.openxmlformats.org/drawingml/2006/table">
            <a:tbl>
              <a:tblPr firstRow="1" bandRow="1">
                <a:tableStyleId>{5C22544A-7EE6-4342-B048-85BDC9FD1C3A}</a:tableStyleId>
              </a:tblPr>
              <a:tblGrid>
                <a:gridCol w="7982764">
                  <a:extLst>
                    <a:ext uri="{9D8B030D-6E8A-4147-A177-3AD203B41FA5}">
                      <a16:colId xmlns:a16="http://schemas.microsoft.com/office/drawing/2014/main" val="20000"/>
                    </a:ext>
                  </a:extLst>
                </a:gridCol>
                <a:gridCol w="1085036">
                  <a:extLst>
                    <a:ext uri="{9D8B030D-6E8A-4147-A177-3AD203B41FA5}">
                      <a16:colId xmlns:a16="http://schemas.microsoft.com/office/drawing/2014/main" val="20001"/>
                    </a:ext>
                  </a:extLst>
                </a:gridCol>
              </a:tblGrid>
              <a:tr h="392317">
                <a:tc>
                  <a:txBody>
                    <a:bodyPr/>
                    <a:lstStyle/>
                    <a:p>
                      <a:r>
                        <a:rPr lang="en-US" dirty="0">
                          <a:solidFill>
                            <a:schemeClr val="tx1"/>
                          </a:solidFill>
                        </a:rPr>
                        <a:t>Do you know how to</a:t>
                      </a:r>
                    </a:p>
                  </a:txBody>
                  <a:tcPr/>
                </a:tc>
                <a:tc>
                  <a:txBody>
                    <a:bodyPr/>
                    <a:lstStyle/>
                    <a:p>
                      <a:r>
                        <a:rPr lang="en-US" dirty="0">
                          <a:solidFill>
                            <a:schemeClr val="tx1"/>
                          </a:solidFill>
                        </a:rPr>
                        <a:t>Yes/No</a:t>
                      </a:r>
                    </a:p>
                  </a:txBody>
                  <a:tcPr/>
                </a:tc>
                <a:extLst>
                  <a:ext uri="{0D108BD9-81ED-4DB2-BD59-A6C34878D82A}">
                    <a16:rowId xmlns:a16="http://schemas.microsoft.com/office/drawing/2014/main" val="10000"/>
                  </a:ext>
                </a:extLst>
              </a:tr>
              <a:tr h="445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Extract conversations</a:t>
                      </a:r>
                      <a:r>
                        <a:rPr lang="en-US" baseline="0" dirty="0">
                          <a:latin typeface="Calibri" panose="020F0502020204030204" pitchFamily="34" charset="0"/>
                        </a:rPr>
                        <a:t> in online forums, blogs, </a:t>
                      </a:r>
                      <a:r>
                        <a:rPr lang="en-US" baseline="0" dirty="0" err="1">
                          <a:latin typeface="Calibri" panose="020F0502020204030204" pitchFamily="34" charset="0"/>
                        </a:rPr>
                        <a:t>Youtube</a:t>
                      </a:r>
                      <a:r>
                        <a:rPr lang="en-US" baseline="0" dirty="0">
                          <a:latin typeface="Calibri" panose="020F0502020204030204" pitchFamily="34" charset="0"/>
                        </a:rPr>
                        <a:t>, etc.?</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1"/>
                  </a:ext>
                </a:extLst>
              </a:tr>
              <a:tr h="490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Analyze unstructured data to</a:t>
                      </a:r>
                      <a:r>
                        <a:rPr lang="en-US" baseline="0" dirty="0">
                          <a:latin typeface="Calibri" panose="020F0502020204030204" pitchFamily="34" charset="0"/>
                        </a:rPr>
                        <a:t> generate new business insights and discover facts?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2"/>
                  </a:ext>
                </a:extLst>
              </a:tr>
              <a:tr h="539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Leverage the wisdom of the crowd to create new products/services?</a:t>
                      </a:r>
                    </a:p>
                  </a:txBody>
                  <a:tcPr/>
                </a:tc>
                <a:tc>
                  <a:txBody>
                    <a:bodyPr/>
                    <a:lstStyle/>
                    <a:p>
                      <a:endParaRPr lang="en-US" dirty="0"/>
                    </a:p>
                  </a:txBody>
                  <a:tcPr/>
                </a:tc>
                <a:extLst>
                  <a:ext uri="{0D108BD9-81ED-4DB2-BD59-A6C34878D82A}">
                    <a16:rowId xmlns:a16="http://schemas.microsoft.com/office/drawing/2014/main" val="10003"/>
                  </a:ext>
                </a:extLst>
              </a:tr>
              <a:tr h="490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Analyze</a:t>
                      </a:r>
                      <a:r>
                        <a:rPr lang="en-US" baseline="0" dirty="0">
                          <a:latin typeface="Calibri" panose="020F0502020204030204" pitchFamily="34" charset="0"/>
                        </a:rPr>
                        <a:t> consumer sentiments using supervised and unsupervised methods?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4"/>
                  </a:ext>
                </a:extLst>
              </a:tr>
              <a:tr h="572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Predict</a:t>
                      </a:r>
                      <a:r>
                        <a:rPr lang="en-US" baseline="0" dirty="0">
                          <a:latin typeface="Calibri" panose="020F0502020204030204" pitchFamily="34" charset="0"/>
                        </a:rPr>
                        <a:t> business outcomes (e.g., sales) from social data?</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5"/>
                  </a:ext>
                </a:extLst>
              </a:tr>
              <a:tr h="523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Assess resonance between a message (e.g., a campaign)</a:t>
                      </a:r>
                      <a:r>
                        <a:rPr lang="en-US" baseline="0" dirty="0">
                          <a:latin typeface="Calibri" panose="020F0502020204030204" pitchFamily="34" charset="0"/>
                        </a:rPr>
                        <a:t> &amp; response?</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6"/>
                  </a:ext>
                </a:extLst>
              </a:tr>
              <a:tr h="572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Leverage the power of images</a:t>
                      </a:r>
                      <a:r>
                        <a:rPr lang="en-US" baseline="0" dirty="0">
                          <a:latin typeface="Calibri" panose="020F0502020204030204" pitchFamily="34" charset="0"/>
                        </a:rPr>
                        <a:t> in making business predictions?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7"/>
                  </a:ext>
                </a:extLst>
              </a:tr>
              <a:tr h="784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Generate new content with LLMs to address business problems?</a:t>
                      </a: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2" name="Rectangle 1"/>
          <p:cNvSpPr/>
          <p:nvPr/>
        </p:nvSpPr>
        <p:spPr>
          <a:xfrm>
            <a:off x="0" y="17526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27432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22098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2766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6002533"/>
            <a:ext cx="7924800" cy="4744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4339682"/>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3846305"/>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4876335"/>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91D872-7365-4ACE-8B42-D67F310CFF26}"/>
              </a:ext>
            </a:extLst>
          </p:cNvPr>
          <p:cNvSpPr/>
          <p:nvPr/>
        </p:nvSpPr>
        <p:spPr>
          <a:xfrm>
            <a:off x="0" y="5470992"/>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15BCE7F-10BE-488C-91F0-8E78D9F2E675}"/>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Tree>
    <p:extLst>
      <p:ext uri="{BB962C8B-B14F-4D97-AF65-F5344CB8AC3E}">
        <p14:creationId xmlns:p14="http://schemas.microsoft.com/office/powerpoint/2010/main" val="155501823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0" nodeType="clickEffect">
                                  <p:stCondLst>
                                    <p:cond delay="0"/>
                                  </p:stCondLst>
                                  <p:childTnLst>
                                    <p:animEffect transition="out" filter="fade">
                                      <p:cBhvr>
                                        <p:cTn id="26" dur="1000"/>
                                        <p:tgtEl>
                                          <p:spTgt spid="11"/>
                                        </p:tgtEl>
                                      </p:cBhvr>
                                    </p:animEffect>
                                    <p:anim calcmode="lin" valueType="num">
                                      <p:cBhvr>
                                        <p:cTn id="27" dur="1000"/>
                                        <p:tgtEl>
                                          <p:spTgt spid="11"/>
                                        </p:tgtEl>
                                        <p:attrNameLst>
                                          <p:attrName>ppt_x</p:attrName>
                                        </p:attrNameLst>
                                      </p:cBhvr>
                                      <p:tavLst>
                                        <p:tav tm="0">
                                          <p:val>
                                            <p:strVal val="ppt_x"/>
                                          </p:val>
                                        </p:tav>
                                        <p:tav tm="100000">
                                          <p:val>
                                            <p:strVal val="ppt_x"/>
                                          </p:val>
                                        </p:tav>
                                      </p:tavLst>
                                    </p:anim>
                                    <p:anim calcmode="lin" valueType="num">
                                      <p:cBhvr>
                                        <p:cTn id="28" dur="1000"/>
                                        <p:tgtEl>
                                          <p:spTgt spid="11"/>
                                        </p:tgtEl>
                                        <p:attrNameLst>
                                          <p:attrName>ppt_y</p:attrName>
                                        </p:attrNameLst>
                                      </p:cBhvr>
                                      <p:tavLst>
                                        <p:tav tm="0">
                                          <p:val>
                                            <p:strVal val="ppt_y"/>
                                          </p:val>
                                        </p:tav>
                                        <p:tav tm="100000">
                                          <p:val>
                                            <p:strVal val="ppt_y+.1"/>
                                          </p:val>
                                        </p:tav>
                                      </p:tavLst>
                                    </p:anim>
                                    <p:set>
                                      <p:cBhvr>
                                        <p:cTn id="29" dur="1" fill="hold">
                                          <p:stCondLst>
                                            <p:cond delay="9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5" presetClass="exit" presetSubtype="0" fill="hold" grpId="0" nodeType="clickEffect">
                                  <p:stCondLst>
                                    <p:cond delay="0"/>
                                  </p:stCondLst>
                                  <p:childTnLst>
                                    <p:animEffect transition="out" filter="fade">
                                      <p:cBhvr>
                                        <p:cTn id="33" dur="2000"/>
                                        <p:tgtEl>
                                          <p:spTgt spid="10"/>
                                        </p:tgtEl>
                                      </p:cBhvr>
                                    </p:animEffect>
                                    <p:anim calcmode="lin" valueType="num">
                                      <p:cBhvr>
                                        <p:cTn id="34"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5" dur="2000"/>
                                        <p:tgtEl>
                                          <p:spTgt spid="10"/>
                                        </p:tgtEl>
                                        <p:attrNameLst>
                                          <p:attrName>ppt_h</p:attrName>
                                        </p:attrNameLst>
                                      </p:cBhvr>
                                      <p:tavLst>
                                        <p:tav tm="0">
                                          <p:val>
                                            <p:strVal val="ppt_h"/>
                                          </p:val>
                                        </p:tav>
                                        <p:tav tm="100000">
                                          <p:val>
                                            <p:strVal val="ppt_h"/>
                                          </p:val>
                                        </p:tav>
                                      </p:tavLst>
                                    </p:anim>
                                    <p:set>
                                      <p:cBhvr>
                                        <p:cTn id="36" dur="1" fill="hold">
                                          <p:stCondLst>
                                            <p:cond delay="1999"/>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xit" presetSubtype="0" fill="hold" grpId="0" nodeType="clickEffect">
                                  <p:stCondLst>
                                    <p:cond delay="0"/>
                                  </p:stCondLst>
                                  <p:childTnLst>
                                    <p:animEffect transition="out" filter="fade">
                                      <p:cBhvr>
                                        <p:cTn id="45" dur="1000"/>
                                        <p:tgtEl>
                                          <p:spTgt spid="15"/>
                                        </p:tgtEl>
                                      </p:cBhvr>
                                    </p:animEffect>
                                    <p:anim calcmode="lin" valueType="num">
                                      <p:cBhvr>
                                        <p:cTn id="46" dur="1000"/>
                                        <p:tgtEl>
                                          <p:spTgt spid="15"/>
                                        </p:tgtEl>
                                        <p:attrNameLst>
                                          <p:attrName>ppt_x</p:attrName>
                                        </p:attrNameLst>
                                      </p:cBhvr>
                                      <p:tavLst>
                                        <p:tav tm="0">
                                          <p:val>
                                            <p:strVal val="ppt_x"/>
                                          </p:val>
                                        </p:tav>
                                        <p:tav tm="100000">
                                          <p:val>
                                            <p:strVal val="ppt_x"/>
                                          </p:val>
                                        </p:tav>
                                      </p:tavLst>
                                    </p:anim>
                                    <p:anim calcmode="lin" valueType="num">
                                      <p:cBhvr>
                                        <p:cTn id="47" dur="1000"/>
                                        <p:tgtEl>
                                          <p:spTgt spid="15"/>
                                        </p:tgtEl>
                                        <p:attrNameLst>
                                          <p:attrName>ppt_y</p:attrName>
                                        </p:attrNameLst>
                                      </p:cBhvr>
                                      <p:tavLst>
                                        <p:tav tm="0">
                                          <p:val>
                                            <p:strVal val="ppt_y"/>
                                          </p:val>
                                        </p:tav>
                                        <p:tav tm="100000">
                                          <p:val>
                                            <p:strVal val="ppt_y+.1"/>
                                          </p:val>
                                        </p:tav>
                                      </p:tavLst>
                                    </p:anim>
                                    <p:set>
                                      <p:cBhvr>
                                        <p:cTn id="48" dur="1" fill="hold">
                                          <p:stCondLst>
                                            <p:cond delay="999"/>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543800" cy="1295400"/>
          </a:xfrm>
        </p:spPr>
        <p:txBody>
          <a:bodyPr/>
          <a:lstStyle/>
          <a:p>
            <a:r>
              <a:rPr lang="en-US" sz="2400" dirty="0"/>
              <a:t>Final Project (Group Presentations)</a:t>
            </a:r>
          </a:p>
        </p:txBody>
      </p:sp>
      <p:sp>
        <p:nvSpPr>
          <p:cNvPr id="3" name="Content Placeholder 2"/>
          <p:cNvSpPr>
            <a:spLocks noGrp="1"/>
          </p:cNvSpPr>
          <p:nvPr>
            <p:ph idx="1"/>
          </p:nvPr>
        </p:nvSpPr>
        <p:spPr>
          <a:xfrm>
            <a:off x="152400" y="1379538"/>
            <a:ext cx="8229600" cy="4411662"/>
          </a:xfrm>
        </p:spPr>
        <p:txBody>
          <a:bodyPr/>
          <a:lstStyle/>
          <a:p>
            <a:pPr>
              <a:spcAft>
                <a:spcPts val="600"/>
              </a:spcAft>
            </a:pPr>
            <a:r>
              <a:rPr lang="en-US" sz="2000" dirty="0">
                <a:latin typeface="Calibri" pitchFamily="34" charset="0"/>
              </a:rPr>
              <a:t>You are a consultant to a brand, organization, politician, etc.</a:t>
            </a:r>
          </a:p>
          <a:p>
            <a:pPr>
              <a:spcAft>
                <a:spcPts val="600"/>
              </a:spcAft>
            </a:pPr>
            <a:r>
              <a:rPr lang="en-US" sz="2000" dirty="0">
                <a:latin typeface="Calibri" pitchFamily="34" charset="0"/>
              </a:rPr>
              <a:t>Objectives: Obtain actionable insights from social mentions using unstructured data analytics</a:t>
            </a:r>
          </a:p>
          <a:p>
            <a:pPr>
              <a:spcAft>
                <a:spcPts val="600"/>
              </a:spcAft>
            </a:pPr>
            <a:r>
              <a:rPr lang="en-US" sz="2000" dirty="0">
                <a:latin typeface="Calibri" pitchFamily="34" charset="0"/>
              </a:rPr>
              <a:t>Analysis of competing brands or products</a:t>
            </a:r>
          </a:p>
          <a:p>
            <a:pPr lvl="1">
              <a:spcAft>
                <a:spcPts val="600"/>
              </a:spcAft>
            </a:pPr>
            <a:r>
              <a:rPr lang="en-US" sz="1600" dirty="0">
                <a:latin typeface="Calibri" pitchFamily="34" charset="0"/>
              </a:rPr>
              <a:t>E.g., airlines, automobiles, hotels, smartphones, etc. </a:t>
            </a:r>
          </a:p>
          <a:p>
            <a:pPr>
              <a:spcAft>
                <a:spcPts val="600"/>
              </a:spcAft>
            </a:pPr>
            <a:r>
              <a:rPr lang="en-US" sz="2000" dirty="0">
                <a:latin typeface="Calibri" pitchFamily="34" charset="0"/>
              </a:rPr>
              <a:t>Track events (e.g., political) or marketing campaigns</a:t>
            </a:r>
          </a:p>
          <a:p>
            <a:pPr lvl="1">
              <a:spcAft>
                <a:spcPts val="600"/>
              </a:spcAft>
            </a:pPr>
            <a:r>
              <a:rPr lang="en-US" sz="1600" dirty="0">
                <a:latin typeface="Calibri" pitchFamily="34" charset="0"/>
              </a:rPr>
              <a:t>Whether social mentions reflect the intended messages</a:t>
            </a:r>
          </a:p>
          <a:p>
            <a:pPr>
              <a:spcAft>
                <a:spcPts val="600"/>
              </a:spcAft>
            </a:pPr>
            <a:r>
              <a:rPr lang="en-US" sz="2000" dirty="0">
                <a:latin typeface="Calibri" pitchFamily="34" charset="0"/>
              </a:rPr>
              <a:t>Predict outcomes from social chatter</a:t>
            </a:r>
          </a:p>
          <a:p>
            <a:pPr lvl="1">
              <a:spcAft>
                <a:spcPts val="600"/>
              </a:spcAft>
            </a:pPr>
            <a:r>
              <a:rPr lang="en-US" sz="1800" dirty="0">
                <a:latin typeface="Calibri" pitchFamily="34" charset="0"/>
              </a:rPr>
              <a:t>E.g., box office revenues, stock prices, etc.</a:t>
            </a:r>
          </a:p>
          <a:p>
            <a:pPr>
              <a:spcAft>
                <a:spcPts val="600"/>
              </a:spcAft>
            </a:pPr>
            <a:r>
              <a:rPr lang="en-US" sz="2000" dirty="0">
                <a:latin typeface="Calibri" pitchFamily="34" charset="0"/>
              </a:rPr>
              <a:t>Develop a crowdsourced recommender system</a:t>
            </a:r>
          </a:p>
          <a:p>
            <a:pPr>
              <a:spcAft>
                <a:spcPts val="600"/>
              </a:spcAft>
            </a:pPr>
            <a:r>
              <a:rPr lang="en-US" sz="2000" dirty="0">
                <a:latin typeface="Calibri" pitchFamily="34" charset="0"/>
              </a:rPr>
              <a:t>Explore the role of LLMs</a:t>
            </a:r>
          </a:p>
          <a:p>
            <a:pPr lvl="1"/>
            <a:endParaRPr lang="en-US" sz="1800" dirty="0">
              <a:latin typeface="Calibri" pitchFamily="34" charset="0"/>
            </a:endParaRPr>
          </a:p>
        </p:txBody>
      </p:sp>
      <p:sp>
        <p:nvSpPr>
          <p:cNvPr id="5" name="TextBox 4">
            <a:extLst>
              <a:ext uri="{FF2B5EF4-FFF2-40B4-BE49-F238E27FC236}">
                <a16:creationId xmlns:a16="http://schemas.microsoft.com/office/drawing/2014/main" id="{A1853983-DC5D-432C-B1BF-1A54857D4288}"/>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2023</a:t>
            </a:r>
          </a:p>
        </p:txBody>
      </p:sp>
    </p:spTree>
    <p:extLst>
      <p:ext uri="{BB962C8B-B14F-4D97-AF65-F5344CB8AC3E}">
        <p14:creationId xmlns:p14="http://schemas.microsoft.com/office/powerpoint/2010/main" val="75117071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1295400"/>
          </a:xfrm>
        </p:spPr>
        <p:txBody>
          <a:bodyPr/>
          <a:lstStyle/>
          <a:p>
            <a:r>
              <a:rPr lang="en-US" dirty="0"/>
              <a:t>Tools, Techniques, ….</a:t>
            </a:r>
          </a:p>
        </p:txBody>
      </p:sp>
      <p:sp>
        <p:nvSpPr>
          <p:cNvPr id="3" name="Content Placeholder 2"/>
          <p:cNvSpPr>
            <a:spLocks noGrp="1"/>
          </p:cNvSpPr>
          <p:nvPr>
            <p:ph idx="1"/>
          </p:nvPr>
        </p:nvSpPr>
        <p:spPr>
          <a:xfrm>
            <a:off x="152400" y="1524000"/>
            <a:ext cx="8229600" cy="4411662"/>
          </a:xfrm>
        </p:spPr>
        <p:txBody>
          <a:bodyPr/>
          <a:lstStyle/>
          <a:p>
            <a:r>
              <a:rPr lang="en-US" sz="2400" dirty="0">
                <a:latin typeface="Calibri" panose="020F0502020204030204" pitchFamily="34" charset="0"/>
                <a:cs typeface="Calibri" panose="020F0502020204030204" pitchFamily="34" charset="0"/>
              </a:rPr>
              <a:t>Python scripts </a:t>
            </a:r>
          </a:p>
          <a:p>
            <a:r>
              <a:rPr lang="en-US" sz="2400" dirty="0">
                <a:latin typeface="Calibri" panose="020F0502020204030204" pitchFamily="34" charset="0"/>
                <a:cs typeface="Calibri" panose="020F0502020204030204" pitchFamily="34" charset="0"/>
              </a:rPr>
              <a:t>Write your own scripts</a:t>
            </a:r>
          </a:p>
          <a:p>
            <a:pPr lvl="1"/>
            <a:r>
              <a:rPr lang="en-US" sz="2000" dirty="0">
                <a:latin typeface="Calibri" panose="020F0502020204030204" pitchFamily="34" charset="0"/>
                <a:cs typeface="Calibri" panose="020F0502020204030204" pitchFamily="34" charset="0"/>
              </a:rPr>
              <a:t>No coding taught in class (but TA will help if/when required)</a:t>
            </a:r>
          </a:p>
          <a:p>
            <a:pPr lvl="1"/>
            <a:r>
              <a:rPr lang="en-US" sz="2000" dirty="0">
                <a:latin typeface="Calibri" panose="020F0502020204030204" pitchFamily="34" charset="0"/>
                <a:cs typeface="Calibri" panose="020F0502020204030204" pitchFamily="34" charset="0"/>
              </a:rPr>
              <a:t>Scrapers &amp; data access tools (TA will provide demos)</a:t>
            </a:r>
          </a:p>
          <a:p>
            <a:pPr lvl="1"/>
            <a:r>
              <a:rPr lang="en-US" sz="2000" dirty="0">
                <a:latin typeface="Calibri" panose="020F0502020204030204" pitchFamily="34" charset="0"/>
                <a:cs typeface="Calibri" panose="020F0502020204030204" pitchFamily="34" charset="0"/>
              </a:rPr>
              <a:t>GitHub is your friend</a:t>
            </a:r>
          </a:p>
          <a:p>
            <a:pPr marL="344487" lvl="1" indent="0">
              <a:buNone/>
            </a:pPr>
            <a:endParaRPr lang="en-US" sz="2000" dirty="0">
              <a:latin typeface="Calibri" panose="020F0502020204030204" pitchFamily="34" charset="0"/>
              <a:cs typeface="Calibri" panose="020F0502020204030204" pitchFamily="34" charset="0"/>
            </a:endParaRPr>
          </a:p>
        </p:txBody>
      </p:sp>
      <p:sp>
        <p:nvSpPr>
          <p:cNvPr id="4" name="AutoShape 2" descr="Image result for clipart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2" name="Picture 4" descr="Tool Box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6769"/>
            <a:ext cx="1908175" cy="197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230496"/>
      </p:ext>
    </p:extLst>
  </p:cSld>
  <p:clrMapOvr>
    <a:masterClrMapping/>
  </p:clrMapOvr>
  <p:transition>
    <p:pull dir="l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42670</TotalTime>
  <Words>1172</Words>
  <Application>Microsoft Office PowerPoint</Application>
  <PresentationFormat>On-screen Show (4:3)</PresentationFormat>
  <Paragraphs>143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Bauhaus 93</vt:lpstr>
      <vt:lpstr>Calibri</vt:lpstr>
      <vt:lpstr>Times New Roman</vt:lpstr>
      <vt:lpstr>Wingdings</vt:lpstr>
      <vt:lpstr>Network</vt:lpstr>
      <vt:lpstr>ANALYTICS FOR UNSTRUCTURED DATA  MSBA Session 1, 08/22/2023</vt:lpstr>
      <vt:lpstr>Learning Objectives</vt:lpstr>
      <vt:lpstr>A Serious Analytics Course, But What is the Connection to Business?</vt:lpstr>
      <vt:lpstr>User Generated Content Analytics</vt:lpstr>
      <vt:lpstr>When Numeric Data Don’t Explain Differences in Preferences</vt:lpstr>
      <vt:lpstr>The Untapped Potential of Unstructured Data</vt:lpstr>
      <vt:lpstr>Before and After this Course</vt:lpstr>
      <vt:lpstr>Final Project (Group Presentations)</vt:lpstr>
      <vt:lpstr>Tools, Techniques, ….</vt:lpstr>
      <vt:lpstr>Unstructured Data and Four Vs</vt:lpstr>
      <vt:lpstr>Image Analytics: Puppy or Muffin?</vt:lpstr>
      <vt:lpstr>Business Applications With Unstructured Big Data</vt:lpstr>
      <vt:lpstr>“Told Ya, it’s all Fake!”</vt:lpstr>
      <vt:lpstr>Natural Language Processing</vt:lpstr>
      <vt:lpstr>Evolution of Language Models</vt:lpstr>
      <vt:lpstr>A Stellar UDA Project </vt:lpstr>
      <vt:lpstr>Takeaways and Upcoming Attractions!</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Anitesh Barfua</cp:lastModifiedBy>
  <cp:revision>556</cp:revision>
  <cp:lastPrinted>2014-01-13T15:56:39Z</cp:lastPrinted>
  <dcterms:created xsi:type="dcterms:W3CDTF">2000-10-19T17:22:27Z</dcterms:created>
  <dcterms:modified xsi:type="dcterms:W3CDTF">2023-08-22T12:29:30Z</dcterms:modified>
</cp:coreProperties>
</file>