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handoutMasterIdLst>
    <p:handoutMasterId r:id="rId12"/>
  </p:handoutMasterIdLst>
  <p:sldIdLst>
    <p:sldId id="1097" r:id="rId2"/>
    <p:sldId id="1127" r:id="rId3"/>
    <p:sldId id="1136" r:id="rId4"/>
    <p:sldId id="1138" r:id="rId5"/>
    <p:sldId id="1116" r:id="rId6"/>
    <p:sldId id="1137" r:id="rId7"/>
    <p:sldId id="1129" r:id="rId8"/>
    <p:sldId id="1134" r:id="rId9"/>
    <p:sldId id="1125" r:id="rId1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  <a:srgbClr val="002060"/>
    <a:srgbClr val="0070C0"/>
    <a:srgbClr val="CCCC00"/>
    <a:srgbClr val="0066CC"/>
    <a:srgbClr val="FFFFFF"/>
    <a:srgbClr val="FF99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114" d="100"/>
          <a:sy n="114" d="100"/>
        </p:scale>
        <p:origin x="797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965200"/>
            <a:ext cx="8610600" cy="2540000"/>
          </a:xfrm>
        </p:spPr>
        <p:txBody>
          <a:bodyPr/>
          <a:lstStyle/>
          <a:p>
            <a:pPr algn="ctr"/>
            <a:br>
              <a:rPr lang="en-US" sz="2800" dirty="0">
                <a:latin typeface="Calibri (Headings)"/>
                <a:cs typeface="Calibri (Headings)"/>
              </a:rPr>
            </a:br>
            <a:r>
              <a:rPr lang="en-US" sz="2800" dirty="0">
                <a:latin typeface="Calibri (Headings)"/>
                <a:cs typeface="Calibri (Headings)"/>
              </a:rPr>
              <a:t>User Generated Content </a:t>
            </a:r>
            <a:br>
              <a:rPr lang="en-US" sz="2800" dirty="0">
                <a:latin typeface="Calibri (Headings)"/>
                <a:cs typeface="Calibri (Headings)"/>
              </a:rPr>
            </a:br>
            <a:r>
              <a:rPr lang="en-US" sz="2800" dirty="0">
                <a:latin typeface="Calibri (Headings)"/>
                <a:cs typeface="Calibri (Headings)"/>
              </a:rPr>
              <a:t>and Product Preference Networks</a:t>
            </a:r>
            <a:br>
              <a:rPr lang="en-US" sz="2800" dirty="0">
                <a:latin typeface="Calibri (Headings)"/>
                <a:cs typeface="Calibri (Headings)"/>
              </a:rPr>
            </a:br>
            <a:br>
              <a:rPr lang="en-US" sz="3200" dirty="0">
                <a:latin typeface="Calibri (Headings)"/>
                <a:cs typeface="Calibri (Headings)"/>
              </a:rPr>
            </a:b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br>
              <a:rPr lang="en-US" sz="2800" dirty="0">
                <a:latin typeface="Calibri (Headings)"/>
                <a:cs typeface="Calibri (Headings)"/>
              </a:rPr>
            </a:br>
            <a:r>
              <a:rPr lang="en-US" sz="2400" dirty="0">
                <a:latin typeface="Calibri (Headings)"/>
                <a:cs typeface="Calibri (Headings)"/>
              </a:rPr>
              <a:t>MSBA, 3</a:t>
            </a:r>
            <a:r>
              <a:rPr lang="en-US" sz="2400" baseline="30000" dirty="0">
                <a:latin typeface="Calibri (Headings)"/>
                <a:cs typeface="Calibri (Headings)"/>
              </a:rPr>
              <a:t>rd</a:t>
            </a:r>
            <a:r>
              <a:rPr lang="en-US" sz="2400" dirty="0">
                <a:latin typeface="Calibri (Headings)"/>
                <a:cs typeface="Calibri (Headings)"/>
              </a:rPr>
              <a:t> October, 2023</a:t>
            </a:r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Business Outcomes From User Generated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Can UGC (e.g., product reviews) predict business outcomes such as sales and market share?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Often users mention competing products in reviews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Can we extract preference information?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Can we draw product </a:t>
            </a:r>
            <a:r>
              <a:rPr lang="en-US" sz="2400" u="sng" dirty="0">
                <a:latin typeface="Calibri" panose="020F0502020204030204" pitchFamily="34" charset="0"/>
              </a:rPr>
              <a:t>preference</a:t>
            </a:r>
            <a:r>
              <a:rPr lang="en-US" sz="2400" dirty="0">
                <a:latin typeface="Calibri" panose="020F0502020204030204" pitchFamily="34" charset="0"/>
              </a:rPr>
              <a:t> networks?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Can such networks help predict business outcomes?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745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Slides based on Zhang et al. (2013) – not shared because of errors in the article</a:t>
            </a:r>
          </a:p>
        </p:txBody>
      </p:sp>
    </p:spTree>
    <p:extLst>
      <p:ext uri="{BB962C8B-B14F-4D97-AF65-F5344CB8AC3E}">
        <p14:creationId xmlns:p14="http://schemas.microsoft.com/office/powerpoint/2010/main" val="3090270633"/>
      </p:ext>
    </p:extLst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600" dirty="0"/>
              <a:t>From Product Comparisons to Preference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84338"/>
            <a:ext cx="83820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“The B&amp;W P7 are highest on my favorite list after the H8 by B&amp;O. I also like the new P5 because their sound is almost as good as the P7.”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“Love the luxury, style and performance of the A6; the Lexus GS300 is a nice reliable car and a very good value, but lacks the coolness factor.”  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6"/>
          </p:cNvCxnSpPr>
          <p:nvPr/>
        </p:nvCxnSpPr>
        <p:spPr>
          <a:xfrm flipH="1" flipV="1">
            <a:off x="2590800" y="4038600"/>
            <a:ext cx="3200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4462046"/>
            <a:ext cx="88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Audi A6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9580" y="4583668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Lexus GS300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3395246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Sentiment score </a:t>
            </a:r>
          </a:p>
          <a:p>
            <a:r>
              <a:rPr lang="en-US" sz="1600" dirty="0"/>
              <a:t>= +4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8862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3733800"/>
            <a:ext cx="1700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Weight = 4-2 = 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5113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</a:rPr>
              <a:t>“I need a reliable car with the great creature comforts, and while the A6 is wonderful, it’s quite expensive; the Lexus GS300 isn’t exactly the lap of luxury, but fits the bill in every way.” </a:t>
            </a:r>
          </a:p>
        </p:txBody>
      </p:sp>
      <p:cxnSp>
        <p:nvCxnSpPr>
          <p:cNvPr id="15" name="Straight Arrow Connector 14"/>
          <p:cNvCxnSpPr>
            <a:stCxn id="4" idx="5"/>
            <a:endCxn id="5" idx="3"/>
          </p:cNvCxnSpPr>
          <p:nvPr/>
        </p:nvCxnSpPr>
        <p:spPr>
          <a:xfrm>
            <a:off x="2501526" y="4254126"/>
            <a:ext cx="337894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8400" y="42672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7442" y="443126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0" y="435506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4-3 = 1</a:t>
            </a:r>
          </a:p>
        </p:txBody>
      </p:sp>
    </p:spTree>
    <p:extLst>
      <p:ext uri="{BB962C8B-B14F-4D97-AF65-F5344CB8AC3E}">
        <p14:creationId xmlns:p14="http://schemas.microsoft.com/office/powerpoint/2010/main" val="229678738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3CA3-ED53-4026-A1BD-E905AD4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Product Preference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EE646F-4434-4807-8022-C98CE062B571}"/>
              </a:ext>
            </a:extLst>
          </p:cNvPr>
          <p:cNvSpPr/>
          <p:nvPr/>
        </p:nvSpPr>
        <p:spPr>
          <a:xfrm>
            <a:off x="1143000" y="2133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5EE89-DFB9-4E50-8B24-CAEFA808DD2B}"/>
              </a:ext>
            </a:extLst>
          </p:cNvPr>
          <p:cNvSpPr/>
          <p:nvPr/>
        </p:nvSpPr>
        <p:spPr>
          <a:xfrm>
            <a:off x="2590800" y="1600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0627A3-5707-4B02-8060-413041921BB6}"/>
              </a:ext>
            </a:extLst>
          </p:cNvPr>
          <p:cNvSpPr/>
          <p:nvPr/>
        </p:nvSpPr>
        <p:spPr>
          <a:xfrm>
            <a:off x="4343400" y="2667000"/>
            <a:ext cx="457200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7C1A3-4807-4D63-BAEF-E19D1243B0BD}"/>
              </a:ext>
            </a:extLst>
          </p:cNvPr>
          <p:cNvSpPr/>
          <p:nvPr/>
        </p:nvSpPr>
        <p:spPr>
          <a:xfrm>
            <a:off x="1600200" y="35052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CA2AC5-35F2-4DFE-9AEE-24F450AF9979}"/>
              </a:ext>
            </a:extLst>
          </p:cNvPr>
          <p:cNvSpPr/>
          <p:nvPr/>
        </p:nvSpPr>
        <p:spPr>
          <a:xfrm>
            <a:off x="3352800" y="3581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F71186-866F-4DE4-80FA-8B771688E267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533245" y="1828800"/>
            <a:ext cx="1057555" cy="3717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91A2D-E39E-46FE-92FA-4E6473F379A7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flipH="1">
            <a:off x="1600200" y="1990445"/>
            <a:ext cx="1057555" cy="3717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5402F1-A618-42A1-AE41-F6FE05FEF793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3048000" y="1828800"/>
            <a:ext cx="1362355" cy="905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45AAC2-6AD6-42D3-9C6B-A44A6B79889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743045" y="3057245"/>
            <a:ext cx="667310" cy="5911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2ED362-BB35-4DCE-87A5-64247A9FCD2C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3581400" y="2895600"/>
            <a:ext cx="762000" cy="6858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E59B0D-30A1-44F7-8A76-EDFC1A39FF59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1371600" y="2590800"/>
            <a:ext cx="457200" cy="9144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FCF8FA-7FD8-41BA-8BCA-E051C20F39B4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057400" y="3733800"/>
            <a:ext cx="1295400" cy="762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73733-8FDE-4E20-B2D7-EB91B6692EB0}"/>
              </a:ext>
            </a:extLst>
          </p:cNvPr>
          <p:cNvCxnSpPr>
            <a:stCxn id="7" idx="7"/>
            <a:endCxn id="6" idx="1"/>
          </p:cNvCxnSpPr>
          <p:nvPr/>
        </p:nvCxnSpPr>
        <p:spPr>
          <a:xfrm flipV="1">
            <a:off x="1990445" y="2733955"/>
            <a:ext cx="2419910" cy="838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167346-6C83-4BA3-887E-615C0FD95A8D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2057400" y="2895600"/>
            <a:ext cx="2286000" cy="8382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76982"/>
      </p:ext>
    </p:extLst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The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Create a product preference network from conversations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Arrows indicate implicit preferences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Relative desirability of a node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 product review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Must mention two or more products</a:t>
            </a:r>
            <a:endParaRPr lang="en-US" sz="1400" dirty="0">
              <a:latin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Has two sentiment scores (</a:t>
            </a:r>
            <a:r>
              <a:rPr lang="en-US" sz="1800" i="1" dirty="0">
                <a:latin typeface="Calibri" panose="020F0502020204030204" pitchFamily="34" charset="0"/>
              </a:rPr>
              <a:t>s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 and </a:t>
            </a:r>
            <a:r>
              <a:rPr lang="en-US" sz="1800" i="1" dirty="0">
                <a:latin typeface="Calibri" panose="020F0502020204030204" pitchFamily="34" charset="0"/>
              </a:rPr>
              <a:t>s</a:t>
            </a:r>
            <a:r>
              <a:rPr lang="en-US" sz="1800" baseline="-25000" dirty="0">
                <a:latin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</a:rPr>
              <a:t>) for two products 1 and 2, respectively.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Arrow between the two product, tip ends on the product with higher sentiment score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Difference in sentiment scores becomes the weight of the arrow</a:t>
            </a:r>
          </a:p>
          <a:p>
            <a:r>
              <a:rPr lang="en-US" sz="2000" dirty="0">
                <a:latin typeface="Calibri" panose="020F0502020204030204" pitchFamily="34" charset="0"/>
              </a:rPr>
              <a:t>How to put a score on each node which represents its desirability</a:t>
            </a:r>
          </a:p>
        </p:txBody>
      </p:sp>
    </p:spTree>
    <p:extLst>
      <p:ext uri="{BB962C8B-B14F-4D97-AF65-F5344CB8AC3E}">
        <p14:creationId xmlns:p14="http://schemas.microsoft.com/office/powerpoint/2010/main" val="69296112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Metric Can Capture the Relative Importance of a Product?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Create a network of product preferences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PageRank is one possibility</a:t>
            </a:r>
          </a:p>
          <a:p>
            <a:r>
              <a:rPr lang="en-US" sz="2400" dirty="0">
                <a:latin typeface="Calibri" panose="020F0502020204030204" pitchFamily="34" charset="0"/>
              </a:rPr>
              <a:t>Developed by Larry Page, Serge Brin &amp; Rajiv Motwani at Stanford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 variation of the good old eigenvector algebra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Based on how many web pages refer to a particular web page. </a:t>
            </a:r>
          </a:p>
        </p:txBody>
      </p:sp>
    </p:spTree>
    <p:extLst>
      <p:ext uri="{BB962C8B-B14F-4D97-AF65-F5344CB8AC3E}">
        <p14:creationId xmlns:p14="http://schemas.microsoft.com/office/powerpoint/2010/main" val="28346976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to </a:t>
            </a:r>
            <a:br>
              <a:rPr lang="en-US" dirty="0"/>
            </a:br>
            <a:r>
              <a:rPr lang="en-US" dirty="0"/>
              <a:t>the Rescue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719263"/>
            <a:ext cx="3657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If many web pages refer to a page, the latter must be important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If the referring pages are referred to  by many other pages, the effect is stronger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5334000" cy="68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4886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3557427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Not all incoming links are created equal</a:t>
            </a:r>
          </a:p>
          <a:p>
            <a:r>
              <a:rPr lang="en-US" sz="2400" dirty="0">
                <a:latin typeface="Calibri" panose="020F0502020204030204" pitchFamily="34" charset="0"/>
              </a:rPr>
              <a:t>Different ways to create weights on links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networkx library in python can calculate weighted PageRank scores</a:t>
            </a:r>
          </a:p>
        </p:txBody>
      </p:sp>
    </p:spTree>
    <p:extLst>
      <p:ext uri="{BB962C8B-B14F-4D97-AF65-F5344CB8AC3E}">
        <p14:creationId xmlns:p14="http://schemas.microsoft.com/office/powerpoint/2010/main" val="398757624"/>
      </p:ext>
    </p:extLst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543800" cy="1295400"/>
          </a:xfrm>
        </p:spPr>
        <p:txBody>
          <a:bodyPr/>
          <a:lstStyle/>
          <a:p>
            <a:r>
              <a:rPr lang="en-US" dirty="0"/>
              <a:t>Real World Implications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5827712" cy="531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593283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51811</TotalTime>
  <Words>439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(Headings)</vt:lpstr>
      <vt:lpstr>Lucida Sans</vt:lpstr>
      <vt:lpstr>Times New Roman</vt:lpstr>
      <vt:lpstr>Wingdings</vt:lpstr>
      <vt:lpstr>Network</vt:lpstr>
      <vt:lpstr> User Generated Content  and Product Preference Networks  </vt:lpstr>
      <vt:lpstr>Predicting Business Outcomes From User Generated Content</vt:lpstr>
      <vt:lpstr>From Product Comparisons to Preference Networks</vt:lpstr>
      <vt:lpstr>A Product Preference Network</vt:lpstr>
      <vt:lpstr>The Main Idea</vt:lpstr>
      <vt:lpstr>What Metric Can Capture the Relative Importance of a Product?</vt:lpstr>
      <vt:lpstr>PageRank to  the Rescue</vt:lpstr>
      <vt:lpstr>Weighted PageRank</vt:lpstr>
      <vt:lpstr>Real World Implications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767</cp:revision>
  <dcterms:created xsi:type="dcterms:W3CDTF">2000-10-19T17:22:27Z</dcterms:created>
  <dcterms:modified xsi:type="dcterms:W3CDTF">2023-10-03T15:38:04Z</dcterms:modified>
</cp:coreProperties>
</file>