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7"/>
  </p:notesMasterIdLst>
  <p:handoutMasterIdLst>
    <p:handoutMasterId r:id="rId28"/>
  </p:handoutMasterIdLst>
  <p:sldIdLst>
    <p:sldId id="978" r:id="rId2"/>
    <p:sldId id="932" r:id="rId3"/>
    <p:sldId id="957" r:id="rId4"/>
    <p:sldId id="933" r:id="rId5"/>
    <p:sldId id="934" r:id="rId6"/>
    <p:sldId id="935" r:id="rId7"/>
    <p:sldId id="962" r:id="rId8"/>
    <p:sldId id="936" r:id="rId9"/>
    <p:sldId id="979" r:id="rId10"/>
    <p:sldId id="964" r:id="rId11"/>
    <p:sldId id="980" r:id="rId12"/>
    <p:sldId id="965" r:id="rId13"/>
    <p:sldId id="966" r:id="rId14"/>
    <p:sldId id="967" r:id="rId15"/>
    <p:sldId id="968" r:id="rId16"/>
    <p:sldId id="969" r:id="rId17"/>
    <p:sldId id="970" r:id="rId18"/>
    <p:sldId id="971" r:id="rId19"/>
    <p:sldId id="972" r:id="rId20"/>
    <p:sldId id="973" r:id="rId21"/>
    <p:sldId id="961" r:id="rId22"/>
    <p:sldId id="959" r:id="rId23"/>
    <p:sldId id="975" r:id="rId24"/>
    <p:sldId id="976" r:id="rId25"/>
    <p:sldId id="977" r:id="rId2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5" autoAdjust="0"/>
    <p:restoredTop sz="86412" autoAdjust="0"/>
  </p:normalViewPr>
  <p:slideViewPr>
    <p:cSldViewPr>
      <p:cViewPr varScale="1">
        <p:scale>
          <a:sx n="75" d="100"/>
          <a:sy n="75" d="100"/>
        </p:scale>
        <p:origin x="3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CCBAD-9377-43C0-A8FD-E31627085C72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921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194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351-DA9E-4480-95E9-A95840AF5FA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05EBBD-661C-4387-9B7F-6135125593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14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tokenizing-words-sentences-nltk-tutori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.upenn.edu/courses/Fall_2003/ling001/penn_treebank_po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9713" y="381000"/>
            <a:ext cx="7097713" cy="2295525"/>
          </a:xfrm>
        </p:spPr>
        <p:txBody>
          <a:bodyPr/>
          <a:lstStyle/>
          <a:p>
            <a:pPr algn="ctr"/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>
                <a:latin typeface="Calibri" panose="020F0502020204030204" pitchFamily="34" charset="0"/>
                <a:cs typeface="Aharoni" panose="02010803020104030203" pitchFamily="2" charset="-79"/>
              </a:rPr>
              <a:t> Analytics for Unstructured Data</a:t>
            </a:r>
            <a:br>
              <a:rPr lang="en-US" sz="36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800" dirty="0">
                <a:latin typeface="Calibri" panose="020F0502020204030204" pitchFamily="34" charset="0"/>
                <a:cs typeface="Aharoni" panose="02010803020104030203" pitchFamily="2" charset="-79"/>
              </a:rPr>
              <a:t>NLP Fundamentals</a:t>
            </a:r>
            <a:br>
              <a:rPr lang="en-US" sz="2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2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2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32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000" dirty="0">
                <a:latin typeface="Calibri" panose="020F0502020204030204" pitchFamily="34" charset="0"/>
                <a:cs typeface="Aharoni" panose="02010803020104030203" pitchFamily="2" charset="-79"/>
              </a:rPr>
              <a:t>MSBA, Fall 2023, Session 3, 31</a:t>
            </a:r>
            <a:r>
              <a:rPr lang="en-US" sz="2000" baseline="30000" dirty="0">
                <a:latin typeface="Calibri" panose="020F0502020204030204" pitchFamily="34" charset="0"/>
                <a:cs typeface="Aharoni" panose="02010803020104030203" pitchFamily="2" charset="-79"/>
              </a:rPr>
              <a:t>st</a:t>
            </a:r>
            <a:r>
              <a:rPr lang="en-US" sz="2000" dirty="0">
                <a:latin typeface="Calibri" panose="020F0502020204030204" pitchFamily="34" charset="0"/>
                <a:cs typeface="Aharoni" panose="02010803020104030203" pitchFamily="2" charset="-79"/>
              </a:rPr>
              <a:t> August </a:t>
            </a:r>
            <a:endParaRPr lang="en-US" sz="18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7010400" cy="2743200"/>
          </a:xfrm>
        </p:spPr>
        <p:txBody>
          <a:bodyPr/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Email: </a:t>
            </a:r>
            <a:r>
              <a:rPr lang="en-US" sz="2000" b="1" dirty="0">
                <a:latin typeface="Calibri" panose="020F0502020204030204" pitchFamily="34" charset="0"/>
              </a:rPr>
              <a:t>anitesh.barua@mccombs.utexas.edu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476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/>
          <a:lstStyle/>
          <a:p>
            <a:r>
              <a:rPr lang="en-US" dirty="0"/>
              <a:t>Dealing with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2098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From a stream of characters to </a:t>
            </a:r>
            <a:r>
              <a:rPr lang="en-US" sz="2800" i="1" dirty="0">
                <a:latin typeface="Calibri" panose="020F0502020204030204" pitchFamily="34" charset="0"/>
              </a:rPr>
              <a:t>tokens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Sentence and word-level tokenization with nltk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E.g., </a:t>
            </a:r>
            <a:r>
              <a:rPr lang="en-US" sz="2000" dirty="0">
                <a:latin typeface="Calibri" panose="020F0502020204030204" pitchFamily="34" charset="0"/>
              </a:rPr>
              <a:t>'Hello Mr. Smith, how are you doing today?', 'The weather is great, and Python is awesome.', 'The sky is pinkish-blue.', "You shouldn't eat so many cookies.“</a:t>
            </a:r>
          </a:p>
          <a:p>
            <a:pPr lvl="2"/>
            <a:endParaRPr lang="en-US" sz="2100" dirty="0">
              <a:latin typeface="Calibri" panose="020F0502020204030204" pitchFamily="34" charset="0"/>
            </a:endParaRPr>
          </a:p>
          <a:p>
            <a:endParaRPr lang="en-US" sz="2800" dirty="0"/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086" y="5867400"/>
            <a:ext cx="7910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* </a:t>
            </a:r>
            <a:r>
              <a:rPr lang="en-US" sz="1600" dirty="0">
                <a:latin typeface="Calibri" panose="020F0502020204030204" pitchFamily="34" charset="0"/>
                <a:hlinkClick r:id="rId2"/>
              </a:rPr>
              <a:t>https://pythonprogramming.net/tokenizing-words-sentences-nltk-tutorial/</a:t>
            </a:r>
            <a:r>
              <a:rPr lang="en-US" sz="1600" dirty="0">
                <a:latin typeface="Calibri" panose="020F0502020204030204" pitchFamily="34" charset="0"/>
              </a:rPr>
              <a:t> for tokenization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246437"/>
            <a:ext cx="82296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nltk.tokenize import sent_tokenize, word_tokenize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TEXT = "Hello Mr. Smith, how are you doing today? The weather is great, and Python is awesome. The sky is pinkish-blue. You shouldn't eat so many cookies."</a:t>
            </a:r>
          </a:p>
          <a:p>
            <a:pPr marL="344487" lvl="1" indent="0"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print(sent_tokenize(TEXT))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print(word_tokenize(TEXT))</a:t>
            </a:r>
          </a:p>
          <a:p>
            <a:pPr marL="0" indent="0">
              <a:buNone/>
            </a:pP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0675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A64-86E6-4BA5-9C61-1A4C266C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22238"/>
            <a:ext cx="4343400" cy="1295400"/>
          </a:xfrm>
        </p:spPr>
        <p:txBody>
          <a:bodyPr/>
          <a:lstStyle/>
          <a:p>
            <a:r>
              <a:rPr lang="en-US" dirty="0"/>
              <a:t>Part-of-speech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4BE5E-DD7A-4090-8FF7-60C5706B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3"/>
            <a:ext cx="296314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CC75F-063A-4766-A4B3-8C657DAD5E76}"/>
              </a:ext>
            </a:extLst>
          </p:cNvPr>
          <p:cNvSpPr txBox="1"/>
          <p:nvPr/>
        </p:nvSpPr>
        <p:spPr>
          <a:xfrm>
            <a:off x="3505200" y="16764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3"/>
              </a:rPr>
              <a:t>https://www.ling.upenn.edu/courses/Fall_2003/ling001/penn_treebank_pos.html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91465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Tagging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52979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Parts-of-speech (POS) tagging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47747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* Need to install numpy for pos_tag: http://sourceforge.net/projects/numpy/files/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144236"/>
            <a:ext cx="8229600" cy="258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import nltk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from nltk.tokenize import word_tokenize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text=word_tokenize(“And now for something completely different”)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print(nltk.pos_tag(text))</a:t>
            </a: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kern="0" dirty="0">
              <a:latin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3629"/>
      </p:ext>
    </p:extLst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Unigrams Vs. Bi- or Trigrams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Sometimes bigrams may be more meaningful than unigrams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25266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import nltk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nltk import word_tokenize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nltk.util import ngrams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collections import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text = "This camera produces awesome pictures."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token = nltk.word_tokenize(text)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bigrams = ngrams(token,2)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print(Counter(bigrams))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trigrams = ngrams(token,3)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print(Counter(trigrams))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410200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</a:rPr>
              <a:t>What about POS bigrams? When would they be useful?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992807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33400"/>
            <a:ext cx="7543800" cy="1295400"/>
          </a:xfrm>
        </p:spPr>
        <p:txBody>
          <a:bodyPr/>
          <a:lstStyle/>
          <a:p>
            <a:r>
              <a:rPr lang="en-US" sz="3200" dirty="0"/>
              <a:t>Stemming &amp; 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8538"/>
            <a:ext cx="7924800" cy="4411662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Reducing the size of the vocabulary in a doc collection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Different forms (inflections) of a word (e.g., </a:t>
            </a:r>
            <a:r>
              <a:rPr lang="en-US" sz="1800" i="1" dirty="0">
                <a:latin typeface="Calibri" panose="020F0502020204030204" pitchFamily="34" charset="0"/>
              </a:rPr>
              <a:t>organize</a:t>
            </a:r>
            <a:r>
              <a:rPr lang="en-US" sz="1800" dirty="0">
                <a:latin typeface="Calibri" panose="020F0502020204030204" pitchFamily="34" charset="0"/>
              </a:rPr>
              <a:t>, </a:t>
            </a:r>
            <a:r>
              <a:rPr lang="en-US" sz="1800" i="1" dirty="0">
                <a:latin typeface="Calibri" panose="020F0502020204030204" pitchFamily="34" charset="0"/>
              </a:rPr>
              <a:t>organizes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</a:rPr>
              <a:t>organized</a:t>
            </a:r>
            <a:r>
              <a:rPr lang="en-US" sz="1800" dirty="0">
                <a:latin typeface="Calibri" panose="020F0502020204030204" pitchFamily="34" charset="0"/>
              </a:rPr>
              <a:t> and </a:t>
            </a:r>
            <a:r>
              <a:rPr lang="en-US" sz="1800" i="1" dirty="0">
                <a:latin typeface="Calibri" panose="020F0502020204030204" pitchFamily="34" charset="0"/>
              </a:rPr>
              <a:t>organizing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Families of derivationally related words with similar meanings: E.g., </a:t>
            </a:r>
            <a:r>
              <a:rPr lang="en-US" sz="1800" i="1" dirty="0">
                <a:latin typeface="Calibri" panose="020F0502020204030204" pitchFamily="34" charset="0"/>
              </a:rPr>
              <a:t>democratic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</a:rPr>
              <a:t>democratization</a:t>
            </a:r>
            <a:r>
              <a:rPr lang="en-US" sz="1800" dirty="0">
                <a:latin typeface="Calibri" panose="020F0502020204030204" pitchFamily="34" charset="0"/>
              </a:rPr>
              <a:t>.*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Stemming:  “T</a:t>
            </a:r>
            <a:r>
              <a:rPr lang="en-US" sz="1800" i="1" dirty="0">
                <a:latin typeface="Calibri" panose="020F0502020204030204" pitchFamily="34" charset="0"/>
              </a:rPr>
              <a:t>he process for reducing inflected (or sometimes derived) words to their stem…” </a:t>
            </a:r>
            <a:r>
              <a:rPr lang="en-US" sz="1800" baseline="30000" dirty="0">
                <a:latin typeface="Calibri" panose="020F0502020204030204" pitchFamily="34" charset="0"/>
              </a:rPr>
              <a:t>+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 heuristic process that chops off the ends of words.</a:t>
            </a:r>
            <a:r>
              <a:rPr lang="en-US" sz="1800" dirty="0">
                <a:latin typeface="Calibri" panose="020F0502020204030204" pitchFamily="34" charset="0"/>
              </a:rPr>
              <a:t> 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Operates on single words without knowledge of context</a:t>
            </a:r>
          </a:p>
          <a:p>
            <a:r>
              <a:rPr lang="en-US" sz="1800" dirty="0">
                <a:latin typeface="Calibri" panose="020F0502020204030204" pitchFamily="34" charset="0"/>
              </a:rPr>
              <a:t>Check out http://textanalysisonline.com/nltk-porter-stemmer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6400800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*Stanford NLP Group, </a:t>
            </a:r>
            <a:r>
              <a:rPr lang="en-US" baseline="30000" dirty="0"/>
              <a:t>+</a:t>
            </a: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6360396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latin typeface="Calibri" panose="020F0502020204030204" pitchFamily="34" charset="0"/>
              </a:rPr>
              <a:t>“The process of grouping together the different inflected forms of a word so they can be analyzed as a single item.”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Lemma = root or base word  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sz="2100" dirty="0">
                <a:latin typeface="Calibri" panose="020F0502020204030204" pitchFamily="34" charset="0"/>
              </a:rPr>
              <a:t>E.g., </a:t>
            </a:r>
            <a:r>
              <a:rPr lang="en-US" sz="2100" dirty="0"/>
              <a:t> </a:t>
            </a:r>
            <a:r>
              <a:rPr lang="en-US" sz="2100" dirty="0">
                <a:latin typeface="Calibri" panose="020F0502020204030204" pitchFamily="34" charset="0"/>
              </a:rPr>
              <a:t>'walk', 'walked', 'walks', 'walking‘ -&gt; walk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More complex than stemming:  Requires understanding of context, determining the part of speech, etc.</a:t>
            </a:r>
            <a:r>
              <a:rPr lang="en-US" sz="2400" dirty="0"/>
              <a:t> 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E.g., lemmatize ‘is’ or ‘are’ as verbs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Check out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http://textanalysisonline.com/spacy-word-lemmatize</a:t>
            </a:r>
          </a:p>
        </p:txBody>
      </p:sp>
    </p:spTree>
    <p:extLst>
      <p:ext uri="{BB962C8B-B14F-4D97-AF65-F5344CB8AC3E}">
        <p14:creationId xmlns:p14="http://schemas.microsoft.com/office/powerpoint/2010/main" val="317428044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7543800" cy="1295400"/>
          </a:xfrm>
        </p:spPr>
        <p:txBody>
          <a:bodyPr/>
          <a:lstStyle/>
          <a:p>
            <a:r>
              <a:rPr lang="en-US" sz="3200" dirty="0"/>
              <a:t>From Unstructured to Structured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Represent documents by attributes (e.g., presence or absence of terms)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Can use existing data mining methods on attributes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Vector representation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bag-of-words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Add some statistical characteristics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term frequency, document frequency, length, etc.</a:t>
            </a:r>
          </a:p>
        </p:txBody>
      </p:sp>
    </p:spTree>
    <p:extLst>
      <p:ext uri="{BB962C8B-B14F-4D97-AF65-F5344CB8AC3E}">
        <p14:creationId xmlns:p14="http://schemas.microsoft.com/office/powerpoint/2010/main" val="41768378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Document Representation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6008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353559"/>
          <a:ext cx="6008916" cy="21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7803"/>
            <a:ext cx="679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Binary representation: Presence of absence of terms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10000"/>
            <a:ext cx="6502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But a term can occur multiple times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5783921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Relative Frequencies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4376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581090"/>
            <a:ext cx="7663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# of occurrences of a term in a document / # terms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81933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5000"/>
          <a:ext cx="6858000" cy="311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Outcome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(Class)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80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Senior position in corporate finance, 20+ years experience 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High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6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This restaurant was a waste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of time &amp; money. Everything sucks here!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623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7543800" cy="1295400"/>
          </a:xfrm>
        </p:spPr>
        <p:txBody>
          <a:bodyPr/>
          <a:lstStyle/>
          <a:p>
            <a:r>
              <a:rPr lang="en-US" dirty="0"/>
              <a:t>Linking Occurrence of Words to Zipf’s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828800"/>
            <a:ext cx="8229600" cy="4411662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Frequency of a word with rank </a:t>
            </a:r>
            <a:r>
              <a:rPr lang="en-US" sz="2400" i="1" dirty="0">
                <a:latin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baseline="-25000" dirty="0">
                <a:latin typeface="Calibri" panose="020F0502020204030204" pitchFamily="34" charset="0"/>
              </a:rPr>
              <a:t>(</a:t>
            </a:r>
            <a:r>
              <a:rPr lang="en-US" sz="2400" i="1" baseline="-25000" dirty="0">
                <a:latin typeface="Calibri" panose="020F0502020204030204" pitchFamily="34" charset="0"/>
              </a:rPr>
              <a:t>r</a:t>
            </a:r>
            <a:r>
              <a:rPr lang="en-US" sz="2400" baseline="-25000" dirty="0">
                <a:latin typeface="Calibri" panose="020F0502020204030204" pitchFamily="34" charset="0"/>
              </a:rPr>
              <a:t>)</a:t>
            </a:r>
            <a:r>
              <a:rPr lang="en-US" sz="2400" dirty="0">
                <a:latin typeface="Calibri" panose="020F0502020204030204" pitchFamily="34" charset="0"/>
              </a:rPr>
              <a:t>, is inversely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     proportional to its rank</a:t>
            </a:r>
          </a:p>
          <a:p>
            <a:pPr lvl="1"/>
            <a:r>
              <a:rPr lang="en-US" sz="1800" i="1" dirty="0">
                <a:latin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</a:rPr>
              <a:t>*</a:t>
            </a:r>
            <a:r>
              <a:rPr lang="en-US" sz="1800" i="1" dirty="0">
                <a:latin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</a:rPr>
              <a:t>(</a:t>
            </a:r>
            <a:r>
              <a:rPr lang="en-US" sz="1800" i="1" baseline="-25000" dirty="0">
                <a:latin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  <a:r>
              <a:rPr lang="en-US" sz="1800" i="1" dirty="0">
                <a:latin typeface="Calibri" panose="020F0502020204030204" pitchFamily="34" charset="0"/>
              </a:rPr>
              <a:t>c</a:t>
            </a:r>
            <a:r>
              <a:rPr lang="en-US" sz="1800" dirty="0">
                <a:latin typeface="Calibri" panose="020F0502020204030204" pitchFamily="34" charset="0"/>
              </a:rPr>
              <a:t> (constant)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what is the frequency of the 2nd ranked word in English relative to the first?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Does it really hold?</a:t>
            </a:r>
          </a:p>
          <a:p>
            <a:endParaRPr lang="en-US" sz="2800" dirty="0"/>
          </a:p>
        </p:txBody>
      </p:sp>
      <p:pic>
        <p:nvPicPr>
          <p:cNvPr id="5" name="Picture 4" descr="George_Kingsley_Zi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"/>
            <a:ext cx="1600200" cy="222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81800" y="2133600"/>
            <a:ext cx="3352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latin typeface="Calibri" panose="020F0502020204030204" pitchFamily="34" charset="0"/>
              </a:rPr>
              <a:t>George K. Zipf </a:t>
            </a:r>
          </a:p>
          <a:p>
            <a:pPr algn="ctr"/>
            <a:r>
              <a:rPr lang="en-US" altLang="en-US" sz="1600" dirty="0">
                <a:latin typeface="Calibri" panose="020F0502020204030204" pitchFamily="34" charset="0"/>
              </a:rPr>
              <a:t>1902-1950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4267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Tx/>
              <a:buNone/>
            </a:pPr>
            <a:endParaRPr lang="en-US" altLang="en-US" sz="3200" kern="0" dirty="0"/>
          </a:p>
          <a:p>
            <a:r>
              <a:rPr lang="en-US" altLang="en-US" sz="2400" kern="0" dirty="0">
                <a:latin typeface="Calibri" panose="020F0502020204030204" pitchFamily="34" charset="0"/>
              </a:rPr>
              <a:t>A </a:t>
            </a:r>
            <a:r>
              <a:rPr lang="en-US" altLang="en-US" sz="2400" kern="0" dirty="0">
                <a:solidFill>
                  <a:srgbClr val="00B050"/>
                </a:solidFill>
                <a:latin typeface="Calibri" panose="020F0502020204030204" pitchFamily="34" charset="0"/>
              </a:rPr>
              <a:t>few</a:t>
            </a:r>
            <a:r>
              <a:rPr lang="en-US" altLang="en-US" sz="2400" kern="0" dirty="0">
                <a:latin typeface="Calibri" panose="020F0502020204030204" pitchFamily="34" charset="0"/>
              </a:rPr>
              <a:t> words occur </a:t>
            </a:r>
            <a:r>
              <a:rPr lang="en-US" altLang="en-US" sz="2400" i="1" kern="0" dirty="0">
                <a:solidFill>
                  <a:srgbClr val="00B050"/>
                </a:solidFill>
                <a:latin typeface="Calibri" panose="020F0502020204030204" pitchFamily="34" charset="0"/>
              </a:rPr>
              <a:t>very</a:t>
            </a:r>
            <a:r>
              <a:rPr lang="en-US" altLang="en-US" sz="2400" kern="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i="1" kern="0" dirty="0">
                <a:solidFill>
                  <a:srgbClr val="00B050"/>
                </a:solidFill>
                <a:latin typeface="Calibri" panose="020F0502020204030204" pitchFamily="34" charset="0"/>
              </a:rPr>
              <a:t>frequently</a:t>
            </a:r>
          </a:p>
          <a:p>
            <a:r>
              <a:rPr lang="en-US" altLang="en-US" sz="2400" kern="0" dirty="0">
                <a:latin typeface="Calibri" panose="020F0502020204030204" pitchFamily="34" charset="0"/>
              </a:rPr>
              <a:t>A </a:t>
            </a:r>
            <a:r>
              <a:rPr lang="en-US" altLang="en-US" sz="2400" kern="0" dirty="0">
                <a:solidFill>
                  <a:srgbClr val="0070C0"/>
                </a:solidFill>
                <a:latin typeface="Calibri" panose="020F0502020204030204" pitchFamily="34" charset="0"/>
              </a:rPr>
              <a:t>medium</a:t>
            </a:r>
            <a:r>
              <a:rPr lang="en-US" altLang="en-US" sz="2400" kern="0" dirty="0">
                <a:latin typeface="Calibri" panose="020F0502020204030204" pitchFamily="34" charset="0"/>
              </a:rPr>
              <a:t> number of word have, well, </a:t>
            </a:r>
            <a:r>
              <a:rPr lang="en-US" altLang="en-US" sz="2400" kern="0" dirty="0">
                <a:solidFill>
                  <a:srgbClr val="0070C0"/>
                </a:solidFill>
                <a:latin typeface="Calibri" panose="020F0502020204030204" pitchFamily="34" charset="0"/>
              </a:rPr>
              <a:t>medium</a:t>
            </a:r>
            <a:r>
              <a:rPr lang="en-US" altLang="en-US" sz="2400" kern="0" dirty="0">
                <a:latin typeface="Calibri" panose="020F0502020204030204" pitchFamily="34" charset="0"/>
              </a:rPr>
              <a:t> frequency!</a:t>
            </a:r>
          </a:p>
          <a:p>
            <a:r>
              <a:rPr lang="en-US" altLang="en-US" sz="2400" kern="0" dirty="0">
                <a:solidFill>
                  <a:srgbClr val="FF0000"/>
                </a:solidFill>
                <a:latin typeface="Calibri" panose="020F0502020204030204" pitchFamily="34" charset="0"/>
              </a:rPr>
              <a:t>Many</a:t>
            </a:r>
            <a:r>
              <a:rPr lang="en-US" altLang="en-US" sz="2400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kern="0" dirty="0">
                <a:latin typeface="Calibri" panose="020F0502020204030204" pitchFamily="34" charset="0"/>
              </a:rPr>
              <a:t>words occur </a:t>
            </a:r>
            <a:r>
              <a:rPr lang="en-US" altLang="en-US" sz="2400" i="1" kern="0" dirty="0">
                <a:solidFill>
                  <a:srgbClr val="FF0000"/>
                </a:solidFill>
                <a:latin typeface="Calibri" panose="020F0502020204030204" pitchFamily="34" charset="0"/>
              </a:rPr>
              <a:t>very infrequently</a:t>
            </a:r>
            <a:endParaRPr lang="en-US" altLang="en-US" sz="3200" i="1" kern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6141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3200" dirty="0"/>
              <a:t>But Not All Words Are Created Equal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main idea (for classification):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Words (or more generally, </a:t>
            </a:r>
            <a:r>
              <a:rPr lang="en-US" i="1" dirty="0">
                <a:latin typeface="Calibri" panose="020F0502020204030204" pitchFamily="34" charset="0"/>
              </a:rPr>
              <a:t>terms</a:t>
            </a:r>
            <a:r>
              <a:rPr lang="en-US" dirty="0">
                <a:latin typeface="Calibri" panose="020F0502020204030204" pitchFamily="34" charset="0"/>
              </a:rPr>
              <a:t>) that appear frequently in a document are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Words that appear frequently in most documents are ….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Need a metric that shows the importance of a </a:t>
            </a:r>
            <a:r>
              <a:rPr lang="en-US" i="1" dirty="0">
                <a:latin typeface="Calibri" panose="020F0502020204030204" pitchFamily="34" charset="0"/>
              </a:rPr>
              <a:t>term</a:t>
            </a:r>
            <a:r>
              <a:rPr lang="en-US" dirty="0">
                <a:latin typeface="Calibri" panose="020F0502020204030204" pitchFamily="34" charset="0"/>
              </a:rPr>
              <a:t> to a </a:t>
            </a:r>
            <a:r>
              <a:rPr lang="en-US" i="1" dirty="0">
                <a:latin typeface="Calibri" panose="020F0502020204030204" pitchFamily="34" charset="0"/>
              </a:rPr>
              <a:t>document</a:t>
            </a:r>
            <a:r>
              <a:rPr lang="en-US" dirty="0">
                <a:latin typeface="Calibri" panose="020F0502020204030204" pitchFamily="34" charset="0"/>
              </a:rPr>
              <a:t> in a </a:t>
            </a:r>
            <a:r>
              <a:rPr lang="en-US" i="1" dirty="0">
                <a:latin typeface="Calibri" panose="020F0502020204030204" pitchFamily="34" charset="0"/>
              </a:rPr>
              <a:t>corpus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11942"/>
      </p:ext>
    </p:extLst>
  </p:cSld>
  <p:clrMapOvr>
    <a:masterClrMapping/>
  </p:clrMapOvr>
  <p:transition>
    <p:pull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Frequency of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 term in the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 document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(call it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i,j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Document frequency of the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 term = what % of documents have the term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(say, 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400" i="1" dirty="0">
                <a:latin typeface="Calibri" pitchFamily="34" charset="0"/>
                <a:cs typeface="Calibri" pitchFamily="34" charset="0"/>
              </a:rPr>
              <a:t>Term frequency-Inverse document frequency tf-idf = 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i,j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*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log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(1/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038600"/>
          <a:ext cx="70866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Term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5486400"/>
          <a:ext cx="7086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1*log(2/1)</a:t>
                      </a:r>
                      <a:r>
                        <a:rPr lang="en-US" sz="1200" baseline="0" dirty="0">
                          <a:latin typeface="Calibri" pitchFamily="34" charset="0"/>
                          <a:cs typeface="Calibri" pitchFamily="34" charset="0"/>
                        </a:rPr>
                        <a:t> = .3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586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Log normalized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TF</a:t>
            </a:r>
            <a:r>
              <a:rPr lang="en-US" i="1" baseline="-25000" dirty="0">
                <a:latin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</a:rPr>
              <a:t> = log</a:t>
            </a:r>
            <a:r>
              <a:rPr lang="en-US" sz="2800" dirty="0">
                <a:latin typeface="Calibri" panose="020F0502020204030204" pitchFamily="34" charset="0"/>
              </a:rPr>
              <a:t>(1+ </a:t>
            </a:r>
            <a:r>
              <a:rPr lang="en-US" sz="2800" i="1" dirty="0">
                <a:latin typeface="Calibri" panose="020F0502020204030204" pitchFamily="34" charset="0"/>
              </a:rPr>
              <a:t>f</a:t>
            </a:r>
            <a:r>
              <a:rPr lang="en-US" sz="2800" i="1" baseline="-25000" dirty="0">
                <a:latin typeface="Calibri" panose="020F0502020204030204" pitchFamily="34" charset="0"/>
              </a:rPr>
              <a:t>ij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</a:rPr>
              <a:t>Maximum normalization with damping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Tf</a:t>
            </a:r>
            <a:r>
              <a:rPr lang="en-US" i="1" baseline="-25000" dirty="0">
                <a:latin typeface="Calibri" panose="020F0502020204030204" pitchFamily="34" charset="0"/>
              </a:rPr>
              <a:t>ij </a:t>
            </a:r>
            <a:r>
              <a:rPr lang="en-US" i="1" dirty="0">
                <a:latin typeface="Calibri" panose="020F0502020204030204" pitchFamily="34" charset="0"/>
              </a:rPr>
              <a:t>= a +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</a:rPr>
              <a:t>1-a</a:t>
            </a:r>
            <a:r>
              <a:rPr lang="en-US" dirty="0">
                <a:latin typeface="Calibri" panose="020F0502020204030204" pitchFamily="34" charset="0"/>
              </a:rPr>
              <a:t>)</a:t>
            </a:r>
            <a:r>
              <a:rPr lang="en-US" i="1" dirty="0">
                <a:latin typeface="Calibri" panose="020F0502020204030204" pitchFamily="34" charset="0"/>
              </a:rPr>
              <a:t>*</a:t>
            </a:r>
            <a:r>
              <a:rPr lang="en-US" sz="2800" i="1" dirty="0">
                <a:latin typeface="Calibri" panose="020F0502020204030204" pitchFamily="34" charset="0"/>
              </a:rPr>
              <a:t>f</a:t>
            </a:r>
            <a:r>
              <a:rPr lang="en-US" sz="2800" i="1" baseline="-25000" dirty="0">
                <a:latin typeface="Calibri" panose="020F0502020204030204" pitchFamily="34" charset="0"/>
              </a:rPr>
              <a:t>ij </a:t>
            </a:r>
            <a:r>
              <a:rPr lang="en-US" sz="2800" i="1" dirty="0">
                <a:latin typeface="Calibri" panose="020F0502020204030204" pitchFamily="34" charset="0"/>
              </a:rPr>
              <a:t>/ max</a:t>
            </a:r>
            <a:r>
              <a:rPr lang="en-US" sz="2800" i="1" baseline="-25000" dirty="0">
                <a:latin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</a:rPr>
              <a:t>(</a:t>
            </a:r>
            <a:r>
              <a:rPr lang="en-US" sz="2800" i="1" dirty="0">
                <a:latin typeface="Calibri" panose="020F0502020204030204" pitchFamily="34" charset="0"/>
              </a:rPr>
              <a:t>f</a:t>
            </a:r>
            <a:r>
              <a:rPr lang="en-US" sz="2800" i="1" baseline="-25000" dirty="0">
                <a:latin typeface="Calibri" panose="020F0502020204030204" pitchFamily="34" charset="0"/>
              </a:rPr>
              <a:t>ij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where </a:t>
            </a:r>
            <a:r>
              <a:rPr lang="en-US" sz="2400" i="1" dirty="0">
                <a:latin typeface="Calibri" panose="020F0502020204030204" pitchFamily="34" charset="0"/>
              </a:rPr>
              <a:t>max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f</a:t>
            </a:r>
            <a:r>
              <a:rPr lang="en-US" sz="2400" i="1" baseline="-25000" dirty="0">
                <a:latin typeface="Calibri" panose="020F0502020204030204" pitchFamily="34" charset="0"/>
              </a:rPr>
              <a:t>ij</a:t>
            </a:r>
            <a:r>
              <a:rPr lang="en-US" sz="2400" dirty="0">
                <a:latin typeface="Calibri" panose="020F0502020204030204" pitchFamily="34" charset="0"/>
              </a:rPr>
              <a:t>) is the highest term frequency in document </a:t>
            </a:r>
            <a:r>
              <a:rPr lang="en-US" sz="2400" i="1" dirty="0">
                <a:latin typeface="Calibri" panose="020F0502020204030204" pitchFamily="34" charset="0"/>
              </a:rPr>
              <a:t>i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0 &lt; </a:t>
            </a:r>
            <a:r>
              <a:rPr lang="en-US" sz="2400" i="1" dirty="0">
                <a:latin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</a:rPr>
              <a:t> &lt; 1 </a:t>
            </a:r>
          </a:p>
          <a:p>
            <a:r>
              <a:rPr lang="en-US" dirty="0">
                <a:latin typeface="Calibri" panose="020F0502020204030204" pitchFamily="34" charset="0"/>
              </a:rPr>
              <a:t>When would these variations be useful?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8779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Issues in Text Classification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The case of sentiment analysis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Need to account for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Negation </a:t>
            </a:r>
          </a:p>
          <a:p>
            <a:pPr lvl="2"/>
            <a:r>
              <a:rPr lang="en-US" sz="1300" dirty="0">
                <a:latin typeface="Calibri" panose="020F0502020204030204" pitchFamily="34" charset="0"/>
              </a:rPr>
              <a:t>E.g., </a:t>
            </a:r>
            <a:r>
              <a:rPr lang="en-US" sz="1300" i="1" dirty="0">
                <a:latin typeface="Calibri" panose="020F0502020204030204" pitchFamily="34" charset="0"/>
              </a:rPr>
              <a:t>not</a:t>
            </a:r>
            <a:r>
              <a:rPr lang="en-US" sz="1300" dirty="0">
                <a:latin typeface="Calibri" panose="020F0502020204030204" pitchFamily="34" charset="0"/>
              </a:rPr>
              <a:t> or </a:t>
            </a:r>
            <a:r>
              <a:rPr lang="en-US" sz="1300" i="1" dirty="0">
                <a:latin typeface="Calibri" panose="020F0502020204030204" pitchFamily="34" charset="0"/>
              </a:rPr>
              <a:t>n</a:t>
            </a:r>
            <a:r>
              <a:rPr lang="en-US" sz="1300" dirty="0">
                <a:latin typeface="Calibri" panose="020F0502020204030204" pitchFamily="34" charset="0"/>
              </a:rPr>
              <a:t>’</a:t>
            </a:r>
            <a:r>
              <a:rPr lang="en-US" sz="1300" i="1" dirty="0">
                <a:latin typeface="Calibri" panose="020F0502020204030204" pitchFamily="34" charset="0"/>
              </a:rPr>
              <a:t>t </a:t>
            </a:r>
            <a:r>
              <a:rPr lang="en-US" sz="1300" dirty="0">
                <a:latin typeface="Calibri" panose="020F0502020204030204" pitchFamily="34" charset="0"/>
              </a:rPr>
              <a:t>followed by a verb</a:t>
            </a:r>
            <a:r>
              <a:rPr lang="en-US" sz="1300" i="1" dirty="0">
                <a:latin typeface="Calibri" panose="020F0502020204030204" pitchFamily="34" charset="0"/>
              </a:rPr>
              <a:t> </a:t>
            </a:r>
            <a:r>
              <a:rPr lang="en-US" sz="1300" dirty="0">
                <a:latin typeface="Calibri" panose="020F0502020204030204" pitchFamily="34" charset="0"/>
              </a:rPr>
              <a:t>can be treated as an additional feature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Parts of speech bigrams (esp. for sentiment analysis)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Trigrams, 4-grams, etc.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 problem of adding </a:t>
            </a:r>
            <a:r>
              <a:rPr lang="en-US" sz="2000" i="1" dirty="0">
                <a:latin typeface="Calibri" panose="020F0502020204030204" pitchFamily="34" charset="0"/>
              </a:rPr>
              <a:t>extra</a:t>
            </a:r>
            <a:r>
              <a:rPr lang="en-US" sz="2000" dirty="0">
                <a:latin typeface="Calibri" panose="020F0502020204030204" pitchFamily="34" charset="0"/>
              </a:rPr>
              <a:t> features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An explosion of |</a:t>
            </a:r>
            <a:r>
              <a:rPr lang="en-US" sz="1600" i="1" dirty="0">
                <a:latin typeface="Calibri" panose="020F0502020204030204" pitchFamily="34" charset="0"/>
              </a:rPr>
              <a:t>V</a:t>
            </a:r>
            <a:r>
              <a:rPr lang="en-US" sz="1600" dirty="0">
                <a:latin typeface="Calibri" panose="020F0502020204030204" pitchFamily="34" charset="0"/>
              </a:rPr>
              <a:t>|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E.g., 25k reviews, 300k basic features, millions of features with bi- &amp; tri-grams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Need to cut down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Thoughts? </a:t>
            </a:r>
          </a:p>
        </p:txBody>
      </p:sp>
    </p:spTree>
    <p:extLst>
      <p:ext uri="{BB962C8B-B14F-4D97-AF65-F5344CB8AC3E}">
        <p14:creationId xmlns:p14="http://schemas.microsoft.com/office/powerpoint/2010/main" val="2543993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Vocabulary Becomes Too Large &amp; Redundant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Mutual information of two variables: The amount of information we have about one variable in the presence of the other.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For discrete random variables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 &amp; 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</a:p>
          <a:p>
            <a:r>
              <a:rPr lang="en-US" sz="2400" i="1" dirty="0">
                <a:latin typeface="Calibri" panose="020F0502020204030204" pitchFamily="34" charset="0"/>
              </a:rPr>
              <a:t>MI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;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 = </a:t>
            </a:r>
            <a:r>
              <a:rPr lang="en-US" sz="4000" dirty="0">
                <a:latin typeface="Calibri" panose="020F0502020204030204" pitchFamily="34" charset="0"/>
              </a:rPr>
              <a:t>Ʃ</a:t>
            </a:r>
            <a:r>
              <a:rPr lang="en-US" sz="2400" i="1" baseline="-25000" dirty="0">
                <a:latin typeface="Calibri" panose="020F0502020204030204" pitchFamily="34" charset="0"/>
              </a:rPr>
              <a:t>x</a:t>
            </a:r>
            <a:r>
              <a:rPr lang="el-GR" sz="2400" i="1" baseline="-25000" dirty="0">
                <a:latin typeface="Calibri" panose="020F0502020204030204" pitchFamily="34" charset="0"/>
              </a:rPr>
              <a:t>ϵ</a:t>
            </a:r>
            <a:r>
              <a:rPr lang="en-US" sz="2400" i="1" baseline="-25000" dirty="0">
                <a:latin typeface="Calibri" panose="020F0502020204030204" pitchFamily="34" charset="0"/>
              </a:rPr>
              <a:t>X</a:t>
            </a:r>
            <a:r>
              <a:rPr lang="en-US" sz="3200" i="1" dirty="0">
                <a:latin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</a:rPr>
              <a:t>Ʃ</a:t>
            </a:r>
            <a:r>
              <a:rPr lang="en-US" sz="2400" i="1" baseline="-25000" dirty="0">
                <a:latin typeface="Calibri" panose="020F0502020204030204" pitchFamily="34" charset="0"/>
              </a:rPr>
              <a:t>y</a:t>
            </a:r>
            <a:r>
              <a:rPr lang="el-GR" sz="2400" i="1" baseline="-25000" dirty="0">
                <a:latin typeface="Calibri" panose="020F0502020204030204" pitchFamily="34" charset="0"/>
              </a:rPr>
              <a:t>ϵ</a:t>
            </a:r>
            <a:r>
              <a:rPr lang="en-US" sz="2400" i="1" baseline="-25000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[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 * log</a:t>
            </a:r>
            <a:r>
              <a:rPr lang="en-US" sz="2400" baseline="-25000" dirty="0">
                <a:latin typeface="Calibri" panose="020F0502020204030204" pitchFamily="34" charset="0"/>
              </a:rPr>
              <a:t>2</a:t>
            </a:r>
            <a:r>
              <a:rPr lang="en-US" sz="36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)/</a:t>
            </a:r>
            <a:r>
              <a:rPr lang="en-US" sz="28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)*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  <a:r>
              <a:rPr lang="en-US" sz="3600" dirty="0">
                <a:latin typeface="Calibri" panose="020F0502020204030204" pitchFamily="34" charset="0"/>
              </a:rPr>
              <a:t>)]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No summation over X for words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Binomial case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</a:rPr>
              <a:t> = 0 or 1 (absence or presence of a feature)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</a:rPr>
              <a:t> = document class (say, 0, 1) </a:t>
            </a:r>
          </a:p>
          <a:p>
            <a:endParaRPr lang="en-US" sz="36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84297"/>
      </p:ext>
    </p:extLst>
  </p:cSld>
  <p:clrMapOvr>
    <a:masterClrMapping/>
  </p:clrMapOvr>
  <p:transition>
    <p:pull dir="l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Selecting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For each feature, calculate its mutual information (with class)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Plot classification accuracy as a function of the number of features selected, starting  with features with highest mutual information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802868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About 32k features with highest MI selected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54" y="2350532"/>
            <a:ext cx="5089746" cy="344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1189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 sz="3200" dirty="0"/>
              <a:t>Word Distribution for Romeo &amp; Juliet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4800" y="1524000"/>
            <a:ext cx="3657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31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3688" indent="-1651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604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The product of the frequency of words and their rank (</a:t>
            </a:r>
            <a:r>
              <a:rPr lang="en-US" altLang="en-US" sz="2400" i="1" dirty="0">
                <a:latin typeface="Calibri" panose="020F0502020204030204" pitchFamily="34" charset="0"/>
              </a:rPr>
              <a:t>r</a:t>
            </a:r>
            <a:r>
              <a:rPr lang="en-US" altLang="en-US" sz="2400" dirty="0">
                <a:latin typeface="Calibri" panose="020F0502020204030204" pitchFamily="34" charset="0"/>
              </a:rPr>
              <a:t>) is approximately constant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(up to a certain rank)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pic>
        <p:nvPicPr>
          <p:cNvPr id="7175" name="Picture 7" descr="zip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495800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http://upload.wikimedia.org/wikipedia/commons/b/b9/Wikipedia-n-zipf.png</a:t>
            </a:r>
          </a:p>
        </p:txBody>
      </p:sp>
      <p:pic>
        <p:nvPicPr>
          <p:cNvPr id="1026" name="Picture 2" descr="File:Wikipedia-n-zip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00" y="12954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 word frequency and rank </a:t>
            </a:r>
          </a:p>
          <a:p>
            <a:r>
              <a:rPr lang="en-US" dirty="0"/>
              <a:t>on a log-log scale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3048000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86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88895675"/>
      </p:ext>
    </p:extLst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69982"/>
            <a:ext cx="6729378" cy="6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9931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458200" cy="1295400"/>
          </a:xfrm>
        </p:spPr>
        <p:txBody>
          <a:bodyPr/>
          <a:lstStyle/>
          <a:p>
            <a:r>
              <a:rPr lang="en-US" sz="3200" dirty="0"/>
              <a:t>Does Zipf’s Law Fit This Distribution? </a:t>
            </a:r>
          </a:p>
        </p:txBody>
      </p:sp>
      <p:pic>
        <p:nvPicPr>
          <p:cNvPr id="2050" name="Picture 2" descr="ranked plot of the number of AOL users visiting each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25372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Hello Mr. Pareto!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4572000"/>
                <a:ext cx="7696200" cy="1248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Probability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function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otherwise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2000"/>
                <a:ext cx="7696200" cy="1248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3200400"/>
                <a:ext cx="7924800" cy="1172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Cumulative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distribution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function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00400"/>
                <a:ext cx="7924800" cy="1172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304800" y="1676400"/>
                <a:ext cx="9525000" cy="1172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urvival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otherwise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&gt;0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minimum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1676400"/>
                <a:ext cx="9525000" cy="1172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1143000"/>
                <a:ext cx="6681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Pareto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distribution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66811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0888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7543800" cy="1295400"/>
          </a:xfrm>
        </p:spPr>
        <p:txBody>
          <a:bodyPr/>
          <a:lstStyle/>
          <a:p>
            <a:r>
              <a:rPr lang="en-US" sz="3200" dirty="0"/>
              <a:t>Connection to Pareto’s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1662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Pareto’s law: # events &gt; </a:t>
            </a:r>
            <a:r>
              <a:rPr lang="en-US" sz="2400" i="1" dirty="0">
                <a:latin typeface="Calibri" panose="020F0502020204030204" pitchFamily="34" charset="0"/>
              </a:rPr>
              <a:t>x </a:t>
            </a:r>
            <a:r>
              <a:rPr lang="en-US" sz="2400" dirty="0">
                <a:latin typeface="Calibri" panose="020F0502020204030204" pitchFamily="34" charset="0"/>
              </a:rPr>
              <a:t>inversely related to a power of </a:t>
            </a:r>
            <a:r>
              <a:rPr lang="en-US" sz="2400" i="1" dirty="0">
                <a:latin typeface="Calibri" panose="020F0502020204030204" pitchFamily="34" charset="0"/>
              </a:rPr>
              <a:t>x 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 &gt;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)       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i="1" baseline="30000" dirty="0">
                <a:latin typeface="Calibri" panose="020F0502020204030204" pitchFamily="34" charset="0"/>
              </a:rPr>
              <a:t>-a</a:t>
            </a:r>
            <a:endParaRPr lang="en-US" i="1" baseline="30000" dirty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number of people with income &gt; </a:t>
            </a:r>
            <a:r>
              <a:rPr lang="en-US" sz="2000" i="1" dirty="0">
                <a:latin typeface="Calibri" panose="020F0502020204030204" pitchFamily="34" charset="0"/>
              </a:rPr>
              <a:t>x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4572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086350"/>
            <a:ext cx="552450" cy="552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0" y="3810000"/>
          <a:ext cx="60960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Y-axis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Zipf’s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# occurrences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Rank of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Pareto’s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# people with income ≥ </a:t>
                      </a:r>
                      <a:r>
                        <a:rPr lang="en-US" sz="2000" i="1" dirty="0"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Income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i="1" baseline="0" dirty="0">
                          <a:latin typeface="Calibri" panose="020F0502020204030204" pitchFamily="34" charset="0"/>
                        </a:rPr>
                        <a:t>x</a:t>
                      </a:r>
                      <a:endParaRPr lang="en-US" sz="20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6400800"/>
            <a:ext cx="798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http://www.hpl.hp.com/research/idl/papers/ranking/ranking.html#ap2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065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800" kern="0" dirty="0">
              <a:latin typeface="Calibri" panose="020F0502020204030204" pitchFamily="34" charset="0"/>
            </a:endParaRPr>
          </a:p>
          <a:p>
            <a:endParaRPr lang="en-US" kern="0" dirty="0">
              <a:latin typeface="Calibri" panose="020F0502020204030204" pitchFamily="34" charset="0"/>
            </a:endParaRPr>
          </a:p>
          <a:p>
            <a:r>
              <a:rPr lang="en-US" sz="2400" kern="0" dirty="0">
                <a:latin typeface="Calibri" panose="020F0502020204030204" pitchFamily="34" charset="0"/>
              </a:rPr>
              <a:t>Any correspondence with Zipf’s law?</a:t>
            </a:r>
          </a:p>
          <a:p>
            <a:endParaRPr lang="en-US" sz="2400" kern="0" dirty="0"/>
          </a:p>
          <a:p>
            <a:endParaRPr lang="en-US" i="1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07693695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2238"/>
            <a:ext cx="7543800" cy="1295400"/>
          </a:xfrm>
        </p:spPr>
        <p:txBody>
          <a:bodyPr/>
          <a:lstStyle/>
          <a:p>
            <a:r>
              <a:rPr lang="en-US" dirty="0"/>
              <a:t>Empirical Testing of Zipf’s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1600200"/>
                <a:ext cx="5422125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5422125" cy="685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4461271"/>
                <a:ext cx="5353517" cy="1482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fName>
                            <m:e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61271"/>
                <a:ext cx="5353517" cy="1482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2533471"/>
                <a:ext cx="669785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1, 2, ….,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Check if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-1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Limitations? How about testing for 𝜽 = -1 below?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33471"/>
                <a:ext cx="6697859" cy="1938992"/>
              </a:xfrm>
              <a:prstGeom prst="rect">
                <a:avLst/>
              </a:prstGeom>
              <a:blipFill>
                <a:blip r:embed="rId4"/>
                <a:stretch>
                  <a:fillRect l="-1457" t="-2516" r="-45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58635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45031</TotalTime>
  <Words>1566</Words>
  <Application>Microsoft Office PowerPoint</Application>
  <PresentationFormat>On-screen Show (4:3)</PresentationFormat>
  <Paragraphs>261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Aharoni</vt:lpstr>
      <vt:lpstr>Arial</vt:lpstr>
      <vt:lpstr>Calibri</vt:lpstr>
      <vt:lpstr>Cambria Math</vt:lpstr>
      <vt:lpstr>Times New Roman</vt:lpstr>
      <vt:lpstr>Wingdings</vt:lpstr>
      <vt:lpstr>Network</vt:lpstr>
      <vt:lpstr>  Analytics for Unstructured Data NLP Fundamentals    MSBA, Fall 2023, Session 3, 31st August </vt:lpstr>
      <vt:lpstr>Linking Occurrence of Words to Zipf’s Law</vt:lpstr>
      <vt:lpstr>Word Distribution for Romeo &amp; Juliet</vt:lpstr>
      <vt:lpstr>PowerPoint Presentation</vt:lpstr>
      <vt:lpstr>PowerPoint Presentation</vt:lpstr>
      <vt:lpstr>Does Zipf’s Law Fit This Distribution? </vt:lpstr>
      <vt:lpstr>Hello Mr. Pareto!</vt:lpstr>
      <vt:lpstr>Connection to Pareto’s Law</vt:lpstr>
      <vt:lpstr>Empirical Testing of Zipf’s Law</vt:lpstr>
      <vt:lpstr>Dealing with Text</vt:lpstr>
      <vt:lpstr>Part-of-speech</vt:lpstr>
      <vt:lpstr>Tagging Tokens</vt:lpstr>
      <vt:lpstr>Unigrams Vs. Bi- or Trigrams</vt:lpstr>
      <vt:lpstr>Stemming &amp; Lemmatization</vt:lpstr>
      <vt:lpstr>Lemmatization</vt:lpstr>
      <vt:lpstr>From Unstructured to Structured Data </vt:lpstr>
      <vt:lpstr>Document Representation </vt:lpstr>
      <vt:lpstr>Using Relative Frequencies</vt:lpstr>
      <vt:lpstr>Classification with Text</vt:lpstr>
      <vt:lpstr>But Not All Words Are Created Equal</vt:lpstr>
      <vt:lpstr>Putting it Together</vt:lpstr>
      <vt:lpstr>Variations of TF</vt:lpstr>
      <vt:lpstr>Some Issues in Text Classification   </vt:lpstr>
      <vt:lpstr>But the Vocabulary Becomes Too Large &amp; Redundant</vt:lpstr>
      <vt:lpstr>Selecting Features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581</cp:revision>
  <cp:lastPrinted>2016-08-29T18:36:06Z</cp:lastPrinted>
  <dcterms:created xsi:type="dcterms:W3CDTF">2000-10-19T17:22:27Z</dcterms:created>
  <dcterms:modified xsi:type="dcterms:W3CDTF">2023-08-31T15:52:13Z</dcterms:modified>
</cp:coreProperties>
</file>