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6"/>
  </p:notesMasterIdLst>
  <p:handoutMasterIdLst>
    <p:handoutMasterId r:id="rId27"/>
  </p:handoutMasterIdLst>
  <p:sldIdLst>
    <p:sldId id="978" r:id="rId2"/>
    <p:sldId id="1146" r:id="rId3"/>
    <p:sldId id="1221" r:id="rId4"/>
    <p:sldId id="1222" r:id="rId5"/>
    <p:sldId id="1121" r:id="rId6"/>
    <p:sldId id="1122" r:id="rId7"/>
    <p:sldId id="1223" r:id="rId8"/>
    <p:sldId id="1224" r:id="rId9"/>
    <p:sldId id="1141" r:id="rId10"/>
    <p:sldId id="1147" r:id="rId11"/>
    <p:sldId id="1148" r:id="rId12"/>
    <p:sldId id="1149" r:id="rId13"/>
    <p:sldId id="1150" r:id="rId14"/>
    <p:sldId id="1154" r:id="rId15"/>
    <p:sldId id="1155" r:id="rId16"/>
    <p:sldId id="1156" r:id="rId17"/>
    <p:sldId id="1157" r:id="rId18"/>
    <p:sldId id="1151" r:id="rId19"/>
    <p:sldId id="1152" r:id="rId20"/>
    <p:sldId id="1153" r:id="rId21"/>
    <p:sldId id="1205" r:id="rId22"/>
    <p:sldId id="1206" r:id="rId23"/>
    <p:sldId id="1207" r:id="rId24"/>
    <p:sldId id="1208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54" d="100"/>
          <a:sy n="154" d="100"/>
        </p:scale>
        <p:origin x="200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9713" y="838200"/>
            <a:ext cx="7097713" cy="2295525"/>
          </a:xfrm>
        </p:spPr>
        <p:txBody>
          <a:bodyPr/>
          <a:lstStyle/>
          <a:p>
            <a:pPr algn="ctr"/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dirty="0">
                <a:latin typeface="Calibri" panose="020F0502020204030204" pitchFamily="34" charset="0"/>
                <a:cs typeface="Aharoni" panose="02010803020104030203" pitchFamily="2" charset="-79"/>
              </a:rPr>
            </a:br>
            <a:br>
              <a:rPr lang="en-US" sz="40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  <a:t>Document Clustering and Topic Modeling</a:t>
            </a:r>
            <a:b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br>
              <a:rPr lang="en-US" sz="28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b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2000" dirty="0">
                <a:latin typeface="Calibri" panose="020F0502020204030204" pitchFamily="34" charset="0"/>
                <a:cs typeface="Aharoni" panose="02010803020104030203" pitchFamily="2" charset="-79"/>
              </a:rPr>
              <a:t>Analytics for Unstructured Data</a:t>
            </a:r>
            <a:b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b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1800" dirty="0">
                <a:latin typeface="Calibri" panose="020F0502020204030204" pitchFamily="34" charset="0"/>
                <a:cs typeface="Aharoni" panose="02010803020104030203" pitchFamily="2" charset="-79"/>
              </a:rPr>
              <a:t>MSBA, Fall 2023</a:t>
            </a:r>
            <a:br>
              <a:rPr lang="en-US" sz="18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1800" dirty="0">
                <a:latin typeface="Calibri" panose="020F0502020204030204" pitchFamily="34" charset="0"/>
                <a:cs typeface="Aharoni" panose="02010803020104030203" pitchFamily="2" charset="-79"/>
              </a:rPr>
              <a:t>Session 8, 14</a:t>
            </a:r>
            <a:r>
              <a:rPr lang="en-US" sz="1800" baseline="30000" dirty="0">
                <a:latin typeface="Calibri" panose="020F0502020204030204" pitchFamily="34" charset="0"/>
                <a:cs typeface="Aharoni" panose="02010803020104030203" pitchFamily="2" charset="-79"/>
              </a:rPr>
              <a:t>th</a:t>
            </a:r>
            <a:r>
              <a:rPr lang="en-US" sz="1800" dirty="0">
                <a:latin typeface="Calibri" panose="020F0502020204030204" pitchFamily="34" charset="0"/>
                <a:cs typeface="Aharoni" panose="02010803020104030203" pitchFamily="2" charset="-79"/>
              </a:rPr>
              <a:t> September</a:t>
            </a:r>
            <a:b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endParaRPr lang="en-US" sz="180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010400" cy="2743200"/>
          </a:xfrm>
        </p:spPr>
        <p:txBody>
          <a:bodyPr/>
          <a:lstStyle/>
          <a:p>
            <a:pPr algn="l"/>
            <a:r>
              <a:rPr lang="en-US" sz="1800" dirty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David Bruton Jr. Centennial Chair Professor in Business 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McCombs School of Business, University of Texas at Austin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Email: </a:t>
            </a:r>
            <a:r>
              <a:rPr lang="en-US" sz="1600" b="1" dirty="0">
                <a:latin typeface="Calibri" panose="020F0502020204030204" pitchFamily="34" charset="0"/>
              </a:rPr>
              <a:t>anitesh.barua@mccombs.utexas.edu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9600"/>
            <a:ext cx="838200" cy="838200"/>
          </a:xfrm>
          <a:prstGeom prst="rect">
            <a:avLst/>
          </a:prstGeom>
        </p:spPr>
      </p:pic>
      <p:pic>
        <p:nvPicPr>
          <p:cNvPr id="2" name="Picture 2" descr="TikTok - Make Your Day - Apps on Google Play">
            <a:extLst>
              <a:ext uri="{FF2B5EF4-FFF2-40B4-BE49-F238E27FC236}">
                <a16:creationId xmlns:a16="http://schemas.microsoft.com/office/drawing/2014/main" id="{1BA3BD2D-CA92-4A3E-9E1B-A64C7F3F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03" y="1152080"/>
            <a:ext cx="784797" cy="75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teemit New Logo - Credit To The Owner, HD Png Download , Transparent Png  Image - PNGitem">
            <a:extLst>
              <a:ext uri="{FF2B5EF4-FFF2-40B4-BE49-F238E27FC236}">
                <a16:creationId xmlns:a16="http://schemas.microsoft.com/office/drawing/2014/main" id="{63590FFB-D7D5-49BC-99B9-647BD404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07" y="2317024"/>
            <a:ext cx="775411" cy="8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274766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 Document, 1 Topic?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What are the topics in these documents?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“I like to eat broccoli and bananas.”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“I ate a banana and spinach smoothie for breakfast.”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“Chinchillas and kittens are cute.”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“My sister adopted a kitten yesterday.”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“Look at this cute hamster munching on a piece of broccoli.”</a:t>
            </a:r>
          </a:p>
          <a:p>
            <a:r>
              <a:rPr lang="en-US" sz="2400" dirty="0">
                <a:latin typeface="Calibri" panose="020F0502020204030204" pitchFamily="34" charset="0"/>
              </a:rPr>
              <a:t>Latent Dirichlet Allocation (LDA): a way of automatically discovering </a:t>
            </a:r>
            <a:r>
              <a:rPr lang="en-US" sz="2400" b="1" dirty="0">
                <a:latin typeface="Calibri" panose="020F0502020204030204" pitchFamily="34" charset="0"/>
              </a:rPr>
              <a:t>topics</a:t>
            </a:r>
            <a:r>
              <a:rPr lang="en-US" sz="2400" dirty="0">
                <a:latin typeface="Calibri" panose="020F0502020204030204" pitchFamily="34" charset="0"/>
              </a:rPr>
              <a:t> that these sentences contain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Topics and their distributions are “latent”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477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E. Chen</a:t>
            </a:r>
          </a:p>
        </p:txBody>
      </p:sp>
    </p:spTree>
    <p:extLst>
      <p:ext uri="{BB962C8B-B14F-4D97-AF65-F5344CB8AC3E}">
        <p14:creationId xmlns:p14="http://schemas.microsoft.com/office/powerpoint/2010/main" val="71385525"/>
      </p:ext>
    </p:extLst>
  </p:cSld>
  <p:clrMapOvr>
    <a:masterClrMapping/>
  </p:clrMapOvr>
  <p:transition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</a:rPr>
              <a:t>Topics and words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Topic A</a:t>
            </a:r>
            <a:r>
              <a:rPr lang="en-US" sz="2000" dirty="0">
                <a:latin typeface="Calibri" panose="020F0502020204030204" pitchFamily="34" charset="0"/>
              </a:rPr>
              <a:t>: 30% broccoli, 15% bananas, 10% breakfast, 10% munching, …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Topic B</a:t>
            </a:r>
            <a:r>
              <a:rPr lang="en-US" sz="2000" dirty="0">
                <a:latin typeface="Calibri" panose="020F0502020204030204" pitchFamily="34" charset="0"/>
              </a:rPr>
              <a:t>: 20% chinchillas, 20% kittens, 20% cute, 15% hamster, …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Documents and topics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Documents 1 and 2: 100% Topic A</a:t>
            </a:r>
          </a:p>
          <a:p>
            <a:r>
              <a:rPr lang="en-US" sz="2400" dirty="0">
                <a:latin typeface="Calibri" panose="020F0502020204030204" pitchFamily="34" charset="0"/>
              </a:rPr>
              <a:t>Documents 3 and 4: 100% Topic B</a:t>
            </a:r>
          </a:p>
          <a:p>
            <a:r>
              <a:rPr lang="en-US" sz="2400" dirty="0">
                <a:latin typeface="Calibri" panose="020F0502020204030204" pitchFamily="34" charset="0"/>
              </a:rPr>
              <a:t>Document 5: 60% Topic A, 40% Topic B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6477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E. Chen</a:t>
            </a:r>
          </a:p>
        </p:txBody>
      </p:sp>
    </p:spTree>
    <p:extLst>
      <p:ext uri="{BB962C8B-B14F-4D97-AF65-F5344CB8AC3E}">
        <p14:creationId xmlns:p14="http://schemas.microsoft.com/office/powerpoint/2010/main" val="613321874"/>
      </p:ext>
    </p:extLst>
  </p:cSld>
  <p:clrMapOvr>
    <a:masterClrMapping/>
  </p:clrMapOvr>
  <p:transition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-457200"/>
            <a:ext cx="7543800" cy="1295400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66800"/>
            <a:ext cx="8960693" cy="47812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2600" y="1066799"/>
            <a:ext cx="4648200" cy="4857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1600200"/>
            <a:ext cx="12954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96200" y="1600200"/>
            <a:ext cx="14478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990600"/>
            <a:ext cx="2743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46069" y="64770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D. Blei</a:t>
            </a:r>
          </a:p>
        </p:txBody>
      </p:sp>
    </p:spTree>
    <p:extLst>
      <p:ext uri="{BB962C8B-B14F-4D97-AF65-F5344CB8AC3E}">
        <p14:creationId xmlns:p14="http://schemas.microsoft.com/office/powerpoint/2010/main" val="310039403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4411662"/>
          </a:xfrm>
        </p:spPr>
        <p:txBody>
          <a:bodyPr/>
          <a:lstStyle/>
          <a:p>
            <a:r>
              <a:rPr lang="en-US" sz="1600" dirty="0">
                <a:latin typeface="Calibri" panose="020F0502020204030204" pitchFamily="34" charset="0"/>
              </a:rPr>
              <a:t>LDA represents documents as </a:t>
            </a:r>
            <a:r>
              <a:rPr lang="en-US" sz="1600" b="1" dirty="0">
                <a:latin typeface="Calibri" panose="020F0502020204030204" pitchFamily="34" charset="0"/>
              </a:rPr>
              <a:t>mixtures of topics</a:t>
            </a:r>
            <a:r>
              <a:rPr lang="en-US" sz="1600" dirty="0">
                <a:latin typeface="Calibri" panose="020F0502020204030204" pitchFamily="34" charset="0"/>
              </a:rPr>
              <a:t> </a:t>
            </a:r>
          </a:p>
          <a:p>
            <a:r>
              <a:rPr lang="en-US" sz="1600" dirty="0">
                <a:latin typeface="Calibri" panose="020F0502020204030204" pitchFamily="34" charset="0"/>
              </a:rPr>
              <a:t>Topics contain words with certain probabilities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Documents were created as follows:</a:t>
            </a:r>
          </a:p>
          <a:p>
            <a:r>
              <a:rPr lang="en-US" sz="1600" dirty="0">
                <a:latin typeface="Calibri" panose="020F0502020204030204" pitchFamily="34" charset="0"/>
              </a:rPr>
              <a:t>For each document, the author decided on 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</a:rPr>
              <a:t>the number of words </a:t>
            </a:r>
            <a:r>
              <a:rPr lang="en-US" sz="1200" i="1" dirty="0">
                <a:latin typeface="Calibri" panose="020F0502020204030204" pitchFamily="34" charset="0"/>
              </a:rPr>
              <a:t>N</a:t>
            </a:r>
            <a:r>
              <a:rPr lang="en-US" sz="1200" dirty="0">
                <a:latin typeface="Calibri" panose="020F0502020204030204" pitchFamily="34" charset="0"/>
              </a:rPr>
              <a:t> (e.g., according to a Poisson distribution)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</a:rPr>
              <a:t>a topic mixture (according to a Dirichlet distribution over a set of </a:t>
            </a:r>
            <a:r>
              <a:rPr lang="en-US" sz="1200" i="1" dirty="0">
                <a:latin typeface="Calibri" panose="020F0502020204030204" pitchFamily="34" charset="0"/>
              </a:rPr>
              <a:t>K</a:t>
            </a:r>
            <a:r>
              <a:rPr lang="en-US" sz="1200" dirty="0">
                <a:latin typeface="Calibri" panose="020F0502020204030204" pitchFamily="34" charset="0"/>
              </a:rPr>
              <a:t> topics)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</a:rPr>
              <a:t>E.g., a document may have 1/3 </a:t>
            </a:r>
            <a:r>
              <a:rPr lang="en-US" sz="1200" b="1" dirty="0">
                <a:latin typeface="Calibri" panose="020F0502020204030204" pitchFamily="34" charset="0"/>
              </a:rPr>
              <a:t>food</a:t>
            </a:r>
            <a:r>
              <a:rPr lang="en-US" sz="1200" dirty="0">
                <a:latin typeface="Calibri" panose="020F0502020204030204" pitchFamily="34" charset="0"/>
              </a:rPr>
              <a:t> topic and 2/3 </a:t>
            </a:r>
            <a:r>
              <a:rPr lang="en-US" sz="1200" b="1" dirty="0">
                <a:latin typeface="Calibri" panose="020F0502020204030204" pitchFamily="34" charset="0"/>
              </a:rPr>
              <a:t>cute animals </a:t>
            </a:r>
            <a:r>
              <a:rPr lang="en-US" sz="1200" dirty="0">
                <a:latin typeface="Calibri" panose="020F0502020204030204" pitchFamily="34" charset="0"/>
              </a:rPr>
              <a:t>topic</a:t>
            </a:r>
          </a:p>
          <a:p>
            <a:r>
              <a:rPr lang="en-US" sz="1600" dirty="0">
                <a:latin typeface="Calibri" panose="020F0502020204030204" pitchFamily="34" charset="0"/>
              </a:rPr>
              <a:t>The author generated each word </a:t>
            </a:r>
            <a:r>
              <a:rPr lang="en-US" sz="1600" i="1" dirty="0">
                <a:latin typeface="Calibri" panose="020F0502020204030204" pitchFamily="34" charset="0"/>
              </a:rPr>
              <a:t>w</a:t>
            </a:r>
            <a:r>
              <a:rPr lang="en-US" sz="1600" i="1" baseline="-25000" dirty="0">
                <a:latin typeface="Calibri" panose="020F0502020204030204" pitchFamily="34" charset="0"/>
              </a:rPr>
              <a:t>id</a:t>
            </a:r>
            <a:r>
              <a:rPr lang="en-US" sz="1600" dirty="0">
                <a:latin typeface="Calibri" panose="020F0502020204030204" pitchFamily="34" charset="0"/>
              </a:rPr>
              <a:t> in document </a:t>
            </a:r>
            <a:r>
              <a:rPr lang="en-US" sz="1600" i="1" dirty="0">
                <a:latin typeface="Calibri" panose="020F0502020204030204" pitchFamily="34" charset="0"/>
              </a:rPr>
              <a:t>d</a:t>
            </a:r>
            <a:r>
              <a:rPr lang="en-US" sz="1600" dirty="0">
                <a:latin typeface="Calibri" panose="020F0502020204030204" pitchFamily="34" charset="0"/>
              </a:rPr>
              <a:t> by: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Choosing a topic (according to a multinomial distribution)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E.g., </a:t>
            </a:r>
            <a:r>
              <a:rPr lang="en-US" sz="1600" b="1" dirty="0">
                <a:latin typeface="Calibri" panose="020F0502020204030204" pitchFamily="34" charset="0"/>
              </a:rPr>
              <a:t>food</a:t>
            </a:r>
            <a:r>
              <a:rPr lang="en-US" sz="1600" dirty="0">
                <a:latin typeface="Calibri" panose="020F0502020204030204" pitchFamily="34" charset="0"/>
              </a:rPr>
              <a:t> topic with 1/3 probability &amp; </a:t>
            </a:r>
            <a:r>
              <a:rPr lang="en-US" sz="1600" b="1" dirty="0">
                <a:latin typeface="Calibri" panose="020F0502020204030204" pitchFamily="34" charset="0"/>
              </a:rPr>
              <a:t>cute animals </a:t>
            </a:r>
            <a:r>
              <a:rPr lang="en-US" sz="1600" dirty="0">
                <a:latin typeface="Calibri" panose="020F0502020204030204" pitchFamily="34" charset="0"/>
              </a:rPr>
              <a:t>with 2/3 probability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Generate the word itself (according to the topic’s multinomial distribution).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E.g., for the </a:t>
            </a:r>
            <a:r>
              <a:rPr lang="en-US" sz="1600" b="1" dirty="0">
                <a:latin typeface="Calibri" panose="020F0502020204030204" pitchFamily="34" charset="0"/>
              </a:rPr>
              <a:t>food</a:t>
            </a:r>
            <a:r>
              <a:rPr lang="en-US" sz="1600" dirty="0">
                <a:latin typeface="Calibri" panose="020F0502020204030204" pitchFamily="34" charset="0"/>
              </a:rPr>
              <a:t> topic, generate the word “broccoli” with 30% probability, “bananas” with 15% probability, etc.</a:t>
            </a:r>
          </a:p>
          <a:p>
            <a:r>
              <a:rPr lang="en-US" sz="1600" dirty="0">
                <a:latin typeface="Calibri" panose="020F0502020204030204" pitchFamily="34" charset="0"/>
              </a:rPr>
              <a:t>Assuming this generative model for a collection of documents, LDA then tries to backtrack from the documents to find a set of topics that are likely to have generated the collection.</a:t>
            </a: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6477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E. Chen</a:t>
            </a:r>
          </a:p>
        </p:txBody>
      </p:sp>
    </p:spTree>
    <p:extLst>
      <p:ext uri="{BB962C8B-B14F-4D97-AF65-F5344CB8AC3E}">
        <p14:creationId xmlns:p14="http://schemas.microsoft.com/office/powerpoint/2010/main" val="275635853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Collapsed Gibbs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have a set of documents.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the number of topics to discover.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 through each document, and use the Dirichlet distribution to assign each word in the document to one of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topics.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also do the initial assignment randomly, but it won’t be LDA anymore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3163" y="6477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E. Chen</a:t>
            </a:r>
          </a:p>
        </p:txBody>
      </p:sp>
    </p:spTree>
    <p:extLst>
      <p:ext uri="{BB962C8B-B14F-4D97-AF65-F5344CB8AC3E}">
        <p14:creationId xmlns:p14="http://schemas.microsoft.com/office/powerpoint/2010/main" val="421782118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7543800" cy="1295400"/>
          </a:xfrm>
        </p:spPr>
        <p:txBody>
          <a:bodyPr/>
          <a:lstStyle/>
          <a:p>
            <a:r>
              <a:rPr lang="en-US" sz="2800" dirty="0"/>
              <a:t>Iterations to Reassign Topics to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9338"/>
            <a:ext cx="8229600" cy="4411662"/>
          </a:xfrm>
        </p:spPr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each word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each topic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calculate</a:t>
            </a:r>
          </a:p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= proportion of assignments to topic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documents that come from this word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= proportion of words in document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that are currently assigned to topic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Reassign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 new topic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with probability: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*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is the probability that topic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generated word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 document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Resample the current word’s topic with this probability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Assumption: All topic assignments except for the current word in question are correct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8382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81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Words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document X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Veggies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38600" y="838200"/>
          <a:ext cx="274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81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Words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document Y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23163" y="6477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E. Chen</a:t>
            </a:r>
          </a:p>
        </p:txBody>
      </p:sp>
    </p:spTree>
    <p:extLst>
      <p:ext uri="{BB962C8B-B14F-4D97-AF65-F5344CB8AC3E}">
        <p14:creationId xmlns:p14="http://schemas.microsoft.com/office/powerpoint/2010/main" val="10188149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67715" y="3350053"/>
            <a:ext cx="852617" cy="86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 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 3</a:t>
            </a:r>
          </a:p>
        </p:txBody>
      </p:sp>
      <p:sp>
        <p:nvSpPr>
          <p:cNvPr id="5" name="Oval 4"/>
          <p:cNvSpPr/>
          <p:nvPr/>
        </p:nvSpPr>
        <p:spPr>
          <a:xfrm>
            <a:off x="3478432" y="3350053"/>
            <a:ext cx="1223325" cy="12696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 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 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 6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 7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 10</a:t>
            </a:r>
          </a:p>
        </p:txBody>
      </p:sp>
      <p:sp>
        <p:nvSpPr>
          <p:cNvPr id="6" name="Oval 5"/>
          <p:cNvSpPr/>
          <p:nvPr/>
        </p:nvSpPr>
        <p:spPr>
          <a:xfrm>
            <a:off x="5888004" y="3149255"/>
            <a:ext cx="945292" cy="9700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 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 8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600" y="2685361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Important words:</a:t>
            </a:r>
          </a:p>
          <a:p>
            <a:r>
              <a:rPr lang="en-US" sz="1400" dirty="0"/>
              <a:t>politics, election, president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7719" y="42922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0" y="2761561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Important words:</a:t>
            </a:r>
          </a:p>
          <a:p>
            <a:r>
              <a:rPr lang="en-US" sz="1400" dirty="0"/>
              <a:t>jobs, rust, outsourcing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0218" y="2609161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Important words:</a:t>
            </a:r>
          </a:p>
          <a:p>
            <a:r>
              <a:rPr lang="en-US" sz="1400" dirty="0"/>
              <a:t>illegal, terrorism, wall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6404" y="4659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4144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3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/>
              <a:t>Clustering Vs. Topic Modeling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A document must belong to one cluster only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Cluster described by words unique to that cluster</a:t>
            </a:r>
          </a:p>
        </p:txBody>
      </p:sp>
    </p:spTree>
    <p:extLst>
      <p:ext uri="{BB962C8B-B14F-4D97-AF65-F5344CB8AC3E}">
        <p14:creationId xmlns:p14="http://schemas.microsoft.com/office/powerpoint/2010/main" val="235543588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0" grpId="0"/>
      <p:bldP spid="11" grpId="0"/>
      <p:bldP spid="12" grpId="0"/>
      <p:bldP spid="13" grpId="0"/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34182" y="2952236"/>
            <a:ext cx="852617" cy="8618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405447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Important words:</a:t>
            </a:r>
          </a:p>
          <a:p>
            <a:r>
              <a:rPr lang="en-US" sz="1400" dirty="0"/>
              <a:t>politics, election, president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5100" y="3733800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2375071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Important words:</a:t>
            </a:r>
          </a:p>
          <a:p>
            <a:r>
              <a:rPr lang="en-US" sz="1400" dirty="0"/>
              <a:t>jobs, rust, outsourcing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6685" y="2375071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Important words:</a:t>
            </a:r>
          </a:p>
          <a:p>
            <a:r>
              <a:rPr lang="en-US" sz="1400" dirty="0"/>
              <a:t>illegal, terrorism, wall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3745468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5700" y="3745468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3</a:t>
            </a:r>
          </a:p>
        </p:txBody>
      </p:sp>
      <p:sp>
        <p:nvSpPr>
          <p:cNvPr id="9" name="Oval 8"/>
          <p:cNvSpPr/>
          <p:nvPr/>
        </p:nvSpPr>
        <p:spPr>
          <a:xfrm>
            <a:off x="4059195" y="2949144"/>
            <a:ext cx="852617" cy="86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22416" y="2952231"/>
            <a:ext cx="852617" cy="8618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94825" y="4731608"/>
            <a:ext cx="806273" cy="469556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Doc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00156" y="5025080"/>
            <a:ext cx="806273" cy="4695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Doc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69867" y="4960208"/>
            <a:ext cx="806273" cy="469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02193" y="5074508"/>
            <a:ext cx="806273" cy="46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Doc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3693" y="4909237"/>
            <a:ext cx="806273" cy="4695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Doc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0855" y="5550244"/>
            <a:ext cx="806273" cy="46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 6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76518" y="4055634"/>
            <a:ext cx="98150" cy="592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286000" y="4103132"/>
            <a:ext cx="914267" cy="806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56700" y="4055634"/>
            <a:ext cx="2002495" cy="633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572001" y="4171435"/>
            <a:ext cx="33986" cy="816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800862" y="4122008"/>
            <a:ext cx="734972" cy="937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05987" y="4089545"/>
            <a:ext cx="2106544" cy="870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6933693" y="4107333"/>
            <a:ext cx="344696" cy="816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486799" y="4103132"/>
            <a:ext cx="4794673" cy="814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059196" y="4122007"/>
            <a:ext cx="262060" cy="140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66061" y="4299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70%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73069" y="42800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30%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Completely different approach</a:t>
            </a:r>
          </a:p>
          <a:p>
            <a:r>
              <a:rPr lang="en-US" sz="2000" dirty="0">
                <a:latin typeface="Calibri" panose="020F0502020204030204" pitchFamily="34" charset="0"/>
              </a:rPr>
              <a:t>May come up with the same keywords as clustering</a:t>
            </a:r>
          </a:p>
          <a:p>
            <a:r>
              <a:rPr lang="en-US" sz="2000" dirty="0">
                <a:latin typeface="Calibri" panose="020F0502020204030204" pitchFamily="34" charset="0"/>
              </a:rPr>
              <a:t>But a document can have more than one topic</a:t>
            </a:r>
          </a:p>
        </p:txBody>
      </p:sp>
    </p:spTree>
    <p:extLst>
      <p:ext uri="{BB962C8B-B14F-4D97-AF65-F5344CB8AC3E}">
        <p14:creationId xmlns:p14="http://schemas.microsoft.com/office/powerpoint/2010/main" val="8454963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8" grpId="0"/>
      <p:bldP spid="39" grpId="0"/>
      <p:bldP spid="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685800"/>
            <a:ext cx="7543800" cy="1295400"/>
          </a:xfrm>
        </p:spPr>
        <p:txBody>
          <a:bodyPr/>
          <a:lstStyle/>
          <a:p>
            <a:r>
              <a:rPr lang="en-US" dirty="0"/>
              <a:t>Visual Representation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7" y="630864"/>
            <a:ext cx="7852893" cy="4322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8003" y="5373469"/>
            <a:ext cx="601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Rectangles indicate that the activities inside are repeated</a:t>
            </a:r>
          </a:p>
          <a:p>
            <a:r>
              <a:rPr lang="en-US" dirty="0"/>
              <a:t>Shaded circle is observed, others are latent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1851" y="64886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D. Blei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24000" y="3810000"/>
            <a:ext cx="5334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4419600"/>
            <a:ext cx="190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distribution</a:t>
            </a:r>
          </a:p>
          <a:p>
            <a:r>
              <a:rPr lang="en-US" dirty="0"/>
              <a:t>(Dirichlet)</a:t>
            </a:r>
          </a:p>
        </p:txBody>
      </p:sp>
      <p:cxnSp>
        <p:nvCxnSpPr>
          <p:cNvPr id="12" name="Straight Arrow Connector 11"/>
          <p:cNvCxnSpPr>
            <a:stCxn id="16" idx="3"/>
          </p:cNvCxnSpPr>
          <p:nvPr/>
        </p:nvCxnSpPr>
        <p:spPr>
          <a:xfrm>
            <a:off x="1429340" y="3105835"/>
            <a:ext cx="1542460" cy="53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76200" y="2782669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a topic</a:t>
            </a:r>
          </a:p>
          <a:p>
            <a:r>
              <a:rPr lang="en-US" dirty="0"/>
              <a:t>(Multinomial)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76800" y="905470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multinomial dist.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over words for topic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905470"/>
                <a:ext cx="4572000" cy="923330"/>
              </a:xfrm>
              <a:prstGeom prst="rect">
                <a:avLst/>
              </a:prstGeom>
              <a:blipFill>
                <a:blip r:embed="rId3"/>
                <a:stretch>
                  <a:fillRect l="-1067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5486400" y="1828800"/>
            <a:ext cx="304800" cy="152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600200" y="4724400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e>
                        <m:r>
                          <a:rPr lang="el-GR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72440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18224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dirty="0"/>
              <a:t>The Inference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3" y="1143000"/>
            <a:ext cx="7431157" cy="2044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4978" y="3276600"/>
                <a:ext cx="6430222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Want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know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78" y="3276600"/>
                <a:ext cx="6430222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4191000"/>
                <a:ext cx="79248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ut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         which can be written as: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91000"/>
                <a:ext cx="7924800" cy="1200329"/>
              </a:xfrm>
              <a:prstGeom prst="rect">
                <a:avLst/>
              </a:prstGeom>
              <a:blipFill>
                <a:blip r:embed="rId4"/>
                <a:stretch>
                  <a:fillRect t="-49490" r="-154" b="-14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270010"/>
            <a:ext cx="6684024" cy="10545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29451" y="64770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D. Blei</a:t>
            </a:r>
          </a:p>
        </p:txBody>
      </p:sp>
    </p:spTree>
    <p:extLst>
      <p:ext uri="{BB962C8B-B14F-4D97-AF65-F5344CB8AC3E}">
        <p14:creationId xmlns:p14="http://schemas.microsoft.com/office/powerpoint/2010/main" val="699579254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Useful in reducing a large number of diverse documents into groups, topics and themes.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Often uses cluster centroid to assess intra- and inter-cluster similarity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Euclidean distance or cosine similarity commonly deployed</a:t>
            </a:r>
          </a:p>
          <a:p>
            <a:r>
              <a:rPr lang="en-US" sz="2000" dirty="0">
                <a:latin typeface="Calibri" panose="020F0502020204030204" pitchFamily="34" charset="0"/>
              </a:rPr>
              <a:t>Unsupervised method</a:t>
            </a:r>
          </a:p>
        </p:txBody>
      </p:sp>
    </p:spTree>
    <p:extLst>
      <p:ext uri="{BB962C8B-B14F-4D97-AF65-F5344CB8AC3E}">
        <p14:creationId xmlns:p14="http://schemas.microsoft.com/office/powerpoint/2010/main" val="310110988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7696200" cy="1295400"/>
          </a:xfrm>
        </p:spPr>
        <p:txBody>
          <a:bodyPr/>
          <a:lstStyle/>
          <a:p>
            <a:r>
              <a:rPr lang="en-US" dirty="0"/>
              <a:t>Where Does Dirichlet Come 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752600"/>
            <a:ext cx="85177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Blei et al. (2003) introduced a Dirichlet prior on </a:t>
            </a:r>
            <a:r>
              <a:rPr lang="el-GR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 density function of a K dimensional Dirichlet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distribution over the multinomial distribution </a:t>
            </a:r>
            <a:r>
              <a:rPr lang="el-GR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(</a:t>
            </a:r>
            <a:r>
              <a:rPr lang="el-GR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,…..,</a:t>
            </a:r>
            <a:r>
              <a:rPr lang="el-GR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θ</a:t>
            </a:r>
            <a:r>
              <a:rPr lang="en-US" sz="24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800" y="2971800"/>
                <a:ext cx="5802935" cy="1352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𝜞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𝜞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71800"/>
                <a:ext cx="5802935" cy="1352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7200" y="4602540"/>
            <a:ext cx="71915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Multivariate generalization of the Beta distribution</a:t>
            </a:r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Conjugate prior of the Multinomial distribution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Used as prior distribution in Bayesian stats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8051" y="64770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D. Blei</a:t>
            </a:r>
          </a:p>
        </p:txBody>
      </p:sp>
    </p:spTree>
    <p:extLst>
      <p:ext uri="{BB962C8B-B14F-4D97-AF65-F5344CB8AC3E}">
        <p14:creationId xmlns:p14="http://schemas.microsoft.com/office/powerpoint/2010/main" val="2107269558"/>
      </p:ext>
    </p:extLst>
  </p:cSld>
  <p:clrMapOvr>
    <a:masterClrMapping/>
  </p:clrMapOvr>
  <p:transition>
    <p:pull dir="l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 Project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37288"/>
      </p:ext>
    </p:extLst>
  </p:cSld>
  <p:clrMapOvr>
    <a:masterClrMapping/>
  </p:clrMapOvr>
  <p:transition>
    <p:pull dir="l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35896"/>
      </p:ext>
    </p:extLst>
  </p:cSld>
  <p:clrMapOvr>
    <a:masterClrMapping/>
  </p:clrMapOvr>
  <p:transition>
    <p:pull dir="l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0629"/>
      </p:ext>
    </p:extLst>
  </p:cSld>
  <p:clrMapOvr>
    <a:masterClrMapping/>
  </p:clrMapOvr>
  <p:transition>
    <p:pull dir="l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39837"/>
      </p:ext>
    </p:extLst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 Example: Clustering Top 100 Movies Based on Synopses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Tokenize and stem/lemmatize each synopsis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 corpus into vector space using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tf-idf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 Euclidean distance or cosine similarity between each document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Cluster using k-means clustering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 MDS and visualize with distance or similarity (not a part of clustering)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5502" y="6400800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http://brandonrose.org/clustering</a:t>
            </a:r>
          </a:p>
        </p:txBody>
      </p:sp>
    </p:spTree>
    <p:extLst>
      <p:ext uri="{BB962C8B-B14F-4D97-AF65-F5344CB8AC3E}">
        <p14:creationId xmlns:p14="http://schemas.microsoft.com/office/powerpoint/2010/main" val="362873397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0"/>
            <a:ext cx="8153400" cy="1295400"/>
          </a:xfrm>
        </p:spPr>
        <p:txBody>
          <a:bodyPr/>
          <a:lstStyle/>
          <a:p>
            <a:r>
              <a:rPr lang="en-US" sz="3200" dirty="0"/>
              <a:t>Clustering &amp; MDS of </a:t>
            </a:r>
            <a:br>
              <a:rPr lang="en-US" sz="3200" dirty="0"/>
            </a:br>
            <a:r>
              <a:rPr lang="en-US" sz="3200" dirty="0"/>
              <a:t>IMDb Top 100 Movies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52182"/>
            <a:ext cx="8295873" cy="4291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6400800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http://harrywang.github.io/document_clustering/</a:t>
            </a:r>
          </a:p>
        </p:txBody>
      </p:sp>
    </p:spTree>
    <p:extLst>
      <p:ext uri="{BB962C8B-B14F-4D97-AF65-F5344CB8AC3E}">
        <p14:creationId xmlns:p14="http://schemas.microsoft.com/office/powerpoint/2010/main" val="3769072406"/>
      </p:ext>
    </p:extLst>
  </p:cSld>
  <p:clrMapOvr>
    <a:masterClrMapping/>
  </p:clrMapOvr>
  <p:transition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7543800" cy="1295400"/>
          </a:xfrm>
        </p:spPr>
        <p:txBody>
          <a:bodyPr/>
          <a:lstStyle/>
          <a:p>
            <a:r>
              <a:rPr lang="en-US" sz="3200" dirty="0"/>
              <a:t>External Evaluation of Clusters (for Classification)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271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Relevant when class information is available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040" y="1657052"/>
            <a:ext cx="7552773" cy="1610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</a:rPr>
              <a:t>n = </a:t>
            </a:r>
            <a:r>
              <a:rPr lang="en-US" sz="2000" dirty="0">
                <a:latin typeface="Calibri" panose="020F0502020204030204" pitchFamily="34" charset="0"/>
              </a:rPr>
              <a:t>number of documents</a:t>
            </a:r>
          </a:p>
          <a:p>
            <a:r>
              <a:rPr lang="en-US" sz="2000" i="1" dirty="0">
                <a:latin typeface="Calibri" panose="020F0502020204030204" pitchFamily="34" charset="0"/>
              </a:rPr>
              <a:t>q = </a:t>
            </a:r>
            <a:r>
              <a:rPr lang="en-US" sz="2000" dirty="0">
                <a:latin typeface="Calibri" panose="020F0502020204030204" pitchFamily="34" charset="0"/>
              </a:rPr>
              <a:t>number of classes in data (e.g., negative, neutral, positive)</a:t>
            </a:r>
          </a:p>
          <a:p>
            <a:r>
              <a:rPr lang="en-US" sz="2000" i="1" dirty="0">
                <a:latin typeface="Calibri" panose="020F0502020204030204" pitchFamily="34" charset="0"/>
              </a:rPr>
              <a:t>n</a:t>
            </a:r>
            <a:r>
              <a:rPr lang="en-US" sz="2000" i="1" baseline="30000" dirty="0">
                <a:latin typeface="Calibri" panose="020F0502020204030204" pitchFamily="34" charset="0"/>
              </a:rPr>
              <a:t>i</a:t>
            </a:r>
            <a:r>
              <a:rPr lang="en-US" sz="2000" i="1" baseline="-25000" dirty="0">
                <a:latin typeface="Calibri" panose="020F0502020204030204" pitchFamily="34" charset="0"/>
              </a:rPr>
              <a:t>r </a:t>
            </a:r>
            <a:r>
              <a:rPr lang="en-US" sz="2000" dirty="0">
                <a:latin typeface="Calibri" panose="020F0502020204030204" pitchFamily="34" charset="0"/>
              </a:rPr>
              <a:t>is the number of documents of the </a:t>
            </a:r>
            <a:r>
              <a:rPr lang="en-US" sz="2000" i="1" baseline="30000" dirty="0">
                <a:latin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</a:rPr>
              <a:t>th</a:t>
            </a:r>
            <a:r>
              <a:rPr lang="en-US" sz="2000" i="1" dirty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class assigned to </a:t>
            </a:r>
            <a:r>
              <a:rPr lang="en-US" sz="2000" i="1" baseline="30000" dirty="0">
                <a:latin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</a:rPr>
              <a:t>th cluster </a:t>
            </a:r>
            <a:r>
              <a:rPr lang="en-US" sz="2000" i="1" dirty="0">
                <a:latin typeface="Calibri" panose="020F0502020204030204" pitchFamily="34" charset="0"/>
              </a:rPr>
              <a:t>S</a:t>
            </a:r>
            <a:r>
              <a:rPr lang="en-US" sz="2000" i="1" baseline="-25000" dirty="0">
                <a:latin typeface="Calibri" panose="020F0502020204030204" pitchFamily="34" charset="0"/>
              </a:rPr>
              <a:t>r 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i="1" dirty="0">
                <a:latin typeface="Calibri" panose="020F0502020204030204" pitchFamily="34" charset="0"/>
              </a:rPr>
              <a:t>n</a:t>
            </a:r>
            <a:r>
              <a:rPr lang="en-US" sz="2000" i="1" baseline="-25000" dirty="0">
                <a:latin typeface="Calibri" panose="020F0502020204030204" pitchFamily="34" charset="0"/>
              </a:rPr>
              <a:t>r </a:t>
            </a:r>
            <a:r>
              <a:rPr lang="en-US" sz="2000" dirty="0">
                <a:latin typeface="Calibri" panose="020F0502020204030204" pitchFamily="34" charset="0"/>
              </a:rPr>
              <a:t>is the # documents in cluster </a:t>
            </a:r>
            <a:r>
              <a:rPr lang="en-US" sz="2000" i="1" dirty="0" err="1">
                <a:latin typeface="Calibri" panose="020F0502020204030204" pitchFamily="34" charset="0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</a:rPr>
              <a:t>r</a:t>
            </a:r>
            <a:r>
              <a:rPr lang="en-US" sz="2000" i="1" baseline="-25000" dirty="0">
                <a:latin typeface="Calibri" panose="020F0502020204030204" pitchFamily="34" charset="0"/>
              </a:rPr>
              <a:t> </a:t>
            </a:r>
          </a:p>
          <a:p>
            <a:r>
              <a:rPr lang="en-US" sz="2800" i="1" baseline="-25000" dirty="0">
                <a:latin typeface="Calibri" panose="020F0502020204030204" pitchFamily="34" charset="0"/>
              </a:rPr>
              <a:t>k </a:t>
            </a:r>
            <a:r>
              <a:rPr lang="en-US" sz="2800" baseline="-25000" dirty="0">
                <a:latin typeface="Calibri" panose="020F0502020204030204" pitchFamily="34" charset="0"/>
              </a:rPr>
              <a:t>clusters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3638490"/>
            <a:ext cx="3746500" cy="87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0341" y="3867090"/>
            <a:ext cx="1699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Entropy of </a:t>
            </a:r>
            <a:r>
              <a:rPr lang="en-US" sz="2000" i="1" dirty="0">
                <a:latin typeface="Calibri" panose="020F0502020204030204" pitchFamily="34" charset="0"/>
              </a:rPr>
              <a:t>S</a:t>
            </a:r>
            <a:r>
              <a:rPr lang="en-US" sz="2000" i="1" baseline="-25000" dirty="0">
                <a:latin typeface="Calibri" panose="020F0502020204030204" pitchFamily="34" charset="0"/>
              </a:rPr>
              <a:t>r </a:t>
            </a:r>
            <a:r>
              <a:rPr lang="en-US" sz="2000" dirty="0">
                <a:latin typeface="Calibri" panose="020F0502020204030204" pitchFamily="34" charset="0"/>
              </a:rPr>
              <a:t>is</a:t>
            </a:r>
            <a:endParaRPr lang="en-US" sz="2000" i="1" baseline="-25000" dirty="0">
              <a:latin typeface="Calibri" panose="020F050202020403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629091"/>
            <a:ext cx="273963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4793158"/>
            <a:ext cx="2561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Entropy of clustering is</a:t>
            </a:r>
            <a:endParaRPr lang="en-US" sz="2000" i="1" baseline="-250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848290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Observations?</a:t>
            </a:r>
          </a:p>
        </p:txBody>
      </p:sp>
    </p:spTree>
    <p:extLst>
      <p:ext uri="{BB962C8B-B14F-4D97-AF65-F5344CB8AC3E}">
        <p14:creationId xmlns:p14="http://schemas.microsoft.com/office/powerpoint/2010/main" val="160402628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 Alternative to Entropy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3408680"/>
            <a:ext cx="2590800" cy="78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2514600" cy="62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630269"/>
            <a:ext cx="22485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Purity of a cluster </a:t>
            </a:r>
            <a:r>
              <a:rPr lang="en-US" sz="2000" i="1" dirty="0">
                <a:latin typeface="Calibri" panose="020F0502020204030204" pitchFamily="34" charset="0"/>
              </a:rPr>
              <a:t>S</a:t>
            </a:r>
            <a:r>
              <a:rPr lang="en-US" sz="2000" i="1" baseline="-25000" dirty="0">
                <a:latin typeface="Calibri" panose="020F0502020204030204" pitchFamily="34" charset="0"/>
              </a:rPr>
              <a:t>r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581400"/>
            <a:ext cx="23302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Purity of a clustering</a:t>
            </a:r>
            <a:endParaRPr lang="en-US" sz="2000" i="1" baseline="-25000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16668"/>
            <a:ext cx="7035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Cluster purity: What % of a cluster belongs to the dominant class?</a:t>
            </a:r>
          </a:p>
        </p:txBody>
      </p:sp>
    </p:spTree>
    <p:extLst>
      <p:ext uri="{BB962C8B-B14F-4D97-AF65-F5344CB8AC3E}">
        <p14:creationId xmlns:p14="http://schemas.microsoft.com/office/powerpoint/2010/main" val="1862182882"/>
      </p:ext>
    </p:extLst>
  </p:cSld>
  <p:clrMapOvr>
    <a:masterClrMapping/>
  </p:clrMapOvr>
  <p:transition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searching for documents of a particular class. Clustering yields the results.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TP: Assigns two _________ docs to ______ cluster(s)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TN: Assigns two _______ docs to _______ cluster(s)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FP: Assigns two ______ docs to ______ cluster(s)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FN: Assigns two ______ docs to ______ cluster(s)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 Index (RI) = (TP + TN) / (TP + FP + TN + FN)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24600"/>
            <a:ext cx="90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https://nlp.stanford.edu/IR-book/html/htmledition/evaluation-of-clustering-1.html</a:t>
            </a:r>
          </a:p>
        </p:txBody>
      </p:sp>
    </p:spTree>
    <p:extLst>
      <p:ext uri="{BB962C8B-B14F-4D97-AF65-F5344CB8AC3E}">
        <p14:creationId xmlns:p14="http://schemas.microsoft.com/office/powerpoint/2010/main" val="2834026423"/>
      </p:ext>
    </p:extLst>
  </p:cSld>
  <p:clrMapOvr>
    <a:masterClrMapping/>
  </p:clrMapOvr>
  <p:transition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Rand Index (RI) Calculation</a:t>
            </a:r>
          </a:p>
        </p:txBody>
      </p:sp>
      <p:graphicFrame>
        <p:nvGraphicFramePr>
          <p:cNvPr id="864259" name="Group 3"/>
          <p:cNvGraphicFramePr>
            <a:graphicFrameLocks noGrp="1"/>
          </p:cNvGraphicFramePr>
          <p:nvPr>
            <p:ph idx="1"/>
          </p:nvPr>
        </p:nvGraphicFramePr>
        <p:xfrm>
          <a:off x="685800" y="1219200"/>
          <a:ext cx="7772400" cy="48768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document pairs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Assigned to same cluster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Assigned to different clusters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Same class in ground truth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A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classes in ground truth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A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557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919762889"/>
      </p:ext>
    </p:extLst>
  </p:cSld>
  <p:clrMapOvr>
    <a:masterClrMapping/>
  </p:clrMapOvr>
  <p:transition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441166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TP = 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FP = 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TN = 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FN = 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 = 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685800" y="11430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05175" y="11430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227763" y="11430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800" dirty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38238" y="3238500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I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652838" y="3238500"/>
            <a:ext cx="1330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Cluster II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699250" y="3238500"/>
            <a:ext cx="1260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Cluster III</a:t>
            </a:r>
          </a:p>
        </p:txBody>
      </p:sp>
    </p:spTree>
    <p:extLst>
      <p:ext uri="{BB962C8B-B14F-4D97-AF65-F5344CB8AC3E}">
        <p14:creationId xmlns:p14="http://schemas.microsoft.com/office/powerpoint/2010/main" val="2346043863"/>
      </p:ext>
    </p:extLst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45858</TotalTime>
  <Words>1361</Words>
  <Application>Microsoft Office PowerPoint</Application>
  <PresentationFormat>On-screen Show (4:3)</PresentationFormat>
  <Paragraphs>223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Aharoni</vt:lpstr>
      <vt:lpstr>Arial</vt:lpstr>
      <vt:lpstr>Calibri</vt:lpstr>
      <vt:lpstr>Cambria Math</vt:lpstr>
      <vt:lpstr>Lucida Sans</vt:lpstr>
      <vt:lpstr>Times New Roman</vt:lpstr>
      <vt:lpstr>Wingdings</vt:lpstr>
      <vt:lpstr>Network</vt:lpstr>
      <vt:lpstr>    Document Clustering and Topic Modeling   Analytics for Unstructured Data  MSBA, Fall 2023 Session 8, 14th September </vt:lpstr>
      <vt:lpstr>Document Clustering</vt:lpstr>
      <vt:lpstr>An Example: Clustering Top 100 Movies Based on Synopses</vt:lpstr>
      <vt:lpstr>Clustering &amp; MDS of  IMDb Top 100 Movies</vt:lpstr>
      <vt:lpstr>External Evaluation of Clusters (for Classification)</vt:lpstr>
      <vt:lpstr>An Alternative to Entropy</vt:lpstr>
      <vt:lpstr>A Different Measure</vt:lpstr>
      <vt:lpstr>Rand Index (RI) Calculation</vt:lpstr>
      <vt:lpstr>An Example</vt:lpstr>
      <vt:lpstr>1 Document, 1 Topic?</vt:lpstr>
      <vt:lpstr>The Key Ideas</vt:lpstr>
      <vt:lpstr>A Simple Example</vt:lpstr>
      <vt:lpstr>LDA Assumptions</vt:lpstr>
      <vt:lpstr>Using Collapsed Gibbs Sampling</vt:lpstr>
      <vt:lpstr>Iterations to Reassign Topics to Words</vt:lpstr>
      <vt:lpstr>Clustering Vs. Topic Modeling</vt:lpstr>
      <vt:lpstr>Topic Modeling</vt:lpstr>
      <vt:lpstr>Visual Representation</vt:lpstr>
      <vt:lpstr>The Inference Problem</vt:lpstr>
      <vt:lpstr>Where Does Dirichlet Come In?</vt:lpstr>
      <vt:lpstr>Exemplar Project 2</vt:lpstr>
      <vt:lpstr>PowerPoint Presentation</vt:lpstr>
      <vt:lpstr>PowerPoint Presentation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Barfua</cp:lastModifiedBy>
  <cp:revision>583</cp:revision>
  <cp:lastPrinted>2014-03-05T16:29:33Z</cp:lastPrinted>
  <dcterms:created xsi:type="dcterms:W3CDTF">2000-10-19T17:22:27Z</dcterms:created>
  <dcterms:modified xsi:type="dcterms:W3CDTF">2023-09-14T12:52:47Z</dcterms:modified>
</cp:coreProperties>
</file>