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9"/>
  </p:notesMasterIdLst>
  <p:handoutMasterIdLst>
    <p:handoutMasterId r:id="rId30"/>
  </p:handoutMasterIdLst>
  <p:sldIdLst>
    <p:sldId id="978" r:id="rId2"/>
    <p:sldId id="1156" r:id="rId3"/>
    <p:sldId id="1157" r:id="rId4"/>
    <p:sldId id="1158" r:id="rId5"/>
    <p:sldId id="1159" r:id="rId6"/>
    <p:sldId id="1160" r:id="rId7"/>
    <p:sldId id="1161" r:id="rId8"/>
    <p:sldId id="1165" r:id="rId9"/>
    <p:sldId id="1166" r:id="rId10"/>
    <p:sldId id="1146" r:id="rId11"/>
    <p:sldId id="1147" r:id="rId12"/>
    <p:sldId id="1169" r:id="rId13"/>
    <p:sldId id="1141" r:id="rId14"/>
    <p:sldId id="1148" r:id="rId15"/>
    <p:sldId id="1142" r:id="rId16"/>
    <p:sldId id="1150" r:id="rId17"/>
    <p:sldId id="1152" r:id="rId18"/>
    <p:sldId id="1151" r:id="rId19"/>
    <p:sldId id="1153" r:id="rId20"/>
    <p:sldId id="1170" r:id="rId21"/>
    <p:sldId id="1154" r:id="rId22"/>
    <p:sldId id="1171" r:id="rId23"/>
    <p:sldId id="1155" r:id="rId24"/>
    <p:sldId id="1149" r:id="rId25"/>
    <p:sldId id="1162" r:id="rId26"/>
    <p:sldId id="1163" r:id="rId27"/>
    <p:sldId id="1164" r:id="rId2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54" d="100"/>
          <a:sy n="154" d="100"/>
        </p:scale>
        <p:origin x="200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7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jalammar.github.io/illustrated-word2vec/?fbclid=IwAR2CW3N9udeCAboUE_PtHM5rCjY6vCgNGwx3DUE76boVHMEl0MqJigVIBdc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5" Type="http://schemas.openxmlformats.org/officeDocument/2006/relationships/hyperlink" Target="https://web.stanford.edu/class/cs224n/materials/Gensim%20word%20vector%20visualization.html" TargetMode="External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hyperlink" Target="https://www.shanelynn.ie/get-busy-with-word-embeddings-introductio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mmar.github.io/illustrated-word2vec/?fbclid=IwAR2CW3N9udeCAboUE_PtHM5rCjY6vCgNGwx3DUE76boVHMEl0MqJigVIBd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word2vec/?fbclid=IwAR2CW3N9udeCAboUE_PtHM5rCjY6vCgNGwx3DUE76boVHMEl0MqJigVIBdc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lammar.github.io/illustrated-word2vec/?fbclid=IwAR2CW3N9udeCAboUE_PtHM5rCjY6vCgNGwx3DUE76boVHMEl0MqJigVIBd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alammar.github.io/illustrated-word2vec/?fbclid=IwAR2CW3N9udeCAboUE_PtHM5rCjY6vCgNGwx3DUE76boVHMEl0MqJigVIBd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jalammar.github.io/illustrated-word2vec/?fbclid=IwAR2CW3N9udeCAboUE_PtHM5rCjY6vCgNGwx3DUE76boVHMEl0MqJigVIBdc" TargetMode="Externa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word2vec/?fbclid=IwAR2CW3N9udeCAboUE_PtHM5rCjY6vCgNGwx3DUE76boVHMEl0MqJigVIBdc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alammar.github.io/illustrated-word2vec/?fbclid=IwAR2CW3N9udeCAboUE_PtHM5rCjY6vCgNGwx3DUE76boVHMEl0MqJigVIBd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lammar.github.io/illustrated-word2vec/?fbclid=IwAR2CW3N9udeCAboUE_PtHM5rCjY6vCgNGwx3DUE76boVHMEl0MqJigVIBdc" TargetMode="Externa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nelynn.ie/get-busy-with-word-embeddings-introduc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jalammar.github.io/illustrated-word2vec/?fbclid=IwAR2CW3N9udeCAboUE_PtHM5rCjY6vCgNGwx3DUE76boVHMEl0MqJigVIBdc" TargetMode="Externa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mmar.github.io/illustrated-word2vec/?fbclid=IwAR2CW3N9udeCAboUE_PtHM5rCjY6vCgNGwx3DUE76boVHMEl0MqJigVIBd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alammar.github.io/illustrated-word2vec/?fbclid=IwAR2CW3N9udeCAboUE_PtHM5rCjY6vCgNGwx3DUE76boVHMEl0MqJigVIBdc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mmar.github.io/illustrated-word2vec/?fbclid=IwAR2CW3N9udeCAboUE_PtHM5rCjY6vCgNGwx3DUE76boVHMEl0MqJigVIBdc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anelynn.ie/get-busy-with-word-embeddings-introdu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nelynn.ie/get-busy-with-word-embeddings-introductio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nelynn.ie/get-busy-with-word-embeddings-introduc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anelynn.ie/get-busy-with-word-embeddings-introduc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63513" y="219075"/>
            <a:ext cx="7097713" cy="2295525"/>
          </a:xfrm>
        </p:spPr>
        <p:txBody>
          <a:bodyPr/>
          <a:lstStyle/>
          <a:p>
            <a:pPr algn="ctr"/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dirty="0">
                <a:latin typeface="Calibri" panose="020F0502020204030204" pitchFamily="34" charset="0"/>
                <a:cs typeface="Aharoni" panose="02010803020104030203" pitchFamily="2" charset="-79"/>
              </a:rPr>
              <a:t>Word Embeddings</a:t>
            </a:r>
            <a:br>
              <a:rPr lang="en-US" dirty="0">
                <a:latin typeface="Calibri" panose="020F0502020204030204" pitchFamily="34" charset="0"/>
                <a:cs typeface="Aharoni" panose="02010803020104030203" pitchFamily="2" charset="-79"/>
              </a:rPr>
            </a:br>
            <a:br>
              <a:rPr lang="en-US" sz="40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  <a:t>Analytics for Unstructured Data</a:t>
            </a:r>
            <a:b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1800" dirty="0">
                <a:latin typeface="Calibri" panose="020F0502020204030204" pitchFamily="34" charset="0"/>
                <a:cs typeface="Aharoni" panose="02010803020104030203" pitchFamily="2" charset="-79"/>
              </a:rPr>
              <a:t>MSBA, Fall 2023</a:t>
            </a:r>
            <a:br>
              <a:rPr lang="en-US" sz="18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1800" dirty="0">
                <a:latin typeface="Calibri" panose="020F0502020204030204" pitchFamily="34" charset="0"/>
                <a:cs typeface="Aharoni" panose="02010803020104030203" pitchFamily="2" charset="-79"/>
              </a:rPr>
              <a:t>26</a:t>
            </a:r>
            <a:r>
              <a:rPr lang="en-US" sz="1800" baseline="30000" dirty="0">
                <a:latin typeface="Calibri" panose="020F0502020204030204" pitchFamily="34" charset="0"/>
                <a:cs typeface="Aharoni" panose="02010803020104030203" pitchFamily="2" charset="-79"/>
              </a:rPr>
              <a:t>th</a:t>
            </a:r>
            <a:r>
              <a:rPr lang="en-US" sz="1800" dirty="0">
                <a:latin typeface="Calibri" panose="020F0502020204030204" pitchFamily="34" charset="0"/>
                <a:cs typeface="Aharoni" panose="02010803020104030203" pitchFamily="2" charset="-79"/>
              </a:rPr>
              <a:t> September</a:t>
            </a:r>
            <a:b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endParaRPr lang="en-US" sz="180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2971800"/>
            <a:ext cx="7010400" cy="2743200"/>
          </a:xfrm>
        </p:spPr>
        <p:txBody>
          <a:bodyPr/>
          <a:lstStyle/>
          <a:p>
            <a:pPr algn="l"/>
            <a:r>
              <a:rPr lang="en-US" sz="1800" dirty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David Bruton Jr. Centennial Chair Professor in Business 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McCombs School of Business, University of Texas at Austin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Email: </a:t>
            </a:r>
            <a:r>
              <a:rPr lang="en-US" sz="1600" b="1" dirty="0">
                <a:latin typeface="Calibri" panose="020F0502020204030204" pitchFamily="34" charset="0"/>
              </a:rPr>
              <a:t>anitesh.barua@mccombs.utexas.edu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9600"/>
            <a:ext cx="838200" cy="838200"/>
          </a:xfrm>
          <a:prstGeom prst="rect">
            <a:avLst/>
          </a:prstGeom>
        </p:spPr>
      </p:pic>
      <p:pic>
        <p:nvPicPr>
          <p:cNvPr id="2" name="Picture 2" descr="TikTok - Make Your Day - Apps on Google Play">
            <a:extLst>
              <a:ext uri="{FF2B5EF4-FFF2-40B4-BE49-F238E27FC236}">
                <a16:creationId xmlns:a16="http://schemas.microsoft.com/office/drawing/2014/main" id="{1BA3BD2D-CA92-4A3E-9E1B-A64C7F3F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203" y="152400"/>
            <a:ext cx="784797" cy="75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teemit New Logo - Credit To The Owner, HD Png Download , Transparent Png  Image - PNGitem">
            <a:extLst>
              <a:ext uri="{FF2B5EF4-FFF2-40B4-BE49-F238E27FC236}">
                <a16:creationId xmlns:a16="http://schemas.microsoft.com/office/drawing/2014/main" id="{63590FFB-D7D5-49BC-99B9-647BD404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89" y="533400"/>
            <a:ext cx="775411" cy="8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D44FB4-20E1-4C5E-8731-8933BF31F35B}"/>
              </a:ext>
            </a:extLst>
          </p:cNvPr>
          <p:cNvSpPr txBox="1"/>
          <p:nvPr/>
        </p:nvSpPr>
        <p:spPr>
          <a:xfrm>
            <a:off x="76200" y="6019800"/>
            <a:ext cx="8923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Calibri" panose="020F0502020204030204" pitchFamily="34" charset="0"/>
                <a:cs typeface="Calibri" panose="020F050202020403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 based on:</a:t>
            </a:r>
          </a:p>
          <a:p>
            <a:r>
              <a:rPr lang="en-US" sz="1200" b="1" dirty="0">
                <a:latin typeface="Calibri" panose="020F0502020204030204" pitchFamily="34" charset="0"/>
                <a:hlinkClick r:id="rId14"/>
              </a:rPr>
              <a:t>https://www.shanelynn.ie/get-busy-with-word-embeddings-introduction/</a:t>
            </a:r>
            <a:endParaRPr lang="en-US" sz="1200" b="1" dirty="0">
              <a:latin typeface="Calibri" panose="020F0502020204030204" pitchFamily="34" charset="0"/>
            </a:endParaRPr>
          </a:p>
          <a:p>
            <a:r>
              <a:rPr lang="en-US" sz="1200" b="1" dirty="0">
                <a:solidFill>
                  <a:srgbClr val="7E9CE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https://jalammar.github.io/illustrated-word2vec/?fbclid=IwAR2CW3N9udeCAboUE_PtHM5rCjY6vCgNGwx3DUE76boVHMEl0MqJigVIBdc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latin typeface="Calibri" panose="020F0502020204030204" pitchFamily="34" charset="0"/>
                <a:hlinkClick r:id="rId15"/>
              </a:rPr>
              <a:t>https://web.stanford.edu/class/cs224n/materials/Gensim%20word%20vector%20visualization.html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74766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7D54-E946-4DB3-923C-4AA762BC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76200"/>
            <a:ext cx="7543800" cy="1295400"/>
          </a:xfrm>
        </p:spPr>
        <p:txBody>
          <a:bodyPr/>
          <a:lstStyle/>
          <a:p>
            <a:r>
              <a:rPr lang="en-US" sz="3600" dirty="0"/>
              <a:t>Pre-trained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3F7B-C436-4E54-A427-D6FACDC9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066800"/>
          </a:xfrm>
        </p:spPr>
        <p:txBody>
          <a:bodyPr/>
          <a:lstStyle/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50-dimensional Glove embeddings for “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king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r>
              <a:rPr lang="en-US" sz="11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[0.50451 , 0.68607 , -0.59517 , -0.022801, 0.60046 , -0.13498 , -0.08813 , 0.47377 , -0.61798 , -0.31012 , -0.076666, 1.493 , -0.034189, -0.98173 , 0.68229 , 0.81722 , -0.51874 , -0.31503 , -0.55809 , 0.66421 , 0.1961 , -0.13495 , -0.11476 , -0.30344 , 0.41177 , -2.223 , -1.0756 , -1.0783 , -0.34354 , 0.33505 , 1.9927 , -0.04234 , -0.64319 , 0.71125 , 0.49159 , 0.16754 , 0.34344 , -0.25663 , -0.8523 , 0.1661 , 0.40102 , 1.1685 , -1.0137 , -0.21585 , -0.15155 , 0.78321 , -0.91241 , -1.6106 , -0.64426 , -0.51042]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numbers are weights in the neural network used for training (details coming up!)</a:t>
            </a:r>
            <a:endParaRPr lang="en-US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2EFC5-9A2C-480A-8133-1E1E0FD90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62400"/>
            <a:ext cx="6934200" cy="242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3FE0E-E30F-43EF-AC4C-EADD98D57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3" y="2743200"/>
            <a:ext cx="8515975" cy="1105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FC51CF-D415-45AC-99CC-D9D11F6AE7DB}"/>
              </a:ext>
            </a:extLst>
          </p:cNvPr>
          <p:cNvSpPr txBox="1"/>
          <p:nvPr/>
        </p:nvSpPr>
        <p:spPr>
          <a:xfrm>
            <a:off x="914400" y="6427113"/>
            <a:ext cx="662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E9CE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https://jalammar.github.io/illustrated-word2vec/?fbclid=IwAR2CW3N9udeCAboUE_PtHM5rCjY6vCgNGwx3DUE76boVHMEl0MqJigVIBdc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1999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FB8C-9369-4EE1-AA92-068F3AFA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Vector Addition and Subtraction: </a:t>
            </a:r>
            <a:br>
              <a:rPr lang="en-US" sz="2800" dirty="0"/>
            </a:br>
            <a:r>
              <a:rPr lang="en-US" sz="2800" dirty="0"/>
              <a:t>The Case of Analogies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99C70-8DC4-44D9-8E77-0924C4752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5544324" cy="2581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23917-6401-4B76-8215-1F3E27405AD3}"/>
              </a:ext>
            </a:extLst>
          </p:cNvPr>
          <p:cNvSpPr txBox="1"/>
          <p:nvPr/>
        </p:nvSpPr>
        <p:spPr>
          <a:xfrm>
            <a:off x="914400" y="6427113"/>
            <a:ext cx="662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E9CE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https://jalammar.github.io/illustrated-word2vec/?fbclid=IwAR2CW3N9udeCAboUE_PtHM5rCjY6vCgNGwx3DUE76boVHMEl0MqJigVIBdc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22187"/>
      </p:ext>
    </p:extLst>
  </p:cSld>
  <p:clrMapOvr>
    <a:masterClrMapping/>
  </p:clrMapOvr>
  <p:transition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454B-E95A-424C-9106-FCB40A7F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dirty="0"/>
              <a:t>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B7D2-1DF3-43D3-9AE3-949D55D2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481137"/>
          </a:xfrm>
        </p:spPr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Fill in the blank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She was driving a ____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Would your answer change for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She was driving a ____ red Ferrari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Words to both left and right of a center word have informational value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Window of size 5 (just an example)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61C181-709A-4FE9-87AE-E41F9A408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12675"/>
              </p:ext>
            </p:extLst>
          </p:nvPr>
        </p:nvGraphicFramePr>
        <p:xfrm>
          <a:off x="685800" y="3200400"/>
          <a:ext cx="6096000" cy="58189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904993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85209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401825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690160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99577609"/>
                    </a:ext>
                  </a:extLst>
                </a:gridCol>
              </a:tblGrid>
              <a:tr h="581891">
                <a:tc>
                  <a:txBody>
                    <a:bodyPr/>
                    <a:lstStyle/>
                    <a:p>
                      <a:r>
                        <a:rPr lang="en-US" sz="1600" dirty="0"/>
                        <a:t>Driving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Ferrari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26099722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675F73A0-D7C5-4DD5-B3EE-227D091734DF}"/>
              </a:ext>
            </a:extLst>
          </p:cNvPr>
          <p:cNvSpPr/>
          <p:nvPr/>
        </p:nvSpPr>
        <p:spPr>
          <a:xfrm>
            <a:off x="3048000" y="3886200"/>
            <a:ext cx="2286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6A076-7CD8-422F-8FFE-4BFED296DBE9}"/>
              </a:ext>
            </a:extLst>
          </p:cNvPr>
          <p:cNvSpPr txBox="1"/>
          <p:nvPr/>
        </p:nvSpPr>
        <p:spPr>
          <a:xfrm>
            <a:off x="381000" y="5802868"/>
            <a:ext cx="809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Continuous Bag of Words (CBOW)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Given the context words, predict the center word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CE21322-3340-49E8-9671-C9246FC1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96253"/>
              </p:ext>
            </p:extLst>
          </p:nvPr>
        </p:nvGraphicFramePr>
        <p:xfrm>
          <a:off x="685800" y="4419600"/>
          <a:ext cx="7391400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366141117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8495473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400842841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2265007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28515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Output (center 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2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Driving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Ferrari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cool</a:t>
                      </a:r>
                      <a:endParaRPr lang="en-US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317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1381924-63B3-46CF-85F4-E9A4DEA4ED88}"/>
              </a:ext>
            </a:extLst>
          </p:cNvPr>
          <p:cNvSpPr txBox="1"/>
          <p:nvPr/>
        </p:nvSpPr>
        <p:spPr>
          <a:xfrm>
            <a:off x="1143000" y="6427113"/>
            <a:ext cx="662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E9CE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https://jalammar.github.io/illustrated-word2vec/?fbclid=IwAR2CW3N9udeCAboUE_PtHM5rCjY6vCgNGwx3DUE76boVHMEl0MqJigVIBdc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5304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685800"/>
            <a:ext cx="7543800" cy="1295400"/>
          </a:xfrm>
        </p:spPr>
        <p:txBody>
          <a:bodyPr/>
          <a:lstStyle/>
          <a:p>
            <a:r>
              <a:rPr lang="en-US" sz="2800" dirty="0"/>
              <a:t>Continuous Bag of Words (CBOW)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29" y="914400"/>
            <a:ext cx="4465171" cy="5418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4114800"/>
            <a:ext cx="128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Predict w(t)</a:t>
            </a:r>
          </a:p>
        </p:txBody>
      </p:sp>
    </p:spTree>
    <p:extLst>
      <p:ext uri="{BB962C8B-B14F-4D97-AF65-F5344CB8AC3E}">
        <p14:creationId xmlns:p14="http://schemas.microsoft.com/office/powerpoint/2010/main" val="3813252296"/>
      </p:ext>
    </p:extLst>
  </p:cSld>
  <p:clrMapOvr>
    <a:masterClrMapping/>
  </p:clrMapOvr>
  <p:transition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454B-E95A-424C-9106-FCB40A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Model: Skip-gram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61C181-709A-4FE9-87AE-E41F9A408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85728"/>
              </p:ext>
            </p:extLst>
          </p:nvPr>
        </p:nvGraphicFramePr>
        <p:xfrm>
          <a:off x="685800" y="1752600"/>
          <a:ext cx="6096000" cy="58189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904993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85209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401825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690160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99577609"/>
                    </a:ext>
                  </a:extLst>
                </a:gridCol>
              </a:tblGrid>
              <a:tr h="581891">
                <a:tc>
                  <a:txBody>
                    <a:bodyPr/>
                    <a:lstStyle/>
                    <a:p>
                      <a:r>
                        <a:rPr lang="en-US" sz="1600" dirty="0"/>
                        <a:t>Driving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Ferrari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26099722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675F73A0-D7C5-4DD5-B3EE-227D091734DF}"/>
              </a:ext>
            </a:extLst>
          </p:cNvPr>
          <p:cNvSpPr/>
          <p:nvPr/>
        </p:nvSpPr>
        <p:spPr>
          <a:xfrm>
            <a:off x="3048000" y="2514600"/>
            <a:ext cx="2286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6A076-7CD8-422F-8FFE-4BFED296DBE9}"/>
              </a:ext>
            </a:extLst>
          </p:cNvPr>
          <p:cNvSpPr txBox="1"/>
          <p:nvPr/>
        </p:nvSpPr>
        <p:spPr>
          <a:xfrm>
            <a:off x="352129" y="5181600"/>
            <a:ext cx="6353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words to the left and right of a center word (just an example)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Skip-gram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Given the center word, predict the context words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6B2A370-B678-450B-9B05-79B9DF1EC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14925"/>
              </p:ext>
            </p:extLst>
          </p:nvPr>
        </p:nvGraphicFramePr>
        <p:xfrm>
          <a:off x="685800" y="3175000"/>
          <a:ext cx="4953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76463279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138539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 (context words)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5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Ferrari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962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E1115C-2506-49AF-BBFD-D6A5904F7D97}"/>
              </a:ext>
            </a:extLst>
          </p:cNvPr>
          <p:cNvSpPr txBox="1"/>
          <p:nvPr/>
        </p:nvSpPr>
        <p:spPr>
          <a:xfrm>
            <a:off x="914400" y="6427113"/>
            <a:ext cx="662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E9CE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https://jalammar.github.io/illustrated-word2vec/?fbclid=IwAR2CW3N9udeCAboUE_PtHM5rCjY6vCgNGwx3DUE76boVHMEl0MqJigVIBdc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44078"/>
      </p:ext>
    </p:extLst>
  </p:cSld>
  <p:clrMapOvr>
    <a:masterClrMapping/>
  </p:clrMapOvr>
  <p:transition>
    <p:pull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dirty="0"/>
              <a:t>The Skip-gram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3911163" cy="529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8122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09CE90-4327-47D8-97E6-172E5401D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9" y="3847680"/>
            <a:ext cx="5992061" cy="301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54AFF-BA3E-4BA6-99D7-B25332C00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934903" cy="1981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76D6C1-62AB-4975-BD17-E9350EBB7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71303"/>
            <a:ext cx="6087325" cy="140989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A019744-C5B7-438C-9028-8793C0AA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762000"/>
            <a:ext cx="7543800" cy="1295400"/>
          </a:xfrm>
        </p:spPr>
        <p:txBody>
          <a:bodyPr/>
          <a:lstStyle/>
          <a:p>
            <a:r>
              <a:rPr lang="en-US" sz="3200" dirty="0"/>
              <a:t>The Sliding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C8001-F4D4-4706-8013-146F850175FF}"/>
              </a:ext>
            </a:extLst>
          </p:cNvPr>
          <p:cNvSpPr txBox="1"/>
          <p:nvPr/>
        </p:nvSpPr>
        <p:spPr>
          <a:xfrm>
            <a:off x="-76200" y="6400800"/>
            <a:ext cx="662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E9CE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https://jalammar.github.io/illustrated-word2vec/?fbclid=IwAR2CW3N9udeCAboUE_PtHM5rCjY6vCgNGwx3DUE76boVHMEl0MqJigVIBdc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5533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623D-264A-4CDF-9591-1AD4CE46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81000"/>
            <a:ext cx="7543800" cy="1295400"/>
          </a:xfrm>
        </p:spPr>
        <p:txBody>
          <a:bodyPr/>
          <a:lstStyle/>
          <a:p>
            <a:r>
              <a:rPr lang="en-US" sz="3200" dirty="0"/>
              <a:t>After Sliding Over Several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6858A-7CE5-44BC-AE27-7EF92D45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1371600"/>
            <a:ext cx="9011908" cy="4629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A92ABA-1267-45EC-8C78-4E4F423A781C}"/>
              </a:ext>
            </a:extLst>
          </p:cNvPr>
          <p:cNvSpPr txBox="1"/>
          <p:nvPr/>
        </p:nvSpPr>
        <p:spPr>
          <a:xfrm>
            <a:off x="914400" y="6427113"/>
            <a:ext cx="662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E9CE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https://jalammar.github.io/illustrated-word2vec/?fbclid=IwAR2CW3N9udeCAboUE_PtHM5rCjY6vCgNGwx3DUE76boVHMEl0MqJigVIBdc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56709"/>
      </p:ext>
    </p:extLst>
  </p:cSld>
  <p:clrMapOvr>
    <a:masterClrMapping/>
  </p:clrMapOvr>
  <p:transition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5C5A6-6466-4E53-B66B-D3A0BB54E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8" y="4114800"/>
            <a:ext cx="4287072" cy="2538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270C2-C185-4FA1-96B7-1ABC1FD25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7315200" cy="423848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BE50E35-0BE8-4D2F-BCE4-DB85A45D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066800"/>
            <a:ext cx="7543800" cy="1295400"/>
          </a:xfrm>
        </p:spPr>
        <p:txBody>
          <a:bodyPr/>
          <a:lstStyle/>
          <a:p>
            <a:r>
              <a:rPr lang="en-US" sz="3200" dirty="0"/>
              <a:t>Start the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DFF35-A103-42CE-B4DB-64E65A46FD2B}"/>
              </a:ext>
            </a:extLst>
          </p:cNvPr>
          <p:cNvSpPr txBox="1"/>
          <p:nvPr/>
        </p:nvSpPr>
        <p:spPr>
          <a:xfrm>
            <a:off x="914400" y="6427113"/>
            <a:ext cx="662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E9CE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https://jalammar.github.io/illustrated-word2vec/?fbclid=IwAR2CW3N9udeCAboUE_PtHM5rCjY6vCgNGwx3DUE76boVHMEl0MqJigVIBdc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26401"/>
      </p:ext>
    </p:extLst>
  </p:cSld>
  <p:clrMapOvr>
    <a:masterClrMapping/>
  </p:clrMapOvr>
  <p:transition>
    <p:pull dir="l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A647-05CC-425E-AF26-626301B5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0"/>
            <a:ext cx="7543800" cy="1295400"/>
          </a:xfrm>
        </p:spPr>
        <p:txBody>
          <a:bodyPr/>
          <a:lstStyle/>
          <a:p>
            <a:r>
              <a:rPr lang="en-US" dirty="0"/>
              <a:t>Updating Model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AB404-D7BC-4FC7-9F94-309FEB182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70" y="653100"/>
            <a:ext cx="4848830" cy="2981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C2448-9AD0-45CC-B4B2-997FF2F35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601"/>
            <a:ext cx="3505199" cy="308288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609EF58-DBE8-4143-AD34-DBF5158E2E4D}"/>
              </a:ext>
            </a:extLst>
          </p:cNvPr>
          <p:cNvSpPr/>
          <p:nvPr/>
        </p:nvSpPr>
        <p:spPr>
          <a:xfrm>
            <a:off x="3810001" y="2057400"/>
            <a:ext cx="68579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7BD9C4-90D9-4AC8-8645-854FE8CA5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3657600"/>
            <a:ext cx="4944165" cy="3219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330EFB-E2C8-4E7B-A022-1B41F84A3975}"/>
              </a:ext>
            </a:extLst>
          </p:cNvPr>
          <p:cNvSpPr txBox="1"/>
          <p:nvPr/>
        </p:nvSpPr>
        <p:spPr>
          <a:xfrm>
            <a:off x="0" y="6503313"/>
            <a:ext cx="662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E9CE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https://jalammar.github.io/illustrated-word2vec/?fbclid=IwAR2CW3N9udeCAboUE_PtHM5rCjY6vCgNGwx3DUE76boVHMEl0MqJigVIBdc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6393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4774-99BF-42C5-B923-A27357A5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5229-7C16-4EAD-93B8-167793E41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18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Every word can be represented by a vector of real numbers</a:t>
            </a:r>
          </a:p>
          <a:p>
            <a:pPr algn="l" fontAlgn="base"/>
            <a:r>
              <a:rPr lang="en-US" sz="18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Word embeddings are n-dimensional vectors (n has to be chosen) </a:t>
            </a:r>
          </a:p>
          <a:p>
            <a:pPr algn="l" fontAlgn="base"/>
            <a:r>
              <a:rPr lang="en-US" sz="18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Word vectors of a vocabulary should capture </a:t>
            </a:r>
          </a:p>
          <a:p>
            <a:pPr lvl="1"/>
            <a:r>
              <a:rPr lang="en-US" sz="1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relationship between words</a:t>
            </a:r>
          </a:p>
          <a:p>
            <a:pPr lvl="1"/>
            <a:r>
              <a:rPr lang="en-US" sz="1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context of different words </a:t>
            </a:r>
          </a:p>
          <a:p>
            <a:pPr algn="l" fontAlgn="base"/>
            <a:r>
              <a:rPr lang="en-US" sz="18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Embeddings are typically between 50 and 500 in length</a:t>
            </a:r>
          </a:p>
          <a:p>
            <a:pPr algn="l" fontAlgn="base"/>
            <a:r>
              <a:rPr lang="en-US" sz="18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Similar words end up with similar embedding values.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11855-AA88-4A82-9152-6F808D9B3161}"/>
              </a:ext>
            </a:extLst>
          </p:cNvPr>
          <p:cNvSpPr txBox="1"/>
          <p:nvPr/>
        </p:nvSpPr>
        <p:spPr>
          <a:xfrm>
            <a:off x="1600200" y="5906869"/>
            <a:ext cx="6248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Calibri" panose="020F0502020204030204" pitchFamily="34" charset="0"/>
                <a:hlinkClick r:id="rId3"/>
              </a:rPr>
              <a:t>Source: https://www.shanelynn.ie/get-busy-with-word-embeddings-introduction/</a:t>
            </a:r>
            <a:endParaRPr lang="en-US" sz="1100" b="1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2875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F2E9A-0273-4211-B52E-B22BC782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762000"/>
            <a:ext cx="7543800" cy="1295400"/>
          </a:xfrm>
        </p:spPr>
        <p:txBody>
          <a:bodyPr/>
          <a:lstStyle/>
          <a:p>
            <a:r>
              <a:rPr lang="en-US" sz="2800" dirty="0"/>
              <a:t>Increase the Efficiency of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ED300-6743-4848-AF24-1941CBFCD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5087"/>
            <a:ext cx="6324600" cy="1694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EE820A-060E-449E-B077-AFD71296D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6667989" cy="19206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D8AC89-2D9F-4B02-A77A-55E9DC33D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47316"/>
            <a:ext cx="5334000" cy="26582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FF5E9-3145-4727-A63D-60D9C8CB9439}"/>
              </a:ext>
            </a:extLst>
          </p:cNvPr>
          <p:cNvSpPr txBox="1"/>
          <p:nvPr/>
        </p:nvSpPr>
        <p:spPr>
          <a:xfrm>
            <a:off x="76200" y="1752600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950777-9F8D-4B0D-AAE8-96946436C4B2}"/>
              </a:ext>
            </a:extLst>
          </p:cNvPr>
          <p:cNvSpPr txBox="1"/>
          <p:nvPr/>
        </p:nvSpPr>
        <p:spPr>
          <a:xfrm>
            <a:off x="152400" y="304800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635D985-9ABD-4E2B-B0AF-292EBFB3FF27}"/>
              </a:ext>
            </a:extLst>
          </p:cNvPr>
          <p:cNvSpPr/>
          <p:nvPr/>
        </p:nvSpPr>
        <p:spPr>
          <a:xfrm>
            <a:off x="3581400" y="5334000"/>
            <a:ext cx="685800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8BA35-0C96-4CC6-AE4E-4BA52DB8526A}"/>
              </a:ext>
            </a:extLst>
          </p:cNvPr>
          <p:cNvSpPr txBox="1"/>
          <p:nvPr/>
        </p:nvSpPr>
        <p:spPr>
          <a:xfrm>
            <a:off x="914400" y="6503313"/>
            <a:ext cx="662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E9CE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https://jalammar.github.io/illustrated-word2vec/?fbclid=IwAR2CW3N9udeCAboUE_PtHM5rCjY6vCgNGwx3DUE76boVHMEl0MqJigVIBdc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216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29B7-7A41-4F96-B014-7303D0C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33400"/>
            <a:ext cx="7543800" cy="1295400"/>
          </a:xfrm>
        </p:spPr>
        <p:txBody>
          <a:bodyPr/>
          <a:lstStyle/>
          <a:p>
            <a:r>
              <a:rPr lang="en-US" dirty="0"/>
              <a:t>Negative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C234E-F24A-4BC5-95F0-70B199F13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18" y="3542837"/>
            <a:ext cx="5782482" cy="3315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11DA9-B02A-4BA8-B277-8EF97D580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62000"/>
            <a:ext cx="5830114" cy="2905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F3B39-BAB0-4D70-8D48-AD6BA3910F73}"/>
              </a:ext>
            </a:extLst>
          </p:cNvPr>
          <p:cNvSpPr txBox="1"/>
          <p:nvPr/>
        </p:nvSpPr>
        <p:spPr>
          <a:xfrm>
            <a:off x="152400" y="1981200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E6602-5B41-43E2-BA23-7AA55D6237E1}"/>
              </a:ext>
            </a:extLst>
          </p:cNvPr>
          <p:cNvSpPr txBox="1"/>
          <p:nvPr/>
        </p:nvSpPr>
        <p:spPr>
          <a:xfrm>
            <a:off x="152400" y="511706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F10A2-DA03-47CE-A088-42C9236E7943}"/>
              </a:ext>
            </a:extLst>
          </p:cNvPr>
          <p:cNvSpPr txBox="1"/>
          <p:nvPr/>
        </p:nvSpPr>
        <p:spPr>
          <a:xfrm>
            <a:off x="914400" y="6427113"/>
            <a:ext cx="662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E9CE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https://jalammar.github.io/illustrated-word2vec/?fbclid=IwAR2CW3N9udeCAboUE_PtHM5rCjY6vCgNGwx3DUE76boVHMEl0MqJigVIBdc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0158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4587-618F-4829-9CDA-4B6C742F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-685800"/>
            <a:ext cx="7543800" cy="1295400"/>
          </a:xfrm>
        </p:spPr>
        <p:txBody>
          <a:bodyPr/>
          <a:lstStyle/>
          <a:p>
            <a:r>
              <a:rPr lang="en-US" sz="3200" dirty="0"/>
              <a:t>All Set for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55E9E-5E63-4CD5-8764-390C27661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581400"/>
            <a:ext cx="5329045" cy="2855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7FA17-3CCD-42E0-ACFA-DE085F953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9249"/>
            <a:ext cx="5029200" cy="2902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78595-5BB7-4C7A-A004-32A30D790292}"/>
              </a:ext>
            </a:extLst>
          </p:cNvPr>
          <p:cNvSpPr txBox="1"/>
          <p:nvPr/>
        </p:nvSpPr>
        <p:spPr>
          <a:xfrm>
            <a:off x="914400" y="6427113"/>
            <a:ext cx="662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E9CE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https://jalammar.github.io/illustrated-word2vec/?fbclid=IwAR2CW3N9udeCAboUE_PtHM5rCjY6vCgNGwx3DUE76boVHMEl0MqJigVIBdc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6553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7A1D-580B-4942-A294-CADE33DC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-838200"/>
            <a:ext cx="7543800" cy="1295400"/>
          </a:xfrm>
        </p:spPr>
        <p:txBody>
          <a:bodyPr/>
          <a:lstStyle/>
          <a:p>
            <a:r>
              <a:rPr lang="en-US" sz="3200" dirty="0"/>
              <a:t>The Training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3AF19-F17C-429D-AB0B-6D9A019B1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57200"/>
            <a:ext cx="7711593" cy="327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22C579-8BC7-4732-9CA4-CEC03ABD2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780145"/>
            <a:ext cx="5277246" cy="30016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A8CB6A-E625-4A51-806D-E77C6F866CFC}"/>
              </a:ext>
            </a:extLst>
          </p:cNvPr>
          <p:cNvSpPr txBox="1"/>
          <p:nvPr/>
        </p:nvSpPr>
        <p:spPr>
          <a:xfrm>
            <a:off x="0" y="5715000"/>
            <a:ext cx="31242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E9CE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https://jalammar.github.io/illustrated-word2vec/?fbclid=IwAR2CW3N9udeCAboUE_PtHM5rCjY6vCgNGwx3DUE76boVHMEl0MqJigVIBdc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10699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CDA8-D781-40F8-97A7-7B76ADD1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-609600"/>
            <a:ext cx="7543800" cy="1295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Word Similarities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059A0B-D4F0-4DB5-A6F5-3D6C2710E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065464" cy="479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316C6F-9CEA-492D-A759-E56E0E26AD2F}"/>
              </a:ext>
            </a:extLst>
          </p:cNvPr>
          <p:cNvSpPr txBox="1"/>
          <p:nvPr/>
        </p:nvSpPr>
        <p:spPr>
          <a:xfrm>
            <a:off x="1066800" y="8382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In trained word vectors, similar words will be close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Similarity can be calculated by Euclidean distance or cosine similarity of word vectors</a:t>
            </a:r>
          </a:p>
        </p:txBody>
      </p:sp>
    </p:spTree>
    <p:extLst>
      <p:ext uri="{BB962C8B-B14F-4D97-AF65-F5344CB8AC3E}">
        <p14:creationId xmlns:p14="http://schemas.microsoft.com/office/powerpoint/2010/main" val="38511072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B8C9-846A-43F1-9EAB-E2FDCDDD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Discovery of “New” Words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9DEB471-0569-415E-8BDD-75AB5CEF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8688"/>
            <a:ext cx="9144000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408960"/>
      </p:ext>
    </p:extLst>
  </p:cSld>
  <p:clrMapOvr>
    <a:masterClrMapping/>
  </p:clrMapOvr>
  <p:transition>
    <p:pull dir="l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C68B-42D5-494F-B20D-20E666B2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2D view of capital city relationship in word vectors by Mikolev">
            <a:extLst>
              <a:ext uri="{FF2B5EF4-FFF2-40B4-BE49-F238E27FC236}">
                <a16:creationId xmlns:a16="http://schemas.microsoft.com/office/drawing/2014/main" id="{D9791234-BBC6-442E-B054-E3F9CD17D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9144000" cy="632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668631"/>
      </p:ext>
    </p:extLst>
  </p:cSld>
  <p:clrMapOvr>
    <a:masterClrMapping/>
  </p:clrMapOvr>
  <p:transition>
    <p:pull dir="l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FA66-4DD5-49B8-98E0-6081BB77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Discovering Relationships from Corpus</a:t>
            </a:r>
          </a:p>
        </p:txBody>
      </p:sp>
      <p:pic>
        <p:nvPicPr>
          <p:cNvPr id="8194" name="Picture 2" descr="word vector relationships appearing as linear relationships between words.">
            <a:extLst>
              <a:ext uri="{FF2B5EF4-FFF2-40B4-BE49-F238E27FC236}">
                <a16:creationId xmlns:a16="http://schemas.microsoft.com/office/drawing/2014/main" id="{D91290B4-5A62-4424-B76C-DCB8E5E3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914400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14460"/>
      </p:ext>
    </p:extLst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3153-1403-4CA3-809B-94DD7D60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5C08-F4AB-472B-80F7-D57CDEFF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 called “1-of-N” encoding</a:t>
            </a:r>
          </a:p>
          <a:p>
            <a:r>
              <a:rPr lang="en-US" sz="2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Embedding space has the same number of dimensions as the number of words in the vocabulary</a:t>
            </a:r>
          </a:p>
          <a:p>
            <a:r>
              <a:rPr lang="en-US" sz="2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embedding is predominantly made up of zeros, with a “1” in the corresponding dimension for the word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08104-5FE7-4674-8C30-DAFBEC7D77C2}"/>
              </a:ext>
            </a:extLst>
          </p:cNvPr>
          <p:cNvSpPr txBox="1"/>
          <p:nvPr/>
        </p:nvSpPr>
        <p:spPr>
          <a:xfrm>
            <a:off x="1600200" y="5906869"/>
            <a:ext cx="6248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Calibri" panose="020F0502020204030204" pitchFamily="34" charset="0"/>
                <a:hlinkClick r:id="rId2"/>
              </a:rPr>
              <a:t>Source: https://www.shanelynn.ie/get-busy-with-word-embeddings-introduction/</a:t>
            </a:r>
            <a:endParaRPr lang="en-US" sz="1100" b="1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925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A60030-A4A4-4000-B977-4FBF9E06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One-hot Encoding for a 9-word Vocabulary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FBF23F-492A-44B6-B627-32BB9F87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9713"/>
            <a:ext cx="9144000" cy="32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1FA49-72EF-444D-AE52-B8175CFA026B}"/>
              </a:ext>
            </a:extLst>
          </p:cNvPr>
          <p:cNvSpPr txBox="1"/>
          <p:nvPr/>
        </p:nvSpPr>
        <p:spPr>
          <a:xfrm>
            <a:off x="304800" y="5029200"/>
            <a:ext cx="347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Issues with this approach?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1FA4F-E517-473E-9A91-38F9680CA8F3}"/>
              </a:ext>
            </a:extLst>
          </p:cNvPr>
          <p:cNvSpPr txBox="1"/>
          <p:nvPr/>
        </p:nvSpPr>
        <p:spPr>
          <a:xfrm>
            <a:off x="1600200" y="5906869"/>
            <a:ext cx="6248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Calibri" panose="020F0502020204030204" pitchFamily="34" charset="0"/>
                <a:hlinkClick r:id="rId3"/>
              </a:rPr>
              <a:t>Source: https://www.shanelynn.ie/get-busy-with-word-embeddings-introduction/</a:t>
            </a:r>
            <a:endParaRPr lang="en-US" sz="1100" b="1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237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9F2A-85B6-445B-96BD-1816E76E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sz="2400" dirty="0"/>
              <a:t>Reducing Dimensionality: Custom Embeddings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4A4FB9-7E21-46B9-A6E2-7C2CB9760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0287"/>
              </p:ext>
            </p:extLst>
          </p:nvPr>
        </p:nvGraphicFramePr>
        <p:xfrm>
          <a:off x="4114800" y="1473200"/>
          <a:ext cx="4191000" cy="4008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27039480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9214457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351989319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644913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ramond" panose="02020404030301010803" pitchFamily="18" charset="0"/>
                        </a:rPr>
                        <a:t>Feminine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ramond" panose="02020404030301010803" pitchFamily="18" charset="0"/>
                        </a:rPr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ramond" panose="02020404030301010803" pitchFamily="18" charset="0"/>
                        </a:rPr>
                        <a:t>Royalty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3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ramond" panose="02020404030301010803" pitchFamily="18" charset="0"/>
                        </a:rPr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3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ramond" panose="02020404030301010803" pitchFamily="18" charset="0"/>
                        </a:rPr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9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ramond" panose="02020404030301010803" pitchFamily="18" charset="0"/>
                        </a:rPr>
                        <a:t>Boy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1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ramond" panose="02020404030301010803" pitchFamily="18" charset="0"/>
                        </a:rPr>
                        <a:t>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4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ramond" panose="02020404030301010803" pitchFamily="18" charset="0"/>
                        </a:rPr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9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ramond" panose="02020404030301010803" pitchFamily="18" charset="0"/>
                        </a:rPr>
                        <a:t>Princess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ramond" panose="02020404030301010803" pitchFamily="18" charset="0"/>
                        </a:rPr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ramond" panose="02020404030301010803" pitchFamily="18" charset="0"/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96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aramond" panose="02020404030301010803" pitchFamily="18" charset="0"/>
                        </a:rPr>
                        <a:t>Monarch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7174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90149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C7CA210-4711-4312-8C99-22BF1033D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4" y="2133600"/>
            <a:ext cx="3877216" cy="2467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A7447E-E160-4BBC-9F52-D37EA2C6B6C7}"/>
              </a:ext>
            </a:extLst>
          </p:cNvPr>
          <p:cNvSpPr txBox="1"/>
          <p:nvPr/>
        </p:nvSpPr>
        <p:spPr>
          <a:xfrm>
            <a:off x="457200" y="1066800"/>
            <a:ext cx="3425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Reduce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words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similar vectors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D2B49-4D3B-4F29-8748-3C63B4570AF2}"/>
              </a:ext>
            </a:extLst>
          </p:cNvPr>
          <p:cNvSpPr txBox="1"/>
          <p:nvPr/>
        </p:nvSpPr>
        <p:spPr>
          <a:xfrm>
            <a:off x="4052160" y="5574268"/>
            <a:ext cx="432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Each word will have 1x3 vector representation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E1070-5D7A-4D9F-A026-5E6C35A587CD}"/>
              </a:ext>
            </a:extLst>
          </p:cNvPr>
          <p:cNvSpPr txBox="1"/>
          <p:nvPr/>
        </p:nvSpPr>
        <p:spPr>
          <a:xfrm>
            <a:off x="1600200" y="6443990"/>
            <a:ext cx="6248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Calibri" panose="020F0502020204030204" pitchFamily="34" charset="0"/>
                <a:hlinkClick r:id="rId3"/>
              </a:rPr>
              <a:t>Source: https://www.shanelynn.ie/get-busy-with-word-embeddings-introduction/</a:t>
            </a:r>
            <a:endParaRPr lang="en-US" sz="1100" b="1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4850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2DEC-4FDF-4443-BAE7-9EE0347B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Advantages of the New Encoding?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540C-26EA-4F73-AE68-CE19FFD1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25286"/>
      </p:ext>
    </p:extLst>
  </p:cSld>
  <p:clrMapOvr>
    <a:masterClrMapping/>
  </p:clrMapOvr>
  <p:transition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8ACA-4448-4A6B-8B8E-BEAEB4E8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Larger Vocabularies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7626-57C3-4FB1-8DDC-06BF5F3E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400" b="0" i="0" dirty="0">
                <a:solidFill>
                  <a:srgbClr val="3A3A3A"/>
                </a:solidFill>
                <a:effectLst/>
                <a:latin typeface="Garamond" panose="02020404030301010803" pitchFamily="18" charset="0"/>
              </a:rPr>
              <a:t>Creating </a:t>
            </a:r>
            <a:r>
              <a:rPr lang="en-US" sz="2400" dirty="0">
                <a:solidFill>
                  <a:srgbClr val="3A3A3A"/>
                </a:solidFill>
                <a:latin typeface="Garamond" panose="02020404030301010803" pitchFamily="18" charset="0"/>
              </a:rPr>
              <a:t>n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Garamond" panose="02020404030301010803" pitchFamily="18" charset="0"/>
              </a:rPr>
              <a:t>-dimensional vectors from large corpus </a:t>
            </a:r>
          </a:p>
          <a:p>
            <a:pPr algn="l" fontAlgn="base"/>
            <a:r>
              <a:rPr lang="en-US" sz="2400" b="0" i="0" dirty="0">
                <a:solidFill>
                  <a:srgbClr val="3A3A3A"/>
                </a:solidFill>
                <a:effectLst/>
                <a:latin typeface="Garamond" panose="02020404030301010803" pitchFamily="18" charset="0"/>
              </a:rPr>
              <a:t>Manual assignment of vectors not possible</a:t>
            </a:r>
          </a:p>
          <a:p>
            <a:pPr algn="l" fontAlgn="base"/>
            <a:r>
              <a:rPr lang="en-US" sz="2400" b="0" i="0" dirty="0">
                <a:solidFill>
                  <a:srgbClr val="3A3A3A"/>
                </a:solidFill>
                <a:effectLst/>
                <a:latin typeface="Garamond" panose="02020404030301010803" pitchFamily="18" charset="0"/>
              </a:rPr>
              <a:t>Word embeddings should have hundreds of dimensions</a:t>
            </a:r>
          </a:p>
          <a:p>
            <a:pPr algn="l" fontAlgn="base"/>
            <a:r>
              <a:rPr lang="en-US" sz="2400" b="0" i="0" dirty="0">
                <a:solidFill>
                  <a:srgbClr val="3A3A3A"/>
                </a:solidFill>
                <a:effectLst/>
                <a:latin typeface="Garamond" panose="02020404030301010803" pitchFamily="18" charset="0"/>
              </a:rPr>
              <a:t>Vector values can be assigned in a variety of ways (including prediction, which is most useful)</a:t>
            </a:r>
          </a:p>
          <a:p>
            <a:pPr algn="l" fontAlgn="base"/>
            <a:r>
              <a:rPr lang="en-US" sz="2400" b="0" i="0" dirty="0">
                <a:solidFill>
                  <a:srgbClr val="3A3A3A"/>
                </a:solidFill>
                <a:effectLst/>
                <a:latin typeface="Garamond" panose="02020404030301010803" pitchFamily="18" charset="0"/>
              </a:rPr>
              <a:t>Algorithms take large bodies of text and create embeddings</a:t>
            </a:r>
          </a:p>
          <a:p>
            <a:pPr algn="l" fontAlgn="base"/>
            <a:r>
              <a:rPr lang="en-US" sz="2400" dirty="0">
                <a:solidFill>
                  <a:srgbClr val="3A3A3A"/>
                </a:solidFill>
                <a:latin typeface="Garamond" panose="02020404030301010803" pitchFamily="18" charset="0"/>
              </a:rPr>
              <a:t>Word2Vec (Mikolov et al., Google), GloVe (Stanford) &amp; fastText (Facebook)</a:t>
            </a:r>
          </a:p>
          <a:p>
            <a:pPr algn="l" fontAlgn="base"/>
            <a:endParaRPr lang="en-US" sz="2400" dirty="0">
              <a:solidFill>
                <a:srgbClr val="3A3A3A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F31E4-213F-4650-98F0-7DD1D3B3D73C}"/>
              </a:ext>
            </a:extLst>
          </p:cNvPr>
          <p:cNvSpPr txBox="1"/>
          <p:nvPr/>
        </p:nvSpPr>
        <p:spPr>
          <a:xfrm>
            <a:off x="1828800" y="6215390"/>
            <a:ext cx="6248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Calibri" panose="020F0502020204030204" pitchFamily="34" charset="0"/>
                <a:hlinkClick r:id="rId2"/>
              </a:rPr>
              <a:t>Source: https://www.shanelynn.ie/get-busy-with-word-embeddings-introduction/</a:t>
            </a:r>
            <a:endParaRPr lang="en-US" sz="1100" b="1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5913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6D73-EAB8-452E-9180-4D269999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238"/>
            <a:ext cx="8001000" cy="1295400"/>
          </a:xfrm>
        </p:spPr>
        <p:txBody>
          <a:bodyPr/>
          <a:lstStyle/>
          <a:p>
            <a:r>
              <a:rPr lang="en-US" sz="3200" dirty="0"/>
              <a:t>Automating Word Vector Generation</a:t>
            </a:r>
          </a:p>
        </p:txBody>
      </p:sp>
      <p:pic>
        <p:nvPicPr>
          <p:cNvPr id="9218" name="Picture 2" descr="Centre words vs context words for word vectors">
            <a:extLst>
              <a:ext uri="{FF2B5EF4-FFF2-40B4-BE49-F238E27FC236}">
                <a16:creationId xmlns:a16="http://schemas.microsoft.com/office/drawing/2014/main" id="{CE47119F-C888-4420-9A32-E6E562E48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8900"/>
            <a:ext cx="9144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952DA0-5ADF-4832-ADD0-4E0666B8E364}"/>
              </a:ext>
            </a:extLst>
          </p:cNvPr>
          <p:cNvSpPr txBox="1"/>
          <p:nvPr/>
        </p:nvSpPr>
        <p:spPr>
          <a:xfrm>
            <a:off x="609600" y="2133600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“You shall know a word by the company it keeps” (Firth, 1957) 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9220" name="Picture 4" descr="John Rupert Firth - Wikipedia">
            <a:extLst>
              <a:ext uri="{FF2B5EF4-FFF2-40B4-BE49-F238E27FC236}">
                <a16:creationId xmlns:a16="http://schemas.microsoft.com/office/drawing/2014/main" id="{5D613D67-9B00-4EE6-9A81-5AF23270E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937"/>
            <a:ext cx="181356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280B26-2473-416A-A020-A7BD0913EF21}"/>
              </a:ext>
            </a:extLst>
          </p:cNvPr>
          <p:cNvSpPr txBox="1"/>
          <p:nvPr/>
        </p:nvSpPr>
        <p:spPr>
          <a:xfrm>
            <a:off x="7239000" y="2590800"/>
            <a:ext cx="17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John Rupert Firth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7FDFCD-9BBD-4C5C-9EAE-61BE9DAD936F}"/>
              </a:ext>
            </a:extLst>
          </p:cNvPr>
          <p:cNvSpPr/>
          <p:nvPr/>
        </p:nvSpPr>
        <p:spPr>
          <a:xfrm>
            <a:off x="3429000" y="4572000"/>
            <a:ext cx="2286000" cy="509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Center word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9539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957B-8C6E-40C3-849C-D627F61E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265238"/>
          </a:xfrm>
        </p:spPr>
        <p:txBody>
          <a:bodyPr/>
          <a:lstStyle/>
          <a:p>
            <a:r>
              <a:rPr lang="en-US" sz="2800" dirty="0"/>
              <a:t>Given a Center Word, Find Context Words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D6240D-C85D-4ED5-8042-F38831701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9144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81122"/>
      </p:ext>
    </p:extLst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47620</TotalTime>
  <Words>1027</Words>
  <Application>Microsoft Office PowerPoint</Application>
  <PresentationFormat>On-screen Show (4:3)</PresentationFormat>
  <Paragraphs>139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Aharoni</vt:lpstr>
      <vt:lpstr>Arial</vt:lpstr>
      <vt:lpstr>Calibri</vt:lpstr>
      <vt:lpstr>Garamond</vt:lpstr>
      <vt:lpstr>Times New Roman</vt:lpstr>
      <vt:lpstr>Wingdings</vt:lpstr>
      <vt:lpstr>Network</vt:lpstr>
      <vt:lpstr>  Word Embeddings  Analytics for Unstructured Data MSBA, Fall 2023 26th September </vt:lpstr>
      <vt:lpstr>Word Embeddings</vt:lpstr>
      <vt:lpstr>One-hot Encoding</vt:lpstr>
      <vt:lpstr>One-hot Encoding for a 9-word Vocabulary</vt:lpstr>
      <vt:lpstr>Reducing Dimensionality: Custom Embeddings</vt:lpstr>
      <vt:lpstr>Advantages of the New Encoding? </vt:lpstr>
      <vt:lpstr>Larger Vocabularies</vt:lpstr>
      <vt:lpstr>Automating Word Vector Generation</vt:lpstr>
      <vt:lpstr>Given a Center Word, Find Context Words</vt:lpstr>
      <vt:lpstr>Pre-trained Word Embeddings</vt:lpstr>
      <vt:lpstr>Vector Addition and Subtraction:  The Case of Analogies </vt:lpstr>
      <vt:lpstr>Language Models</vt:lpstr>
      <vt:lpstr>Continuous Bag of Words (CBOW)</vt:lpstr>
      <vt:lpstr>Another Model: Skip-gram</vt:lpstr>
      <vt:lpstr>The Skip-gram Model</vt:lpstr>
      <vt:lpstr>The Sliding Window</vt:lpstr>
      <vt:lpstr>After Sliding Over Several Words</vt:lpstr>
      <vt:lpstr>Start the Training</vt:lpstr>
      <vt:lpstr>Updating Model Parameters</vt:lpstr>
      <vt:lpstr>Increase the Efficiency of the Model</vt:lpstr>
      <vt:lpstr>Negative Sampling</vt:lpstr>
      <vt:lpstr>All Set for Training</vt:lpstr>
      <vt:lpstr>The Training Process</vt:lpstr>
      <vt:lpstr>Word Similarities</vt:lpstr>
      <vt:lpstr>Discovery of “New” Words</vt:lpstr>
      <vt:lpstr>PowerPoint Presentation</vt:lpstr>
      <vt:lpstr>Discovering Relationships from Corpus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Barfua</cp:lastModifiedBy>
  <cp:revision>582</cp:revision>
  <cp:lastPrinted>2014-03-05T16:29:33Z</cp:lastPrinted>
  <dcterms:created xsi:type="dcterms:W3CDTF">2000-10-19T17:22:27Z</dcterms:created>
  <dcterms:modified xsi:type="dcterms:W3CDTF">2023-09-26T12:51:22Z</dcterms:modified>
</cp:coreProperties>
</file>