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2"/>
  </p:notesMasterIdLst>
  <p:handoutMasterIdLst>
    <p:handoutMasterId r:id="rId23"/>
  </p:handoutMasterIdLst>
  <p:sldIdLst>
    <p:sldId id="970" r:id="rId2"/>
    <p:sldId id="1356" r:id="rId3"/>
    <p:sldId id="1350" r:id="rId4"/>
    <p:sldId id="1331" r:id="rId5"/>
    <p:sldId id="1332" r:id="rId6"/>
    <p:sldId id="1333" r:id="rId7"/>
    <p:sldId id="1334" r:id="rId8"/>
    <p:sldId id="1335" r:id="rId9"/>
    <p:sldId id="1337" r:id="rId10"/>
    <p:sldId id="1338" r:id="rId11"/>
    <p:sldId id="1339" r:id="rId12"/>
    <p:sldId id="1341" r:id="rId13"/>
    <p:sldId id="1342" r:id="rId14"/>
    <p:sldId id="1343" r:id="rId15"/>
    <p:sldId id="1344" r:id="rId16"/>
    <p:sldId id="1345" r:id="rId17"/>
    <p:sldId id="1346" r:id="rId18"/>
    <p:sldId id="1348" r:id="rId19"/>
    <p:sldId id="1351" r:id="rId20"/>
    <p:sldId id="1352" r:id="rId2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08" d="100"/>
          <a:sy n="108" d="100"/>
        </p:scale>
        <p:origin x="70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295275"/>
            <a:ext cx="7097713" cy="2295525"/>
          </a:xfrm>
        </p:spPr>
        <p:txBody>
          <a:bodyPr/>
          <a:lstStyle/>
          <a:p>
            <a:pPr algn="ctr"/>
            <a:r>
              <a:rPr lang="en-US" sz="2400" dirty="0"/>
              <a:t>ANALYTICS FOR UNSTRUCTURED DATA</a:t>
            </a:r>
            <a:br>
              <a:rPr lang="en-US" sz="2400" dirty="0"/>
            </a:br>
            <a:br>
              <a:rPr lang="en-US" sz="1800" dirty="0"/>
            </a:br>
            <a:r>
              <a:rPr lang="en-US" sz="2000" dirty="0"/>
              <a:t>Large Language Models:</a:t>
            </a:r>
            <a:br>
              <a:rPr lang="en-US" sz="2000" dirty="0"/>
            </a:br>
            <a:r>
              <a:rPr lang="en-US" sz="2000" dirty="0"/>
              <a:t>Attention and the Transformer 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/>
              <a:t>MSBA</a:t>
            </a:r>
            <a:r>
              <a:rPr lang="en-US" sz="1800" dirty="0"/>
              <a:t> </a:t>
            </a:r>
            <a:r>
              <a:rPr lang="en-US" sz="1600" dirty="0"/>
              <a:t>Fall 2023 </a:t>
            </a:r>
            <a:br>
              <a:rPr lang="en-US" sz="1600" dirty="0"/>
            </a:br>
            <a:r>
              <a:rPr lang="en-US" sz="1400" dirty="0"/>
              <a:t>28</a:t>
            </a:r>
            <a:r>
              <a:rPr lang="en-US" sz="1400" baseline="30000" dirty="0"/>
              <a:t>th</a:t>
            </a:r>
            <a:r>
              <a:rPr lang="en-US" sz="1400" dirty="0"/>
              <a:t> September</a:t>
            </a:r>
            <a:endParaRPr lang="en-US" sz="1800" dirty="0"/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05" y="1451769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2513013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Dr. Anitesh Barua</a:t>
            </a:r>
          </a:p>
          <a:p>
            <a:pPr algn="l"/>
            <a:r>
              <a:rPr lang="en-US" sz="1600" dirty="0"/>
              <a:t>David Bruton Jr. Centennial Chair Professor of Business</a:t>
            </a:r>
          </a:p>
          <a:p>
            <a:pPr algn="l"/>
            <a:r>
              <a:rPr lang="en-US" sz="1600" dirty="0"/>
              <a:t>Distinguished Fellow, INFORMS Information Systems Society</a:t>
            </a:r>
          </a:p>
          <a:p>
            <a:pPr algn="l"/>
            <a:r>
              <a:rPr lang="en-US" sz="1600" dirty="0"/>
              <a:t>Stevens Piper Foundation Professor</a:t>
            </a:r>
          </a:p>
          <a:p>
            <a:pPr algn="l"/>
            <a:r>
              <a:rPr lang="en-US" sz="1600" dirty="0"/>
              <a:t>University of Texas Distinguished Teaching Professor</a:t>
            </a:r>
          </a:p>
          <a:p>
            <a:pPr algn="l"/>
            <a:r>
              <a:rPr lang="en-US" sz="1600" dirty="0"/>
              <a:t>McCombs School of Business, University of Texas at Austin</a:t>
            </a:r>
          </a:p>
          <a:p>
            <a:pPr algn="l"/>
            <a:r>
              <a:rPr lang="en-US" sz="1600" dirty="0"/>
              <a:t>Email: </a:t>
            </a:r>
            <a:r>
              <a:rPr lang="en-US" sz="1600" b="1" u="sng" dirty="0"/>
              <a:t>anitesh.barua@mccombs.utexas.edu</a:t>
            </a:r>
            <a:r>
              <a:rPr lang="en-US" sz="1600" dirty="0"/>
              <a:t> 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  <p:pic>
        <p:nvPicPr>
          <p:cNvPr id="2" name="Picture 2" descr="TikTok - Make Your Day - Apps on Google Play">
            <a:extLst>
              <a:ext uri="{FF2B5EF4-FFF2-40B4-BE49-F238E27FC236}">
                <a16:creationId xmlns:a16="http://schemas.microsoft.com/office/drawing/2014/main" id="{6D741838-F3B4-4479-9C51-8EC6AEEB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89" y="2320353"/>
            <a:ext cx="784797" cy="7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eemit New Logo - Credit To The Owner, HD Png Download , Transparent Png  Image - PNGitem">
            <a:extLst>
              <a:ext uri="{FF2B5EF4-FFF2-40B4-BE49-F238E27FC236}">
                <a16:creationId xmlns:a16="http://schemas.microsoft.com/office/drawing/2014/main" id="{E1ECFD13-A0D4-4ACF-9798-17DFA4E10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1666431"/>
            <a:ext cx="775411" cy="8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2091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C156-A883-49A2-9EB1-1612A49D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21" y="76200"/>
            <a:ext cx="8034959" cy="994172"/>
          </a:xfrm>
        </p:spPr>
        <p:txBody>
          <a:bodyPr/>
          <a:lstStyle/>
          <a:p>
            <a:r>
              <a:rPr lang="en-US" dirty="0"/>
              <a:t>The Concept of Self-attention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3F1D5-621A-4A93-967A-5C5DB5761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91" y="2010252"/>
            <a:ext cx="3121819" cy="2950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ADC3FF-D18C-43A3-A9EB-AA60B3A57747}"/>
              </a:ext>
            </a:extLst>
          </p:cNvPr>
          <p:cNvSpPr/>
          <p:nvPr/>
        </p:nvSpPr>
        <p:spPr>
          <a:xfrm>
            <a:off x="1905000" y="62600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58040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5DA8-6AFE-49DC-960B-3EED1DFC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" y="-152400"/>
            <a:ext cx="6766560" cy="971550"/>
          </a:xfrm>
        </p:spPr>
        <p:txBody>
          <a:bodyPr/>
          <a:lstStyle/>
          <a:p>
            <a:r>
              <a:rPr lang="en-US" dirty="0"/>
              <a:t>Queries, Keys, and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78194-CFA9-484D-9F60-8B42BDD5A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1" y="1551404"/>
            <a:ext cx="5426750" cy="34235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9FFCC4-12D5-4BD5-8D47-675C8BCAF97E}"/>
              </a:ext>
            </a:extLst>
          </p:cNvPr>
          <p:cNvSpPr/>
          <p:nvPr/>
        </p:nvSpPr>
        <p:spPr>
          <a:xfrm>
            <a:off x="1394237" y="60314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417903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5000-CC3E-4645-9ED8-10C67110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-304800"/>
            <a:ext cx="7498080" cy="971550"/>
          </a:xfrm>
        </p:spPr>
        <p:txBody>
          <a:bodyPr/>
          <a:lstStyle/>
          <a:p>
            <a:r>
              <a:rPr lang="en-US" dirty="0"/>
              <a:t>Calculating Attention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61056-9AB6-405B-B1C7-744D574E8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85" y="1478756"/>
            <a:ext cx="5394245" cy="33970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195FA9-AAED-4FED-B148-771D6BED1F53}"/>
              </a:ext>
            </a:extLst>
          </p:cNvPr>
          <p:cNvSpPr/>
          <p:nvPr/>
        </p:nvSpPr>
        <p:spPr>
          <a:xfrm>
            <a:off x="1927637" y="61838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217046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049B-AB8E-4733-A2D4-19002852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-228600"/>
            <a:ext cx="5657850" cy="971550"/>
          </a:xfrm>
        </p:spPr>
        <p:txBody>
          <a:bodyPr/>
          <a:lstStyle/>
          <a:p>
            <a:r>
              <a:rPr lang="en-US" dirty="0"/>
              <a:t>More Calculations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F9DB0-6D44-4CF8-B418-CC0C62AE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30" y="1310742"/>
            <a:ext cx="3991893" cy="37938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DC6B12-06CF-43EA-8CB6-BD73C665BD52}"/>
              </a:ext>
            </a:extLst>
          </p:cNvPr>
          <p:cNvSpPr/>
          <p:nvPr/>
        </p:nvSpPr>
        <p:spPr>
          <a:xfrm>
            <a:off x="1981200" y="62600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122286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ECAA-0F32-4C92-B77C-4BEF102B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41" y="-152400"/>
            <a:ext cx="8034959" cy="994172"/>
          </a:xfrm>
        </p:spPr>
        <p:txBody>
          <a:bodyPr/>
          <a:lstStyle/>
          <a:p>
            <a:r>
              <a:rPr lang="en-US" dirty="0"/>
              <a:t>In Matrix 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DD6B3-2D49-435A-B486-1AAFADD07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1" y="1548765"/>
            <a:ext cx="2933117" cy="3321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17EF6-0D8F-467F-A767-815C96A8C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78" y="1651635"/>
            <a:ext cx="4343089" cy="16973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8D4CE9-383A-40C7-B234-11A2F836F7D8}"/>
              </a:ext>
            </a:extLst>
          </p:cNvPr>
          <p:cNvSpPr/>
          <p:nvPr/>
        </p:nvSpPr>
        <p:spPr>
          <a:xfrm>
            <a:off x="1676400" y="61838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22769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A1D2-48D6-45AA-9FD4-8A8E7F95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41" y="-76200"/>
            <a:ext cx="8034959" cy="994172"/>
          </a:xfrm>
        </p:spPr>
        <p:txBody>
          <a:bodyPr/>
          <a:lstStyle/>
          <a:p>
            <a:r>
              <a:rPr lang="en-US" dirty="0"/>
              <a:t>Multi-headed 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82791-DA94-459A-ACC4-E7CA71C18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65" y="1583055"/>
            <a:ext cx="5486400" cy="3241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4CAF12-D8ED-4479-B37A-B6AAB00AC3AE}"/>
              </a:ext>
            </a:extLst>
          </p:cNvPr>
          <p:cNvSpPr/>
          <p:nvPr/>
        </p:nvSpPr>
        <p:spPr>
          <a:xfrm>
            <a:off x="1905000" y="63362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27392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95F6-0EC4-4F6D-912C-3931A13D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8650"/>
            <a:ext cx="8223885" cy="971550"/>
          </a:xfrm>
        </p:spPr>
        <p:txBody>
          <a:bodyPr/>
          <a:lstStyle/>
          <a:p>
            <a:r>
              <a:rPr lang="en-US" dirty="0"/>
              <a:t>Multi-headed Attention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E9574-2182-4BE0-A98F-742B0B750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39188"/>
            <a:ext cx="6858000" cy="3253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42CBCC-B689-4139-9EF5-71703ADD2031}"/>
              </a:ext>
            </a:extLst>
          </p:cNvPr>
          <p:cNvSpPr/>
          <p:nvPr/>
        </p:nvSpPr>
        <p:spPr>
          <a:xfrm>
            <a:off x="1905000" y="63362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134433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049E-FC64-4274-9AB5-08429DED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56" y="76200"/>
            <a:ext cx="8538044" cy="994172"/>
          </a:xfrm>
        </p:spPr>
        <p:txBody>
          <a:bodyPr/>
          <a:lstStyle/>
          <a:p>
            <a:r>
              <a:rPr lang="en-US" dirty="0"/>
              <a:t>Multiple Attention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CD6B2-637C-4881-9D0C-C16501276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1715368"/>
            <a:ext cx="6315075" cy="3493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86801C-D2C5-40E2-802A-42DFF3815041}"/>
              </a:ext>
            </a:extLst>
          </p:cNvPr>
          <p:cNvSpPr/>
          <p:nvPr/>
        </p:nvSpPr>
        <p:spPr>
          <a:xfrm>
            <a:off x="2080037" y="62600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43048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BEC9-ADAD-4BEF-9DBD-B34C7201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21" y="0"/>
            <a:ext cx="8034959" cy="99417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36D61-0059-43B3-9FF8-85CB593CA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4303"/>
            <a:ext cx="6229350" cy="34877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1B7031-1749-4ECE-9FE3-2381664FEA1C}"/>
              </a:ext>
            </a:extLst>
          </p:cNvPr>
          <p:cNvSpPr/>
          <p:nvPr/>
        </p:nvSpPr>
        <p:spPr>
          <a:xfrm>
            <a:off x="2080037" y="63362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15066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B0BA-B193-4F18-8E4D-D8478022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61" y="-76200"/>
            <a:ext cx="8034959" cy="994172"/>
          </a:xfrm>
        </p:spPr>
        <p:txBody>
          <a:bodyPr/>
          <a:lstStyle/>
          <a:p>
            <a:r>
              <a:rPr lang="en-US" dirty="0"/>
              <a:t>Positional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E7F5C-749A-40B0-AA91-92215625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5" y="1444934"/>
            <a:ext cx="5852160" cy="32272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9FE1CB-83D6-471E-800E-B1F022578A6B}"/>
              </a:ext>
            </a:extLst>
          </p:cNvPr>
          <p:cNvSpPr/>
          <p:nvPr/>
        </p:nvSpPr>
        <p:spPr>
          <a:xfrm>
            <a:off x="2694539" y="4902131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32916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19D-7C4B-4B6B-A333-9E603280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57200"/>
            <a:ext cx="8496300" cy="994172"/>
          </a:xfrm>
        </p:spPr>
        <p:txBody>
          <a:bodyPr/>
          <a:lstStyle/>
          <a:p>
            <a:r>
              <a:rPr lang="en-US" sz="2700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2A37-331A-4789-9D0E-AFB567E4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52600"/>
            <a:ext cx="8496300" cy="265940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major leap in NLP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generate text from input prompts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Considers previous input words to predict the next word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Limitation of earlier models: Small window of words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Improvement with Long Short Term Memory (LSTM)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Transformers offer a superior architecture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AA52-7D82-4DB6-932C-063B86D3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4800"/>
            <a:ext cx="8496300" cy="994172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5FE2-EA16-4BF8-8B2A-1117E63F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94941"/>
            <a:ext cx="8496300" cy="265940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Attention dramatically improves representation of words and their relationships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attention, transformers provided a breakthrough in NLP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Achieved state-of-the-art performance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been used in a variety of LLMs such as BERT, GPT, and others  </a:t>
            </a:r>
          </a:p>
        </p:txBody>
      </p:sp>
    </p:spTree>
    <p:extLst>
      <p:ext uri="{BB962C8B-B14F-4D97-AF65-F5344CB8AC3E}">
        <p14:creationId xmlns:p14="http://schemas.microsoft.com/office/powerpoint/2010/main" val="33259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BD54-2D3B-4B20-8E17-AAE01748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(or Self-Attention)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FB13-F09B-4249-A5AC-149A84EF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277821"/>
            <a:ext cx="8496300" cy="265940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history of word representations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Bag-of-word representations (e.g., term frequency, tf-idf, etc.)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Word embeddings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Self-attention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“The cat didn’t chase the mouse because it wasn’t hungry”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“The deer didn’t cross the road since it was too tired.”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do the word “it”, “hungry” and “tired” refer to?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C91A-8B4E-48D2-9104-4B408210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a Key Element of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D76C-F4D4-445D-8ECB-AE062089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architecture by Google using attention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Parallelization, faster training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Seminal paper: “Attention is All You Need”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Tensor2Tensor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</a:p>
        </p:txBody>
      </p:sp>
    </p:spTree>
    <p:extLst>
      <p:ext uri="{BB962C8B-B14F-4D97-AF65-F5344CB8AC3E}">
        <p14:creationId xmlns:p14="http://schemas.microsoft.com/office/powerpoint/2010/main" val="22483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8C81-59CB-4231-BD17-A6139C3A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315325" cy="971550"/>
          </a:xfrm>
        </p:spPr>
        <p:txBody>
          <a:bodyPr/>
          <a:lstStyle/>
          <a:p>
            <a:r>
              <a:rPr lang="en-US" dirty="0"/>
              <a:t>The Trained Transformer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246CA-6487-4943-A7F7-0F4F5B3E2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66" y="1552338"/>
            <a:ext cx="5450635" cy="34174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3B70A1-9467-4E02-BEF4-113F87B1FF5A}"/>
              </a:ext>
            </a:extLst>
          </p:cNvPr>
          <p:cNvSpPr/>
          <p:nvPr/>
        </p:nvSpPr>
        <p:spPr>
          <a:xfrm>
            <a:off x="1927637" y="64124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116238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E1CF-B5B0-460B-8BCD-19FCF77D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21" y="152400"/>
            <a:ext cx="8034959" cy="994172"/>
          </a:xfrm>
        </p:spPr>
        <p:txBody>
          <a:bodyPr/>
          <a:lstStyle/>
          <a:p>
            <a:r>
              <a:rPr lang="en-US" dirty="0"/>
              <a:t>Stack ‘</a:t>
            </a:r>
            <a:r>
              <a:rPr lang="en-US" dirty="0" err="1"/>
              <a:t>em</a:t>
            </a:r>
            <a:r>
              <a:rPr lang="en-US" dirty="0"/>
              <a:t> High!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9AA61-257A-455C-ACF7-45DA96EFF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460478"/>
            <a:ext cx="5829300" cy="37952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ADE7DB-CED4-45EB-BF73-33BB7180423F}"/>
              </a:ext>
            </a:extLst>
          </p:cNvPr>
          <p:cNvSpPr/>
          <p:nvPr/>
        </p:nvSpPr>
        <p:spPr>
          <a:xfrm>
            <a:off x="2057400" y="64124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249429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DB02-2946-4F2A-AF45-336067EA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2-step Encoding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521E9-9792-407E-A65D-3C2F66E2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171701"/>
            <a:ext cx="5657850" cy="29360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26ADCB-3ECB-444F-BEF2-1E73F352B4B4}"/>
              </a:ext>
            </a:extLst>
          </p:cNvPr>
          <p:cNvSpPr/>
          <p:nvPr/>
        </p:nvSpPr>
        <p:spPr>
          <a:xfrm>
            <a:off x="1752600" y="64124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23852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67A1-72FA-4396-BC76-38F733B2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2238"/>
            <a:ext cx="7924800" cy="1295400"/>
          </a:xfrm>
        </p:spPr>
        <p:txBody>
          <a:bodyPr/>
          <a:lstStyle/>
          <a:p>
            <a:r>
              <a:rPr lang="en-US" sz="3200" dirty="0"/>
              <a:t>An Extra Attention Layer in the 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DC5C6-A6D9-4BF0-A1A1-378E9A00A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3" y="2432448"/>
            <a:ext cx="6279356" cy="19931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4C9B39-EAE5-4AAD-AB36-089419F6697F}"/>
              </a:ext>
            </a:extLst>
          </p:cNvPr>
          <p:cNvSpPr/>
          <p:nvPr/>
        </p:nvSpPr>
        <p:spPr>
          <a:xfrm>
            <a:off x="2080037" y="64124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70961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A760-4207-40FA-9A78-8225DCFA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-76200"/>
            <a:ext cx="6772275" cy="971550"/>
          </a:xfrm>
        </p:spPr>
        <p:txBody>
          <a:bodyPr/>
          <a:lstStyle/>
          <a:p>
            <a:r>
              <a:rPr lang="en-US" dirty="0"/>
              <a:t>The Output of an Encoder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BAB45-60EA-46A0-8E45-480E45DF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30" y="1480185"/>
            <a:ext cx="5836772" cy="3549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D82B8C-BFCD-40B5-B528-3F5935826CB8}"/>
              </a:ext>
            </a:extLst>
          </p:cNvPr>
          <p:cNvSpPr/>
          <p:nvPr/>
        </p:nvSpPr>
        <p:spPr>
          <a:xfrm>
            <a:off x="2209800" y="6336268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http://jalammar.github.io/illustrated-transformer/</a:t>
            </a:r>
          </a:p>
        </p:txBody>
      </p:sp>
    </p:spTree>
    <p:extLst>
      <p:ext uri="{BB962C8B-B14F-4D97-AF65-F5344CB8AC3E}">
        <p14:creationId xmlns:p14="http://schemas.microsoft.com/office/powerpoint/2010/main" val="8652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53570</TotalTime>
  <Words>462</Words>
  <Application>Microsoft Office PowerPoint</Application>
  <PresentationFormat>On-screen Show (4:3)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Network</vt:lpstr>
      <vt:lpstr>ANALYTICS FOR UNSTRUCTURED DATA  Large Language Models: Attention and the Transformer   MSBA Fall 2023  28th September</vt:lpstr>
      <vt:lpstr>Recurrent Neural Networks (RNN)</vt:lpstr>
      <vt:lpstr>Attention (or Self-Attention)</vt:lpstr>
      <vt:lpstr>Attention a Key Element of Transformers</vt:lpstr>
      <vt:lpstr>The Trained Transformer Model</vt:lpstr>
      <vt:lpstr>Stack ‘em High!</vt:lpstr>
      <vt:lpstr>2-step Encoding </vt:lpstr>
      <vt:lpstr>An Extra Attention Layer in the Decoder</vt:lpstr>
      <vt:lpstr>The Output of an Encoder </vt:lpstr>
      <vt:lpstr>The Concept of Self-attention </vt:lpstr>
      <vt:lpstr>Queries, Keys, and Values</vt:lpstr>
      <vt:lpstr>Calculating Attention </vt:lpstr>
      <vt:lpstr>More Calculations</vt:lpstr>
      <vt:lpstr>In Matrix Notation</vt:lpstr>
      <vt:lpstr>Multi-headed Attention</vt:lpstr>
      <vt:lpstr>Multi-headed Attention Scores</vt:lpstr>
      <vt:lpstr>Multiple Attention Scores</vt:lpstr>
      <vt:lpstr>Summary</vt:lpstr>
      <vt:lpstr>Positional Encoding</vt:lpstr>
      <vt:lpstr>Takeaways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568</cp:revision>
  <cp:lastPrinted>2014-03-05T16:29:33Z</cp:lastPrinted>
  <dcterms:created xsi:type="dcterms:W3CDTF">2000-10-19T17:22:27Z</dcterms:created>
  <dcterms:modified xsi:type="dcterms:W3CDTF">2023-10-03T15:30:36Z</dcterms:modified>
</cp:coreProperties>
</file>