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65" r:id="rId2"/>
    <p:sldId id="270" r:id="rId3"/>
    <p:sldId id="274" r:id="rId4"/>
    <p:sldId id="275" r:id="rId5"/>
    <p:sldId id="273" r:id="rId6"/>
    <p:sldId id="276" r:id="rId7"/>
    <p:sldId id="277" r:id="rId8"/>
    <p:sldId id="278" r:id="rId9"/>
    <p:sldId id="281" r:id="rId10"/>
    <p:sldId id="289" r:id="rId11"/>
    <p:sldId id="293" r:id="rId12"/>
    <p:sldId id="294" r:id="rId13"/>
    <p:sldId id="295" r:id="rId14"/>
    <p:sldId id="296" r:id="rId15"/>
    <p:sldId id="292" r:id="rId16"/>
    <p:sldId id="297" r:id="rId17"/>
    <p:sldId id="298" r:id="rId18"/>
    <p:sldId id="299" r:id="rId19"/>
    <p:sldId id="300" r:id="rId20"/>
    <p:sldId id="301" r:id="rId21"/>
    <p:sldId id="302" r:id="rId22"/>
    <p:sldId id="317" r:id="rId23"/>
    <p:sldId id="305" r:id="rId24"/>
    <p:sldId id="30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99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02" autoAdjust="0"/>
  </p:normalViewPr>
  <p:slideViewPr>
    <p:cSldViewPr>
      <p:cViewPr varScale="1">
        <p:scale>
          <a:sx n="87" d="100"/>
          <a:sy n="87" d="100"/>
        </p:scale>
        <p:origin x="12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114CD43-D232-4DAE-ABF6-E55893430FEC}" type="datetime1">
              <a:rPr lang="en-US" smtClean="0"/>
              <a:t>3/28/2022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DE51-0958-4E43-AACD-1DD3CF16D6FB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34BF-0AE7-4AF7-BDBD-05AAD7C71D67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D11-A2F8-4819-81CD-4B88AAC9766E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DCD8E66-C10C-409E-A2A9-552E935418FD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3D8E-B43D-4D5E-9DF0-88768DA28D0B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F45D-B496-438E-BB50-49A630E08FFF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9A67-142C-4D98-A7AE-C2E14DA40DD3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A006-AE07-435E-AC51-428350DD7D05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1F13-1BD1-482F-AEA1-B07D72217511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F1F2-AD28-4AC0-B38B-E620B3E44E71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8CA77-E4EC-4AFA-9541-F16C2B62EF87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Regression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and intercept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equation of a line:  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</a:p>
          <a:p>
            <a:r>
              <a:rPr lang="en-US" dirty="0">
                <a:ea typeface="Cambria Math" panose="02040503050406030204" pitchFamily="18" charset="0"/>
              </a:rPr>
              <a:t>The slope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is the </a:t>
            </a:r>
            <a:r>
              <a:rPr lang="en-US" i="1" dirty="0">
                <a:solidFill>
                  <a:srgbClr val="0070C0"/>
                </a:solidFill>
                <a:ea typeface="Cambria Math" panose="02040503050406030204" pitchFamily="18" charset="0"/>
              </a:rPr>
              <a:t>rate of change</a:t>
            </a:r>
          </a:p>
          <a:p>
            <a:endParaRPr lang="en-US" i="1" dirty="0">
              <a:solidFill>
                <a:srgbClr val="0070C0"/>
              </a:solidFill>
              <a:ea typeface="Cambria Math" panose="020405030504060302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The sign of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ea typeface="Cambria Math" panose="02040503050406030204" pitchFamily="18" charset="0"/>
              </a:rPr>
              <a:t>matters!</a:t>
            </a:r>
          </a:p>
          <a:p>
            <a:endParaRPr lang="en-US" i="1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0: no association</a:t>
            </a:r>
          </a:p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0: positive association</a:t>
            </a:r>
          </a:p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0: negative association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i="1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endParaRPr lang="en-US" i="1" dirty="0">
              <a:solidFill>
                <a:srgbClr val="0070C0"/>
              </a:solidFill>
              <a:ea typeface="Cambria Math" panose="02040503050406030204" pitchFamily="18" charset="0"/>
            </a:endParaRPr>
          </a:p>
          <a:p>
            <a:endParaRPr lang="en-US" i="1" dirty="0">
              <a:solidFill>
                <a:srgbClr val="0070C0"/>
              </a:solidFill>
              <a:ea typeface="Cambria Math" panose="02040503050406030204" pitchFamily="18" charset="0"/>
            </a:endParaRPr>
          </a:p>
          <a:p>
            <a:endParaRPr lang="en-US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52900" y="2321867"/>
            <a:ext cx="4953000" cy="3985915"/>
            <a:chOff x="2362200" y="2281535"/>
            <a:chExt cx="4953000" cy="398591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362200"/>
              <a:ext cx="3981450" cy="390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029200" y="2281535"/>
              <a:ext cx="1219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&gt;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4050" y="4314825"/>
              <a:ext cx="1219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72200" y="5562600"/>
              <a:ext cx="1143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&lt;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2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99740" y="1548022"/>
            <a:ext cx="3928462" cy="2982135"/>
            <a:chOff x="4750878" y="1981201"/>
            <a:chExt cx="4621721" cy="3532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799" cy="33718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172200" y="5039465"/>
              <a:ext cx="2514599" cy="47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Husband’s height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020252" y="3339549"/>
              <a:ext cx="1931970" cy="47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Wife’s height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choose this particular slope and intercept?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data isn’t exactly a line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just took the “best fit” line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What does “best fit” mean?</a:t>
            </a:r>
          </a:p>
          <a:p>
            <a:pPr lvl="2"/>
            <a:r>
              <a:rPr lang="en-US" dirty="0"/>
              <a:t>Related to the concept of the “outlier”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7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08761" y="1701800"/>
            <a:ext cx="5029200" cy="3733799"/>
            <a:chOff x="4800599" y="1981201"/>
            <a:chExt cx="4572001" cy="35199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4495800" y="3886200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635500" y="3124200"/>
            <a:ext cx="0" cy="91440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648200" y="3197774"/>
            <a:ext cx="2590800" cy="830997"/>
            <a:chOff x="3886200" y="3197774"/>
            <a:chExt cx="2590800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4572000" y="3197774"/>
              <a:ext cx="190500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“Error” for this point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886200" y="3505200"/>
              <a:ext cx="685800" cy="38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/>
          <p:cNvSpPr/>
          <p:nvPr/>
        </p:nvSpPr>
        <p:spPr>
          <a:xfrm>
            <a:off x="3073400" y="4076700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213100" y="3860800"/>
            <a:ext cx="12700" cy="36830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978400" y="2329562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130800" y="2476500"/>
            <a:ext cx="0" cy="41910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  <p:bldP spid="21" grpId="1" animBg="1"/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Given husband’s height = x,</a:t>
            </a:r>
            <a:br>
              <a:rPr lang="en-US" sz="2400" dirty="0"/>
            </a:br>
            <a:r>
              <a:rPr lang="en-US" sz="2400" dirty="0"/>
              <a:t>what is wife’s height y?</a:t>
            </a:r>
          </a:p>
          <a:p>
            <a:endParaRPr lang="en-US" sz="2400" dirty="0"/>
          </a:p>
          <a:p>
            <a:r>
              <a:rPr lang="en-US" sz="2400" dirty="0"/>
              <a:t>We expect:</a:t>
            </a:r>
          </a:p>
          <a:p>
            <a:pPr lvl="1"/>
            <a:r>
              <a:rPr lang="en-US" sz="2400" dirty="0" err="1">
                <a:ea typeface="Cambria Math" panose="02040503050406030204" pitchFamily="18" charset="0"/>
              </a:rPr>
              <a:t>y</a:t>
            </a:r>
            <a:r>
              <a:rPr lang="en-US" sz="21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sz="2100" dirty="0"/>
              <a:t> = </a:t>
            </a:r>
            <a:r>
              <a:rPr lang="en-US" sz="2400" dirty="0">
                <a:solidFill>
                  <a:schemeClr val="tx1"/>
                </a:solidFill>
              </a:rPr>
              <a:t>41.93 + 0.70 * x</a:t>
            </a:r>
          </a:p>
          <a:p>
            <a:r>
              <a:rPr lang="en-US" sz="2400" dirty="0"/>
              <a:t>We observe: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some other </a:t>
            </a:r>
            <a:r>
              <a:rPr lang="en-US" sz="2100" dirty="0" err="1">
                <a:solidFill>
                  <a:schemeClr val="tx1"/>
                </a:solidFill>
              </a:rPr>
              <a:t>y</a:t>
            </a:r>
            <a:r>
              <a:rPr lang="en-US" sz="2100" baseline="-25000" dirty="0" err="1">
                <a:solidFill>
                  <a:schemeClr val="tx1"/>
                </a:solidFill>
              </a:rPr>
              <a:t>true</a:t>
            </a:r>
            <a:endParaRPr lang="en-US" sz="21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Error = (</a:t>
            </a:r>
            <a:r>
              <a:rPr lang="en-US" sz="2400" dirty="0" err="1">
                <a:solidFill>
                  <a:srgbClr val="FF0000"/>
                </a:solidFill>
              </a:rPr>
              <a:t>y</a:t>
            </a:r>
            <a:r>
              <a:rPr lang="en-US" sz="2400" baseline="-25000" dirty="0" err="1">
                <a:solidFill>
                  <a:srgbClr val="FF0000"/>
                </a:solidFill>
              </a:rPr>
              <a:t>true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en-US" sz="2400" dirty="0" err="1">
                <a:solidFill>
                  <a:srgbClr val="FF0000"/>
                </a:solidFill>
              </a:rPr>
              <a:t>y</a:t>
            </a:r>
            <a:r>
              <a:rPr lang="en-US" sz="2400" baseline="-25000" dirty="0" err="1">
                <a:solidFill>
                  <a:srgbClr val="FF0000"/>
                </a:solidFill>
              </a:rPr>
              <a:t>exp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</a:p>
          <a:p>
            <a:endParaRPr lang="en-US" sz="2400" baseline="30000" dirty="0"/>
          </a:p>
          <a:p>
            <a:r>
              <a:rPr lang="en-US" sz="2400" dirty="0">
                <a:solidFill>
                  <a:srgbClr val="0070C0"/>
                </a:solidFill>
              </a:rPr>
              <a:t>The “best fit” line is the one that minimizes the sum of all errors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13290" y="1555435"/>
            <a:ext cx="4388674" cy="3098800"/>
            <a:chOff x="1449031" y="1701800"/>
            <a:chExt cx="5789969" cy="3733799"/>
          </a:xfrm>
        </p:grpSpPr>
        <p:grpSp>
          <p:nvGrpSpPr>
            <p:cNvPr id="6" name="Group 5"/>
            <p:cNvGrpSpPr/>
            <p:nvPr/>
          </p:nvGrpSpPr>
          <p:grpSpPr>
            <a:xfrm>
              <a:off x="1449031" y="1701800"/>
              <a:ext cx="5088930" cy="3733799"/>
              <a:chOff x="4746299" y="1981201"/>
              <a:chExt cx="4626301" cy="351992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0" y="1981201"/>
                <a:ext cx="4495800" cy="3371851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172200" y="5039465"/>
                <a:ext cx="2514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Husband’s height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4020252" y="3334970"/>
                <a:ext cx="1931971" cy="479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Wife’s height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4495800" y="3886200"/>
              <a:ext cx="304800" cy="3048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4635500" y="3124200"/>
              <a:ext cx="0" cy="91440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648200" y="3197774"/>
              <a:ext cx="2590800" cy="852945"/>
              <a:chOff x="3886200" y="3197774"/>
              <a:chExt cx="2590800" cy="85294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0" y="3197774"/>
                <a:ext cx="1905000" cy="8529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“Error” for this point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886200" y="3505200"/>
                <a:ext cx="685800" cy="381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/>
            <p:cNvSpPr/>
            <p:nvPr/>
          </p:nvSpPr>
          <p:spPr>
            <a:xfrm>
              <a:off x="3073400" y="4076700"/>
              <a:ext cx="304800" cy="3048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3213100" y="3860800"/>
              <a:ext cx="12700" cy="36830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978400" y="2329562"/>
              <a:ext cx="304800" cy="3048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5130800" y="2476500"/>
              <a:ext cx="0" cy="419100"/>
            </a:xfrm>
            <a:prstGeom prst="lin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990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pick this particular formula?</a:t>
            </a:r>
          </a:p>
          <a:p>
            <a:pPr lvl="1"/>
            <a:r>
              <a:rPr lang="en-US" sz="2500" dirty="0">
                <a:solidFill>
                  <a:srgbClr val="FF0000"/>
                </a:solidFill>
              </a:rPr>
              <a:t>Error = (</a:t>
            </a:r>
            <a:r>
              <a:rPr lang="en-US" sz="2500" dirty="0" err="1">
                <a:solidFill>
                  <a:srgbClr val="FF0000"/>
                </a:solidFill>
              </a:rPr>
              <a:t>y</a:t>
            </a:r>
            <a:r>
              <a:rPr lang="en-US" sz="2500" baseline="-25000" dirty="0" err="1">
                <a:solidFill>
                  <a:srgbClr val="FF0000"/>
                </a:solidFill>
              </a:rPr>
              <a:t>true</a:t>
            </a:r>
            <a:r>
              <a:rPr lang="en-US" sz="2500" dirty="0">
                <a:solidFill>
                  <a:srgbClr val="FF0000"/>
                </a:solidFill>
              </a:rPr>
              <a:t> – </a:t>
            </a:r>
            <a:r>
              <a:rPr lang="en-US" sz="2500" dirty="0" err="1">
                <a:solidFill>
                  <a:srgbClr val="FF0000"/>
                </a:solidFill>
              </a:rPr>
              <a:t>y</a:t>
            </a:r>
            <a:r>
              <a:rPr lang="en-US" sz="2500" baseline="-25000" dirty="0" err="1">
                <a:solidFill>
                  <a:srgbClr val="FF0000"/>
                </a:solidFill>
              </a:rPr>
              <a:t>exp</a:t>
            </a:r>
            <a:r>
              <a:rPr lang="en-US" sz="2500" dirty="0">
                <a:solidFill>
                  <a:srgbClr val="FF0000"/>
                </a:solidFill>
              </a:rPr>
              <a:t>)</a:t>
            </a:r>
            <a:r>
              <a:rPr lang="en-US" sz="2500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endParaRPr lang="en-US" sz="2500" dirty="0">
              <a:solidFill>
                <a:srgbClr val="FF0000"/>
              </a:solidFill>
            </a:endParaRP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because...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history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mathematical convenience</a:t>
            </a:r>
          </a:p>
          <a:p>
            <a:pPr lvl="2"/>
            <a:r>
              <a:rPr lang="en-US" sz="2200" dirty="0"/>
              <a:t>a belief that errors are “distributed” as a </a:t>
            </a:r>
            <a:r>
              <a:rPr lang="en-US" sz="2200" i="1" dirty="0"/>
              <a:t>bell curve</a:t>
            </a:r>
            <a:endParaRPr lang="en-US" sz="2200" i="1" dirty="0">
              <a:solidFill>
                <a:schemeClr val="tx1"/>
              </a:solidFill>
            </a:endParaRPr>
          </a:p>
          <a:p>
            <a:pPr lvl="1"/>
            <a:endParaRPr lang="en-US" sz="2500" dirty="0">
              <a:solidFill>
                <a:schemeClr val="tx1"/>
              </a:solidFill>
            </a:endParaRPr>
          </a:p>
          <a:p>
            <a:pPr lvl="1"/>
            <a:r>
              <a:rPr lang="en-US" sz="2500" dirty="0">
                <a:solidFill>
                  <a:schemeClr val="tx1"/>
                </a:solidFill>
              </a:rPr>
              <a:t>but alternate formulas are also used</a:t>
            </a:r>
          </a:p>
          <a:p>
            <a:pPr lvl="2"/>
            <a:r>
              <a:rPr lang="en-US" sz="2200" dirty="0"/>
              <a:t>and there are many of them!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4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81200" y="2514601"/>
            <a:ext cx="5029200" cy="3733799"/>
            <a:chOff x="4800599" y="1981201"/>
            <a:chExt cx="4572001" cy="35199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/>
              <a:t>Suppose we are told of a husband’s height (say, 170cm)</a:t>
            </a:r>
          </a:p>
          <a:p>
            <a:r>
              <a:rPr lang="en-US" dirty="0"/>
              <a:t>Predict wife’s height</a:t>
            </a:r>
          </a:p>
          <a:p>
            <a:pPr lvl="1"/>
            <a:r>
              <a:rPr lang="en-US" sz="2400" u="sng" dirty="0">
                <a:solidFill>
                  <a:srgbClr val="0070C0"/>
                </a:solidFill>
              </a:rPr>
              <a:t>41.93 + 0.70 * 170 = 161cm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39920" y="5479284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579620" y="4216400"/>
            <a:ext cx="17780" cy="1415284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000" y="4241801"/>
            <a:ext cx="19558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40000" y="4089401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81200" y="2514601"/>
            <a:ext cx="5029200" cy="3733799"/>
            <a:chOff x="4800599" y="1981201"/>
            <a:chExt cx="4572001" cy="35199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Thanks to regression: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predict</a:t>
            </a:r>
            <a:r>
              <a:rPr lang="en-US" dirty="0"/>
              <a:t> wife’s height given husband’s height</a:t>
            </a:r>
          </a:p>
          <a:p>
            <a:pPr lvl="1"/>
            <a:r>
              <a:rPr lang="en-US" dirty="0"/>
              <a:t>Slope = 0.7 &gt; 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positive association</a:t>
            </a:r>
          </a:p>
          <a:p>
            <a:r>
              <a:rPr lang="en-US" dirty="0">
                <a:solidFill>
                  <a:srgbClr val="FF0000"/>
                </a:solidFill>
              </a:rPr>
              <a:t>Should we believe these two statements?</a:t>
            </a:r>
          </a:p>
        </p:txBody>
      </p:sp>
    </p:spTree>
    <p:extLst>
      <p:ext uri="{BB962C8B-B14F-4D97-AF65-F5344CB8AC3E}">
        <p14:creationId xmlns:p14="http://schemas.microsoft.com/office/powerpoint/2010/main" val="34342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57800" y="2667001"/>
            <a:ext cx="3962400" cy="3374719"/>
            <a:chOff x="4800599" y="1981201"/>
            <a:chExt cx="4572001" cy="35429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943600" y="5039465"/>
              <a:ext cx="2743201" cy="48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4423929"/>
          </a:xfrm>
        </p:spPr>
        <p:txBody>
          <a:bodyPr>
            <a:normAutofit/>
          </a:bodyPr>
          <a:lstStyle/>
          <a:p>
            <a:r>
              <a:rPr lang="en-US" dirty="0"/>
              <a:t>Thanks to regression: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predict</a:t>
            </a:r>
            <a:r>
              <a:rPr lang="en-US" dirty="0"/>
              <a:t> wife’s height given husband’s height</a:t>
            </a:r>
          </a:p>
          <a:p>
            <a:pPr lvl="1"/>
            <a:r>
              <a:rPr lang="en-US" dirty="0"/>
              <a:t>Slope = 0.7 &gt; 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positive association</a:t>
            </a:r>
          </a:p>
          <a:p>
            <a:r>
              <a:rPr lang="en-US" dirty="0">
                <a:solidFill>
                  <a:srgbClr val="FF0000"/>
                </a:solidFill>
              </a:rPr>
              <a:t>Should we believe these two questions?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These are different questions</a:t>
            </a:r>
          </a:p>
        </p:txBody>
      </p:sp>
    </p:spTree>
    <p:extLst>
      <p:ext uri="{BB962C8B-B14F-4D97-AF65-F5344CB8AC3E}">
        <p14:creationId xmlns:p14="http://schemas.microsoft.com/office/powerpoint/2010/main" val="40606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predictions</a:t>
            </a:r>
          </a:p>
          <a:p>
            <a:pPr lvl="1"/>
            <a:r>
              <a:rPr lang="en-US" dirty="0"/>
              <a:t>the noise around the best fit line matters</a:t>
            </a:r>
          </a:p>
          <a:p>
            <a:pPr lvl="1"/>
            <a:r>
              <a:rPr lang="en-US" dirty="0"/>
              <a:t>captured by a statistic called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81200" y="2514601"/>
            <a:ext cx="5029200" cy="3733799"/>
            <a:chOff x="4800599" y="1981201"/>
            <a:chExt cx="4572001" cy="35199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4439920" y="5479284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9620" y="4216400"/>
            <a:ext cx="17780" cy="1415284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67000" y="4241801"/>
            <a:ext cx="1955800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40000" y="4089401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7710" y="3657600"/>
            <a:ext cx="123190" cy="11049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67000" y="3670301"/>
            <a:ext cx="1955800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4762500"/>
            <a:ext cx="1955800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28900" y="3657600"/>
            <a:ext cx="123190" cy="11049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predictions</a:t>
            </a:r>
          </a:p>
          <a:p>
            <a:pPr lvl="1"/>
            <a:r>
              <a:rPr lang="en-US" dirty="0"/>
              <a:t>the noise around the best fit line matters</a:t>
            </a:r>
          </a:p>
          <a:p>
            <a:pPr lvl="1"/>
            <a:r>
              <a:rPr lang="en-US" dirty="0"/>
              <a:t>captured by a statistic called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endParaRPr lang="en-US" baseline="300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High-level idea: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compares the regression prediction to just predicting the mean</a:t>
            </a:r>
          </a:p>
          <a:p>
            <a:pPr lvl="3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sum it up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residual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mean)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sum it up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total variance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1.0 - ratio of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variance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between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Higher is better</a:t>
            </a: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taller husbands have taller wives?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58" y="2274075"/>
            <a:ext cx="3181482" cy="37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2A480-4F18-4B5A-9341-41A715F0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18044"/>
            <a:ext cx="1676400" cy="3677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F40B8-8F87-4533-8EC3-37D10434844C}"/>
              </a:ext>
            </a:extLst>
          </p:cNvPr>
          <p:cNvSpPr txBox="1"/>
          <p:nvPr/>
        </p:nvSpPr>
        <p:spPr>
          <a:xfrm>
            <a:off x="1295400" y="59990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Paired</a:t>
            </a:r>
            <a:r>
              <a:rPr lang="en-US" b="1" i="1" dirty="0"/>
              <a:t> </a:t>
            </a:r>
            <a:r>
              <a:rPr lang="en-US" dirty="0">
                <a:solidFill>
                  <a:srgbClr val="FF0000"/>
                </a:solidFill>
              </a:rPr>
              <a:t>observations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CF7A25-B9F3-45C1-8B92-CCE8708FBFFB}"/>
              </a:ext>
            </a:extLst>
          </p:cNvPr>
          <p:cNvSpPr/>
          <p:nvPr/>
        </p:nvSpPr>
        <p:spPr>
          <a:xfrm>
            <a:off x="3467100" y="3962400"/>
            <a:ext cx="1528762" cy="152400"/>
          </a:xfrm>
          <a:prstGeom prst="rightArrow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3E9F1-FCBF-4697-92F5-3892139D6339}"/>
              </a:ext>
            </a:extLst>
          </p:cNvPr>
          <p:cNvSpPr txBox="1"/>
          <p:nvPr/>
        </p:nvSpPr>
        <p:spPr>
          <a:xfrm>
            <a:off x="3521869" y="3509129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df.describe</a:t>
            </a:r>
            <a:r>
              <a:rPr lang="en-US" i="1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B555E-C027-4BD0-89A2-47960188EF2A}"/>
              </a:ext>
            </a:extLst>
          </p:cNvPr>
          <p:cNvSpPr txBox="1"/>
          <p:nvPr/>
        </p:nvSpPr>
        <p:spPr>
          <a:xfrm>
            <a:off x="5867400" y="596135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Summary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check if the positive association really exists or not</a:t>
            </a:r>
          </a:p>
          <a:p>
            <a:pPr lvl="1"/>
            <a:r>
              <a:rPr lang="en-US" dirty="0"/>
              <a:t>we are just asking: are we </a:t>
            </a:r>
            <a:r>
              <a:rPr lang="en-US" i="1" dirty="0"/>
              <a:t>sure</a:t>
            </a:r>
            <a:r>
              <a:rPr lang="en-US" dirty="0"/>
              <a:t> the slope is &gt; 0?</a:t>
            </a:r>
          </a:p>
          <a:p>
            <a:pPr lvl="1"/>
            <a:r>
              <a:rPr lang="en-US" dirty="0"/>
              <a:t>captured by another statistic called the </a:t>
            </a:r>
            <a:r>
              <a:rPr lang="en-US" dirty="0">
                <a:solidFill>
                  <a:srgbClr val="FF0000"/>
                </a:solidFill>
              </a:rPr>
              <a:t>p-value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81200" y="2514601"/>
            <a:ext cx="5029200" cy="3733799"/>
            <a:chOff x="4800599" y="1981201"/>
            <a:chExt cx="4572001" cy="35199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1981201"/>
              <a:ext cx="4495800" cy="3371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72200" y="5039465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20251" y="3389271"/>
              <a:ext cx="1931970" cy="37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97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check if the positive association really exists or not</a:t>
            </a:r>
          </a:p>
          <a:p>
            <a:pPr lvl="1"/>
            <a:r>
              <a:rPr lang="en-US" dirty="0"/>
              <a:t>we are just asking: are we </a:t>
            </a:r>
            <a:r>
              <a:rPr lang="en-US" i="1" dirty="0"/>
              <a:t>sure</a:t>
            </a:r>
            <a:r>
              <a:rPr lang="en-US" dirty="0"/>
              <a:t> the slope is &gt; 0?</a:t>
            </a:r>
          </a:p>
          <a:p>
            <a:pPr lvl="1"/>
            <a:r>
              <a:rPr lang="en-US" dirty="0"/>
              <a:t>captured by another statistic called the </a:t>
            </a:r>
            <a:r>
              <a:rPr lang="en-US" dirty="0">
                <a:solidFill>
                  <a:srgbClr val="FF0000"/>
                </a:solidFill>
              </a:rPr>
              <a:t>p-value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Main idea: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What are the chances that there really is no association, and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we just see positive association due to </a:t>
            </a:r>
            <a:r>
              <a:rPr lang="en-US">
                <a:solidFill>
                  <a:srgbClr val="0070C0"/>
                </a:solidFill>
              </a:rPr>
              <a:t>“randomness”?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Smaller values are better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You may want it to be less than 0.05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2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269-FA9E-4D84-A89D-0113A3BA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35738-74ED-40E5-BCBB-153AD6CF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15E1D-E276-4ED8-A26F-F80BFA80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9B5691-A9F4-4436-B626-FF26B3795F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and p-value measure different things!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76E287-B5D2-4657-834F-FD70AFBA977A}"/>
              </a:ext>
            </a:extLst>
          </p:cNvPr>
          <p:cNvGrpSpPr/>
          <p:nvPr/>
        </p:nvGrpSpPr>
        <p:grpSpPr>
          <a:xfrm>
            <a:off x="1371600" y="2362200"/>
            <a:ext cx="2438400" cy="1981200"/>
            <a:chOff x="1371600" y="2362200"/>
            <a:chExt cx="2438400" cy="19812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7E36BE-6870-4CCA-A2A1-CF62093EF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3744108"/>
              <a:ext cx="2133600" cy="3169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A0D5F9-4545-412A-8BD6-0158868FD9E4}"/>
                </a:ext>
              </a:extLst>
            </p:cNvPr>
            <p:cNvCxnSpPr/>
            <p:nvPr/>
          </p:nvCxnSpPr>
          <p:spPr>
            <a:xfrm>
              <a:off x="1371600" y="4343400"/>
              <a:ext cx="24384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80F3E06-30D5-4AD4-B87A-6ADFB89CE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2362200"/>
              <a:ext cx="0" cy="19812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66F4E4-99F9-4BAB-923E-20BC95C45C0B}"/>
                </a:ext>
              </a:extLst>
            </p:cNvPr>
            <p:cNvSpPr/>
            <p:nvPr/>
          </p:nvSpPr>
          <p:spPr>
            <a:xfrm>
              <a:off x="1828800" y="3962400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A0A2E9-3AD9-436F-9EAD-26EA8A7D33E0}"/>
                </a:ext>
              </a:extLst>
            </p:cNvPr>
            <p:cNvSpPr/>
            <p:nvPr/>
          </p:nvSpPr>
          <p:spPr>
            <a:xfrm>
              <a:off x="2286001" y="3890682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AF87C9-2FCC-4364-9FB8-7A2219059E6B}"/>
                </a:ext>
              </a:extLst>
            </p:cNvPr>
            <p:cNvSpPr/>
            <p:nvPr/>
          </p:nvSpPr>
          <p:spPr>
            <a:xfrm>
              <a:off x="3113442" y="377055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CAB735-1FF3-4433-9922-F30ABBE30732}"/>
              </a:ext>
            </a:extLst>
          </p:cNvPr>
          <p:cNvSpPr txBox="1"/>
          <p:nvPr/>
        </p:nvSpPr>
        <p:spPr>
          <a:xfrm>
            <a:off x="1143002" y="4648200"/>
            <a:ext cx="350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points on line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1.0</a:t>
            </a:r>
            <a:br>
              <a:rPr lang="en-US" dirty="0"/>
            </a:br>
            <a:r>
              <a:rPr lang="en-US" dirty="0"/>
              <a:t>but not sure of positive association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large p-value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BF44E1-DAF6-40AA-8B83-63D84D75BE0D}"/>
              </a:ext>
            </a:extLst>
          </p:cNvPr>
          <p:cNvSpPr txBox="1"/>
          <p:nvPr/>
        </p:nvSpPr>
        <p:spPr>
          <a:xfrm>
            <a:off x="5562602" y="4667071"/>
            <a:ext cx="350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are far from line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is small</a:t>
            </a:r>
          </a:p>
          <a:p>
            <a:r>
              <a:rPr lang="en-US" dirty="0"/>
              <a:t>but clearly positive association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small p-value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428EA6-962B-48F2-85D0-370207E33C1A}"/>
              </a:ext>
            </a:extLst>
          </p:cNvPr>
          <p:cNvGrpSpPr/>
          <p:nvPr/>
        </p:nvGrpSpPr>
        <p:grpSpPr>
          <a:xfrm>
            <a:off x="5715000" y="2362200"/>
            <a:ext cx="2438400" cy="1981200"/>
            <a:chOff x="5715000" y="2362200"/>
            <a:chExt cx="2438400" cy="19812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1B56B9-6747-46C4-BBE7-40E806CCE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5000" y="2620010"/>
              <a:ext cx="1447800" cy="15835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B5EEE-EC0D-4EFA-9FE9-9C376E0A1119}"/>
                </a:ext>
              </a:extLst>
            </p:cNvPr>
            <p:cNvCxnSpPr/>
            <p:nvPr/>
          </p:nvCxnSpPr>
          <p:spPr>
            <a:xfrm>
              <a:off x="5715000" y="4343400"/>
              <a:ext cx="24384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C474F9-5C2F-49AE-9C6F-76B4DD37905B}"/>
                </a:ext>
              </a:extLst>
            </p:cNvPr>
            <p:cNvSpPr/>
            <p:nvPr/>
          </p:nvSpPr>
          <p:spPr>
            <a:xfrm>
              <a:off x="6172200" y="3962400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813A86-A74E-44B0-8209-85C331A0355F}"/>
                </a:ext>
              </a:extLst>
            </p:cNvPr>
            <p:cNvSpPr/>
            <p:nvPr/>
          </p:nvSpPr>
          <p:spPr>
            <a:xfrm>
              <a:off x="6219713" y="3398520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D3E6BD-1CA7-4165-8EC5-E350F0D6F7B3}"/>
                </a:ext>
              </a:extLst>
            </p:cNvPr>
            <p:cNvSpPr/>
            <p:nvPr/>
          </p:nvSpPr>
          <p:spPr>
            <a:xfrm>
              <a:off x="6553200" y="3736937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150923-8438-4AE6-B38B-7568838548E9}"/>
                </a:ext>
              </a:extLst>
            </p:cNvPr>
            <p:cNvSpPr/>
            <p:nvPr/>
          </p:nvSpPr>
          <p:spPr>
            <a:xfrm>
              <a:off x="6182061" y="301079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39BA10E-D593-4D9C-A5A1-C8CCBF61ADAE}"/>
                </a:ext>
              </a:extLst>
            </p:cNvPr>
            <p:cNvSpPr/>
            <p:nvPr/>
          </p:nvSpPr>
          <p:spPr>
            <a:xfrm>
              <a:off x="6467139" y="3429000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81CE95-5EF2-49A5-A803-1253EA17D62B}"/>
                </a:ext>
              </a:extLst>
            </p:cNvPr>
            <p:cNvSpPr/>
            <p:nvPr/>
          </p:nvSpPr>
          <p:spPr>
            <a:xfrm>
              <a:off x="6919857" y="346530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F8D8CB3-12A2-47CF-9FA7-78511E287496}"/>
                </a:ext>
              </a:extLst>
            </p:cNvPr>
            <p:cNvSpPr/>
            <p:nvPr/>
          </p:nvSpPr>
          <p:spPr>
            <a:xfrm>
              <a:off x="6556787" y="301079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6146FF-584E-44E3-951F-5DCF7EC7714A}"/>
                </a:ext>
              </a:extLst>
            </p:cNvPr>
            <p:cNvSpPr/>
            <p:nvPr/>
          </p:nvSpPr>
          <p:spPr>
            <a:xfrm>
              <a:off x="7362039" y="3353026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7862D31-EFC3-4DBF-89C5-A0E6CC3C8AC4}"/>
                </a:ext>
              </a:extLst>
            </p:cNvPr>
            <p:cNvSpPr/>
            <p:nvPr/>
          </p:nvSpPr>
          <p:spPr>
            <a:xfrm>
              <a:off x="5905948" y="3600674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9D92F0-BF59-4C81-901A-C5AEDE54646F}"/>
                </a:ext>
              </a:extLst>
            </p:cNvPr>
            <p:cNvSpPr/>
            <p:nvPr/>
          </p:nvSpPr>
          <p:spPr>
            <a:xfrm>
              <a:off x="6515548" y="2542389"/>
              <a:ext cx="75304" cy="609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1E7FD7-C48B-4240-8046-4118FBE67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5000" y="2362200"/>
              <a:ext cx="0" cy="198120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610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correlation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that the </a:t>
            </a:r>
            <a:r>
              <a:rPr lang="en-US" dirty="0">
                <a:solidFill>
                  <a:srgbClr val="FF0000"/>
                </a:solidFill>
              </a:rPr>
              <a:t>correlation coefficient </a:t>
            </a:r>
            <a:r>
              <a:rPr lang="en-US" dirty="0"/>
              <a:t>also measured the degree to which the data fits a line</a:t>
            </a:r>
          </a:p>
        </p:txBody>
      </p:sp>
      <p:pic>
        <p:nvPicPr>
          <p:cNvPr id="12292" name="Picture 4" descr="http://upload.wikimedia.org/wikipedia/commons/3/34/Correlation_coeffic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7756"/>
            <a:ext cx="6477000" cy="35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0" y="5943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[Wikipedia]</a:t>
            </a:r>
          </a:p>
        </p:txBody>
      </p:sp>
    </p:spTree>
    <p:extLst>
      <p:ext uri="{BB962C8B-B14F-4D97-AF65-F5344CB8AC3E}">
        <p14:creationId xmlns:p14="http://schemas.microsoft.com/office/powerpoint/2010/main" val="251875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correlation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that the </a:t>
            </a:r>
            <a:r>
              <a:rPr lang="en-US" dirty="0">
                <a:solidFill>
                  <a:srgbClr val="FF0000"/>
                </a:solidFill>
              </a:rPr>
              <a:t>correlation coefficient </a:t>
            </a:r>
            <a:r>
              <a:rPr lang="en-US" dirty="0"/>
              <a:t>also measured the degree to which the data fits a line</a:t>
            </a:r>
          </a:p>
          <a:p>
            <a:r>
              <a:rPr lang="en-US" dirty="0">
                <a:ea typeface="Cambria Math" panose="02040503050406030204" pitchFamily="18" charset="0"/>
              </a:rPr>
              <a:t>But </a:t>
            </a:r>
            <a:r>
              <a:rPr lang="en-US" dirty="0">
                <a:solidFill>
                  <a:srgbClr val="0070C0"/>
                </a:solidFill>
                <a:ea typeface="Cambria Math" panose="02040503050406030204" pitchFamily="18" charset="0"/>
              </a:rPr>
              <a:t>linear regression </a:t>
            </a:r>
            <a:r>
              <a:rPr lang="en-US" dirty="0">
                <a:ea typeface="Cambria Math" panose="02040503050406030204" pitchFamily="18" charset="0"/>
              </a:rPr>
              <a:t>is also trying to fit a line</a:t>
            </a:r>
          </a:p>
          <a:p>
            <a:r>
              <a:rPr lang="en-US" dirty="0">
                <a:ea typeface="Cambria Math" panose="02040503050406030204" pitchFamily="18" charset="0"/>
              </a:rPr>
              <a:t>The R</a:t>
            </a:r>
            <a:r>
              <a:rPr lang="en-US" baseline="30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 statistic tries to measure just this goodness of fit</a:t>
            </a:r>
          </a:p>
          <a:p>
            <a:r>
              <a:rPr lang="en-US" dirty="0">
                <a:ea typeface="Cambria Math" panose="02040503050406030204" pitchFamily="18" charset="0"/>
              </a:rPr>
              <a:t>Are they related?</a:t>
            </a:r>
          </a:p>
          <a:p>
            <a:endParaRPr lang="en-US" dirty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Very closely!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R</a:t>
            </a:r>
            <a:r>
              <a:rPr lang="en-US" baseline="30000" dirty="0">
                <a:solidFill>
                  <a:srgbClr val="FF0000"/>
                </a:solidFill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rgbClr val="FF0000"/>
                </a:solidFill>
                <a:ea typeface="Cambria Math" panose="02040503050406030204" pitchFamily="18" charset="0"/>
              </a:rPr>
              <a:t>= square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of the correlation coefficient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-1 &lt;= Correlation &lt;= 1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 &lt;= R</a:t>
            </a:r>
            <a:r>
              <a:rPr lang="en-US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1</a:t>
            </a:r>
          </a:p>
        </p:txBody>
      </p:sp>
    </p:spTree>
    <p:extLst>
      <p:ext uri="{BB962C8B-B14F-4D97-AF65-F5344CB8AC3E}">
        <p14:creationId xmlns:p14="http://schemas.microsoft.com/office/powerpoint/2010/main" val="11555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59" y="2057400"/>
            <a:ext cx="4910741" cy="327382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4114800" cy="2743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First idea:</a:t>
            </a:r>
          </a:p>
          <a:p>
            <a:pPr lvl="1"/>
            <a:r>
              <a:rPr lang="en-US" dirty="0"/>
              <a:t>Group husbands into </a:t>
            </a:r>
            <a:r>
              <a:rPr lang="en-US" i="1" dirty="0"/>
              <a:t>short </a:t>
            </a:r>
            <a:r>
              <a:rPr lang="en-US" dirty="0"/>
              <a:t>and </a:t>
            </a:r>
            <a:r>
              <a:rPr lang="en-US" i="1" dirty="0"/>
              <a:t>tall</a:t>
            </a:r>
          </a:p>
          <a:p>
            <a:pPr lvl="1"/>
            <a:r>
              <a:rPr lang="en-US" dirty="0"/>
              <a:t>Plot the heights of the wives of each group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5410200"/>
            <a:ext cx="5867400" cy="8309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/>
              <a:t>Are wives of the </a:t>
            </a:r>
            <a:r>
              <a:rPr lang="en-US" sz="2400" i="1" dirty="0"/>
              <a:t>tall-husband</a:t>
            </a:r>
            <a:r>
              <a:rPr lang="en-US" sz="2400" dirty="0"/>
              <a:t> group taller than the wives of the </a:t>
            </a:r>
            <a:r>
              <a:rPr lang="en-US" sz="2400" i="1" dirty="0"/>
              <a:t>short-husband</a:t>
            </a:r>
            <a:r>
              <a:rPr lang="en-US" sz="2400" dirty="0"/>
              <a:t> group?</a:t>
            </a:r>
            <a:endParaRPr lang="en-US" sz="36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6000" y="2122268"/>
            <a:ext cx="1524000" cy="1687732"/>
            <a:chOff x="6096000" y="2122268"/>
            <a:chExt cx="1524000" cy="1687732"/>
          </a:xfrm>
        </p:grpSpPr>
        <p:sp>
          <p:nvSpPr>
            <p:cNvPr id="12" name="TextBox 11"/>
            <p:cNvSpPr txBox="1"/>
            <p:nvPr/>
          </p:nvSpPr>
          <p:spPr>
            <a:xfrm>
              <a:off x="6096000" y="2122268"/>
              <a:ext cx="144780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Mean wife heights</a:t>
              </a:r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6096000" y="2768599"/>
              <a:ext cx="723900" cy="1041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</p:cNvCxnSpPr>
            <p:nvPr/>
          </p:nvCxnSpPr>
          <p:spPr>
            <a:xfrm>
              <a:off x="6819900" y="2768599"/>
              <a:ext cx="800100" cy="4318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6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4114800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Advantages</a:t>
            </a:r>
          </a:p>
          <a:p>
            <a:pPr lvl="1"/>
            <a:r>
              <a:rPr lang="en-US" dirty="0"/>
              <a:t>Simple: just measure the difference between mean wife heights</a:t>
            </a:r>
          </a:p>
          <a:p>
            <a:r>
              <a:rPr lang="en-US" dirty="0">
                <a:solidFill>
                  <a:srgbClr val="0070C0"/>
                </a:solidFill>
              </a:rPr>
              <a:t>Disadvantages</a:t>
            </a:r>
          </a:p>
          <a:p>
            <a:pPr lvl="1"/>
            <a:r>
              <a:rPr lang="en-US" dirty="0"/>
              <a:t>Throws away a lot of information!</a:t>
            </a:r>
          </a:p>
          <a:p>
            <a:pPr lvl="1"/>
            <a:r>
              <a:rPr lang="en-US" dirty="0"/>
              <a:t>Why only two groups?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59" y="2057400"/>
            <a:ext cx="4910741" cy="32738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096000" y="2122268"/>
            <a:ext cx="1524000" cy="1687732"/>
            <a:chOff x="6096000" y="2122268"/>
            <a:chExt cx="1524000" cy="1687732"/>
          </a:xfrm>
        </p:grpSpPr>
        <p:sp>
          <p:nvSpPr>
            <p:cNvPr id="17" name="TextBox 16"/>
            <p:cNvSpPr txBox="1"/>
            <p:nvPr/>
          </p:nvSpPr>
          <p:spPr>
            <a:xfrm>
              <a:off x="6096000" y="2122268"/>
              <a:ext cx="144780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Mean wife heights</a:t>
              </a: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6096000" y="2768599"/>
              <a:ext cx="723900" cy="1041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2"/>
            </p:cNvCxnSpPr>
            <p:nvPr/>
          </p:nvCxnSpPr>
          <p:spPr>
            <a:xfrm>
              <a:off x="6819900" y="2768599"/>
              <a:ext cx="800100" cy="4318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9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08200"/>
            <a:ext cx="5410200" cy="3606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5626100"/>
            <a:ext cx="4114800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/>
              <a:t>Four groups of husbands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387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235200"/>
            <a:ext cx="4267200" cy="2844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5164434"/>
            <a:ext cx="3378200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/>
              <a:t>Four groups of husbands</a:t>
            </a:r>
            <a:endParaRPr lang="en-US" sz="36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286000"/>
            <a:ext cx="41148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Advantages</a:t>
            </a:r>
          </a:p>
          <a:p>
            <a:pPr lvl="1"/>
            <a:r>
              <a:rPr lang="en-US" dirty="0"/>
              <a:t>More fine-grained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Disadvantages</a:t>
            </a:r>
          </a:p>
          <a:p>
            <a:pPr lvl="1"/>
            <a:r>
              <a:rPr lang="en-US" dirty="0"/>
              <a:t>What do we measure now?</a:t>
            </a:r>
          </a:p>
          <a:p>
            <a:pPr lvl="1"/>
            <a:r>
              <a:rPr lang="en-US" dirty="0"/>
              <a:t>How do we conclude that wives also get taller alongside husbands?</a:t>
            </a:r>
          </a:p>
        </p:txBody>
      </p:sp>
    </p:spTree>
    <p:extLst>
      <p:ext uri="{BB962C8B-B14F-4D97-AF65-F5344CB8AC3E}">
        <p14:creationId xmlns:p14="http://schemas.microsoft.com/office/powerpoint/2010/main" val="19804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286000"/>
            <a:ext cx="41148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Idea 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find a </a:t>
            </a:r>
            <a:r>
              <a:rPr lang="en-US" i="1" dirty="0">
                <a:solidFill>
                  <a:srgbClr val="FF0000"/>
                </a:solidFill>
              </a:rPr>
              <a:t>linear</a:t>
            </a:r>
            <a:r>
              <a:rPr lang="en-US" dirty="0">
                <a:solidFill>
                  <a:schemeClr val="tx1"/>
                </a:solidFill>
              </a:rPr>
              <a:t> relationship between heights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00599" y="2172672"/>
            <a:ext cx="4598843" cy="3328458"/>
            <a:chOff x="1369366" y="1828800"/>
            <a:chExt cx="5718484" cy="406967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828800"/>
              <a:ext cx="5487650" cy="365843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074899" y="5333998"/>
              <a:ext cx="3126807" cy="564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Husband’s height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19099" y="3312467"/>
              <a:ext cx="23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Wife’s 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1200"/>
            <a:ext cx="4495800" cy="337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2286000"/>
            <a:ext cx="4114800" cy="403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Idea 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find a </a:t>
            </a:r>
            <a:r>
              <a:rPr lang="en-US" i="1" dirty="0">
                <a:solidFill>
                  <a:srgbClr val="FF0000"/>
                </a:solidFill>
              </a:rPr>
              <a:t>linear</a:t>
            </a:r>
            <a:r>
              <a:rPr lang="en-US" dirty="0">
                <a:solidFill>
                  <a:schemeClr val="tx1"/>
                </a:solidFill>
              </a:rPr>
              <a:t> relationship between heights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5039465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Husband’s height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020251" y="3389271"/>
            <a:ext cx="1931970" cy="3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Wife’s height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B8469-D2AC-4B65-9FE1-6E9E2E3C567D}"/>
              </a:ext>
            </a:extLst>
          </p:cNvPr>
          <p:cNvSpPr txBox="1"/>
          <p:nvPr/>
        </p:nvSpPr>
        <p:spPr>
          <a:xfrm>
            <a:off x="1219200" y="572518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70C0"/>
                </a:solidFill>
              </a:rPr>
              <a:t>Wife’s height = 41.93 + 0.70 * husband’s height</a:t>
            </a:r>
          </a:p>
        </p:txBody>
      </p:sp>
    </p:spTree>
    <p:extLst>
      <p:ext uri="{BB962C8B-B14F-4D97-AF65-F5344CB8AC3E}">
        <p14:creationId xmlns:p14="http://schemas.microsoft.com/office/powerpoint/2010/main" val="18617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/>
              <a:t>Let’s start with an innocuous question: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people of similar heights tend to marry each other?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Slope is positive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positive association in heights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514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70C0"/>
                </a:solidFill>
              </a:rPr>
              <a:t>Wife’s height = 41.93 + 0.70 * husband’s height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81300" y="3949700"/>
            <a:ext cx="190500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Intercept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14750" y="3037820"/>
            <a:ext cx="0" cy="911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5400" y="3959880"/>
            <a:ext cx="190500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Slope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53000" y="3048000"/>
            <a:ext cx="1085850" cy="911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20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11332</TotalTime>
  <Words>1081</Words>
  <Application>Microsoft Office PowerPoint</Application>
  <PresentationFormat>On-screen Show (4:3)</PresentationFormat>
  <Paragraphs>245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Regression 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Slope and intercept</vt:lpstr>
      <vt:lpstr>Finding the best fit</vt:lpstr>
      <vt:lpstr>Finding the best fit</vt:lpstr>
      <vt:lpstr>Finding the best fit</vt:lpstr>
      <vt:lpstr>Finding the best fit</vt:lpstr>
      <vt:lpstr>Goodness of fit</vt:lpstr>
      <vt:lpstr>Goodness of fit</vt:lpstr>
      <vt:lpstr>Goodness of fit</vt:lpstr>
      <vt:lpstr>Goodness of fit</vt:lpstr>
      <vt:lpstr>Goodness of fit</vt:lpstr>
      <vt:lpstr>Goodness of fit</vt:lpstr>
      <vt:lpstr>Goodness of fit</vt:lpstr>
      <vt:lpstr>Goodness of fit</vt:lpstr>
      <vt:lpstr>Relationship to correlation</vt:lpstr>
      <vt:lpstr>Relationship to correlation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Chakrabarti, Deepayan</cp:lastModifiedBy>
  <cp:revision>191</cp:revision>
  <dcterms:created xsi:type="dcterms:W3CDTF">2014-02-21T00:09:44Z</dcterms:created>
  <dcterms:modified xsi:type="dcterms:W3CDTF">2022-03-28T21:39:19Z</dcterms:modified>
</cp:coreProperties>
</file>