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96" r:id="rId9"/>
    <p:sldId id="299" r:id="rId10"/>
    <p:sldId id="273" r:id="rId11"/>
    <p:sldId id="297" r:id="rId12"/>
    <p:sldId id="291" r:id="rId13"/>
    <p:sldId id="274" r:id="rId14"/>
    <p:sldId id="276" r:id="rId15"/>
    <p:sldId id="275" r:id="rId16"/>
    <p:sldId id="279" r:id="rId17"/>
    <p:sldId id="280" r:id="rId18"/>
    <p:sldId id="278" r:id="rId19"/>
    <p:sldId id="284" r:id="rId20"/>
    <p:sldId id="285" r:id="rId21"/>
    <p:sldId id="292" r:id="rId22"/>
    <p:sldId id="286" r:id="rId23"/>
    <p:sldId id="287" r:id="rId24"/>
    <p:sldId id="290" r:id="rId25"/>
    <p:sldId id="281" r:id="rId26"/>
    <p:sldId id="298" r:id="rId27"/>
    <p:sldId id="288" r:id="rId28"/>
    <p:sldId id="289" r:id="rId29"/>
    <p:sldId id="272" r:id="rId30"/>
    <p:sldId id="295" r:id="rId31"/>
    <p:sldId id="283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FF00"/>
    <a:srgbClr val="000099"/>
    <a:srgbClr val="A5002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96" autoAdjust="0"/>
  </p:normalViewPr>
  <p:slideViewPr>
    <p:cSldViewPr>
      <p:cViewPr varScale="1">
        <p:scale>
          <a:sx n="88" d="100"/>
          <a:sy n="88" d="100"/>
        </p:scale>
        <p:origin x="17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hard </a:t>
            </a:r>
            <a:r>
              <a:rPr lang="en-US" dirty="0" err="1"/>
              <a:t>thresholding</a:t>
            </a:r>
            <a:r>
              <a:rPr lang="en-US" dirty="0"/>
              <a:t>, y=1 whenever score</a:t>
            </a:r>
            <a:r>
              <a:rPr lang="en-US" baseline="0" dirty="0"/>
              <a:t> &gt; threshold.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8EE8FF2-689E-49C2-AB2A-A76F18504F4A}" type="datetime1">
              <a:rPr lang="en-US" smtClean="0"/>
              <a:t>4/2/2023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C659-F961-44C5-8F3A-997525DD5E91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442B-21AE-4C9A-8DC4-438D760C6EAD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454A-B5A9-44CC-BA46-358B3EDA4635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E03DAFF-59B3-438B-8E6B-9D17773EC741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9479-6067-4CCA-B7F9-1277097203C9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E14-36D3-431A-924A-794D2B514EFC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DA84-D531-4C14-BD1D-75CA484BEF00}" type="datetime1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22C-D206-4062-A87E-EE16E00874D7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2F70-7EAD-426B-B80E-4D3D0D9E0165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6CC1-DB0C-4661-A3D5-20573FDFAF32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1AA872-813D-40D1-AFFF-47B9DACF663E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Logistic Regression Classifier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and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 the feature parameters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 threshold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negative class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l-GR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&gt;= threshold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positive class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B84D-EB05-4689-A4B2-B68CFC11C05A}"/>
              </a:ext>
            </a:extLst>
          </p:cNvPr>
          <p:cNvSpPr txBox="1"/>
          <p:nvPr/>
        </p:nvSpPr>
        <p:spPr>
          <a:xfrm>
            <a:off x="5257800" y="2895600"/>
            <a:ext cx="40386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 0</a:t>
            </a:r>
          </a:p>
          <a:p>
            <a:pPr marL="800100" lvl="3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negative class</a:t>
            </a:r>
          </a:p>
          <a:p>
            <a:pPr marL="285750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&gt;= 0</a:t>
            </a:r>
          </a:p>
          <a:p>
            <a:pPr marL="800100" lvl="3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positive class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7BADE16D-0C94-42B9-96E9-29E7821DAE61}"/>
              </a:ext>
            </a:extLst>
          </p:cNvPr>
          <p:cNvSpPr/>
          <p:nvPr/>
        </p:nvSpPr>
        <p:spPr>
          <a:xfrm>
            <a:off x="2514600" y="4724400"/>
            <a:ext cx="4191000" cy="914400"/>
          </a:xfrm>
          <a:prstGeom prst="curvedUp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020B2-09E0-45F1-804B-AFA7179E0CCE}"/>
              </a:ext>
            </a:extLst>
          </p:cNvPr>
          <p:cNvSpPr txBox="1"/>
          <p:nvPr/>
        </p:nvSpPr>
        <p:spPr>
          <a:xfrm>
            <a:off x="3813048" y="5181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17530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9FA-9A92-4F4A-8434-51EAE75F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 it “regression?”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D1CFC4-4E00-421C-A00F-B0BC39BC5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9C1F84-C6BE-4633-89D3-64796728C88E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87851-57E3-4DDE-B08F-4092F1FD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05AC-A449-4EE1-94F0-4214FAD9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93D2C2-2A1E-4D13-92E7-E4CD26D576C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endParaRPr lang="en-US" sz="20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The score is our prediction of y</a:t>
            </a:r>
          </a:p>
          <a:p>
            <a:endParaRPr lang="en-US" sz="2000" dirty="0">
              <a:ea typeface="Cambria Math" panose="02040503050406030204" pitchFamily="18" charset="0"/>
            </a:endParaRPr>
          </a:p>
          <a:p>
            <a:endParaRPr lang="en-US" sz="2000" dirty="0"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y is a real number</a:t>
            </a: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676349-E0B5-4959-9122-A0F0CEB29D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Negative score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 negative class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Positive  score   positive class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mbria Math" panose="02040503050406030204" pitchFamily="18" charset="0"/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y is a class label (0 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76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 (-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the feature parameters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Dealing with the threshold in such circumstances turns out to be pretty difficult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so we approximate it</a:t>
            </a:r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36458" y="3713202"/>
            <a:ext cx="6378742" cy="2611398"/>
            <a:chOff x="1241258" y="3528536"/>
            <a:chExt cx="6378742" cy="261139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3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1600200" y="4382409"/>
            <a:ext cx="5691302" cy="1191859"/>
            <a:chOff x="1600200" y="4382409"/>
            <a:chExt cx="5691302" cy="1191859"/>
          </a:xfrm>
        </p:grpSpPr>
        <p:cxnSp>
          <p:nvCxnSpPr>
            <p:cNvPr id="33" name="Straight Connector 32"/>
            <p:cNvCxnSpPr>
              <a:stCxn id="13" idx="3"/>
            </p:cNvCxnSpPr>
            <p:nvPr/>
          </p:nvCxnSpPr>
          <p:spPr>
            <a:xfrm flipV="1">
              <a:off x="1600200" y="5566973"/>
              <a:ext cx="1659629" cy="72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239047" y="4382409"/>
              <a:ext cx="0" cy="118456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248891" y="4382409"/>
              <a:ext cx="4042611" cy="442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We use a “soft threshold” function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Very close to 0 below the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Very close to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above the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Exactly 0.5 </a:t>
            </a:r>
            <a:r>
              <a:rPr lang="en-US" i="1" dirty="0">
                <a:solidFill>
                  <a:schemeClr val="tx1"/>
                </a:solidFill>
                <a:ea typeface="Cambria Math" panose="02040503050406030204" pitchFamily="18" charset="0"/>
              </a:rPr>
              <a:t>at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the threshold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Easier to find the threshold this way</a:t>
            </a:r>
          </a:p>
          <a:p>
            <a:pPr lvl="2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36458" y="3713202"/>
            <a:ext cx="6378742" cy="2611398"/>
            <a:chOff x="1241258" y="3528536"/>
            <a:chExt cx="6378742" cy="261139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3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9" name="Freeform 38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3" idx="2"/>
          </p:cNvCxnSpPr>
          <p:nvPr/>
        </p:nvCxnSpPr>
        <p:spPr>
          <a:xfrm flipV="1">
            <a:off x="3252355" y="3962400"/>
            <a:ext cx="17318" cy="1804555"/>
          </a:xfrm>
          <a:prstGeom prst="line">
            <a:avLst/>
          </a:prstGeom>
          <a:ln w="25400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98173" y="3593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36816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a “soft threshold” function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  <a:p>
            <a:pPr lvl="1"/>
            <a:r>
              <a:rPr lang="en-US" dirty="0"/>
              <a:t>Shape is called a </a:t>
            </a:r>
            <a:r>
              <a:rPr lang="en-US" i="1" dirty="0"/>
              <a:t>sigmoid</a:t>
            </a:r>
            <a:r>
              <a:rPr lang="en-US" dirty="0"/>
              <a:t> (think: looks like an 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Does this function have a special meaning?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36458" y="3713202"/>
            <a:ext cx="6378742" cy="2611398"/>
            <a:chOff x="1241258" y="3528536"/>
            <a:chExt cx="63787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" name="Freeform 30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We use a “soft threshold” function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but what does this function mean?</a:t>
            </a: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Linear 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≈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y can be any real number</a:t>
            </a:r>
          </a:p>
          <a:p>
            <a:r>
              <a:rPr lang="en-US" dirty="0">
                <a:ea typeface="Cambria Math" panose="02040503050406030204" pitchFamily="18" charset="0"/>
              </a:rPr>
              <a:t>Classification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y can only be 0 or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dirty="0">
                <a:ea typeface="Cambria Math" panose="02040503050406030204" pitchFamily="18" charset="0"/>
              </a:rPr>
              <a:t>Sigmoid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y is </a:t>
            </a:r>
            <a:r>
              <a:rPr lang="en-US" i="1" dirty="0">
                <a:solidFill>
                  <a:schemeClr val="tx1"/>
                </a:solidFill>
                <a:ea typeface="Cambria Math" panose="02040503050406030204" pitchFamily="18" charset="0"/>
              </a:rPr>
              <a:t>probabilistically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0 or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en-US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sigmoid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baseline="-25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y is probabilistically 0 or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Calculate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score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Calculate sigmoid(score)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This is a number between 0 and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It gives the </a:t>
            </a:r>
            <a:r>
              <a:rPr lang="en-US" i="1" dirty="0">
                <a:ea typeface="Cambria Math" panose="02040503050406030204" pitchFamily="18" charset="0"/>
              </a:rPr>
              <a:t>probability</a:t>
            </a:r>
            <a:r>
              <a:rPr lang="en-US" dirty="0">
                <a:ea typeface="Cambria Math" panose="02040503050406030204" pitchFamily="18" charset="0"/>
              </a:rPr>
              <a:t> of belonging to the positive class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36458" y="3713202"/>
            <a:ext cx="6378742" cy="2057400"/>
            <a:chOff x="1241258" y="3528536"/>
            <a:chExt cx="6378742" cy="2057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" name="Freeform 30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90532" y="4468091"/>
            <a:ext cx="7395" cy="11320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600200" y="4468091"/>
            <a:ext cx="2611581" cy="103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1219200" y="6019800"/>
            <a:ext cx="533400" cy="3048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1600" y="5955268"/>
            <a:ext cx="398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(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y is probabilistically 0 or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score = 0 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 sigmoid(score) = 0.5</a:t>
            </a:r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2"/>
            <a:r>
              <a:rPr lang="en-US" dirty="0">
                <a:ea typeface="Cambria Math" panose="02040503050406030204" pitchFamily="18" charset="0"/>
              </a:rPr>
              <a:t>Both positive and negative class are equally likely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If score increases, so does sigmoid(score)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Higher score means more chances of being in the positive class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36458" y="3713202"/>
            <a:ext cx="6378742" cy="2057400"/>
            <a:chOff x="1241258" y="3528536"/>
            <a:chExt cx="6378742" cy="2057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" name="Freeform 30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/>
          <p:cNvSpPr/>
          <p:nvPr/>
        </p:nvSpPr>
        <p:spPr>
          <a:xfrm>
            <a:off x="3117450" y="5453041"/>
            <a:ext cx="304800" cy="261959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269850" y="4984449"/>
            <a:ext cx="7395" cy="6156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3809" y="571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8450" y="5955268"/>
            <a:ext cx="398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72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predict?</a:t>
            </a:r>
          </a:p>
          <a:p>
            <a:endParaRPr lang="en-US" dirty="0"/>
          </a:p>
          <a:p>
            <a:pPr lvl="1"/>
            <a:r>
              <a:rPr lang="en-US" dirty="0"/>
              <a:t>Given X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Calculate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score =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Calculate sigmoid(score)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This is the probability of belonging to the positive class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If sigmoid(score) &gt; 0.5, predict positive class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else predict negative class</a:t>
            </a:r>
          </a:p>
        </p:txBody>
      </p:sp>
    </p:spTree>
    <p:extLst>
      <p:ext uri="{BB962C8B-B14F-4D97-AF65-F5344CB8AC3E}">
        <p14:creationId xmlns:p14="http://schemas.microsoft.com/office/powerpoint/2010/main" val="19936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does it work?</a:t>
            </a:r>
          </a:p>
          <a:p>
            <a:endParaRPr lang="en-US" dirty="0"/>
          </a:p>
          <a:p>
            <a:pPr lvl="1"/>
            <a:r>
              <a:rPr lang="en-US" dirty="0"/>
              <a:t>You have a sense that </a:t>
            </a:r>
          </a:p>
          <a:p>
            <a:pPr lvl="2"/>
            <a:r>
              <a:rPr lang="en-US" dirty="0"/>
              <a:t>if some as-yet-unknown factor is high,</a:t>
            </a:r>
          </a:p>
          <a:p>
            <a:pPr lvl="2"/>
            <a:r>
              <a:rPr lang="en-US" dirty="0"/>
              <a:t>then the positive class is more likely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(so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 is a good idea)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getting users to click on ads</a:t>
            </a:r>
          </a:p>
          <a:p>
            <a:pPr lvl="2"/>
            <a:r>
              <a:rPr lang="en-US" dirty="0"/>
              <a:t>X = features of ads and users</a:t>
            </a:r>
          </a:p>
          <a:p>
            <a:pPr lvl="2"/>
            <a:r>
              <a:rPr lang="en-US" dirty="0"/>
              <a:t>y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if the user clicks on the ad, and 0 if not</a:t>
            </a:r>
          </a:p>
          <a:p>
            <a:pPr lvl="2"/>
            <a:r>
              <a:rPr lang="en-US" dirty="0"/>
              <a:t>If the “relevance of the ad to the user” is high</a:t>
            </a:r>
          </a:p>
          <a:p>
            <a:pPr lvl="3"/>
            <a:r>
              <a:rPr lang="en-US" dirty="0"/>
              <a:t>users are likely to click on ads</a:t>
            </a:r>
          </a:p>
        </p:txBody>
      </p:sp>
    </p:spTree>
    <p:extLst>
      <p:ext uri="{BB962C8B-B14F-4D97-AF65-F5344CB8AC3E}">
        <p14:creationId xmlns:p14="http://schemas.microsoft.com/office/powerpoint/2010/main" val="3007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already seen linear regression</a:t>
            </a:r>
          </a:p>
          <a:p>
            <a:pPr lvl="1"/>
            <a:r>
              <a:rPr lang="en-US" dirty="0"/>
              <a:t>E.g., wife’s height as a linear function of husband’s height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28800" y="2438400"/>
            <a:ext cx="5029200" cy="3733799"/>
            <a:chOff x="4800599" y="1981201"/>
            <a:chExt cx="4572001" cy="35199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485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does it work?</a:t>
            </a:r>
          </a:p>
          <a:p>
            <a:endParaRPr lang="en-US" dirty="0"/>
          </a:p>
          <a:p>
            <a:pPr lvl="1"/>
            <a:r>
              <a:rPr lang="en-US" dirty="0"/>
              <a:t>You have a sense that </a:t>
            </a:r>
          </a:p>
          <a:p>
            <a:pPr lvl="2"/>
            <a:r>
              <a:rPr lang="en-US" dirty="0"/>
              <a:t>if some as-yet-unknown factor is high,</a:t>
            </a:r>
          </a:p>
          <a:p>
            <a:pPr lvl="2"/>
            <a:r>
              <a:rPr lang="en-US" dirty="0"/>
              <a:t>then the positive class is more likely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(so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 is a good idea)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Another example is document classification</a:t>
            </a:r>
          </a:p>
          <a:p>
            <a:pPr lvl="2"/>
            <a:r>
              <a:rPr lang="en-US" dirty="0"/>
              <a:t>X = words in the document</a:t>
            </a:r>
          </a:p>
          <a:p>
            <a:pPr lvl="2"/>
            <a:r>
              <a:rPr lang="en-US" dirty="0"/>
              <a:t>y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if the document is about sports, and 0 if not</a:t>
            </a:r>
          </a:p>
          <a:p>
            <a:pPr lvl="2"/>
            <a:r>
              <a:rPr lang="en-US" dirty="0"/>
              <a:t>If the “fraction of sports-related words in the document” is high</a:t>
            </a:r>
          </a:p>
          <a:p>
            <a:pPr lvl="3"/>
            <a:r>
              <a:rPr lang="en-US" dirty="0"/>
              <a:t>the document is about sports</a:t>
            </a:r>
          </a:p>
        </p:txBody>
      </p:sp>
    </p:spTree>
    <p:extLst>
      <p:ext uri="{BB962C8B-B14F-4D97-AF65-F5344CB8AC3E}">
        <p14:creationId xmlns:p14="http://schemas.microsoft.com/office/powerpoint/2010/main" val="9329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does it work?</a:t>
            </a:r>
          </a:p>
          <a:p>
            <a:endParaRPr lang="en-US" dirty="0"/>
          </a:p>
          <a:p>
            <a:pPr lvl="1"/>
            <a:r>
              <a:rPr lang="en-US" dirty="0"/>
              <a:t>You have a sense that </a:t>
            </a:r>
          </a:p>
          <a:p>
            <a:pPr lvl="2"/>
            <a:r>
              <a:rPr lang="en-US" dirty="0"/>
              <a:t>if some as-yet-unknown factor is high,</a:t>
            </a:r>
          </a:p>
          <a:p>
            <a:pPr lvl="2"/>
            <a:r>
              <a:rPr lang="en-US" dirty="0"/>
              <a:t>then the positive class is more likely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(so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 is a good idea)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Logistic regression tries to find this unknown factor</a:t>
            </a:r>
          </a:p>
          <a:p>
            <a:pPr lvl="2"/>
            <a:r>
              <a:rPr lang="en-US" dirty="0"/>
              <a:t>as a </a:t>
            </a:r>
            <a:r>
              <a:rPr lang="en-US" i="1" dirty="0"/>
              <a:t>linear combination </a:t>
            </a:r>
            <a:r>
              <a:rPr lang="en-US" dirty="0"/>
              <a:t>of the features</a:t>
            </a:r>
          </a:p>
          <a:p>
            <a:pPr lvl="2"/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5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Logistic Regression is a very common classification tool</a:t>
            </a:r>
          </a:p>
          <a:p>
            <a:pPr lvl="1"/>
            <a:r>
              <a:rPr lang="en-US" dirty="0"/>
              <a:t>because it is based on a simple idea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score = a weighted combination of features</a:t>
            </a:r>
          </a:p>
          <a:p>
            <a:pPr lvl="1"/>
            <a:r>
              <a:rPr lang="en-US" dirty="0"/>
              <a:t>If score &gt; threshold</a:t>
            </a:r>
          </a:p>
          <a:p>
            <a:pPr lvl="2"/>
            <a:r>
              <a:rPr lang="en-US" dirty="0"/>
              <a:t>Positive class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Negative class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Logistic regression tries to find these weights and threshold</a:t>
            </a:r>
          </a:p>
        </p:txBody>
      </p:sp>
    </p:spTree>
    <p:extLst>
      <p:ext uri="{BB962C8B-B14F-4D97-AF65-F5344CB8AC3E}">
        <p14:creationId xmlns:p14="http://schemas.microsoft.com/office/powerpoint/2010/main" val="242805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Logistic Regression is actually closely related to Naïve Bayes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Advantage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Can deal with correlated features better than Naïve Bayes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Disadvantage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Needs more computation</a:t>
            </a:r>
          </a:p>
          <a:p>
            <a:pPr lvl="1"/>
            <a:r>
              <a:rPr lang="en-US" dirty="0"/>
              <a:t>No closed-form expression for the feature weights and threshold</a:t>
            </a:r>
          </a:p>
          <a:p>
            <a:pPr lvl="2"/>
            <a:r>
              <a:rPr lang="en-US" dirty="0"/>
              <a:t>These have to be learnt essentially via optimization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26361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Slides by Jeff </a:t>
            </a:r>
            <a:r>
              <a:rPr lang="en-US" dirty="0" err="1"/>
              <a:t>Storey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4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 class of </a:t>
            </a:r>
            <a:r>
              <a:rPr lang="en-US" dirty="0">
                <a:solidFill>
                  <a:srgbClr val="008000"/>
                </a:solidFill>
              </a:rPr>
              <a:t>(Sunny, Hot, Windy)</a:t>
            </a:r>
          </a:p>
          <a:p>
            <a:r>
              <a:rPr lang="en-US" dirty="0"/>
              <a:t>In Naïve Bayes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likelihood for positive class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       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class)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likelihood for negative class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       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  <a:r>
              <a:rPr lang="en-US" dirty="0"/>
              <a:t> class)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A50021"/>
                </a:solidFill>
              </a:rPr>
              <a:t>Pick the class with the higher score = likelihood * prior</a:t>
            </a:r>
          </a:p>
        </p:txBody>
      </p:sp>
    </p:spTree>
    <p:extLst>
      <p:ext uri="{BB962C8B-B14F-4D97-AF65-F5344CB8AC3E}">
        <p14:creationId xmlns:p14="http://schemas.microsoft.com/office/powerpoint/2010/main" val="11740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5CD-584C-4CAB-B19C-207EB968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76E5B-7F56-493D-8A2C-D711264D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BA466-E225-4115-9C26-6F0BB077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ECA6CF-3ADF-47B8-AC74-7054F7AA0B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Pick the class with the higher score = likelihood * prior</a:t>
            </a:r>
          </a:p>
          <a:p>
            <a:pPr lvl="1"/>
            <a:r>
              <a:rPr lang="en-US" dirty="0"/>
              <a:t>Calculate the ratio of scores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Score ratio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chemeClr val="tx1"/>
                </a:solidFill>
              </a:rPr>
              <a:t>Pick the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Score ratio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1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Pick the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negative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BD0851-5E3B-4126-B3A3-143DA7C53C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3" y="3429000"/>
            <a:ext cx="4914743" cy="4694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FD6146-19C7-4D51-A064-AAA7B8ED76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11" y="4089731"/>
            <a:ext cx="3102477" cy="598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C44163-1608-471C-A4EB-C18436465D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10" y="4823916"/>
            <a:ext cx="5383619" cy="5988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74C5A4-3A0E-4032-B331-66A1C4ABFB43}"/>
              </a:ext>
            </a:extLst>
          </p:cNvPr>
          <p:cNvSpPr txBox="1"/>
          <p:nvPr/>
        </p:nvSpPr>
        <p:spPr>
          <a:xfrm>
            <a:off x="1572292" y="5698196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“weight” for </a:t>
            </a:r>
            <a:r>
              <a:rPr lang="en-US" b="1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88D656E-81BE-44B3-8EA3-1365339FA325}"/>
              </a:ext>
            </a:extLst>
          </p:cNvPr>
          <p:cNvSpPr/>
          <p:nvPr/>
        </p:nvSpPr>
        <p:spPr>
          <a:xfrm rot="16200000">
            <a:off x="2000917" y="4994148"/>
            <a:ext cx="304800" cy="1162050"/>
          </a:xfrm>
          <a:prstGeom prst="leftBrace">
            <a:avLst>
              <a:gd name="adj1" fmla="val 50520"/>
              <a:gd name="adj2" fmla="val 50000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6B0C74-9F20-4091-AC5D-25AE25965B4B}"/>
              </a:ext>
            </a:extLst>
          </p:cNvPr>
          <p:cNvSpPr txBox="1"/>
          <p:nvPr/>
        </p:nvSpPr>
        <p:spPr>
          <a:xfrm>
            <a:off x="2898648" y="5710019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“weight” for </a:t>
            </a:r>
            <a:r>
              <a:rPr lang="en-US" i="1" dirty="0">
                <a:solidFill>
                  <a:srgbClr val="00B050"/>
                </a:solidFill>
              </a:rPr>
              <a:t>Hot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27CDA684-9E49-41F6-8DC0-6294E8AC8A71}"/>
              </a:ext>
            </a:extLst>
          </p:cNvPr>
          <p:cNvSpPr/>
          <p:nvPr/>
        </p:nvSpPr>
        <p:spPr>
          <a:xfrm rot="16200000">
            <a:off x="3352800" y="5129796"/>
            <a:ext cx="304800" cy="914400"/>
          </a:xfrm>
          <a:prstGeom prst="leftBrace">
            <a:avLst>
              <a:gd name="adj1" fmla="val 50520"/>
              <a:gd name="adj2" fmla="val 50000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8D98D6-93DD-4A98-8B3A-89B4D4764231}"/>
              </a:ext>
            </a:extLst>
          </p:cNvPr>
          <p:cNvSpPr txBox="1"/>
          <p:nvPr/>
        </p:nvSpPr>
        <p:spPr>
          <a:xfrm>
            <a:off x="4233481" y="5710018"/>
            <a:ext cx="1265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“weight” for </a:t>
            </a:r>
            <a:r>
              <a:rPr lang="en-US" b="1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E9570FB-8E54-470B-8073-A7D132907BA0}"/>
              </a:ext>
            </a:extLst>
          </p:cNvPr>
          <p:cNvSpPr/>
          <p:nvPr/>
        </p:nvSpPr>
        <p:spPr>
          <a:xfrm rot="16200000">
            <a:off x="4694777" y="5004103"/>
            <a:ext cx="304800" cy="1162050"/>
          </a:xfrm>
          <a:prstGeom prst="leftBrace">
            <a:avLst>
              <a:gd name="adj1" fmla="val 50520"/>
              <a:gd name="adj2" fmla="val 50000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0F595-0AE6-4A01-BC63-1EEBE72CCE55}"/>
              </a:ext>
            </a:extLst>
          </p:cNvPr>
          <p:cNvSpPr txBox="1"/>
          <p:nvPr/>
        </p:nvSpPr>
        <p:spPr>
          <a:xfrm>
            <a:off x="5529929" y="5716249"/>
            <a:ext cx="13852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“intercept”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222C243-5C7C-4F77-9D8F-C73C85032C65}"/>
              </a:ext>
            </a:extLst>
          </p:cNvPr>
          <p:cNvSpPr/>
          <p:nvPr/>
        </p:nvSpPr>
        <p:spPr>
          <a:xfrm rot="16200000">
            <a:off x="6070615" y="5096535"/>
            <a:ext cx="304800" cy="1016029"/>
          </a:xfrm>
          <a:prstGeom prst="leftBrace">
            <a:avLst>
              <a:gd name="adj1" fmla="val 50520"/>
              <a:gd name="adj2" fmla="val 50000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/>
      <p:bldP spid="27" grpId="0" animBg="1"/>
      <p:bldP spid="28" grpId="0"/>
      <p:bldP spid="29" grpId="0" animBg="1"/>
      <p:bldP spid="30" grpId="0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dirty="0"/>
              <a:t>In Naïve Bayes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Score ratio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   (score for positive class)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(score for negative class)</a:t>
            </a:r>
            <a:br>
              <a:rPr lang="en-US" dirty="0"/>
            </a:br>
            <a:r>
              <a:rPr lang="en-US" dirty="0"/>
              <a:t> =    weight for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br>
              <a:rPr lang="en-US" dirty="0"/>
            </a:br>
            <a:r>
              <a:rPr lang="en-US" dirty="0"/>
              <a:t>    *  weight for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br>
              <a:rPr lang="en-US" dirty="0"/>
            </a:br>
            <a:r>
              <a:rPr lang="en-US" dirty="0"/>
              <a:t>    *  weight for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b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dirty="0"/>
              <a:t>*   intercept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In Logistic Regression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55625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weight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819400" y="5105400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99750" y="55625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weight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3756950" y="5105400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55625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weight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48200" y="5105400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1600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intercept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09800" y="5128548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C453BD-AA47-42BC-8167-A4BB55DE9C6B}"/>
              </a:ext>
            </a:extLst>
          </p:cNvPr>
          <p:cNvGrpSpPr/>
          <p:nvPr/>
        </p:nvGrpSpPr>
        <p:grpSpPr>
          <a:xfrm>
            <a:off x="3200400" y="3688080"/>
            <a:ext cx="5105400" cy="1112520"/>
            <a:chOff x="3200400" y="3688080"/>
            <a:chExt cx="5105400" cy="11125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3A5EFA-8727-46DA-81DE-38CE054A4CCE}"/>
                </a:ext>
              </a:extLst>
            </p:cNvPr>
            <p:cNvSpPr txBox="1"/>
            <p:nvPr/>
          </p:nvSpPr>
          <p:spPr>
            <a:xfrm>
              <a:off x="5638800" y="3688080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Dummy variables for </a:t>
              </a:r>
              <a:r>
                <a:rPr lang="en-US" sz="2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Sunny, Hot, and Windy</a:t>
              </a:r>
              <a:endParaRPr lang="en-US" sz="20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C0F7FC-7CF6-4D55-B583-926D1E3DA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400" y="4343400"/>
              <a:ext cx="243840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D25DED-82D6-473A-B711-FBC90E66C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1000" y="4343400"/>
              <a:ext cx="243840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7F09AB-FA6E-42AB-9A35-A73D5DDFD9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800" y="4343400"/>
              <a:ext cx="251460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1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dirty="0"/>
              <a:t>Naïve Bayes and Logistic Regression</a:t>
            </a:r>
          </a:p>
          <a:p>
            <a:endParaRPr lang="en-US" dirty="0"/>
          </a:p>
          <a:p>
            <a:pPr lvl="1"/>
            <a:r>
              <a:rPr lang="en-US" dirty="0"/>
              <a:t>Similarities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There is a weight for each feature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Score = simple combination of these weights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Prediction depends on comparing score against a threshold</a:t>
            </a:r>
          </a:p>
          <a:p>
            <a:pPr lvl="1"/>
            <a:endParaRPr lang="en-US" baseline="-25000" dirty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Differences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In Naïve Bayes, weights for each feature calculated </a:t>
            </a:r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separately</a:t>
            </a:r>
          </a:p>
          <a:p>
            <a:pPr lvl="3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Counting how often feature appears in positive versus negative class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In Logistic Regression, all weights are calculated </a:t>
            </a:r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jointly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3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Harder computation</a:t>
            </a:r>
          </a:p>
          <a:p>
            <a:pPr lvl="3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but less affected by correlated attributes</a:t>
            </a:r>
          </a:p>
        </p:txBody>
      </p:sp>
    </p:spTree>
    <p:extLst>
      <p:ext uri="{BB962C8B-B14F-4D97-AF65-F5344CB8AC3E}">
        <p14:creationId xmlns:p14="http://schemas.microsoft.com/office/powerpoint/2010/main" val="212546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but just this is not enough…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What if we have multiple features?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Tumor size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Tumor growth rate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Patient’s age</a:t>
            </a: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In linear regression, we looked at the weighted sum of features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The parameters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have to be inferred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It is similar for logistic regression</a:t>
            </a: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820391" y="3789857"/>
            <a:ext cx="1818409" cy="1781586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5537" y="3804350"/>
            <a:ext cx="384463" cy="1781586"/>
          </a:xfrm>
          <a:prstGeom prst="rect">
            <a:avLst/>
          </a:prstGeom>
          <a:pattFill prst="pct30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4999" y="3804350"/>
            <a:ext cx="1513609" cy="178158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endParaRPr lang="en-US" dirty="0"/>
          </a:p>
          <a:p>
            <a:pPr lvl="1"/>
            <a:r>
              <a:rPr lang="en-US" dirty="0"/>
              <a:t>X = features (just as in usual regression)</a:t>
            </a:r>
          </a:p>
          <a:p>
            <a:pPr lvl="1"/>
            <a:r>
              <a:rPr lang="en-US" dirty="0"/>
              <a:t>Y = 0 or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dirty="0">
                <a:ea typeface="Cambria Math" panose="02040503050406030204" pitchFamily="18" charset="0"/>
              </a:rPr>
              <a:t>(instead of a real number)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241258" y="3528536"/>
            <a:ext cx="4397542" cy="2611398"/>
            <a:chOff x="1241258" y="3352800"/>
            <a:chExt cx="43975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410200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05000" y="3352800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091" y="559486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9624" y="432024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5029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 flipV="1">
              <a:off x="1905000" y="5212773"/>
              <a:ext cx="3581400" cy="109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42409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4081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394161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05000" y="4007427"/>
              <a:ext cx="35814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70564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148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43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1382" y="394854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74027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005444" y="3205370"/>
            <a:ext cx="11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malignant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6359" y="3435018"/>
            <a:ext cx="114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Malignant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48000" y="3140062"/>
            <a:ext cx="11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Transition zone</a:t>
            </a:r>
          </a:p>
        </p:txBody>
      </p:sp>
    </p:spTree>
    <p:extLst>
      <p:ext uri="{BB962C8B-B14F-4D97-AF65-F5344CB8AC3E}">
        <p14:creationId xmlns:p14="http://schemas.microsoft.com/office/powerpoint/2010/main" val="10128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41" grpId="0" animBg="1"/>
      <p:bldP spid="44" grpId="0"/>
      <p:bldP spid="45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We use a “soft threshold” function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but what does this function mean?</a:t>
            </a: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Earlier we had seen…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p/(1-p) =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The sigmoid is just the </a:t>
            </a:r>
            <a:r>
              <a:rPr lang="en-US" i="1" dirty="0">
                <a:ea typeface="Cambria Math" panose="02040503050406030204" pitchFamily="18" charset="0"/>
              </a:rPr>
              <a:t>inverse</a:t>
            </a:r>
            <a:r>
              <a:rPr lang="en-US" dirty="0">
                <a:ea typeface="Cambria Math" panose="02040503050406030204" pitchFamily="18" charset="0"/>
              </a:rPr>
              <a:t> of this log-odds business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en-US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sigmoid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baseline="-25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839200" cy="4937760"/>
          </a:xfrm>
        </p:spPr>
        <p:txBody>
          <a:bodyPr>
            <a:normAutofit/>
          </a:bodyPr>
          <a:lstStyle/>
          <a:p>
            <a:r>
              <a:rPr lang="en-US" dirty="0"/>
              <a:t>In Naïve Bayes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Score ratio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0000"/>
                </a:solidFill>
              </a:rPr>
              <a:t>    (score for positive class) 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0070C0"/>
                </a:solidFill>
              </a:rPr>
              <a:t>(score for negative class)</a:t>
            </a:r>
            <a:br>
              <a:rPr lang="en-US" sz="2000" dirty="0"/>
            </a:br>
            <a:r>
              <a:rPr lang="en-US" sz="2000" dirty="0"/>
              <a:t> =   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  <a:br>
              <a:rPr lang="en-US" sz="2000" dirty="0"/>
            </a:br>
            <a:r>
              <a:rPr lang="en-US" sz="2000" dirty="0"/>
              <a:t>    * 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  <a:br>
              <a:rPr lang="en-US" sz="2000" dirty="0"/>
            </a:br>
            <a:r>
              <a:rPr lang="en-US" sz="2000" dirty="0"/>
              <a:t>    * 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  <a:br>
              <a:rPr lang="en-US" sz="2000" dirty="0"/>
            </a:br>
            <a:r>
              <a:rPr lang="en-US" sz="2000" dirty="0"/>
              <a:t>    *  (prior for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(prior for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A50021"/>
                </a:solidFill>
              </a:rPr>
              <a:t>Score ratio </a:t>
            </a:r>
            <a:r>
              <a:rPr lang="en-US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1</a:t>
            </a: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A50021"/>
                </a:solidFill>
              </a:rPr>
              <a:t>Pick the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>
                <a:solidFill>
                  <a:srgbClr val="A50021"/>
                </a:solidFill>
              </a:rPr>
              <a:t> class</a:t>
            </a:r>
          </a:p>
          <a:p>
            <a:pPr lvl="1"/>
            <a:r>
              <a:rPr lang="en-US" dirty="0">
                <a:solidFill>
                  <a:srgbClr val="A50021"/>
                </a:solidFill>
              </a:rPr>
              <a:t>Score ratio </a:t>
            </a:r>
            <a:r>
              <a:rPr lang="en-US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1 </a:t>
            </a:r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 Pick the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negative</a:t>
            </a:r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 class</a:t>
            </a:r>
          </a:p>
          <a:p>
            <a:pPr lvl="1"/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Similar in logistic regression too…</a:t>
            </a:r>
            <a:endParaRPr lang="en-US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93776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Score ratio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FF0000"/>
                </a:solidFill>
              </a:rPr>
              <a:t>    (score for positive class) </a:t>
            </a:r>
            <a:r>
              <a:rPr lang="en-US" sz="1800" dirty="0"/>
              <a:t>/ </a:t>
            </a:r>
            <a:r>
              <a:rPr lang="en-US" sz="1800" dirty="0">
                <a:solidFill>
                  <a:srgbClr val="0070C0"/>
                </a:solidFill>
              </a:rPr>
              <a:t>(score for negative class)</a:t>
            </a:r>
            <a:br>
              <a:rPr lang="en-US" sz="1800" dirty="0">
                <a:solidFill>
                  <a:srgbClr val="0070C0"/>
                </a:solidFill>
              </a:rPr>
            </a:br>
            <a:br>
              <a:rPr lang="en-US" sz="1800" dirty="0"/>
            </a:br>
            <a:r>
              <a:rPr lang="en-US" sz="1800" dirty="0"/>
              <a:t> =   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* 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* 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*  (prior for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(prior for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2000" dirty="0"/>
            </a:br>
            <a:br>
              <a:rPr lang="en-US" sz="2000" dirty="0"/>
            </a:br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702867" y="1905000"/>
            <a:ext cx="1391856" cy="646331"/>
            <a:chOff x="7596850" y="1981200"/>
            <a:chExt cx="139185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845706" y="1981200"/>
              <a:ext cx="1143000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“weight” for </a:t>
              </a:r>
              <a:r>
                <a:rPr 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Sunny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flipH="1" flipV="1">
              <a:off x="7596850" y="2304365"/>
              <a:ext cx="24885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702867" y="2759519"/>
            <a:ext cx="1394750" cy="646331"/>
            <a:chOff x="7596850" y="2835719"/>
            <a:chExt cx="139475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48600" y="2835719"/>
              <a:ext cx="1143000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“weight” for </a:t>
              </a:r>
              <a:r>
                <a:rPr 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Hot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7596850" y="3177249"/>
              <a:ext cx="24885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802217" y="3581400"/>
            <a:ext cx="129540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“weight” for </a:t>
            </a:r>
            <a:r>
              <a:rPr lang="en-US" b="1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506817" y="4572000"/>
            <a:ext cx="2590800" cy="369332"/>
            <a:chOff x="6400800" y="4706168"/>
            <a:chExt cx="25908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596850" y="4706168"/>
              <a:ext cx="139475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“intercept”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6400800" y="4890834"/>
              <a:ext cx="1187369" cy="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90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endParaRPr lang="en-US" dirty="0"/>
          </a:p>
          <a:p>
            <a:pPr lvl="1"/>
            <a:r>
              <a:rPr lang="en-US" dirty="0"/>
              <a:t>Given a test point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Find the corresponding y value from the regression line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If y &gt; 0.5, predict positive class, else negative class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41258" y="3528536"/>
            <a:ext cx="4397542" cy="2611398"/>
            <a:chOff x="1241258" y="3352800"/>
            <a:chExt cx="43975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410200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05000" y="3352800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63981" y="559486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9624" y="432024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5029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 flipV="1">
              <a:off x="1905000" y="5212773"/>
              <a:ext cx="3581400" cy="109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42409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4081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394161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05000" y="4007427"/>
              <a:ext cx="35814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70564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148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43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1382" y="394854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74027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" name="Straight Connector 7"/>
          <p:cNvCxnSpPr>
            <a:stCxn id="16" idx="6"/>
          </p:cNvCxnSpPr>
          <p:nvPr/>
        </p:nvCxnSpPr>
        <p:spPr>
          <a:xfrm flipV="1">
            <a:off x="3276600" y="4200482"/>
            <a:ext cx="1295400" cy="118802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7132" y="455204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Linear regression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02124" y="4593379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sp>
        <p:nvSpPr>
          <p:cNvPr id="31" name="Multiply 30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4185570" y="4552046"/>
            <a:ext cx="4961" cy="10480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4552046"/>
            <a:ext cx="22805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33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endParaRPr lang="en-US" dirty="0"/>
          </a:p>
          <a:p>
            <a:pPr lvl="1"/>
            <a:r>
              <a:rPr lang="en-US" dirty="0"/>
              <a:t>Given a test point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Find the corresponding y value from the regression line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If y &gt; 0.5, predict positive class, else negative class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585936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5000" y="3528536"/>
            <a:ext cx="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3981" y="57706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Tumor Size (X)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49624" y="44959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Malignant? 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52049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39857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8194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42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 flipV="1">
            <a:off x="1905000" y="5388509"/>
            <a:ext cx="3581400" cy="10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42409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64081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57800" y="411735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05000" y="4183163"/>
            <a:ext cx="3581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70564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33800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48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434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21382" y="4124282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74027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16" idx="6"/>
          </p:cNvCxnSpPr>
          <p:nvPr/>
        </p:nvCxnSpPr>
        <p:spPr>
          <a:xfrm flipV="1">
            <a:off x="3276600" y="4191368"/>
            <a:ext cx="3429000" cy="11971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66597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Linear regression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02124" y="4593379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sp>
        <p:nvSpPr>
          <p:cNvPr id="31" name="Multiply 30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190532" y="5076088"/>
            <a:ext cx="468" cy="5240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5063836"/>
            <a:ext cx="22805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18168" y="4106963"/>
            <a:ext cx="649432" cy="161882"/>
            <a:chOff x="6818168" y="4106963"/>
            <a:chExt cx="649432" cy="161882"/>
          </a:xfrm>
        </p:grpSpPr>
        <p:sp>
          <p:nvSpPr>
            <p:cNvPr id="32" name="Oval 31"/>
            <p:cNvSpPr/>
            <p:nvPr/>
          </p:nvSpPr>
          <p:spPr>
            <a:xfrm>
              <a:off x="6818168" y="4106963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114309" y="41164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15200" y="411516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0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pPr lvl="1"/>
            <a:r>
              <a:rPr lang="en-US" dirty="0"/>
              <a:t>The pattern is clear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Bigger tumor size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 more likely to be malignant</a:t>
            </a:r>
          </a:p>
          <a:p>
            <a:pPr lvl="1"/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But addition of a few “uninformative” points completely unhinged the prediction</a:t>
            </a:r>
            <a:endParaRPr lang="en-US" dirty="0">
              <a:ea typeface="Cambria Math" panose="020405030504060302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585936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5000" y="3528536"/>
            <a:ext cx="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3981" y="57706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Tumor Size (X)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49624" y="44959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Malignant? 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52049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39857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8194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42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 flipV="1">
            <a:off x="1905000" y="5388509"/>
            <a:ext cx="3581400" cy="10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42409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64081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57800" y="411735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05000" y="4183163"/>
            <a:ext cx="3581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70564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33800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48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434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21382" y="4124282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74027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16" idx="6"/>
          </p:cNvCxnSpPr>
          <p:nvPr/>
        </p:nvCxnSpPr>
        <p:spPr>
          <a:xfrm flipV="1">
            <a:off x="3276600" y="4191368"/>
            <a:ext cx="3429000" cy="11971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66597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Linear regression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02124" y="4593379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sp>
        <p:nvSpPr>
          <p:cNvPr id="31" name="Multiply 30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190532" y="5076088"/>
            <a:ext cx="468" cy="5240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5063836"/>
            <a:ext cx="22805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18168" y="4106963"/>
            <a:ext cx="649432" cy="161882"/>
            <a:chOff x="6818168" y="4106963"/>
            <a:chExt cx="649432" cy="161882"/>
          </a:xfrm>
        </p:grpSpPr>
        <p:sp>
          <p:nvSpPr>
            <p:cNvPr id="32" name="Oval 31"/>
            <p:cNvSpPr/>
            <p:nvPr/>
          </p:nvSpPr>
          <p:spPr>
            <a:xfrm>
              <a:off x="6818168" y="4106963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114309" y="41164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15200" y="411516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2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54927" y="2905991"/>
            <a:ext cx="4042064" cy="1781586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6081" y="2910093"/>
            <a:ext cx="1621528" cy="178158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But what if there are multiple features?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Tumor size, Tumor growth rate, Patient’s age…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52338" y="2646402"/>
            <a:ext cx="6378742" cy="2611398"/>
            <a:chOff x="1241258" y="3528536"/>
            <a:chExt cx="63787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38" name="Straight Connector 37"/>
          <p:cNvCxnSpPr>
            <a:stCxn id="12" idx="3"/>
          </p:cNvCxnSpPr>
          <p:nvPr/>
        </p:nvCxnSpPr>
        <p:spPr>
          <a:xfrm flipV="1">
            <a:off x="1416080" y="4500173"/>
            <a:ext cx="1659629" cy="72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054927" y="3315609"/>
            <a:ext cx="0" cy="11845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064771" y="3315609"/>
            <a:ext cx="4042611" cy="44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064771" y="1922318"/>
            <a:ext cx="1790601" cy="844898"/>
          </a:xfrm>
          <a:custGeom>
            <a:avLst/>
            <a:gdLst>
              <a:gd name="connsiteX0" fmla="*/ 1641764 w 1800445"/>
              <a:gd name="connsiteY0" fmla="*/ 0 h 1236518"/>
              <a:gd name="connsiteX1" fmla="*/ 1683328 w 1800445"/>
              <a:gd name="connsiteY1" fmla="*/ 363682 h 1236518"/>
              <a:gd name="connsiteX2" fmla="*/ 332509 w 1800445"/>
              <a:gd name="connsiteY2" fmla="*/ 696191 h 1236518"/>
              <a:gd name="connsiteX3" fmla="*/ 0 w 1800445"/>
              <a:gd name="connsiteY3" fmla="*/ 1236518 h 123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445" h="1236518">
                <a:moveTo>
                  <a:pt x="1641764" y="0"/>
                </a:moveTo>
                <a:cubicBezTo>
                  <a:pt x="1771650" y="123825"/>
                  <a:pt x="1901537" y="247650"/>
                  <a:pt x="1683328" y="363682"/>
                </a:cubicBezTo>
                <a:cubicBezTo>
                  <a:pt x="1465119" y="479714"/>
                  <a:pt x="613064" y="550718"/>
                  <a:pt x="332509" y="696191"/>
                </a:cubicBezTo>
                <a:cubicBezTo>
                  <a:pt x="51954" y="841664"/>
                  <a:pt x="25977" y="1039091"/>
                  <a:pt x="0" y="123651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54927" y="2937274"/>
            <a:ext cx="4042064" cy="1781586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6081" y="2941376"/>
            <a:ext cx="1621528" cy="178158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and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 the feature parameters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But what if there are multiple features?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Tumor size, Tumor growth rate, Patient’s age…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16080" y="4735085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16080" y="2677685"/>
            <a:ext cx="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82003" y="4888468"/>
            <a:ext cx="568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*Tumor Size +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*Tumor Growth Rate +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*Patient’s Age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704" y="364513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Malignant? 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1280" y="43540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1280" y="31348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330480" y="446145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35280" y="446145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>
            <a:off x="1416080" y="4538751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53489" y="446145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75161" y="44649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68880" y="3266503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416080" y="3332312"/>
            <a:ext cx="5715000" cy="82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81644" y="327689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4880" y="327689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25880" y="328728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4480" y="328728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332462" y="3273431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985107" y="44649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3204" y="3742528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29248" y="3256112"/>
            <a:ext cx="649432" cy="161882"/>
            <a:chOff x="6818168" y="4106963"/>
            <a:chExt cx="649432" cy="161882"/>
          </a:xfrm>
        </p:grpSpPr>
        <p:sp>
          <p:nvSpPr>
            <p:cNvPr id="32" name="Oval 31"/>
            <p:cNvSpPr/>
            <p:nvPr/>
          </p:nvSpPr>
          <p:spPr>
            <a:xfrm>
              <a:off x="6818168" y="4106963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114309" y="41164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15200" y="411516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Straight Connector 37"/>
          <p:cNvCxnSpPr>
            <a:stCxn id="12" idx="3"/>
          </p:cNvCxnSpPr>
          <p:nvPr/>
        </p:nvCxnSpPr>
        <p:spPr>
          <a:xfrm flipV="1">
            <a:off x="1416080" y="4531456"/>
            <a:ext cx="1659629" cy="72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054927" y="3346892"/>
            <a:ext cx="0" cy="11845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064771" y="3346892"/>
            <a:ext cx="4042611" cy="44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2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37C028-8443-47EB-92C0-7B206A6C3FF9}"/>
              </a:ext>
            </a:extLst>
          </p:cNvPr>
          <p:cNvSpPr/>
          <p:nvPr/>
        </p:nvSpPr>
        <p:spPr>
          <a:xfrm>
            <a:off x="1659465" y="2162388"/>
            <a:ext cx="4057227" cy="3677920"/>
          </a:xfrm>
          <a:custGeom>
            <a:avLst/>
            <a:gdLst>
              <a:gd name="connsiteX0" fmla="*/ 0 w 4043680"/>
              <a:gd name="connsiteY0" fmla="*/ 0 h 3664373"/>
              <a:gd name="connsiteX1" fmla="*/ 4043680 w 4043680"/>
              <a:gd name="connsiteY1" fmla="*/ 3664373 h 3664373"/>
              <a:gd name="connsiteX2" fmla="*/ 121920 w 4043680"/>
              <a:gd name="connsiteY2" fmla="*/ 3644053 h 3664373"/>
              <a:gd name="connsiteX3" fmla="*/ 0 w 4043680"/>
              <a:gd name="connsiteY3" fmla="*/ 0 h 3664373"/>
              <a:gd name="connsiteX0" fmla="*/ 13547 w 4057227"/>
              <a:gd name="connsiteY0" fmla="*/ 0 h 3677920"/>
              <a:gd name="connsiteX1" fmla="*/ 4057227 w 4057227"/>
              <a:gd name="connsiteY1" fmla="*/ 3664373 h 3677920"/>
              <a:gd name="connsiteX2" fmla="*/ 0 w 4057227"/>
              <a:gd name="connsiteY2" fmla="*/ 3677920 h 3677920"/>
              <a:gd name="connsiteX3" fmla="*/ 13547 w 4057227"/>
              <a:gd name="connsiteY3" fmla="*/ 0 h 367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7227" h="3677920">
                <a:moveTo>
                  <a:pt x="13547" y="0"/>
                </a:moveTo>
                <a:lnTo>
                  <a:pt x="4057227" y="3664373"/>
                </a:lnTo>
                <a:lnTo>
                  <a:pt x="0" y="3677920"/>
                </a:lnTo>
                <a:cubicBezTo>
                  <a:pt x="4516" y="2451947"/>
                  <a:pt x="9031" y="1225973"/>
                  <a:pt x="13547" y="0"/>
                </a:cubicBezTo>
                <a:close/>
              </a:path>
            </a:pathLst>
          </a:custGeom>
          <a:pattFill prst="pct2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7B176E-6E73-4EF2-8D31-7E9DA210C8F0}"/>
              </a:ext>
            </a:extLst>
          </p:cNvPr>
          <p:cNvSpPr/>
          <p:nvPr/>
        </p:nvSpPr>
        <p:spPr>
          <a:xfrm>
            <a:off x="1808480" y="2067560"/>
            <a:ext cx="4795520" cy="3779520"/>
          </a:xfrm>
          <a:custGeom>
            <a:avLst/>
            <a:gdLst>
              <a:gd name="connsiteX0" fmla="*/ 0 w 4795520"/>
              <a:gd name="connsiteY0" fmla="*/ 40640 h 3779520"/>
              <a:gd name="connsiteX1" fmla="*/ 4138507 w 4795520"/>
              <a:gd name="connsiteY1" fmla="*/ 3765973 h 3779520"/>
              <a:gd name="connsiteX2" fmla="*/ 4795520 w 4795520"/>
              <a:gd name="connsiteY2" fmla="*/ 3779520 h 3779520"/>
              <a:gd name="connsiteX3" fmla="*/ 4693920 w 4795520"/>
              <a:gd name="connsiteY3" fmla="*/ 0 h 3779520"/>
              <a:gd name="connsiteX4" fmla="*/ 0 w 4795520"/>
              <a:gd name="connsiteY4" fmla="*/ 40640 h 377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5520" h="3779520">
                <a:moveTo>
                  <a:pt x="0" y="40640"/>
                </a:moveTo>
                <a:lnTo>
                  <a:pt x="4138507" y="3765973"/>
                </a:lnTo>
                <a:lnTo>
                  <a:pt x="4795520" y="3779520"/>
                </a:lnTo>
                <a:lnTo>
                  <a:pt x="4693920" y="0"/>
                </a:lnTo>
                <a:lnTo>
                  <a:pt x="0" y="40640"/>
                </a:lnTo>
                <a:close/>
              </a:path>
            </a:pathLst>
          </a:cu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801C7-8BBC-41D2-BF0D-5501982D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11B7-B7CC-4E35-AF90-9653420E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47D04-4ACA-4DA6-B2FD-1A2E0DCD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8F1041-E7CA-44BB-B31F-2F04614B90DE}"/>
              </a:ext>
            </a:extLst>
          </p:cNvPr>
          <p:cNvCxnSpPr/>
          <p:nvPr/>
        </p:nvCxnSpPr>
        <p:spPr>
          <a:xfrm>
            <a:off x="2819400" y="4800600"/>
            <a:ext cx="396240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8CCABE-AB0F-4566-8D1A-23FBA607799A}"/>
              </a:ext>
            </a:extLst>
          </p:cNvPr>
          <p:cNvCxnSpPr>
            <a:cxnSpLocks/>
          </p:cNvCxnSpPr>
          <p:nvPr/>
        </p:nvCxnSpPr>
        <p:spPr>
          <a:xfrm flipV="1">
            <a:off x="2819400" y="1981200"/>
            <a:ext cx="0" cy="281940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0E4C95-96BF-4865-90F9-490B6982749A}"/>
              </a:ext>
            </a:extLst>
          </p:cNvPr>
          <p:cNvCxnSpPr/>
          <p:nvPr/>
        </p:nvCxnSpPr>
        <p:spPr>
          <a:xfrm>
            <a:off x="3429000" y="47244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B11D49-14A7-47E6-BF05-55443CAE48B1}"/>
              </a:ext>
            </a:extLst>
          </p:cNvPr>
          <p:cNvSpPr txBox="1"/>
          <p:nvPr/>
        </p:nvSpPr>
        <p:spPr>
          <a:xfrm>
            <a:off x="3276600" y="482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B9AFC2-F1A5-4D21-BD50-5570DBF6204E}"/>
              </a:ext>
            </a:extLst>
          </p:cNvPr>
          <p:cNvCxnSpPr/>
          <p:nvPr/>
        </p:nvCxnSpPr>
        <p:spPr>
          <a:xfrm>
            <a:off x="4055532" y="472948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3FD97-F95E-41BF-BA23-D4C255F50DDC}"/>
              </a:ext>
            </a:extLst>
          </p:cNvPr>
          <p:cNvSpPr txBox="1"/>
          <p:nvPr/>
        </p:nvSpPr>
        <p:spPr>
          <a:xfrm>
            <a:off x="3903132" y="48310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E07C00-3E8D-41A5-AB50-A703E9F322A7}"/>
              </a:ext>
            </a:extLst>
          </p:cNvPr>
          <p:cNvCxnSpPr/>
          <p:nvPr/>
        </p:nvCxnSpPr>
        <p:spPr>
          <a:xfrm>
            <a:off x="4685451" y="470426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BD91F1-0CBA-49E5-86B0-FE6F9113AED1}"/>
              </a:ext>
            </a:extLst>
          </p:cNvPr>
          <p:cNvSpPr txBox="1"/>
          <p:nvPr/>
        </p:nvSpPr>
        <p:spPr>
          <a:xfrm>
            <a:off x="4533051" y="480586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A48D60-F4A1-4276-9E0A-B9812CC377AB}"/>
              </a:ext>
            </a:extLst>
          </p:cNvPr>
          <p:cNvCxnSpPr/>
          <p:nvPr/>
        </p:nvCxnSpPr>
        <p:spPr>
          <a:xfrm>
            <a:off x="5311983" y="470934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75595E-CCB6-4BB2-B96F-F55B629FDDB1}"/>
              </a:ext>
            </a:extLst>
          </p:cNvPr>
          <p:cNvSpPr txBox="1"/>
          <p:nvPr/>
        </p:nvSpPr>
        <p:spPr>
          <a:xfrm>
            <a:off x="5159583" y="481094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A62BD-1C82-4147-BCA7-82CAA75C7CA9}"/>
              </a:ext>
            </a:extLst>
          </p:cNvPr>
          <p:cNvSpPr txBox="1"/>
          <p:nvPr/>
        </p:nvSpPr>
        <p:spPr>
          <a:xfrm>
            <a:off x="3657600" y="525580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Tumor size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E69F0-0A89-4B21-B608-AB2F6D312960}"/>
              </a:ext>
            </a:extLst>
          </p:cNvPr>
          <p:cNvCxnSpPr>
            <a:cxnSpLocks/>
          </p:cNvCxnSpPr>
          <p:nvPr/>
        </p:nvCxnSpPr>
        <p:spPr>
          <a:xfrm flipH="1">
            <a:off x="2743200" y="4191000"/>
            <a:ext cx="155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E13827-22CD-424F-B161-88E5215437B6}"/>
              </a:ext>
            </a:extLst>
          </p:cNvPr>
          <p:cNvSpPr txBox="1"/>
          <p:nvPr/>
        </p:nvSpPr>
        <p:spPr>
          <a:xfrm>
            <a:off x="2438400" y="4006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08583F-8C99-4597-81D5-9881575012AC}"/>
              </a:ext>
            </a:extLst>
          </p:cNvPr>
          <p:cNvCxnSpPr>
            <a:cxnSpLocks/>
          </p:cNvCxnSpPr>
          <p:nvPr/>
        </p:nvCxnSpPr>
        <p:spPr>
          <a:xfrm flipH="1">
            <a:off x="2743200" y="3637003"/>
            <a:ext cx="155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0425A5-0CB9-4834-A348-98077DD26C32}"/>
              </a:ext>
            </a:extLst>
          </p:cNvPr>
          <p:cNvSpPr txBox="1"/>
          <p:nvPr/>
        </p:nvSpPr>
        <p:spPr>
          <a:xfrm>
            <a:off x="2438400" y="345233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22D7E4-D603-4EB2-AB30-728622E92A1A}"/>
              </a:ext>
            </a:extLst>
          </p:cNvPr>
          <p:cNvCxnSpPr>
            <a:cxnSpLocks/>
          </p:cNvCxnSpPr>
          <p:nvPr/>
        </p:nvCxnSpPr>
        <p:spPr>
          <a:xfrm flipH="1">
            <a:off x="2743200" y="3102491"/>
            <a:ext cx="155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113E04-6C03-45E1-BA41-87290EF5D41C}"/>
              </a:ext>
            </a:extLst>
          </p:cNvPr>
          <p:cNvSpPr txBox="1"/>
          <p:nvPr/>
        </p:nvSpPr>
        <p:spPr>
          <a:xfrm>
            <a:off x="2438400" y="29178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1FB282-8963-4031-B4FE-6ED367F21448}"/>
              </a:ext>
            </a:extLst>
          </p:cNvPr>
          <p:cNvCxnSpPr>
            <a:cxnSpLocks/>
          </p:cNvCxnSpPr>
          <p:nvPr/>
        </p:nvCxnSpPr>
        <p:spPr>
          <a:xfrm flipH="1">
            <a:off x="2743200" y="2548494"/>
            <a:ext cx="155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2387B1-274B-4850-A366-67DC33B11CD1}"/>
              </a:ext>
            </a:extLst>
          </p:cNvPr>
          <p:cNvSpPr txBox="1"/>
          <p:nvPr/>
        </p:nvSpPr>
        <p:spPr>
          <a:xfrm>
            <a:off x="2438400" y="23638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E13983-2C94-4DD6-B485-3A67B46133F2}"/>
              </a:ext>
            </a:extLst>
          </p:cNvPr>
          <p:cNvSpPr txBox="1"/>
          <p:nvPr/>
        </p:nvSpPr>
        <p:spPr>
          <a:xfrm rot="16200000">
            <a:off x="909260" y="3021720"/>
            <a:ext cx="230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Tumor growth rate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39B179-6622-4B75-99EA-1345AB3C4D90}"/>
              </a:ext>
            </a:extLst>
          </p:cNvPr>
          <p:cNvCxnSpPr>
            <a:cxnSpLocks/>
          </p:cNvCxnSpPr>
          <p:nvPr/>
        </p:nvCxnSpPr>
        <p:spPr>
          <a:xfrm>
            <a:off x="1720427" y="2121747"/>
            <a:ext cx="4233333" cy="38133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C580FF-4741-47FA-A991-757EA7667442}"/>
              </a:ext>
            </a:extLst>
          </p:cNvPr>
          <p:cNvSpPr txBox="1"/>
          <p:nvPr/>
        </p:nvSpPr>
        <p:spPr>
          <a:xfrm>
            <a:off x="4055532" y="5964197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1*Tumor size + 1*Tumor growth rate =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1F6CCB-7B1D-43CA-8C4F-D8858D3DA3D0}"/>
              </a:ext>
            </a:extLst>
          </p:cNvPr>
          <p:cNvSpPr txBox="1"/>
          <p:nvPr/>
        </p:nvSpPr>
        <p:spPr>
          <a:xfrm>
            <a:off x="3931577" y="2567354"/>
            <a:ext cx="441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1*Tumor size + 1*Tumor growth rate &gt;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92E2E9-4E32-4D2E-8A83-FEC6E47C7D7F}"/>
              </a:ext>
            </a:extLst>
          </p:cNvPr>
          <p:cNvSpPr txBox="1"/>
          <p:nvPr/>
        </p:nvSpPr>
        <p:spPr>
          <a:xfrm>
            <a:off x="352411" y="4947785"/>
            <a:ext cx="286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1*Tumor size + 1*Tumor growth rate &lt; 3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7DA213-BB0A-4D43-8460-5E89E0516EDA}"/>
              </a:ext>
            </a:extLst>
          </p:cNvPr>
          <p:cNvSpPr/>
          <p:nvPr/>
        </p:nvSpPr>
        <p:spPr>
          <a:xfrm>
            <a:off x="4799754" y="1862934"/>
            <a:ext cx="1955800" cy="60959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8000"/>
                </a:solidFill>
              </a:rPr>
              <a:t>Malignant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06CB65-2FF0-4699-A041-430E5467E857}"/>
              </a:ext>
            </a:extLst>
          </p:cNvPr>
          <p:cNvSpPr/>
          <p:nvPr/>
        </p:nvSpPr>
        <p:spPr>
          <a:xfrm>
            <a:off x="311571" y="4321825"/>
            <a:ext cx="1955800" cy="60959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Benign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AE5C4C99-6519-43F4-B86E-0AF759D4295C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57200" y="1219199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</a:t>
            </a:r>
            <a:r>
              <a:rPr lang="el-G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*Tumor Size + </a:t>
            </a:r>
            <a:r>
              <a:rPr lang="el-G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*Tumor Growth Rate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</a:t>
            </a:r>
            <a:r>
              <a:rPr lang="en-US" sz="2000" dirty="0">
                <a:solidFill>
                  <a:srgbClr val="FF0000"/>
                </a:solidFill>
              </a:rPr>
              <a:t> threshold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mean?</a:t>
            </a:r>
          </a:p>
        </p:txBody>
      </p:sp>
    </p:spTree>
    <p:extLst>
      <p:ext uri="{BB962C8B-B14F-4D97-AF65-F5344CB8AC3E}">
        <p14:creationId xmlns:p14="http://schemas.microsoft.com/office/powerpoint/2010/main" val="13894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6" grpId="0"/>
      <p:bldP spid="41" grpId="0"/>
      <p:bldP spid="42" grpId="0"/>
      <p:bldP spid="43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1860.517"/>
  <p:tag name="LATEXADDIN" val="\documentclass{article}&#10;\usepackage{amsmath,amssymb}&#10;\usepackage{bm}&#10;\usepackage{color}&#10;\pagestyle{empty}&#10;\begin{document}&#10;&#10;$\text{Score Ratio } = \frac{\text{Score for {\color{red} positive} class}}{\text{Score for {\color{blue} negative} class}}$&#10;&#10;\end{document}"/>
  <p:tag name="IGUANATEXSIZE" val="26"/>
  <p:tag name="IGUANATEXCURSOR" val="246"/>
  <p:tag name="TRANSPARENCY" val="True"/>
  <p:tag name="LATEXENGINEID" val="0"/>
  <p:tag name="TEMPFOLDER" val="c:\cygwin64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526.809"/>
  <p:tag name="LATEXADDIN" val="\documentclass{article}&#10;\usepackage{amsmath,amssymb}&#10;\usepackage{bm}&#10;\usepackage{color}&#10;\pagestyle{empty}&#10;\begin{document}&#10;&#10;\begin{align*}&#10;&amp;= \frac{\text{Likelihood}(+) \times \text{Prior}(+)}{\text{Likelihood}(-) \times \text{Prior}(-)}&#10;\end{align*}&#10;&#10;\end{document}"/>
  <p:tag name="IGUANATEXSIZE" val="20"/>
  <p:tag name="IGUANATEXCURSOR" val="237"/>
  <p:tag name="TRANSPARENCY" val="True"/>
  <p:tag name="LATEXENGINEID" val="0"/>
  <p:tag name="TEMPFOLDER" val="c:\cygwin64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2649.419"/>
  <p:tag name="LATEXADDIN" val="\documentclass{article}&#10;\usepackage{amsmath,amssymb}&#10;\usepackage{bm}&#10;\usepackage{color}&#10;\pagestyle{empty}&#10;\begin{document}&#10;&#10;\begin{align*}&#10;&amp;= \frac{\text{Sunny}(+)}{\text{Sunny}(-)} \times \frac{\text{Hot}(+)}{\text{Hot}(-)} \times \frac{\text{Windy}(+)}{\text{Windy}(-)} \times \frac{\text{Prior}(+)}{\text{Prior}(-)}&#10;\end{align*}&#10;&#10;\end{document}"/>
  <p:tag name="IGUANATEXSIZE" val="20"/>
  <p:tag name="IGUANATEXCURSOR" val="317"/>
  <p:tag name="TRANSPARENCY" val="True"/>
  <p:tag name="LATEXENGINEID" val="0"/>
  <p:tag name="TEMPFOLDER" val="c:\cygwin64\t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19955</TotalTime>
  <Words>2209</Words>
  <Application>Microsoft Office PowerPoint</Application>
  <PresentationFormat>On-screen Show (4:3)</PresentationFormat>
  <Paragraphs>424</Paragraphs>
  <Slides>32</Slides>
  <Notes>3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Logistic Regression Classifier 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Why call it “regression?”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Key points</vt:lpstr>
      <vt:lpstr>Summary</vt:lpstr>
      <vt:lpstr>Acknowledgements</vt:lpstr>
      <vt:lpstr>Link to Naïve Bayes</vt:lpstr>
      <vt:lpstr>Link to Naïve Bayes</vt:lpstr>
      <vt:lpstr>Link to Naïve Bayes</vt:lpstr>
      <vt:lpstr>Link to Naïve Bayes</vt:lpstr>
      <vt:lpstr>Logistic Regression</vt:lpstr>
      <vt:lpstr>Logistic Regression</vt:lpstr>
      <vt:lpstr>Link to Naïve Bayes</vt:lpstr>
      <vt:lpstr>Link to Naïve Bayes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</cp:lastModifiedBy>
  <cp:revision>327</cp:revision>
  <dcterms:created xsi:type="dcterms:W3CDTF">2014-02-21T00:09:44Z</dcterms:created>
  <dcterms:modified xsi:type="dcterms:W3CDTF">2023-04-02T20:57:45Z</dcterms:modified>
</cp:coreProperties>
</file>