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714" r:id="rId2"/>
    <p:sldId id="1413" r:id="rId3"/>
    <p:sldId id="1414" r:id="rId4"/>
    <p:sldId id="1415" r:id="rId5"/>
    <p:sldId id="1048" r:id="rId6"/>
    <p:sldId id="1049" r:id="rId7"/>
    <p:sldId id="1050" r:id="rId8"/>
    <p:sldId id="1051" r:id="rId9"/>
    <p:sldId id="1052" r:id="rId10"/>
    <p:sldId id="1046" r:id="rId11"/>
    <p:sldId id="1053" r:id="rId12"/>
    <p:sldId id="1047" r:id="rId13"/>
    <p:sldId id="1035" r:id="rId14"/>
    <p:sldId id="1039" r:id="rId15"/>
    <p:sldId id="1043" r:id="rId16"/>
    <p:sldId id="1044" r:id="rId17"/>
    <p:sldId id="1045" r:id="rId18"/>
    <p:sldId id="1038" r:id="rId19"/>
    <p:sldId id="1018" r:id="rId20"/>
    <p:sldId id="1013" r:id="rId21"/>
    <p:sldId id="1014" r:id="rId22"/>
    <p:sldId id="1015" r:id="rId23"/>
    <p:sldId id="1016" r:id="rId24"/>
    <p:sldId id="1017" r:id="rId25"/>
    <p:sldId id="1036" r:id="rId26"/>
    <p:sldId id="1026" r:id="rId27"/>
    <p:sldId id="1019" r:id="rId28"/>
    <p:sldId id="1020" r:id="rId29"/>
    <p:sldId id="1021" r:id="rId30"/>
    <p:sldId id="1022" r:id="rId31"/>
    <p:sldId id="1037" r:id="rId32"/>
    <p:sldId id="1024" r:id="rId33"/>
    <p:sldId id="683" r:id="rId34"/>
    <p:sldId id="993" r:id="rId35"/>
    <p:sldId id="1034" r:id="rId36"/>
    <p:sldId id="1042" r:id="rId37"/>
    <p:sldId id="1040" r:id="rId38"/>
    <p:sldId id="104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a:srgbClr val="002A7E"/>
    <a:srgbClr val="CC9900"/>
    <a:srgbClr val="008000"/>
    <a:srgbClr val="800080"/>
    <a:srgbClr val="FFFF66"/>
    <a:srgbClr val="00CCFF"/>
    <a:srgbClr val="CC0099"/>
    <a:srgbClr val="99CCFF"/>
    <a:srgbClr val="FDFA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B79C35-54FA-4FB5-88D9-5EE380450DB1}" v="529" dt="2022-09-26T20:41:37.9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43" autoAdjust="0"/>
    <p:restoredTop sz="89286" autoAdjust="0"/>
  </p:normalViewPr>
  <p:slideViewPr>
    <p:cSldViewPr snapToGrid="0">
      <p:cViewPr varScale="1">
        <p:scale>
          <a:sx n="58" d="100"/>
          <a:sy n="58" d="100"/>
        </p:scale>
        <p:origin x="898" y="3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4EB9B2-8F0E-4500-8EEA-B55064C1787B}" type="datetimeFigureOut">
              <a:rPr lang="en-US" smtClean="0"/>
              <a:t>8/16/2023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690606-7E97-4AEC-83C9-1B9BC193E346}" type="slidenum">
              <a:rPr lang="en-US" smtClean="0"/>
              <a:t>‹#›</a:t>
            </a:fld>
            <a:endParaRPr lang="en-US" dirty="0"/>
          </a:p>
        </p:txBody>
      </p:sp>
    </p:spTree>
    <p:extLst>
      <p:ext uri="{BB962C8B-B14F-4D97-AF65-F5344CB8AC3E}">
        <p14:creationId xmlns:p14="http://schemas.microsoft.com/office/powerpoint/2010/main" val="2383165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E074355-CE0D-4C68-A6CB-C364ED71B33B}" type="slidenum">
              <a:rPr lang="en-US" smtClean="0"/>
              <a:pPr>
                <a:defRPr/>
              </a:pPr>
              <a:t>1</a:t>
            </a:fld>
            <a:endParaRPr lang="en-US"/>
          </a:p>
        </p:txBody>
      </p:sp>
    </p:spTree>
    <p:extLst>
      <p:ext uri="{BB962C8B-B14F-4D97-AF65-F5344CB8AC3E}">
        <p14:creationId xmlns:p14="http://schemas.microsoft.com/office/powerpoint/2010/main" val="2045511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0690606-7E97-4AEC-83C9-1B9BC193E346}" type="slidenum">
              <a:rPr lang="en-US" smtClean="0"/>
              <a:t>24</a:t>
            </a:fld>
            <a:endParaRPr lang="en-US" dirty="0"/>
          </a:p>
        </p:txBody>
      </p:sp>
    </p:spTree>
    <p:extLst>
      <p:ext uri="{BB962C8B-B14F-4D97-AF65-F5344CB8AC3E}">
        <p14:creationId xmlns:p14="http://schemas.microsoft.com/office/powerpoint/2010/main" val="818020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90606-7E97-4AEC-83C9-1B9BC193E346}" type="slidenum">
              <a:rPr lang="en-US" smtClean="0"/>
              <a:t>25</a:t>
            </a:fld>
            <a:endParaRPr lang="en-US"/>
          </a:p>
        </p:txBody>
      </p:sp>
    </p:spTree>
    <p:extLst>
      <p:ext uri="{BB962C8B-B14F-4D97-AF65-F5344CB8AC3E}">
        <p14:creationId xmlns:p14="http://schemas.microsoft.com/office/powerpoint/2010/main" val="1582223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0690606-7E97-4AEC-83C9-1B9BC193E346}" type="slidenum">
              <a:rPr lang="en-US" smtClean="0"/>
              <a:t>26</a:t>
            </a:fld>
            <a:endParaRPr lang="en-US" dirty="0"/>
          </a:p>
        </p:txBody>
      </p:sp>
    </p:spTree>
    <p:extLst>
      <p:ext uri="{BB962C8B-B14F-4D97-AF65-F5344CB8AC3E}">
        <p14:creationId xmlns:p14="http://schemas.microsoft.com/office/powerpoint/2010/main" val="1299525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0690606-7E97-4AEC-83C9-1B9BC193E346}" type="slidenum">
              <a:rPr lang="en-US" smtClean="0"/>
              <a:t>27</a:t>
            </a:fld>
            <a:endParaRPr lang="en-US" dirty="0"/>
          </a:p>
        </p:txBody>
      </p:sp>
    </p:spTree>
    <p:extLst>
      <p:ext uri="{BB962C8B-B14F-4D97-AF65-F5344CB8AC3E}">
        <p14:creationId xmlns:p14="http://schemas.microsoft.com/office/powerpoint/2010/main" val="2454873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0690606-7E97-4AEC-83C9-1B9BC193E346}" type="slidenum">
              <a:rPr lang="en-US" smtClean="0"/>
              <a:t>28</a:t>
            </a:fld>
            <a:endParaRPr lang="en-US" dirty="0"/>
          </a:p>
        </p:txBody>
      </p:sp>
    </p:spTree>
    <p:extLst>
      <p:ext uri="{BB962C8B-B14F-4D97-AF65-F5344CB8AC3E}">
        <p14:creationId xmlns:p14="http://schemas.microsoft.com/office/powerpoint/2010/main" val="4290686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0690606-7E97-4AEC-83C9-1B9BC193E346}" type="slidenum">
              <a:rPr lang="en-US" smtClean="0"/>
              <a:t>29</a:t>
            </a:fld>
            <a:endParaRPr lang="en-US" dirty="0"/>
          </a:p>
        </p:txBody>
      </p:sp>
    </p:spTree>
    <p:extLst>
      <p:ext uri="{BB962C8B-B14F-4D97-AF65-F5344CB8AC3E}">
        <p14:creationId xmlns:p14="http://schemas.microsoft.com/office/powerpoint/2010/main" val="3855683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0690606-7E97-4AEC-83C9-1B9BC193E346}" type="slidenum">
              <a:rPr lang="en-US" smtClean="0"/>
              <a:t>30</a:t>
            </a:fld>
            <a:endParaRPr lang="en-US" dirty="0"/>
          </a:p>
        </p:txBody>
      </p:sp>
    </p:spTree>
    <p:extLst>
      <p:ext uri="{BB962C8B-B14F-4D97-AF65-F5344CB8AC3E}">
        <p14:creationId xmlns:p14="http://schemas.microsoft.com/office/powerpoint/2010/main" val="24877767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90606-7E97-4AEC-83C9-1B9BC193E346}" type="slidenum">
              <a:rPr lang="en-US" smtClean="0"/>
              <a:t>31</a:t>
            </a:fld>
            <a:endParaRPr lang="en-US"/>
          </a:p>
        </p:txBody>
      </p:sp>
    </p:spTree>
    <p:extLst>
      <p:ext uri="{BB962C8B-B14F-4D97-AF65-F5344CB8AC3E}">
        <p14:creationId xmlns:p14="http://schemas.microsoft.com/office/powerpoint/2010/main" val="2214638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0690606-7E97-4AEC-83C9-1B9BC193E346}" type="slidenum">
              <a:rPr lang="en-US" smtClean="0"/>
              <a:t>32</a:t>
            </a:fld>
            <a:endParaRPr lang="en-US" dirty="0"/>
          </a:p>
        </p:txBody>
      </p:sp>
    </p:spTree>
    <p:extLst>
      <p:ext uri="{BB962C8B-B14F-4D97-AF65-F5344CB8AC3E}">
        <p14:creationId xmlns:p14="http://schemas.microsoft.com/office/powerpoint/2010/main" val="2995189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0690606-7E97-4AEC-83C9-1B9BC193E346}" type="slidenum">
              <a:rPr lang="en-US" smtClean="0"/>
              <a:t>33</a:t>
            </a:fld>
            <a:endParaRPr lang="en-US" dirty="0"/>
          </a:p>
        </p:txBody>
      </p:sp>
    </p:spTree>
    <p:extLst>
      <p:ext uri="{BB962C8B-B14F-4D97-AF65-F5344CB8AC3E}">
        <p14:creationId xmlns:p14="http://schemas.microsoft.com/office/powerpoint/2010/main" val="1623438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90606-7E97-4AEC-83C9-1B9BC193E346}" type="slidenum">
              <a:rPr lang="en-US" smtClean="0"/>
              <a:t>3</a:t>
            </a:fld>
            <a:endParaRPr lang="en-US" dirty="0"/>
          </a:p>
        </p:txBody>
      </p:sp>
    </p:spTree>
    <p:extLst>
      <p:ext uri="{BB962C8B-B14F-4D97-AF65-F5344CB8AC3E}">
        <p14:creationId xmlns:p14="http://schemas.microsoft.com/office/powerpoint/2010/main" val="2785397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90606-7E97-4AEC-83C9-1B9BC193E346}" type="slidenum">
              <a:rPr lang="en-US" smtClean="0"/>
              <a:t>35</a:t>
            </a:fld>
            <a:endParaRPr lang="en-US"/>
          </a:p>
        </p:txBody>
      </p:sp>
    </p:spTree>
    <p:extLst>
      <p:ext uri="{BB962C8B-B14F-4D97-AF65-F5344CB8AC3E}">
        <p14:creationId xmlns:p14="http://schemas.microsoft.com/office/powerpoint/2010/main" val="3847684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90606-7E97-4AEC-83C9-1B9BC193E346}" type="slidenum">
              <a:rPr lang="en-US" smtClean="0"/>
              <a:t>36</a:t>
            </a:fld>
            <a:endParaRPr lang="en-US"/>
          </a:p>
        </p:txBody>
      </p:sp>
    </p:spTree>
    <p:extLst>
      <p:ext uri="{BB962C8B-B14F-4D97-AF65-F5344CB8AC3E}">
        <p14:creationId xmlns:p14="http://schemas.microsoft.com/office/powerpoint/2010/main" val="151725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90606-7E97-4AEC-83C9-1B9BC193E346}" type="slidenum">
              <a:rPr lang="en-US" smtClean="0"/>
              <a:t>13</a:t>
            </a:fld>
            <a:endParaRPr lang="en-US"/>
          </a:p>
        </p:txBody>
      </p:sp>
    </p:spTree>
    <p:extLst>
      <p:ext uri="{BB962C8B-B14F-4D97-AF65-F5344CB8AC3E}">
        <p14:creationId xmlns:p14="http://schemas.microsoft.com/office/powerpoint/2010/main" val="944722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90606-7E97-4AEC-83C9-1B9BC193E346}" type="slidenum">
              <a:rPr lang="en-US" smtClean="0"/>
              <a:t>18</a:t>
            </a:fld>
            <a:endParaRPr lang="en-US"/>
          </a:p>
        </p:txBody>
      </p:sp>
    </p:spTree>
    <p:extLst>
      <p:ext uri="{BB962C8B-B14F-4D97-AF65-F5344CB8AC3E}">
        <p14:creationId xmlns:p14="http://schemas.microsoft.com/office/powerpoint/2010/main" val="673118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0690606-7E97-4AEC-83C9-1B9BC193E346}" type="slidenum">
              <a:rPr lang="en-US" smtClean="0"/>
              <a:t>19</a:t>
            </a:fld>
            <a:endParaRPr lang="en-US" dirty="0"/>
          </a:p>
        </p:txBody>
      </p:sp>
    </p:spTree>
    <p:extLst>
      <p:ext uri="{BB962C8B-B14F-4D97-AF65-F5344CB8AC3E}">
        <p14:creationId xmlns:p14="http://schemas.microsoft.com/office/powerpoint/2010/main" val="3154955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0690606-7E97-4AEC-83C9-1B9BC193E346}" type="slidenum">
              <a:rPr lang="en-US" smtClean="0"/>
              <a:t>20</a:t>
            </a:fld>
            <a:endParaRPr lang="en-US" dirty="0"/>
          </a:p>
        </p:txBody>
      </p:sp>
    </p:spTree>
    <p:extLst>
      <p:ext uri="{BB962C8B-B14F-4D97-AF65-F5344CB8AC3E}">
        <p14:creationId xmlns:p14="http://schemas.microsoft.com/office/powerpoint/2010/main" val="2707827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0690606-7E97-4AEC-83C9-1B9BC193E346}" type="slidenum">
              <a:rPr lang="en-US" smtClean="0"/>
              <a:t>21</a:t>
            </a:fld>
            <a:endParaRPr lang="en-US" dirty="0"/>
          </a:p>
        </p:txBody>
      </p:sp>
    </p:spTree>
    <p:extLst>
      <p:ext uri="{BB962C8B-B14F-4D97-AF65-F5344CB8AC3E}">
        <p14:creationId xmlns:p14="http://schemas.microsoft.com/office/powerpoint/2010/main" val="270030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0690606-7E97-4AEC-83C9-1B9BC193E346}" type="slidenum">
              <a:rPr lang="en-US" smtClean="0"/>
              <a:t>22</a:t>
            </a:fld>
            <a:endParaRPr lang="en-US" dirty="0"/>
          </a:p>
        </p:txBody>
      </p:sp>
    </p:spTree>
    <p:extLst>
      <p:ext uri="{BB962C8B-B14F-4D97-AF65-F5344CB8AC3E}">
        <p14:creationId xmlns:p14="http://schemas.microsoft.com/office/powerpoint/2010/main" val="215262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0690606-7E97-4AEC-83C9-1B9BC193E346}" type="slidenum">
              <a:rPr lang="en-US" smtClean="0"/>
              <a:t>23</a:t>
            </a:fld>
            <a:endParaRPr lang="en-US" dirty="0"/>
          </a:p>
        </p:txBody>
      </p:sp>
    </p:spTree>
    <p:extLst>
      <p:ext uri="{BB962C8B-B14F-4D97-AF65-F5344CB8AC3E}">
        <p14:creationId xmlns:p14="http://schemas.microsoft.com/office/powerpoint/2010/main" val="1094183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46963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036637"/>
            <a:ext cx="10972800" cy="1143000"/>
          </a:xfrm>
        </p:spPr>
        <p:txBody>
          <a:bodyPr/>
          <a:lstStyle/>
          <a:p>
            <a:r>
              <a:rPr lang="en-US" dirty="0"/>
              <a:t>Click to edit Master title style</a:t>
            </a:r>
          </a:p>
        </p:txBody>
      </p:sp>
      <p:sp>
        <p:nvSpPr>
          <p:cNvPr id="3" name="Content Placeholder 2"/>
          <p:cNvSpPr>
            <a:spLocks noGrp="1"/>
          </p:cNvSpPr>
          <p:nvPr>
            <p:ph idx="1"/>
          </p:nvPr>
        </p:nvSpPr>
        <p:spPr>
          <a:xfrm>
            <a:off x="609600" y="2362200"/>
            <a:ext cx="10972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9288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atin typeface="Arial"/>
              </a:defRPr>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latin typeface="Aria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589403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p:cNvSpPr>
            <a:spLocks noGrp="1"/>
          </p:cNvSpPr>
          <p:nvPr>
            <p:ph sz="half" idx="1"/>
          </p:nvPr>
        </p:nvSpPr>
        <p:spPr>
          <a:xfrm>
            <a:off x="609600" y="2332037"/>
            <a:ext cx="5384800" cy="4144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2332037"/>
            <a:ext cx="5384800" cy="4144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8582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560918" y="855347"/>
            <a:ext cx="4011084" cy="1162051"/>
          </a:xfrm>
        </p:spPr>
        <p:txBody>
          <a:bodyPr anchor="b"/>
          <a:lstStyle>
            <a:lvl1pPr algn="l">
              <a:defRPr sz="2667" b="1"/>
            </a:lvl1pPr>
          </a:lstStyle>
          <a:p>
            <a:r>
              <a:rPr lang="en-US" dirty="0"/>
              <a:t>Click to edit Master title style</a:t>
            </a:r>
          </a:p>
        </p:txBody>
      </p:sp>
      <p:sp>
        <p:nvSpPr>
          <p:cNvPr id="6" name="Content Placeholder 2"/>
          <p:cNvSpPr>
            <a:spLocks noGrp="1"/>
          </p:cNvSpPr>
          <p:nvPr>
            <p:ph idx="1"/>
          </p:nvPr>
        </p:nvSpPr>
        <p:spPr>
          <a:xfrm>
            <a:off x="4766733" y="1227845"/>
            <a:ext cx="6815667" cy="5401555"/>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half" idx="2"/>
          </p:nvPr>
        </p:nvSpPr>
        <p:spPr>
          <a:xfrm>
            <a:off x="560918" y="2135506"/>
            <a:ext cx="4011084" cy="4189095"/>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Tree>
    <p:extLst>
      <p:ext uri="{BB962C8B-B14F-4D97-AF65-F5344CB8AC3E}">
        <p14:creationId xmlns:p14="http://schemas.microsoft.com/office/powerpoint/2010/main" val="4111216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2389717" y="5105400"/>
            <a:ext cx="7315200" cy="567691"/>
          </a:xfrm>
        </p:spPr>
        <p:txBody>
          <a:bodyPr anchor="b"/>
          <a:lstStyle>
            <a:lvl1pPr algn="l">
              <a:defRPr sz="2667" b="1"/>
            </a:lvl1pPr>
          </a:lstStyle>
          <a:p>
            <a:r>
              <a:rPr lang="en-US" dirty="0"/>
              <a:t>Click to edit Master title style</a:t>
            </a:r>
          </a:p>
        </p:txBody>
      </p:sp>
      <p:sp>
        <p:nvSpPr>
          <p:cNvPr id="6" name="Picture Placeholder 2"/>
          <p:cNvSpPr>
            <a:spLocks noGrp="1"/>
          </p:cNvSpPr>
          <p:nvPr>
            <p:ph type="pic" idx="1"/>
          </p:nvPr>
        </p:nvSpPr>
        <p:spPr>
          <a:xfrm>
            <a:off x="2389717" y="914400"/>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dirty="0"/>
          </a:p>
        </p:txBody>
      </p:sp>
      <p:sp>
        <p:nvSpPr>
          <p:cNvPr id="7" name="Text Placeholder 3"/>
          <p:cNvSpPr>
            <a:spLocks noGrp="1"/>
          </p:cNvSpPr>
          <p:nvPr>
            <p:ph type="body" sz="half" idx="2"/>
          </p:nvPr>
        </p:nvSpPr>
        <p:spPr>
          <a:xfrm>
            <a:off x="2389717" y="5673090"/>
            <a:ext cx="7315200" cy="803911"/>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Tree>
    <p:extLst>
      <p:ext uri="{BB962C8B-B14F-4D97-AF65-F5344CB8AC3E}">
        <p14:creationId xmlns:p14="http://schemas.microsoft.com/office/powerpoint/2010/main" val="2917264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653144"/>
            <a:ext cx="10972800" cy="1143000"/>
          </a:xfrm>
        </p:spPr>
        <p:txBody>
          <a:bodyPr/>
          <a:lstStyle/>
          <a:p>
            <a:r>
              <a:rPr lang="en-US" dirty="0"/>
              <a:t>Click to edit Master title style</a:t>
            </a:r>
          </a:p>
        </p:txBody>
      </p:sp>
      <p:sp>
        <p:nvSpPr>
          <p:cNvPr id="3" name="Chart Placeholder 2"/>
          <p:cNvSpPr>
            <a:spLocks noGrp="1"/>
          </p:cNvSpPr>
          <p:nvPr>
            <p:ph type="chart" idx="1"/>
          </p:nvPr>
        </p:nvSpPr>
        <p:spPr>
          <a:xfrm>
            <a:off x="609600" y="1796144"/>
            <a:ext cx="10972800" cy="4525963"/>
          </a:xfrm>
        </p:spPr>
        <p:txBody>
          <a:bodyPr/>
          <a:lstStyle/>
          <a:p>
            <a:pPr lvl="0"/>
            <a:endParaRPr lang="en-US" noProof="0"/>
          </a:p>
        </p:txBody>
      </p:sp>
      <p:sp>
        <p:nvSpPr>
          <p:cNvPr id="4" name="Rectangle 4">
            <a:extLst>
              <a:ext uri="{FF2B5EF4-FFF2-40B4-BE49-F238E27FC236}">
                <a16:creationId xmlns:a16="http://schemas.microsoft.com/office/drawing/2014/main" id="{F0C14192-74D6-55BE-8EED-B0CFEAA21E55}"/>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a:extLst>
              <a:ext uri="{FF2B5EF4-FFF2-40B4-BE49-F238E27FC236}">
                <a16:creationId xmlns:a16="http://schemas.microsoft.com/office/drawing/2014/main" id="{F0DA8D06-8AF3-C810-94B8-8411CFBADB3E}"/>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a:extLst>
              <a:ext uri="{FF2B5EF4-FFF2-40B4-BE49-F238E27FC236}">
                <a16:creationId xmlns:a16="http://schemas.microsoft.com/office/drawing/2014/main" id="{D91012A8-D74D-535D-38AB-FA2A99A0FBBE}"/>
              </a:ext>
            </a:extLst>
          </p:cNvPr>
          <p:cNvSpPr>
            <a:spLocks noGrp="1" noChangeArrowheads="1"/>
          </p:cNvSpPr>
          <p:nvPr>
            <p:ph type="sldNum" sz="quarter" idx="12"/>
          </p:nvPr>
        </p:nvSpPr>
        <p:spPr>
          <a:ln/>
        </p:spPr>
        <p:txBody>
          <a:bodyPr/>
          <a:lstStyle>
            <a:lvl1pPr>
              <a:defRPr/>
            </a:lvl1pPr>
          </a:lstStyle>
          <a:p>
            <a:fld id="{F55FD4F8-3F1F-D44B-BAEE-B5E233286BC2}" type="slidenum">
              <a:rPr lang="ko-KR" altLang="en-US"/>
              <a:pPr/>
              <a:t>‹#›</a:t>
            </a:fld>
            <a:endParaRPr lang="en-US" altLang="ko-KR"/>
          </a:p>
        </p:txBody>
      </p:sp>
    </p:spTree>
    <p:extLst>
      <p:ext uri="{BB962C8B-B14F-4D97-AF65-F5344CB8AC3E}">
        <p14:creationId xmlns:p14="http://schemas.microsoft.com/office/powerpoint/2010/main" val="2611364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64241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4263995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14400"/>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2239963"/>
            <a:ext cx="109728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28327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609585" rtl="0" eaLnBrk="1" latinLnBrk="0" hangingPunct="1">
        <a:spcBef>
          <a:spcPct val="0"/>
        </a:spcBef>
        <a:buNone/>
        <a:defRPr sz="4400" kern="1200">
          <a:solidFill>
            <a:schemeClr val="tx1">
              <a:lumMod val="75000"/>
              <a:lumOff val="25000"/>
            </a:schemeClr>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lumMod val="75000"/>
              <a:lumOff val="25000"/>
            </a:schemeClr>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lumMod val="75000"/>
              <a:lumOff val="25000"/>
            </a:schemeClr>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lumMod val="75000"/>
              <a:lumOff val="25000"/>
            </a:schemeClr>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lumMod val="75000"/>
              <a:lumOff val="25000"/>
            </a:schemeClr>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lumMod val="75000"/>
              <a:lumOff val="25000"/>
            </a:schemeClr>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secure.mccombs.utexas.edu/MISSQLPwdChange/default.asp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838200" y="4140200"/>
            <a:ext cx="7493000" cy="0"/>
          </a:xfrm>
          <a:prstGeom prst="line">
            <a:avLst/>
          </a:prstGeom>
          <a:ln w="19050">
            <a:solidFill>
              <a:srgbClr val="BF5700"/>
            </a:solidFill>
          </a:ln>
        </p:spPr>
        <p:style>
          <a:lnRef idx="1">
            <a:schemeClr val="accent1"/>
          </a:lnRef>
          <a:fillRef idx="0">
            <a:schemeClr val="accent1"/>
          </a:fillRef>
          <a:effectRef idx="0">
            <a:schemeClr val="accent1"/>
          </a:effectRef>
          <a:fontRef idx="minor">
            <a:schemeClr val="tx1"/>
          </a:fontRef>
        </p:style>
      </p:cxnSp>
      <p:sp>
        <p:nvSpPr>
          <p:cNvPr id="11" name="Text Placeholder 9"/>
          <p:cNvSpPr txBox="1">
            <a:spLocks/>
          </p:cNvSpPr>
          <p:nvPr/>
        </p:nvSpPr>
        <p:spPr>
          <a:xfrm>
            <a:off x="731520" y="5486401"/>
            <a:ext cx="10515600" cy="609601"/>
          </a:xfrm>
          <a:prstGeom prst="rect">
            <a:avLst/>
          </a:prstGeom>
        </p:spPr>
        <p:txBody>
          <a:bodyPr vert="horz" lIns="121920" tIns="60960" rIns="121920" bIns="60960" rtlCol="0" anchor="b">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50000"/>
              </a:lnSpc>
            </a:pPr>
            <a:r>
              <a:rPr lang="en-US" sz="1400" cap="all" dirty="0">
                <a:solidFill>
                  <a:srgbClr val="BF5700"/>
                </a:solidFill>
                <a:latin typeface="Arial Black" charset="0"/>
              </a:rPr>
              <a:t>Prashant D. Joshi</a:t>
            </a:r>
          </a:p>
          <a:p>
            <a:pPr>
              <a:lnSpc>
                <a:spcPct val="30000"/>
              </a:lnSpc>
            </a:pPr>
            <a:r>
              <a:rPr lang="en-US" sz="1400" dirty="0">
                <a:solidFill>
                  <a:srgbClr val="BF5700"/>
                </a:solidFill>
              </a:rPr>
              <a:t>UT McCombs School of Business (MSBA), The University of Texas at Austin</a:t>
            </a:r>
          </a:p>
        </p:txBody>
      </p:sp>
      <p:sp>
        <p:nvSpPr>
          <p:cNvPr id="12" name="Text Placeholder 9"/>
          <p:cNvSpPr txBox="1">
            <a:spLocks/>
          </p:cNvSpPr>
          <p:nvPr/>
        </p:nvSpPr>
        <p:spPr>
          <a:xfrm>
            <a:off x="731520" y="609600"/>
            <a:ext cx="10437925" cy="519061"/>
          </a:xfrm>
          <a:prstGeom prst="rect">
            <a:avLst/>
          </a:prstGeom>
        </p:spPr>
        <p:txBody>
          <a:bodyPr vert="horz" lIns="121920" tIns="60960" rIns="121920" bIns="60960" rtlCol="0" anchor="ctr">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cap="all" dirty="0">
                <a:solidFill>
                  <a:srgbClr val="BF5700"/>
                </a:solidFill>
                <a:latin typeface="Arial Black" charset="0"/>
              </a:rPr>
              <a:t>FALL 2023</a:t>
            </a:r>
            <a:endParaRPr lang="en-US" dirty="0">
              <a:solidFill>
                <a:srgbClr val="BF5700"/>
              </a:solidFill>
            </a:endParaRPr>
          </a:p>
        </p:txBody>
      </p:sp>
      <p:sp>
        <p:nvSpPr>
          <p:cNvPr id="13" name="Title Placeholder 7"/>
          <p:cNvSpPr txBox="1">
            <a:spLocks/>
          </p:cNvSpPr>
          <p:nvPr/>
        </p:nvSpPr>
        <p:spPr>
          <a:xfrm>
            <a:off x="670560" y="1600200"/>
            <a:ext cx="10911840" cy="2336800"/>
          </a:xfrm>
          <a:prstGeom prst="rect">
            <a:avLst/>
          </a:prstGeom>
        </p:spPr>
        <p:txBody>
          <a:bodyPr vert="horz" wrap="square" lIns="121920" tIns="60960" rIns="121920" bIns="60960" rtlCol="0" anchor="b">
            <a:noAutofit/>
          </a:bodyPr>
          <a:lstStyle>
            <a:lvl1pPr algn="l" defTabSz="914400" rtl="0" eaLnBrk="1" latinLnBrk="0" hangingPunct="1">
              <a:lnSpc>
                <a:spcPts val="4000"/>
              </a:lnSpc>
              <a:spcBef>
                <a:spcPct val="0"/>
              </a:spcBef>
              <a:buNone/>
              <a:defRPr sz="4800" b="1" i="0" kern="800" cap="all" normalizeH="0" baseline="0">
                <a:solidFill>
                  <a:schemeClr val="bg1"/>
                </a:solidFill>
                <a:latin typeface="Arial Black" charset="0"/>
                <a:ea typeface="Arial Black" charset="0"/>
                <a:cs typeface="Arial Black" charset="0"/>
              </a:defRPr>
            </a:lvl1pPr>
          </a:lstStyle>
          <a:p>
            <a:r>
              <a:rPr lang="en-US" sz="6400" dirty="0">
                <a:solidFill>
                  <a:srgbClr val="BF5700"/>
                </a:solidFill>
              </a:rPr>
              <a:t>MIS 381N</a:t>
            </a:r>
          </a:p>
          <a:p>
            <a:r>
              <a:rPr lang="en-US" sz="2667" dirty="0">
                <a:solidFill>
                  <a:srgbClr val="BF5700"/>
                </a:solidFill>
              </a:rPr>
              <a:t>Information management</a:t>
            </a:r>
          </a:p>
        </p:txBody>
      </p:sp>
      <p:sp>
        <p:nvSpPr>
          <p:cNvPr id="15" name="Text Placeholder 9"/>
          <p:cNvSpPr txBox="1">
            <a:spLocks/>
          </p:cNvSpPr>
          <p:nvPr/>
        </p:nvSpPr>
        <p:spPr>
          <a:xfrm>
            <a:off x="731520" y="4445000"/>
            <a:ext cx="10515600" cy="609601"/>
          </a:xfrm>
          <a:prstGeom prst="rect">
            <a:avLst/>
          </a:prstGeom>
        </p:spPr>
        <p:txBody>
          <a:bodyPr vert="horz" lIns="121920" tIns="60960" rIns="121920" bIns="60960" rtlCol="0">
            <a:noAutofit/>
          </a:bodyPr>
          <a:lstStyle>
            <a:lvl1pPr marL="0" indent="0" algn="l" defTabSz="914400" rtl="0" eaLnBrk="1" latinLnBrk="0" hangingPunct="1">
              <a:lnSpc>
                <a:spcPct val="90000"/>
              </a:lnSpc>
              <a:spcBef>
                <a:spcPts val="1000"/>
              </a:spcBef>
              <a:buFont typeface="Arial"/>
              <a:buNone/>
              <a:defRPr sz="14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67" dirty="0">
                <a:solidFill>
                  <a:srgbClr val="BF5700"/>
                </a:solidFill>
              </a:rPr>
              <a:t>Lecture 10</a:t>
            </a:r>
          </a:p>
          <a:p>
            <a:r>
              <a:rPr lang="en-US" sz="1867" dirty="0">
                <a:solidFill>
                  <a:srgbClr val="BF5700"/>
                </a:solidFill>
              </a:rPr>
              <a:t>Sept 25</a:t>
            </a:r>
            <a:r>
              <a:rPr lang="en-US" sz="1867" baseline="30000" dirty="0">
                <a:solidFill>
                  <a:srgbClr val="BF5700"/>
                </a:solidFill>
              </a:rPr>
              <a:t>th</a:t>
            </a:r>
            <a:r>
              <a:rPr lang="en-US" sz="1867" dirty="0">
                <a:solidFill>
                  <a:srgbClr val="BF5700"/>
                </a:solidFill>
              </a:rPr>
              <a:t> 2023</a:t>
            </a: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04933" y="426721"/>
            <a:ext cx="2503196" cy="1219199"/>
          </a:xfrm>
          <a:prstGeom prst="rect">
            <a:avLst/>
          </a:prstGeom>
        </p:spPr>
      </p:pic>
    </p:spTree>
    <p:extLst>
      <p:ext uri="{BB962C8B-B14F-4D97-AF65-F5344CB8AC3E}">
        <p14:creationId xmlns:p14="http://schemas.microsoft.com/office/powerpoint/2010/main" val="1825105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61958FA-01EE-4042-9541-E02E7223B024}"/>
              </a:ext>
            </a:extLst>
          </p:cNvPr>
          <p:cNvSpPr txBox="1"/>
          <p:nvPr/>
        </p:nvSpPr>
        <p:spPr>
          <a:xfrm>
            <a:off x="529513" y="318901"/>
            <a:ext cx="8269254" cy="923330"/>
          </a:xfrm>
          <a:prstGeom prst="rect">
            <a:avLst/>
          </a:prstGeom>
          <a:noFill/>
        </p:spPr>
        <p:txBody>
          <a:bodyPr wrap="square">
            <a:spAutoFit/>
          </a:bodyPr>
          <a:lstStyle/>
          <a:p>
            <a:r>
              <a:rPr lang="en-US" dirty="0"/>
              <a:t>To access the server all users need to first setup their password using the SQL change password site: </a:t>
            </a:r>
            <a:r>
              <a:rPr lang="en-US" dirty="0">
                <a:hlinkClick r:id="rId2"/>
              </a:rPr>
              <a:t>https://secure.mccombs.utexas.edu/MISSQLPwdChange/default.aspx</a:t>
            </a:r>
            <a:r>
              <a:rPr lang="en-US" dirty="0"/>
              <a:t> .  The user is to select their class from the list.</a:t>
            </a:r>
          </a:p>
        </p:txBody>
      </p:sp>
      <p:sp>
        <p:nvSpPr>
          <p:cNvPr id="8" name="TextBox 7">
            <a:extLst>
              <a:ext uri="{FF2B5EF4-FFF2-40B4-BE49-F238E27FC236}">
                <a16:creationId xmlns:a16="http://schemas.microsoft.com/office/drawing/2014/main" id="{FFA219DD-34D9-4A25-960A-65896EF3D48F}"/>
              </a:ext>
            </a:extLst>
          </p:cNvPr>
          <p:cNvSpPr txBox="1"/>
          <p:nvPr/>
        </p:nvSpPr>
        <p:spPr>
          <a:xfrm>
            <a:off x="8798767" y="595900"/>
            <a:ext cx="3121239" cy="369332"/>
          </a:xfrm>
          <a:prstGeom prst="rect">
            <a:avLst/>
          </a:prstGeom>
          <a:noFill/>
          <a:ln>
            <a:solidFill>
              <a:schemeClr val="accent1"/>
            </a:solidFill>
          </a:ln>
        </p:spPr>
        <p:txBody>
          <a:bodyPr wrap="none" rtlCol="0">
            <a:spAutoFit/>
          </a:bodyPr>
          <a:lstStyle/>
          <a:p>
            <a:r>
              <a:rPr lang="en-US" dirty="0"/>
              <a:t>You will need that password…!!</a:t>
            </a:r>
          </a:p>
        </p:txBody>
      </p:sp>
      <p:pic>
        <p:nvPicPr>
          <p:cNvPr id="24" name="Picture 23">
            <a:extLst>
              <a:ext uri="{FF2B5EF4-FFF2-40B4-BE49-F238E27FC236}">
                <a16:creationId xmlns:a16="http://schemas.microsoft.com/office/drawing/2014/main" id="{FEA512E7-0F0C-48E3-821C-E12B6637B0BC}"/>
              </a:ext>
            </a:extLst>
          </p:cNvPr>
          <p:cNvPicPr>
            <a:picLocks noChangeAspect="1"/>
          </p:cNvPicPr>
          <p:nvPr/>
        </p:nvPicPr>
        <p:blipFill>
          <a:blip r:embed="rId3"/>
          <a:stretch>
            <a:fillRect/>
          </a:stretch>
        </p:blipFill>
        <p:spPr>
          <a:xfrm>
            <a:off x="1723415" y="1646795"/>
            <a:ext cx="8745170" cy="5001323"/>
          </a:xfrm>
          <a:prstGeom prst="rect">
            <a:avLst/>
          </a:prstGeom>
        </p:spPr>
      </p:pic>
    </p:spTree>
    <p:extLst>
      <p:ext uri="{BB962C8B-B14F-4D97-AF65-F5344CB8AC3E}">
        <p14:creationId xmlns:p14="http://schemas.microsoft.com/office/powerpoint/2010/main" val="215778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7A0F27-650E-4684-908F-E20F4EE8036B}"/>
              </a:ext>
            </a:extLst>
          </p:cNvPr>
          <p:cNvPicPr>
            <a:picLocks noChangeAspect="1"/>
          </p:cNvPicPr>
          <p:nvPr/>
        </p:nvPicPr>
        <p:blipFill>
          <a:blip r:embed="rId2"/>
          <a:stretch>
            <a:fillRect/>
          </a:stretch>
        </p:blipFill>
        <p:spPr>
          <a:xfrm>
            <a:off x="1156598" y="765867"/>
            <a:ext cx="9878804" cy="4467849"/>
          </a:xfrm>
          <a:prstGeom prst="rect">
            <a:avLst/>
          </a:prstGeom>
        </p:spPr>
      </p:pic>
    </p:spTree>
    <p:extLst>
      <p:ext uri="{BB962C8B-B14F-4D97-AF65-F5344CB8AC3E}">
        <p14:creationId xmlns:p14="http://schemas.microsoft.com/office/powerpoint/2010/main" val="3927445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9B88F5-5AD7-4F63-BCB1-30D6799C1ACF}"/>
              </a:ext>
            </a:extLst>
          </p:cNvPr>
          <p:cNvPicPr>
            <a:picLocks noChangeAspect="1"/>
          </p:cNvPicPr>
          <p:nvPr/>
        </p:nvPicPr>
        <p:blipFill>
          <a:blip r:embed="rId2"/>
          <a:stretch>
            <a:fillRect/>
          </a:stretch>
        </p:blipFill>
        <p:spPr>
          <a:xfrm>
            <a:off x="1863757" y="692313"/>
            <a:ext cx="8821381" cy="5087060"/>
          </a:xfrm>
          <a:prstGeom prst="rect">
            <a:avLst/>
          </a:prstGeom>
        </p:spPr>
      </p:pic>
      <p:pic>
        <p:nvPicPr>
          <p:cNvPr id="3" name="Picture 2">
            <a:extLst>
              <a:ext uri="{FF2B5EF4-FFF2-40B4-BE49-F238E27FC236}">
                <a16:creationId xmlns:a16="http://schemas.microsoft.com/office/drawing/2014/main" id="{77BACB32-2AE6-4413-AEDB-6CE94773F35F}"/>
              </a:ext>
            </a:extLst>
          </p:cNvPr>
          <p:cNvPicPr>
            <a:picLocks noChangeAspect="1"/>
          </p:cNvPicPr>
          <p:nvPr/>
        </p:nvPicPr>
        <p:blipFill>
          <a:blip r:embed="rId3"/>
          <a:stretch>
            <a:fillRect/>
          </a:stretch>
        </p:blipFill>
        <p:spPr>
          <a:xfrm>
            <a:off x="3166005" y="3902104"/>
            <a:ext cx="3439005" cy="238158"/>
          </a:xfrm>
          <a:prstGeom prst="rect">
            <a:avLst/>
          </a:prstGeom>
        </p:spPr>
      </p:pic>
      <p:pic>
        <p:nvPicPr>
          <p:cNvPr id="8" name="Picture 7">
            <a:extLst>
              <a:ext uri="{FF2B5EF4-FFF2-40B4-BE49-F238E27FC236}">
                <a16:creationId xmlns:a16="http://schemas.microsoft.com/office/drawing/2014/main" id="{6912EE3D-693C-4702-B4B1-7EBC2A2AF61E}"/>
              </a:ext>
            </a:extLst>
          </p:cNvPr>
          <p:cNvPicPr>
            <a:picLocks noChangeAspect="1"/>
          </p:cNvPicPr>
          <p:nvPr/>
        </p:nvPicPr>
        <p:blipFill>
          <a:blip r:embed="rId4"/>
          <a:stretch>
            <a:fillRect/>
          </a:stretch>
        </p:blipFill>
        <p:spPr>
          <a:xfrm>
            <a:off x="3166005" y="4553753"/>
            <a:ext cx="2113043" cy="314337"/>
          </a:xfrm>
          <a:prstGeom prst="rect">
            <a:avLst/>
          </a:prstGeom>
        </p:spPr>
      </p:pic>
    </p:spTree>
    <p:extLst>
      <p:ext uri="{BB962C8B-B14F-4D97-AF65-F5344CB8AC3E}">
        <p14:creationId xmlns:p14="http://schemas.microsoft.com/office/powerpoint/2010/main" val="4001205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74236"/>
            <a:ext cx="12192000" cy="2309529"/>
          </a:xfrm>
          <a:prstGeom prst="rect">
            <a:avLst/>
          </a:prstGeom>
          <a:solidFill>
            <a:schemeClr val="accent6">
              <a:lumMod val="75000"/>
            </a:schemeClr>
          </a:solidFill>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sp>
        <p:nvSpPr>
          <p:cNvPr id="5" name="Content Placeholder 5"/>
          <p:cNvSpPr>
            <a:spLocks noGrp="1"/>
          </p:cNvSpPr>
          <p:nvPr>
            <p:ph idx="1"/>
          </p:nvPr>
        </p:nvSpPr>
        <p:spPr>
          <a:xfrm>
            <a:off x="0" y="2522613"/>
            <a:ext cx="12192000" cy="1844435"/>
          </a:xfrm>
          <a:solidFill>
            <a:schemeClr val="accent6">
              <a:lumMod val="75000"/>
            </a:schemeClr>
          </a:solidFill>
        </p:spPr>
        <p:txBody>
          <a:bodyPr>
            <a:noAutofit/>
          </a:bodyPr>
          <a:lstStyle/>
          <a:p>
            <a:pPr marL="0" indent="0" algn="ctr">
              <a:lnSpc>
                <a:spcPct val="100000"/>
              </a:lnSpc>
              <a:spcBef>
                <a:spcPts val="0"/>
              </a:spcBef>
              <a:buNone/>
            </a:pPr>
            <a:r>
              <a:rPr lang="en-US" sz="5400" b="1" dirty="0">
                <a:solidFill>
                  <a:srgbClr val="FFFF00"/>
                </a:solidFill>
                <a:latin typeface="Arial" panose="020B0604020202020204" pitchFamily="34" charset="0"/>
                <a:cs typeface="Arial" panose="020B0604020202020204" pitchFamily="34" charset="0"/>
              </a:rPr>
              <a:t>Review of the relational database properties</a:t>
            </a:r>
            <a:endParaRPr lang="en-US" sz="4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2203790"/>
      </p:ext>
    </p:extLst>
  </p:cSld>
  <p:clrMapOvr>
    <a:masterClrMapping/>
  </p:clrMapOvr>
  <mc:AlternateContent xmlns:mc="http://schemas.openxmlformats.org/markup-compatibility/2006" xmlns:p14="http://schemas.microsoft.com/office/powerpoint/2010/main">
    <mc:Choice Requires="p14">
      <p:transition spd="slow" p14:dur="2000" advTm="3448"/>
    </mc:Choice>
    <mc:Fallback xmlns="">
      <p:transition spd="slow" advTm="344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70447"/>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454520"/>
            <a:ext cx="12219710" cy="1015663"/>
          </a:xfrm>
          <a:prstGeom prst="rect">
            <a:avLst/>
          </a:prstGeom>
          <a:solidFill>
            <a:schemeClr val="accent6">
              <a:lumMod val="75000"/>
            </a:schemeClr>
          </a:solidFill>
        </p:spPr>
        <p:txBody>
          <a:bodyPr wrap="square" rtlCol="0">
            <a:spAutoFit/>
          </a:bodyPr>
          <a:lstStyle/>
          <a:p>
            <a:r>
              <a:rPr lang="en-US" sz="6000" b="1" dirty="0">
                <a:solidFill>
                  <a:schemeClr val="bg1"/>
                </a:solidFill>
                <a:latin typeface="Bradley Hand ITC" panose="03070402050302030203" pitchFamily="66" charset="0"/>
              </a:rPr>
              <a:t>Relational Database features</a:t>
            </a:r>
          </a:p>
        </p:txBody>
      </p:sp>
      <p:sp>
        <p:nvSpPr>
          <p:cNvPr id="15" name="Rectangle 14">
            <a:extLst>
              <a:ext uri="{FF2B5EF4-FFF2-40B4-BE49-F238E27FC236}">
                <a16:creationId xmlns:a16="http://schemas.microsoft.com/office/drawing/2014/main" id="{681A4239-F818-4A8B-B313-689493078372}"/>
              </a:ext>
            </a:extLst>
          </p:cNvPr>
          <p:cNvSpPr/>
          <p:nvPr/>
        </p:nvSpPr>
        <p:spPr>
          <a:xfrm>
            <a:off x="381612" y="2032464"/>
            <a:ext cx="11428774" cy="2793072"/>
          </a:xfrm>
          <a:prstGeom prst="rect">
            <a:avLst/>
          </a:prstGeom>
          <a:solidFill>
            <a:schemeClr val="accent6">
              <a:lumMod val="40000"/>
              <a:lumOff val="60000"/>
            </a:schemeClr>
          </a:solidFill>
          <a:ln>
            <a:solidFill>
              <a:srgbClr val="002A7E"/>
            </a:solidFill>
          </a:ln>
        </p:spPr>
        <p:txBody>
          <a:bodyPr wrap="square" anchor="ctr" anchorCtr="0">
            <a:spAutoFit/>
          </a:bodyPr>
          <a:lstStyle/>
          <a:p>
            <a:pPr marL="457200" indent="-457200">
              <a:spcAft>
                <a:spcPts val="300"/>
              </a:spcAft>
              <a:buClr>
                <a:srgbClr val="C00000"/>
              </a:buClr>
              <a:buSzPct val="110000"/>
              <a:buFont typeface="Arial" panose="020B0604020202020204" pitchFamily="34" charset="0"/>
              <a:buChar char="•"/>
            </a:pPr>
            <a:r>
              <a:rPr lang="en-US" sz="2800" dirty="0">
                <a:effectLst/>
                <a:latin typeface="Arial" panose="020B0604020202020204" pitchFamily="34" charset="0"/>
              </a:rPr>
              <a:t>While creating a relational database possible values and constrains are applied to the data, thus the ‘relation’</a:t>
            </a:r>
          </a:p>
          <a:p>
            <a:pPr marL="457200" indent="-457200">
              <a:spcAft>
                <a:spcPts val="300"/>
              </a:spcAft>
              <a:buClr>
                <a:srgbClr val="C00000"/>
              </a:buClr>
              <a:buSzPct val="110000"/>
              <a:buFont typeface="Arial" panose="020B0604020202020204" pitchFamily="34" charset="0"/>
              <a:buChar char="•"/>
            </a:pPr>
            <a:r>
              <a:rPr lang="en-US" sz="2800" dirty="0">
                <a:latin typeface="Arial" panose="020B0604020202020204" pitchFamily="34" charset="0"/>
                <a:cs typeface="Arial" panose="020B0604020202020204" pitchFamily="34" charset="0"/>
              </a:rPr>
              <a:t>The same data can be viewed in many different ways</a:t>
            </a:r>
          </a:p>
          <a:p>
            <a:pPr marL="457200" indent="-457200">
              <a:spcAft>
                <a:spcPts val="300"/>
              </a:spcAft>
              <a:buClr>
                <a:srgbClr val="C00000"/>
              </a:buClr>
              <a:buSzPct val="110000"/>
              <a:buFont typeface="Arial" panose="020B0604020202020204" pitchFamily="34" charset="0"/>
              <a:buChar char="•"/>
            </a:pPr>
            <a:r>
              <a:rPr lang="en-US" sz="2800" dirty="0">
                <a:latin typeface="Arial" panose="020B0604020202020204" pitchFamily="34" charset="0"/>
                <a:cs typeface="Arial" panose="020B0604020202020204" pitchFamily="34" charset="0"/>
              </a:rPr>
              <a:t>Based on </a:t>
            </a:r>
            <a:r>
              <a:rPr lang="en-US" sz="2800" dirty="0">
                <a:effectLst/>
                <a:latin typeface="Arial" panose="020B0604020202020204" pitchFamily="34" charset="0"/>
              </a:rPr>
              <a:t>relational calculus and relational algebra, dealing with elements such as clauses, predicates, queries and statements</a:t>
            </a:r>
          </a:p>
          <a:p>
            <a:pPr marL="457200" indent="-457200">
              <a:spcAft>
                <a:spcPts val="300"/>
              </a:spcAft>
              <a:buClr>
                <a:srgbClr val="C00000"/>
              </a:buClr>
              <a:buSzPct val="1100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
        <p:nvSpPr>
          <p:cNvPr id="7" name="Slide Number Placeholder 12">
            <a:extLst>
              <a:ext uri="{FF2B5EF4-FFF2-40B4-BE49-F238E27FC236}">
                <a16:creationId xmlns:a16="http://schemas.microsoft.com/office/drawing/2014/main" id="{67C7AC98-7BB1-4723-A868-89473535CF63}"/>
              </a:ext>
            </a:extLst>
          </p:cNvPr>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14</a:t>
            </a:fld>
            <a:endParaRPr lang="en-US" sz="1050" dirty="0"/>
          </a:p>
        </p:txBody>
      </p:sp>
    </p:spTree>
    <p:extLst>
      <p:ext uri="{BB962C8B-B14F-4D97-AF65-F5344CB8AC3E}">
        <p14:creationId xmlns:p14="http://schemas.microsoft.com/office/powerpoint/2010/main" val="2504467513"/>
      </p:ext>
    </p:extLst>
  </p:cSld>
  <p:clrMapOvr>
    <a:masterClrMapping/>
  </p:clrMapOvr>
  <mc:AlternateContent xmlns:mc="http://schemas.openxmlformats.org/markup-compatibility/2006" xmlns:p14="http://schemas.microsoft.com/office/powerpoint/2010/main">
    <mc:Choice Requires="p14">
      <p:transition spd="slow" p14:dur="2000" advTm="42008"/>
    </mc:Choice>
    <mc:Fallback xmlns="">
      <p:transition spd="slow" advTm="4200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63207"/>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547280"/>
            <a:ext cx="12219710" cy="1015663"/>
          </a:xfrm>
          <a:prstGeom prst="rect">
            <a:avLst/>
          </a:prstGeom>
          <a:solidFill>
            <a:schemeClr val="accent6">
              <a:lumMod val="75000"/>
            </a:schemeClr>
          </a:solidFill>
        </p:spPr>
        <p:txBody>
          <a:bodyPr wrap="square" rtlCol="0">
            <a:spAutoFit/>
          </a:bodyPr>
          <a:lstStyle/>
          <a:p>
            <a:r>
              <a:rPr lang="en-US" sz="6000" b="1" dirty="0">
                <a:solidFill>
                  <a:schemeClr val="bg1"/>
                </a:solidFill>
                <a:latin typeface="Bradley Hand ITC" panose="03070402050302030203" pitchFamily="66" charset="0"/>
              </a:rPr>
              <a:t>Relational Database benefits</a:t>
            </a:r>
          </a:p>
        </p:txBody>
      </p:sp>
      <p:sp>
        <p:nvSpPr>
          <p:cNvPr id="7" name="Slide Number Placeholder 12">
            <a:extLst>
              <a:ext uri="{FF2B5EF4-FFF2-40B4-BE49-F238E27FC236}">
                <a16:creationId xmlns:a16="http://schemas.microsoft.com/office/drawing/2014/main" id="{67C7AC98-7BB1-4723-A868-89473535CF63}"/>
              </a:ext>
            </a:extLst>
          </p:cNvPr>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15</a:t>
            </a:fld>
            <a:endParaRPr lang="en-US" sz="1050" dirty="0"/>
          </a:p>
        </p:txBody>
      </p:sp>
      <p:sp>
        <p:nvSpPr>
          <p:cNvPr id="8" name="Rectangle 7">
            <a:extLst>
              <a:ext uri="{FF2B5EF4-FFF2-40B4-BE49-F238E27FC236}">
                <a16:creationId xmlns:a16="http://schemas.microsoft.com/office/drawing/2014/main" id="{1F3E65AA-75B0-4CA0-9CC8-78C0CEEE78E1}"/>
              </a:ext>
            </a:extLst>
          </p:cNvPr>
          <p:cNvSpPr/>
          <p:nvPr/>
        </p:nvSpPr>
        <p:spPr>
          <a:xfrm>
            <a:off x="409323" y="2167143"/>
            <a:ext cx="11428774" cy="3693319"/>
          </a:xfrm>
          <a:prstGeom prst="rect">
            <a:avLst/>
          </a:prstGeom>
          <a:solidFill>
            <a:schemeClr val="accent6">
              <a:lumMod val="40000"/>
              <a:lumOff val="60000"/>
            </a:schemeClr>
          </a:solidFill>
          <a:ln>
            <a:solidFill>
              <a:srgbClr val="002A7E"/>
            </a:solidFill>
          </a:ln>
        </p:spPr>
        <p:txBody>
          <a:bodyPr wrap="square" anchor="ctr" anchorCtr="0">
            <a:spAutoFit/>
          </a:bodyPr>
          <a:lstStyle/>
          <a:p>
            <a:pPr marL="457200" indent="-457200">
              <a:spcAft>
                <a:spcPts val="300"/>
              </a:spcAft>
              <a:buClr>
                <a:srgbClr val="C00000"/>
              </a:buClr>
              <a:buSzPct val="110000"/>
              <a:buFont typeface="Arial" panose="020B0604020202020204" pitchFamily="34" charset="0"/>
              <a:buChar char="•"/>
            </a:pPr>
            <a:r>
              <a:rPr lang="en-US" sz="2800" dirty="0">
                <a:effectLst/>
                <a:latin typeface="Arial" panose="020B0604020202020204" pitchFamily="34" charset="0"/>
              </a:rPr>
              <a:t>Some of the benefits of the database designed according to </a:t>
            </a:r>
            <a:br>
              <a:rPr lang="en-US" sz="2800" dirty="0"/>
            </a:br>
            <a:r>
              <a:rPr lang="en-US" sz="2800" dirty="0">
                <a:effectLst/>
                <a:latin typeface="Arial" panose="020B0604020202020204" pitchFamily="34" charset="0"/>
              </a:rPr>
              <a:t>the relational model are: </a:t>
            </a:r>
          </a:p>
          <a:p>
            <a:pPr marL="914400" lvl="1" indent="-457200">
              <a:spcAft>
                <a:spcPts val="300"/>
              </a:spcAft>
              <a:buClr>
                <a:srgbClr val="C00000"/>
              </a:buClr>
              <a:buSzPct val="110000"/>
              <a:buFont typeface="Arial" panose="020B0604020202020204" pitchFamily="34" charset="0"/>
              <a:buChar char="•"/>
            </a:pPr>
            <a:r>
              <a:rPr lang="en-US" sz="2800" dirty="0">
                <a:effectLst/>
                <a:latin typeface="Arial" panose="020B0604020202020204" pitchFamily="34" charset="0"/>
              </a:rPr>
              <a:t>Most of the information is stored in the database and not in the application, so the database is self documenting. </a:t>
            </a:r>
          </a:p>
          <a:p>
            <a:pPr marL="914400" lvl="1" indent="-457200">
              <a:spcAft>
                <a:spcPts val="300"/>
              </a:spcAft>
              <a:buClr>
                <a:srgbClr val="C00000"/>
              </a:buClr>
              <a:buSzPct val="110000"/>
              <a:buFont typeface="Arial" panose="020B0604020202020204" pitchFamily="34" charset="0"/>
              <a:buChar char="•"/>
            </a:pPr>
            <a:r>
              <a:rPr lang="en-US" sz="2800" dirty="0">
                <a:effectLst/>
                <a:latin typeface="Arial" panose="020B0604020202020204" pitchFamily="34" charset="0"/>
              </a:rPr>
              <a:t>It is easy to add, update or delete data. </a:t>
            </a:r>
          </a:p>
          <a:p>
            <a:pPr marL="914400" lvl="1" indent="-457200">
              <a:spcAft>
                <a:spcPts val="300"/>
              </a:spcAft>
              <a:buClr>
                <a:srgbClr val="C00000"/>
              </a:buClr>
              <a:buSzPct val="110000"/>
              <a:buFont typeface="Arial" panose="020B0604020202020204" pitchFamily="34" charset="0"/>
              <a:buChar char="•"/>
            </a:pPr>
            <a:r>
              <a:rPr lang="en-US" sz="2800" dirty="0">
                <a:effectLst/>
                <a:latin typeface="Arial" panose="020B0604020202020204" pitchFamily="34" charset="0"/>
              </a:rPr>
              <a:t>It gives benefits of data summarization, retrieval and reporting.</a:t>
            </a:r>
          </a:p>
          <a:p>
            <a:pPr marL="914400" lvl="1" indent="-457200">
              <a:spcAft>
                <a:spcPts val="300"/>
              </a:spcAft>
              <a:buClr>
                <a:srgbClr val="C00000"/>
              </a:buClr>
              <a:buSzPct val="110000"/>
              <a:buFont typeface="Arial" panose="020B0604020202020204" pitchFamily="34" charset="0"/>
              <a:buChar char="•"/>
            </a:pPr>
            <a:r>
              <a:rPr lang="en-US" sz="2800" dirty="0">
                <a:effectLst/>
                <a:latin typeface="Arial" panose="020B0604020202020204" pitchFamily="34" charset="0"/>
              </a:rPr>
              <a:t>The database is structured in a tabular form with highly related tables; the nature of the database is predictable. </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2160188"/>
      </p:ext>
    </p:extLst>
  </p:cSld>
  <p:clrMapOvr>
    <a:masterClrMapping/>
  </p:clrMapOvr>
  <mc:AlternateContent xmlns:mc="http://schemas.openxmlformats.org/markup-compatibility/2006" xmlns:p14="http://schemas.microsoft.com/office/powerpoint/2010/main">
    <mc:Choice Requires="p14">
      <p:transition spd="slow" p14:dur="2000" advTm="42008"/>
    </mc:Choice>
    <mc:Fallback xmlns="">
      <p:transition spd="slow" advTm="4200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0689"/>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414762"/>
            <a:ext cx="12219710" cy="1015663"/>
          </a:xfrm>
          <a:prstGeom prst="rect">
            <a:avLst/>
          </a:prstGeom>
          <a:solidFill>
            <a:schemeClr val="accent6">
              <a:lumMod val="75000"/>
            </a:schemeClr>
          </a:solidFill>
        </p:spPr>
        <p:txBody>
          <a:bodyPr wrap="square" rtlCol="0">
            <a:spAutoFit/>
          </a:bodyPr>
          <a:lstStyle/>
          <a:p>
            <a:r>
              <a:rPr lang="en-US" sz="6000" b="1" dirty="0">
                <a:solidFill>
                  <a:schemeClr val="bg1"/>
                </a:solidFill>
                <a:latin typeface="Bradley Hand ITC" panose="03070402050302030203" pitchFamily="66" charset="0"/>
              </a:rPr>
              <a:t>When to use relational databases </a:t>
            </a:r>
          </a:p>
        </p:txBody>
      </p:sp>
      <p:sp>
        <p:nvSpPr>
          <p:cNvPr id="7" name="Slide Number Placeholder 12">
            <a:extLst>
              <a:ext uri="{FF2B5EF4-FFF2-40B4-BE49-F238E27FC236}">
                <a16:creationId xmlns:a16="http://schemas.microsoft.com/office/drawing/2014/main" id="{67C7AC98-7BB1-4723-A868-89473535CF63}"/>
              </a:ext>
            </a:extLst>
          </p:cNvPr>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16</a:t>
            </a:fld>
            <a:endParaRPr lang="en-US" sz="1050" dirty="0"/>
          </a:p>
        </p:txBody>
      </p:sp>
      <p:sp>
        <p:nvSpPr>
          <p:cNvPr id="8" name="Rectangle 7">
            <a:extLst>
              <a:ext uri="{FF2B5EF4-FFF2-40B4-BE49-F238E27FC236}">
                <a16:creationId xmlns:a16="http://schemas.microsoft.com/office/drawing/2014/main" id="{1F3E65AA-75B0-4CA0-9CC8-78C0CEEE78E1}"/>
              </a:ext>
            </a:extLst>
          </p:cNvPr>
          <p:cNvSpPr/>
          <p:nvPr/>
        </p:nvSpPr>
        <p:spPr>
          <a:xfrm>
            <a:off x="409323" y="1597756"/>
            <a:ext cx="11428774" cy="4832092"/>
          </a:xfrm>
          <a:prstGeom prst="rect">
            <a:avLst/>
          </a:prstGeom>
          <a:solidFill>
            <a:schemeClr val="accent6">
              <a:lumMod val="40000"/>
              <a:lumOff val="60000"/>
            </a:schemeClr>
          </a:solidFill>
          <a:ln>
            <a:solidFill>
              <a:srgbClr val="002A7E"/>
            </a:solidFill>
          </a:ln>
        </p:spPr>
        <p:txBody>
          <a:bodyPr wrap="square" anchor="ctr" anchorCtr="0">
            <a:spAutoFit/>
          </a:bodyPr>
          <a:lstStyle/>
          <a:p>
            <a:r>
              <a:rPr lang="en-US" sz="2800" b="0" dirty="0">
                <a:effectLst/>
              </a:rPr>
              <a:t>Here are some basic guidelines when to use relational databases:</a:t>
            </a:r>
            <a:endParaRPr lang="en-US" sz="2800" dirty="0"/>
          </a:p>
          <a:p>
            <a:pPr>
              <a:buFont typeface="Arial" panose="020B0604020202020204" pitchFamily="34" charset="0"/>
              <a:buChar char="•"/>
            </a:pPr>
            <a:r>
              <a:rPr lang="en-US" sz="2800" b="0" dirty="0">
                <a:effectLst/>
              </a:rPr>
              <a:t>When you have medium-level workloads, like thousands of operations per second (if you’re doing millions of transactions per second, SQL will slow you down)</a:t>
            </a:r>
          </a:p>
          <a:p>
            <a:pPr>
              <a:buFont typeface="Arial" panose="020B0604020202020204" pitchFamily="34" charset="0"/>
              <a:buChar char="•"/>
            </a:pPr>
            <a:r>
              <a:rPr lang="en-US" sz="2800" b="0" dirty="0">
                <a:effectLst/>
              </a:rPr>
              <a:t>Your data is structured and doesn’t change all the time</a:t>
            </a:r>
          </a:p>
          <a:p>
            <a:pPr>
              <a:buFont typeface="Arial" panose="020B0604020202020204" pitchFamily="34" charset="0"/>
              <a:buChar char="•"/>
            </a:pPr>
            <a:r>
              <a:rPr lang="en-US" sz="2800" b="0" dirty="0">
                <a:effectLst/>
              </a:rPr>
              <a:t>Data relationships are based on normalized data models (if you need de-normalized data models, SQL won’t fit)</a:t>
            </a:r>
          </a:p>
          <a:p>
            <a:pPr>
              <a:buFont typeface="Arial" panose="020B0604020202020204" pitchFamily="34" charset="0"/>
              <a:buChar char="•"/>
            </a:pPr>
            <a:r>
              <a:rPr lang="en-US" sz="2800" b="0" dirty="0">
                <a:effectLst/>
              </a:rPr>
              <a:t>You need to perform complex queries in your database (if you need simple queries only, SQL will be too much)</a:t>
            </a:r>
          </a:p>
          <a:p>
            <a:pPr>
              <a:buFont typeface="Arial" panose="020B0604020202020204" pitchFamily="34" charset="0"/>
              <a:buChar char="•"/>
            </a:pPr>
            <a:r>
              <a:rPr lang="en-US" sz="2800" b="0" dirty="0">
                <a:effectLst/>
              </a:rPr>
              <a:t>You use proprietary hardware to deploy the database (if you’re using cloud hosting, SQL might be too expensive?)</a:t>
            </a:r>
          </a:p>
        </p:txBody>
      </p:sp>
      <p:sp>
        <p:nvSpPr>
          <p:cNvPr id="9" name="TextBox 8">
            <a:extLst>
              <a:ext uri="{FF2B5EF4-FFF2-40B4-BE49-F238E27FC236}">
                <a16:creationId xmlns:a16="http://schemas.microsoft.com/office/drawing/2014/main" id="{0CA61F04-54CB-4085-90E5-96A84EE80C18}"/>
              </a:ext>
            </a:extLst>
          </p:cNvPr>
          <p:cNvSpPr txBox="1"/>
          <p:nvPr/>
        </p:nvSpPr>
        <p:spPr>
          <a:xfrm>
            <a:off x="244929" y="6482769"/>
            <a:ext cx="6293498" cy="230832"/>
          </a:xfrm>
          <a:prstGeom prst="rect">
            <a:avLst/>
          </a:prstGeom>
          <a:noFill/>
        </p:spPr>
        <p:txBody>
          <a:bodyPr wrap="square">
            <a:spAutoFit/>
          </a:bodyPr>
          <a:lstStyle/>
          <a:p>
            <a:r>
              <a:rPr lang="en-US" sz="900" dirty="0"/>
              <a:t>Source: https://dsstream.com/what-is-a-relational-database/</a:t>
            </a:r>
          </a:p>
        </p:txBody>
      </p:sp>
    </p:spTree>
    <p:extLst>
      <p:ext uri="{BB962C8B-B14F-4D97-AF65-F5344CB8AC3E}">
        <p14:creationId xmlns:p14="http://schemas.microsoft.com/office/powerpoint/2010/main" val="1091806512"/>
      </p:ext>
    </p:extLst>
  </p:cSld>
  <p:clrMapOvr>
    <a:masterClrMapping/>
  </p:clrMapOvr>
  <mc:AlternateContent xmlns:mc="http://schemas.openxmlformats.org/markup-compatibility/2006" xmlns:p14="http://schemas.microsoft.com/office/powerpoint/2010/main">
    <mc:Choice Requires="p14">
      <p:transition spd="slow" p14:dur="2000" advTm="42008"/>
    </mc:Choice>
    <mc:Fallback xmlns="">
      <p:transition spd="slow" advTm="420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57191"/>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441264"/>
            <a:ext cx="12219710" cy="1015663"/>
          </a:xfrm>
          <a:prstGeom prst="rect">
            <a:avLst/>
          </a:prstGeom>
          <a:solidFill>
            <a:schemeClr val="accent6">
              <a:lumMod val="75000"/>
            </a:schemeClr>
          </a:solidFill>
        </p:spPr>
        <p:txBody>
          <a:bodyPr wrap="square" rtlCol="0">
            <a:spAutoFit/>
          </a:bodyPr>
          <a:lstStyle/>
          <a:p>
            <a:r>
              <a:rPr lang="en-US" sz="6000" b="1" dirty="0">
                <a:solidFill>
                  <a:schemeClr val="bg1"/>
                </a:solidFill>
                <a:latin typeface="Bradley Hand ITC" panose="03070402050302030203" pitchFamily="66" charset="0"/>
              </a:rPr>
              <a:t>Alternatives to relational databases </a:t>
            </a:r>
          </a:p>
        </p:txBody>
      </p:sp>
      <p:sp>
        <p:nvSpPr>
          <p:cNvPr id="7" name="Slide Number Placeholder 12">
            <a:extLst>
              <a:ext uri="{FF2B5EF4-FFF2-40B4-BE49-F238E27FC236}">
                <a16:creationId xmlns:a16="http://schemas.microsoft.com/office/drawing/2014/main" id="{67C7AC98-7BB1-4723-A868-89473535CF63}"/>
              </a:ext>
            </a:extLst>
          </p:cNvPr>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17</a:t>
            </a:fld>
            <a:endParaRPr lang="en-US" sz="1050" dirty="0"/>
          </a:p>
        </p:txBody>
      </p:sp>
      <p:sp>
        <p:nvSpPr>
          <p:cNvPr id="8" name="Rectangle 7">
            <a:extLst>
              <a:ext uri="{FF2B5EF4-FFF2-40B4-BE49-F238E27FC236}">
                <a16:creationId xmlns:a16="http://schemas.microsoft.com/office/drawing/2014/main" id="{1F3E65AA-75B0-4CA0-9CC8-78C0CEEE78E1}"/>
              </a:ext>
            </a:extLst>
          </p:cNvPr>
          <p:cNvSpPr/>
          <p:nvPr/>
        </p:nvSpPr>
        <p:spPr>
          <a:xfrm>
            <a:off x="409323" y="1597760"/>
            <a:ext cx="11428774" cy="4832092"/>
          </a:xfrm>
          <a:prstGeom prst="rect">
            <a:avLst/>
          </a:prstGeom>
          <a:solidFill>
            <a:schemeClr val="accent6">
              <a:lumMod val="40000"/>
              <a:lumOff val="60000"/>
            </a:schemeClr>
          </a:solidFill>
          <a:ln>
            <a:solidFill>
              <a:srgbClr val="002A7E"/>
            </a:solidFill>
          </a:ln>
        </p:spPr>
        <p:txBody>
          <a:bodyPr wrap="square" anchor="ctr" anchorCtr="0">
            <a:spAutoFit/>
          </a:bodyPr>
          <a:lstStyle/>
          <a:p>
            <a:r>
              <a:rPr lang="en-US" sz="2800" b="0" dirty="0">
                <a:effectLst/>
              </a:rPr>
              <a:t>NoSQL: If it is not a relational SQL, it is a NoSQL </a:t>
            </a:r>
            <a:r>
              <a:rPr lang="en-US" sz="2800" b="0" dirty="0">
                <a:effectLst/>
                <a:sym typeface="Wingdings" panose="05000000000000000000" pitchFamily="2" charset="2"/>
              </a:rPr>
              <a:t></a:t>
            </a:r>
          </a:p>
          <a:p>
            <a:endParaRPr lang="en-US" sz="2800" b="0" dirty="0">
              <a:effectLst/>
              <a:sym typeface="Wingdings" panose="05000000000000000000" pitchFamily="2" charset="2"/>
            </a:endParaRPr>
          </a:p>
          <a:p>
            <a:r>
              <a:rPr lang="en-US" sz="2800" dirty="0">
                <a:sym typeface="Wingdings" panose="05000000000000000000" pitchFamily="2" charset="2"/>
              </a:rPr>
              <a:t>Typically, four types of NoSQL are prevalent</a:t>
            </a:r>
          </a:p>
          <a:p>
            <a:pPr marL="457200" indent="-457200">
              <a:buFontTx/>
              <a:buChar char="-"/>
            </a:pPr>
            <a:r>
              <a:rPr lang="en-US" sz="2800" dirty="0">
                <a:sym typeface="Wingdings" panose="05000000000000000000" pitchFamily="2" charset="2"/>
              </a:rPr>
              <a:t>Key value stores: Like a hash table, limited in functionality</a:t>
            </a:r>
          </a:p>
          <a:p>
            <a:pPr marL="457200" indent="-457200">
              <a:buFontTx/>
              <a:buChar char="-"/>
            </a:pPr>
            <a:r>
              <a:rPr lang="en-US" sz="2800" dirty="0">
                <a:sym typeface="Wingdings" panose="05000000000000000000" pitchFamily="2" charset="2"/>
              </a:rPr>
              <a:t>Graph stores: Nodes and edges with key-value pairs. If you need multiple relationships, graph stores are much better</a:t>
            </a:r>
          </a:p>
          <a:p>
            <a:pPr marL="457200" indent="-457200">
              <a:buFontTx/>
              <a:buChar char="-"/>
            </a:pPr>
            <a:r>
              <a:rPr lang="en-US" sz="2800" dirty="0">
                <a:sym typeface="Wingdings" panose="05000000000000000000" pitchFamily="2" charset="2"/>
              </a:rPr>
              <a:t>Column stores: Transverse of the relational database. Good for statistical analysis</a:t>
            </a:r>
          </a:p>
          <a:p>
            <a:pPr marL="457200" indent="-457200">
              <a:buFontTx/>
              <a:buChar char="-"/>
            </a:pPr>
            <a:r>
              <a:rPr lang="en-US" sz="2800" dirty="0">
                <a:sym typeface="Wingdings" panose="05000000000000000000" pitchFamily="2" charset="2"/>
              </a:rPr>
              <a:t>Document stores: Database of documents with its own schema</a:t>
            </a:r>
          </a:p>
          <a:p>
            <a:endParaRPr lang="en-US" sz="2800" dirty="0">
              <a:sym typeface="Wingdings" panose="05000000000000000000" pitchFamily="2" charset="2"/>
            </a:endParaRPr>
          </a:p>
          <a:p>
            <a:endParaRPr lang="en-US" sz="2800" b="0" dirty="0">
              <a:effectLst/>
            </a:endParaRPr>
          </a:p>
        </p:txBody>
      </p:sp>
      <p:sp>
        <p:nvSpPr>
          <p:cNvPr id="9" name="TextBox 8">
            <a:extLst>
              <a:ext uri="{FF2B5EF4-FFF2-40B4-BE49-F238E27FC236}">
                <a16:creationId xmlns:a16="http://schemas.microsoft.com/office/drawing/2014/main" id="{0CA61F04-54CB-4085-90E5-96A84EE80C18}"/>
              </a:ext>
            </a:extLst>
          </p:cNvPr>
          <p:cNvSpPr txBox="1"/>
          <p:nvPr/>
        </p:nvSpPr>
        <p:spPr>
          <a:xfrm>
            <a:off x="244929" y="6482769"/>
            <a:ext cx="6293498" cy="230832"/>
          </a:xfrm>
          <a:prstGeom prst="rect">
            <a:avLst/>
          </a:prstGeom>
          <a:noFill/>
        </p:spPr>
        <p:txBody>
          <a:bodyPr wrap="square">
            <a:spAutoFit/>
          </a:bodyPr>
          <a:lstStyle/>
          <a:p>
            <a:r>
              <a:rPr lang="en-US" sz="900" dirty="0"/>
              <a:t>Source: https://dsstream.com/what-is-a-relational-database/</a:t>
            </a:r>
          </a:p>
        </p:txBody>
      </p:sp>
    </p:spTree>
    <p:extLst>
      <p:ext uri="{BB962C8B-B14F-4D97-AF65-F5344CB8AC3E}">
        <p14:creationId xmlns:p14="http://schemas.microsoft.com/office/powerpoint/2010/main" val="2163926988"/>
      </p:ext>
    </p:extLst>
  </p:cSld>
  <p:clrMapOvr>
    <a:masterClrMapping/>
  </p:clrMapOvr>
  <mc:AlternateContent xmlns:mc="http://schemas.openxmlformats.org/markup-compatibility/2006" xmlns:p14="http://schemas.microsoft.com/office/powerpoint/2010/main">
    <mc:Choice Requires="p14">
      <p:transition spd="slow" p14:dur="2000" advTm="42008"/>
    </mc:Choice>
    <mc:Fallback xmlns="">
      <p:transition spd="slow" advTm="42008"/>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74236"/>
            <a:ext cx="12192000" cy="2309529"/>
          </a:xfrm>
          <a:prstGeom prst="rect">
            <a:avLst/>
          </a:prstGeom>
          <a:solidFill>
            <a:schemeClr val="accent6">
              <a:lumMod val="75000"/>
            </a:schemeClr>
          </a:solidFill>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sp>
        <p:nvSpPr>
          <p:cNvPr id="5" name="Content Placeholder 5"/>
          <p:cNvSpPr>
            <a:spLocks noGrp="1"/>
          </p:cNvSpPr>
          <p:nvPr>
            <p:ph idx="1"/>
          </p:nvPr>
        </p:nvSpPr>
        <p:spPr>
          <a:xfrm>
            <a:off x="0" y="2522613"/>
            <a:ext cx="12192000" cy="1844435"/>
          </a:xfrm>
          <a:solidFill>
            <a:schemeClr val="accent6">
              <a:lumMod val="75000"/>
            </a:schemeClr>
          </a:solidFill>
        </p:spPr>
        <p:txBody>
          <a:bodyPr>
            <a:noAutofit/>
          </a:bodyPr>
          <a:lstStyle/>
          <a:p>
            <a:pPr marL="0" indent="0" algn="ctr">
              <a:lnSpc>
                <a:spcPct val="100000"/>
              </a:lnSpc>
              <a:spcBef>
                <a:spcPts val="0"/>
              </a:spcBef>
              <a:buNone/>
            </a:pPr>
            <a:r>
              <a:rPr lang="en-US" sz="5400" b="1" dirty="0">
                <a:solidFill>
                  <a:srgbClr val="FFFF00"/>
                </a:solidFill>
                <a:latin typeface="Arial" panose="020B0604020202020204" pitchFamily="34" charset="0"/>
                <a:cs typeface="Arial" panose="020B0604020202020204" pitchFamily="34" charset="0"/>
              </a:rPr>
              <a:t>What are the strengths of relational database?</a:t>
            </a:r>
            <a:endParaRPr lang="en-US" sz="4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7294104"/>
      </p:ext>
    </p:extLst>
  </p:cSld>
  <p:clrMapOvr>
    <a:masterClrMapping/>
  </p:clrMapOvr>
  <mc:AlternateContent xmlns:mc="http://schemas.openxmlformats.org/markup-compatibility/2006" xmlns:p14="http://schemas.microsoft.com/office/powerpoint/2010/main">
    <mc:Choice Requires="p14">
      <p:transition spd="slow" p14:dur="2000" advTm="3448"/>
    </mc:Choice>
    <mc:Fallback xmlns="">
      <p:transition spd="slow" advTm="344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23888"/>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505984"/>
            <a:ext cx="12219710" cy="948978"/>
          </a:xfrm>
          <a:prstGeom prst="rect">
            <a:avLst/>
          </a:prstGeom>
          <a:solidFill>
            <a:schemeClr val="accent6">
              <a:lumMod val="75000"/>
            </a:schemeClr>
          </a:solidFill>
        </p:spPr>
        <p:txBody>
          <a:bodyPr wrap="square" rtlCol="0">
            <a:spAutoFit/>
          </a:bodyPr>
          <a:lstStyle/>
          <a:p>
            <a:pPr>
              <a:lnSpc>
                <a:spcPts val="3200"/>
              </a:lnSpc>
            </a:pPr>
            <a:r>
              <a:rPr lang="en-US" sz="3600" b="1" dirty="0">
                <a:solidFill>
                  <a:schemeClr val="bg1"/>
                </a:solidFill>
                <a:latin typeface="Bradley Hand ITC" panose="03070402050302030203" pitchFamily="66" charset="0"/>
              </a:rPr>
              <a:t>Relational Databases have been an incredible commercial success</a:t>
            </a:r>
          </a:p>
        </p:txBody>
      </p:sp>
      <p:grpSp>
        <p:nvGrpSpPr>
          <p:cNvPr id="4" name="Group 3">
            <a:extLst>
              <a:ext uri="{FF2B5EF4-FFF2-40B4-BE49-F238E27FC236}">
                <a16:creationId xmlns:a16="http://schemas.microsoft.com/office/drawing/2014/main" id="{2CB12C06-E528-7F49-B19A-90D4BC857320}"/>
              </a:ext>
            </a:extLst>
          </p:cNvPr>
          <p:cNvGrpSpPr/>
          <p:nvPr/>
        </p:nvGrpSpPr>
        <p:grpSpPr>
          <a:xfrm>
            <a:off x="5155915" y="1624280"/>
            <a:ext cx="1880170" cy="4873508"/>
            <a:chOff x="215762" y="1478508"/>
            <a:chExt cx="1880170" cy="4873508"/>
          </a:xfrm>
        </p:grpSpPr>
        <p:sp>
          <p:nvSpPr>
            <p:cNvPr id="3" name="Rounded Rectangle 2">
              <a:extLst>
                <a:ext uri="{FF2B5EF4-FFF2-40B4-BE49-F238E27FC236}">
                  <a16:creationId xmlns:a16="http://schemas.microsoft.com/office/drawing/2014/main" id="{F616FE7F-695D-B940-81F4-465352E5579B}"/>
                </a:ext>
              </a:extLst>
            </p:cNvPr>
            <p:cNvSpPr/>
            <p:nvPr/>
          </p:nvSpPr>
          <p:spPr>
            <a:xfrm>
              <a:off x="215762" y="1478508"/>
              <a:ext cx="1880170" cy="965771"/>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Simple &amp; Powerful Model</a:t>
              </a:r>
            </a:p>
          </p:txBody>
        </p:sp>
        <p:sp>
          <p:nvSpPr>
            <p:cNvPr id="43" name="Rounded Rectangle 42">
              <a:extLst>
                <a:ext uri="{FF2B5EF4-FFF2-40B4-BE49-F238E27FC236}">
                  <a16:creationId xmlns:a16="http://schemas.microsoft.com/office/drawing/2014/main" id="{18CE5265-9A13-3545-A7A2-D8BCF810998F}"/>
                </a:ext>
              </a:extLst>
            </p:cNvPr>
            <p:cNvSpPr/>
            <p:nvPr/>
          </p:nvSpPr>
          <p:spPr>
            <a:xfrm>
              <a:off x="215762" y="2781087"/>
              <a:ext cx="1880170" cy="965771"/>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Standardization</a:t>
              </a:r>
            </a:p>
          </p:txBody>
        </p:sp>
        <p:sp>
          <p:nvSpPr>
            <p:cNvPr id="44" name="Rounded Rectangle 43">
              <a:extLst>
                <a:ext uri="{FF2B5EF4-FFF2-40B4-BE49-F238E27FC236}">
                  <a16:creationId xmlns:a16="http://schemas.microsoft.com/office/drawing/2014/main" id="{832F9660-77BB-3649-959A-4D95BE51E5DC}"/>
                </a:ext>
              </a:extLst>
            </p:cNvPr>
            <p:cNvSpPr/>
            <p:nvPr/>
          </p:nvSpPr>
          <p:spPr>
            <a:xfrm>
              <a:off x="215762" y="4083666"/>
              <a:ext cx="1880170" cy="965771"/>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High Performance &amp; Secure</a:t>
              </a:r>
            </a:p>
          </p:txBody>
        </p:sp>
        <p:sp>
          <p:nvSpPr>
            <p:cNvPr id="45" name="Rounded Rectangle 44">
              <a:extLst>
                <a:ext uri="{FF2B5EF4-FFF2-40B4-BE49-F238E27FC236}">
                  <a16:creationId xmlns:a16="http://schemas.microsoft.com/office/drawing/2014/main" id="{BA12A5DD-BAB4-864F-800F-CE77A46F9DCF}"/>
                </a:ext>
              </a:extLst>
            </p:cNvPr>
            <p:cNvSpPr/>
            <p:nvPr/>
          </p:nvSpPr>
          <p:spPr>
            <a:xfrm>
              <a:off x="215762" y="5386245"/>
              <a:ext cx="1880170" cy="965771"/>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Innovation</a:t>
              </a:r>
            </a:p>
          </p:txBody>
        </p:sp>
      </p:grpSp>
      <p:sp>
        <p:nvSpPr>
          <p:cNvPr id="47" name="Slide Number Placeholder 12">
            <a:extLst>
              <a:ext uri="{FF2B5EF4-FFF2-40B4-BE49-F238E27FC236}">
                <a16:creationId xmlns:a16="http://schemas.microsoft.com/office/drawing/2014/main" id="{AADFF303-728F-E24C-A200-2BCE11F4C39D}"/>
              </a:ext>
            </a:extLst>
          </p:cNvPr>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19</a:t>
            </a:fld>
            <a:endParaRPr lang="en-US" sz="1050" dirty="0"/>
          </a:p>
        </p:txBody>
      </p:sp>
    </p:spTree>
    <p:extLst>
      <p:ext uri="{BB962C8B-B14F-4D97-AF65-F5344CB8AC3E}">
        <p14:creationId xmlns:p14="http://schemas.microsoft.com/office/powerpoint/2010/main" val="3069323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44797"/>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0" y="411038"/>
            <a:ext cx="12219710" cy="1015663"/>
          </a:xfrm>
          <a:prstGeom prst="rect">
            <a:avLst/>
          </a:prstGeom>
          <a:solidFill>
            <a:schemeClr val="accent6">
              <a:lumMod val="75000"/>
            </a:schemeClr>
          </a:solidFill>
        </p:spPr>
        <p:txBody>
          <a:bodyPr wrap="square" rtlCol="0">
            <a:spAutoFit/>
          </a:bodyPr>
          <a:lstStyle/>
          <a:p>
            <a:r>
              <a:rPr lang="en-US" sz="6000" b="1" dirty="0">
                <a:solidFill>
                  <a:schemeClr val="bg1"/>
                </a:solidFill>
                <a:latin typeface="Bradley Hand ITC" panose="03070402050302030203" pitchFamily="66" charset="0"/>
              </a:rPr>
              <a:t>  Objectives</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2</a:t>
            </a:fld>
            <a:endParaRPr lang="en-US" sz="1050" dirty="0"/>
          </a:p>
        </p:txBody>
      </p:sp>
      <p:grpSp>
        <p:nvGrpSpPr>
          <p:cNvPr id="4" name="Group 3">
            <a:extLst>
              <a:ext uri="{FF2B5EF4-FFF2-40B4-BE49-F238E27FC236}">
                <a16:creationId xmlns:a16="http://schemas.microsoft.com/office/drawing/2014/main" id="{88C0F840-6A23-E446-91E6-A1B488978391}"/>
              </a:ext>
            </a:extLst>
          </p:cNvPr>
          <p:cNvGrpSpPr/>
          <p:nvPr/>
        </p:nvGrpSpPr>
        <p:grpSpPr>
          <a:xfrm>
            <a:off x="517611" y="2491599"/>
            <a:ext cx="11156779" cy="3170099"/>
            <a:chOff x="507125" y="2491599"/>
            <a:chExt cx="11156779" cy="3170099"/>
          </a:xfrm>
        </p:grpSpPr>
        <p:sp>
          <p:nvSpPr>
            <p:cNvPr id="15" name="Rectangle 14">
              <a:extLst>
                <a:ext uri="{FF2B5EF4-FFF2-40B4-BE49-F238E27FC236}">
                  <a16:creationId xmlns:a16="http://schemas.microsoft.com/office/drawing/2014/main" id="{681A4239-F818-4A8B-B313-689493078372}"/>
                </a:ext>
              </a:extLst>
            </p:cNvPr>
            <p:cNvSpPr/>
            <p:nvPr/>
          </p:nvSpPr>
          <p:spPr>
            <a:xfrm>
              <a:off x="3931969" y="2491599"/>
              <a:ext cx="7731935" cy="3170099"/>
            </a:xfrm>
            <a:prstGeom prst="rect">
              <a:avLst/>
            </a:prstGeom>
            <a:solidFill>
              <a:schemeClr val="accent6">
                <a:lumMod val="20000"/>
                <a:lumOff val="80000"/>
              </a:schemeClr>
            </a:solidFill>
            <a:ln>
              <a:solidFill>
                <a:srgbClr val="002A7E"/>
              </a:solidFill>
            </a:ln>
          </p:spPr>
          <p:txBody>
            <a:bodyPr wrap="square" anchor="ctr" anchorCtr="0">
              <a:spAutoFit/>
            </a:bodyPr>
            <a:lstStyle/>
            <a:p>
              <a:pPr>
                <a:spcAft>
                  <a:spcPts val="1800"/>
                </a:spcAft>
                <a:buClr>
                  <a:srgbClr val="C00000"/>
                </a:buClr>
                <a:buSzPct val="110000"/>
              </a:pPr>
              <a:r>
                <a:rPr lang="en-US" sz="2800" dirty="0">
                  <a:latin typeface="Arial" panose="020B0604020202020204" pitchFamily="34" charset="0"/>
                  <a:cs typeface="Arial" panose="020B0604020202020204" pitchFamily="34" charset="0"/>
                </a:rPr>
                <a:t>Relational Databases and their issues</a:t>
              </a:r>
            </a:p>
            <a:p>
              <a:pPr marL="457200" indent="-457200">
                <a:spcAft>
                  <a:spcPts val="1800"/>
                </a:spcAft>
                <a:buClr>
                  <a:srgbClr val="C00000"/>
                </a:buClr>
                <a:buSzPct val="110000"/>
                <a:buFont typeface="+mj-lt"/>
                <a:buAutoNum type="arabicPeriod"/>
              </a:pPr>
              <a:r>
                <a:rPr lang="en-US" sz="2800" dirty="0">
                  <a:latin typeface="Arial" panose="020B0604020202020204" pitchFamily="34" charset="0"/>
                  <a:cs typeface="Arial" panose="020B0604020202020204" pitchFamily="34" charset="0"/>
                </a:rPr>
                <a:t>Relational database strengths</a:t>
              </a:r>
            </a:p>
            <a:p>
              <a:pPr marL="457200" indent="-457200">
                <a:spcAft>
                  <a:spcPts val="1800"/>
                </a:spcAft>
                <a:buClr>
                  <a:srgbClr val="C00000"/>
                </a:buClr>
                <a:buSzPct val="110000"/>
                <a:buFont typeface="+mj-lt"/>
                <a:buAutoNum type="arabicPeriod"/>
              </a:pPr>
              <a:r>
                <a:rPr lang="en-US" sz="2800" dirty="0">
                  <a:latin typeface="Arial" panose="020B0604020202020204" pitchFamily="34" charset="0"/>
                  <a:cs typeface="Arial" panose="020B0604020202020204" pitchFamily="34" charset="0"/>
                </a:rPr>
                <a:t>Relational database issues</a:t>
              </a:r>
            </a:p>
            <a:p>
              <a:pPr marL="457200" indent="-457200">
                <a:spcAft>
                  <a:spcPts val="1800"/>
                </a:spcAft>
                <a:buClr>
                  <a:srgbClr val="C00000"/>
                </a:buClr>
                <a:buSzPct val="110000"/>
                <a:buFont typeface="+mj-lt"/>
                <a:buAutoNum type="arabicPeriod"/>
              </a:pPr>
              <a:r>
                <a:rPr lang="en-US" sz="2800" dirty="0">
                  <a:latin typeface="Arial" panose="020B0604020202020204" pitchFamily="34" charset="0"/>
                  <a:cs typeface="Arial" panose="020B0604020202020204" pitchFamily="34" charset="0"/>
                </a:rPr>
                <a:t>Potential solutions</a:t>
              </a:r>
            </a:p>
            <a:p>
              <a:pPr marL="457200" indent="-457200">
                <a:spcAft>
                  <a:spcPts val="1800"/>
                </a:spcAft>
                <a:buClr>
                  <a:srgbClr val="C00000"/>
                </a:buClr>
                <a:buSzPct val="110000"/>
                <a:buFont typeface="+mj-lt"/>
                <a:buAutoNum type="arabicPeriod"/>
              </a:pPr>
              <a:r>
                <a:rPr lang="en-US" sz="2800" dirty="0">
                  <a:latin typeface="Arial" panose="020B0604020202020204" pitchFamily="34" charset="0"/>
                  <a:cs typeface="Arial" panose="020B0604020202020204" pitchFamily="34" charset="0"/>
                </a:rPr>
                <a:t>Questions and Discussion</a:t>
              </a:r>
            </a:p>
          </p:txBody>
        </p:sp>
        <p:pic>
          <p:nvPicPr>
            <p:cNvPr id="8" name="Picture 7">
              <a:extLst>
                <a:ext uri="{FF2B5EF4-FFF2-40B4-BE49-F238E27FC236}">
                  <a16:creationId xmlns:a16="http://schemas.microsoft.com/office/drawing/2014/main" id="{DF8E805C-6A40-4C75-A189-316100BC4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125" y="3075620"/>
              <a:ext cx="3026730" cy="2002056"/>
            </a:xfrm>
            <a:prstGeom prst="rect">
              <a:avLst/>
            </a:prstGeom>
          </p:spPr>
        </p:pic>
      </p:grpSp>
    </p:spTree>
    <p:extLst>
      <p:ext uri="{BB962C8B-B14F-4D97-AF65-F5344CB8AC3E}">
        <p14:creationId xmlns:p14="http://schemas.microsoft.com/office/powerpoint/2010/main" val="3005408145"/>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7533"/>
            <a:ext cx="12191999" cy="748146"/>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t="100000"/>
            </a:path>
            <a:tileRect r="-100000" b="-100000"/>
          </a:gra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Rectangle 14">
            <a:extLst>
              <a:ext uri="{FF2B5EF4-FFF2-40B4-BE49-F238E27FC236}">
                <a16:creationId xmlns:a16="http://schemas.microsoft.com/office/drawing/2014/main" id="{681A4239-F818-4A8B-B313-689493078372}"/>
              </a:ext>
            </a:extLst>
          </p:cNvPr>
          <p:cNvSpPr/>
          <p:nvPr/>
        </p:nvSpPr>
        <p:spPr>
          <a:xfrm>
            <a:off x="2109787" y="914953"/>
            <a:ext cx="9952074" cy="2092881"/>
          </a:xfrm>
          <a:prstGeom prst="rect">
            <a:avLst/>
          </a:prstGeom>
          <a:solidFill>
            <a:schemeClr val="accent6">
              <a:lumMod val="40000"/>
              <a:lumOff val="60000"/>
            </a:schemeClr>
          </a:solidFill>
          <a:ln>
            <a:solidFill>
              <a:srgbClr val="002A7E"/>
            </a:solidFill>
          </a:ln>
        </p:spPr>
        <p:txBody>
          <a:bodyPr wrap="square">
            <a:spAutoFit/>
          </a:bodyPr>
          <a:lstStyle/>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Intuitive and elegant entity-relationship model</a:t>
            </a:r>
          </a:p>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Mathematically provable properties</a:t>
            </a:r>
          </a:p>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Ability to represent complex, real-world business scenarios</a:t>
            </a:r>
          </a:p>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Ability to generalize into software products and customize for specific industries and businesses</a:t>
            </a:r>
          </a:p>
        </p:txBody>
      </p:sp>
      <p:sp>
        <p:nvSpPr>
          <p:cNvPr id="3" name="Rounded Rectangle 2">
            <a:extLst>
              <a:ext uri="{FF2B5EF4-FFF2-40B4-BE49-F238E27FC236}">
                <a16:creationId xmlns:a16="http://schemas.microsoft.com/office/drawing/2014/main" id="{F616FE7F-695D-B940-81F4-465352E5579B}"/>
              </a:ext>
            </a:extLst>
          </p:cNvPr>
          <p:cNvSpPr/>
          <p:nvPr/>
        </p:nvSpPr>
        <p:spPr>
          <a:xfrm>
            <a:off x="215762" y="1478508"/>
            <a:ext cx="1880170" cy="965771"/>
          </a:xfrm>
          <a:prstGeom prst="roundRect">
            <a:avLst/>
          </a:prstGeom>
          <a:solidFill>
            <a:schemeClr val="accent6">
              <a:lumMod val="40000"/>
              <a:lumOff val="6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Simple &amp; Powerful Model</a:t>
            </a:r>
          </a:p>
        </p:txBody>
      </p:sp>
      <p:sp>
        <p:nvSpPr>
          <p:cNvPr id="43" name="Rounded Rectangle 42">
            <a:extLst>
              <a:ext uri="{FF2B5EF4-FFF2-40B4-BE49-F238E27FC236}">
                <a16:creationId xmlns:a16="http://schemas.microsoft.com/office/drawing/2014/main" id="{18CE5265-9A13-3545-A7A2-D8BCF810998F}"/>
              </a:ext>
            </a:extLst>
          </p:cNvPr>
          <p:cNvSpPr/>
          <p:nvPr/>
        </p:nvSpPr>
        <p:spPr>
          <a:xfrm>
            <a:off x="215762" y="2781087"/>
            <a:ext cx="1880170" cy="965771"/>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Standardization</a:t>
            </a:r>
          </a:p>
        </p:txBody>
      </p:sp>
      <p:sp>
        <p:nvSpPr>
          <p:cNvPr id="44" name="Rounded Rectangle 43">
            <a:extLst>
              <a:ext uri="{FF2B5EF4-FFF2-40B4-BE49-F238E27FC236}">
                <a16:creationId xmlns:a16="http://schemas.microsoft.com/office/drawing/2014/main" id="{832F9660-77BB-3649-959A-4D95BE51E5DC}"/>
              </a:ext>
            </a:extLst>
          </p:cNvPr>
          <p:cNvSpPr/>
          <p:nvPr/>
        </p:nvSpPr>
        <p:spPr>
          <a:xfrm>
            <a:off x="215762" y="4083666"/>
            <a:ext cx="1880170" cy="965771"/>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High Performance &amp; Secure</a:t>
            </a:r>
          </a:p>
        </p:txBody>
      </p:sp>
      <p:sp>
        <p:nvSpPr>
          <p:cNvPr id="45" name="Rounded Rectangle 44">
            <a:extLst>
              <a:ext uri="{FF2B5EF4-FFF2-40B4-BE49-F238E27FC236}">
                <a16:creationId xmlns:a16="http://schemas.microsoft.com/office/drawing/2014/main" id="{BA12A5DD-BAB4-864F-800F-CE77A46F9DCF}"/>
              </a:ext>
            </a:extLst>
          </p:cNvPr>
          <p:cNvSpPr/>
          <p:nvPr/>
        </p:nvSpPr>
        <p:spPr>
          <a:xfrm>
            <a:off x="215762" y="5386245"/>
            <a:ext cx="1880170" cy="965771"/>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Innovation</a:t>
            </a:r>
          </a:p>
        </p:txBody>
      </p:sp>
      <p:sp>
        <p:nvSpPr>
          <p:cNvPr id="47" name="Slide Number Placeholder 12">
            <a:extLst>
              <a:ext uri="{FF2B5EF4-FFF2-40B4-BE49-F238E27FC236}">
                <a16:creationId xmlns:a16="http://schemas.microsoft.com/office/drawing/2014/main" id="{AADFF303-728F-E24C-A200-2BCE11F4C39D}"/>
              </a:ext>
            </a:extLst>
          </p:cNvPr>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20</a:t>
            </a:fld>
            <a:endParaRPr lang="en-US" sz="1050" dirty="0"/>
          </a:p>
        </p:txBody>
      </p:sp>
      <p:sp>
        <p:nvSpPr>
          <p:cNvPr id="48" name="TextBox 47">
            <a:extLst>
              <a:ext uri="{FF2B5EF4-FFF2-40B4-BE49-F238E27FC236}">
                <a16:creationId xmlns:a16="http://schemas.microsoft.com/office/drawing/2014/main" id="{7EEE7050-E1A7-8844-8B5A-60278B79AC80}"/>
              </a:ext>
            </a:extLst>
          </p:cNvPr>
          <p:cNvSpPr txBox="1"/>
          <p:nvPr/>
        </p:nvSpPr>
        <p:spPr>
          <a:xfrm>
            <a:off x="13855" y="79629"/>
            <a:ext cx="12219710" cy="948978"/>
          </a:xfrm>
          <a:prstGeom prst="rect">
            <a:avLst/>
          </a:prstGeom>
          <a:solidFill>
            <a:schemeClr val="accent6">
              <a:lumMod val="75000"/>
            </a:schemeClr>
          </a:solidFill>
        </p:spPr>
        <p:txBody>
          <a:bodyPr wrap="square" rtlCol="0">
            <a:spAutoFit/>
          </a:bodyPr>
          <a:lstStyle/>
          <a:p>
            <a:pPr>
              <a:lnSpc>
                <a:spcPts val="3200"/>
              </a:lnSpc>
            </a:pPr>
            <a:r>
              <a:rPr lang="en-US" sz="3600" b="1" dirty="0">
                <a:solidFill>
                  <a:schemeClr val="bg1"/>
                </a:solidFill>
                <a:latin typeface="Bradley Hand ITC" panose="03070402050302030203" pitchFamily="66" charset="0"/>
              </a:rPr>
              <a:t>Relational Databases have been an incredible commercial success</a:t>
            </a:r>
          </a:p>
        </p:txBody>
      </p:sp>
    </p:spTree>
    <p:extLst>
      <p:ext uri="{BB962C8B-B14F-4D97-AF65-F5344CB8AC3E}">
        <p14:creationId xmlns:p14="http://schemas.microsoft.com/office/powerpoint/2010/main" val="2933580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7533"/>
            <a:ext cx="12191999" cy="748146"/>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t="100000"/>
            </a:path>
            <a:tileRect r="-100000" b="-100000"/>
          </a:gra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Rectangle 14">
            <a:extLst>
              <a:ext uri="{FF2B5EF4-FFF2-40B4-BE49-F238E27FC236}">
                <a16:creationId xmlns:a16="http://schemas.microsoft.com/office/drawing/2014/main" id="{681A4239-F818-4A8B-B313-689493078372}"/>
              </a:ext>
            </a:extLst>
          </p:cNvPr>
          <p:cNvSpPr/>
          <p:nvPr/>
        </p:nvSpPr>
        <p:spPr>
          <a:xfrm>
            <a:off x="2095932" y="2140587"/>
            <a:ext cx="9952074" cy="2246769"/>
          </a:xfrm>
          <a:prstGeom prst="rect">
            <a:avLst/>
          </a:prstGeom>
          <a:solidFill>
            <a:schemeClr val="accent6">
              <a:lumMod val="40000"/>
              <a:lumOff val="60000"/>
            </a:schemeClr>
          </a:solidFill>
          <a:ln>
            <a:solidFill>
              <a:srgbClr val="002A7E"/>
            </a:solidFill>
          </a:ln>
        </p:spPr>
        <p:txBody>
          <a:bodyPr wrap="square">
            <a:spAutoFit/>
          </a:bodyPr>
          <a:lstStyle/>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SQL is for the most part standard and portable</a:t>
            </a:r>
          </a:p>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SQL can be used by people not interested beyond with moderate technical skills</a:t>
            </a:r>
          </a:p>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Integration of SQL with programming languages</a:t>
            </a:r>
          </a:p>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Robust commercial offerings (Oracle, MS-SQL, …)</a:t>
            </a:r>
          </a:p>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Robust open-source offerings (MySQL, Postgres, …)</a:t>
            </a:r>
          </a:p>
        </p:txBody>
      </p:sp>
      <p:sp>
        <p:nvSpPr>
          <p:cNvPr id="3" name="Rounded Rectangle 2">
            <a:extLst>
              <a:ext uri="{FF2B5EF4-FFF2-40B4-BE49-F238E27FC236}">
                <a16:creationId xmlns:a16="http://schemas.microsoft.com/office/drawing/2014/main" id="{F616FE7F-695D-B940-81F4-465352E5579B}"/>
              </a:ext>
            </a:extLst>
          </p:cNvPr>
          <p:cNvSpPr/>
          <p:nvPr/>
        </p:nvSpPr>
        <p:spPr>
          <a:xfrm>
            <a:off x="215762" y="1478508"/>
            <a:ext cx="1880170" cy="965771"/>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Simple &amp; Powerful Model</a:t>
            </a:r>
          </a:p>
        </p:txBody>
      </p:sp>
      <p:sp>
        <p:nvSpPr>
          <p:cNvPr id="43" name="Rounded Rectangle 42">
            <a:extLst>
              <a:ext uri="{FF2B5EF4-FFF2-40B4-BE49-F238E27FC236}">
                <a16:creationId xmlns:a16="http://schemas.microsoft.com/office/drawing/2014/main" id="{18CE5265-9A13-3545-A7A2-D8BCF810998F}"/>
              </a:ext>
            </a:extLst>
          </p:cNvPr>
          <p:cNvSpPr/>
          <p:nvPr/>
        </p:nvSpPr>
        <p:spPr>
          <a:xfrm>
            <a:off x="215762" y="2781087"/>
            <a:ext cx="1880170" cy="965771"/>
          </a:xfrm>
          <a:prstGeom prst="roundRect">
            <a:avLst/>
          </a:prstGeom>
          <a:solidFill>
            <a:schemeClr val="accent6">
              <a:lumMod val="40000"/>
              <a:lumOff val="6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Standardization</a:t>
            </a:r>
          </a:p>
        </p:txBody>
      </p:sp>
      <p:sp>
        <p:nvSpPr>
          <p:cNvPr id="44" name="Rounded Rectangle 43">
            <a:extLst>
              <a:ext uri="{FF2B5EF4-FFF2-40B4-BE49-F238E27FC236}">
                <a16:creationId xmlns:a16="http://schemas.microsoft.com/office/drawing/2014/main" id="{832F9660-77BB-3649-959A-4D95BE51E5DC}"/>
              </a:ext>
            </a:extLst>
          </p:cNvPr>
          <p:cNvSpPr/>
          <p:nvPr/>
        </p:nvSpPr>
        <p:spPr>
          <a:xfrm>
            <a:off x="215762" y="4083666"/>
            <a:ext cx="1880170" cy="965771"/>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High Performance &amp; Secure</a:t>
            </a:r>
          </a:p>
        </p:txBody>
      </p:sp>
      <p:sp>
        <p:nvSpPr>
          <p:cNvPr id="45" name="Rounded Rectangle 44">
            <a:extLst>
              <a:ext uri="{FF2B5EF4-FFF2-40B4-BE49-F238E27FC236}">
                <a16:creationId xmlns:a16="http://schemas.microsoft.com/office/drawing/2014/main" id="{BA12A5DD-BAB4-864F-800F-CE77A46F9DCF}"/>
              </a:ext>
            </a:extLst>
          </p:cNvPr>
          <p:cNvSpPr/>
          <p:nvPr/>
        </p:nvSpPr>
        <p:spPr>
          <a:xfrm>
            <a:off x="215762" y="5386245"/>
            <a:ext cx="1880170" cy="965771"/>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Innovation</a:t>
            </a:r>
          </a:p>
        </p:txBody>
      </p:sp>
      <p:sp>
        <p:nvSpPr>
          <p:cNvPr id="11" name="Slide Number Placeholder 12">
            <a:extLst>
              <a:ext uri="{FF2B5EF4-FFF2-40B4-BE49-F238E27FC236}">
                <a16:creationId xmlns:a16="http://schemas.microsoft.com/office/drawing/2014/main" id="{5AB506D6-AD58-A943-BAA4-343DA74F1072}"/>
              </a:ext>
            </a:extLst>
          </p:cNvPr>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21</a:t>
            </a:fld>
            <a:endParaRPr lang="en-US" sz="1050" dirty="0"/>
          </a:p>
        </p:txBody>
      </p:sp>
      <p:sp>
        <p:nvSpPr>
          <p:cNvPr id="12" name="TextBox 11">
            <a:extLst>
              <a:ext uri="{FF2B5EF4-FFF2-40B4-BE49-F238E27FC236}">
                <a16:creationId xmlns:a16="http://schemas.microsoft.com/office/drawing/2014/main" id="{986DC567-DD85-9841-921F-A09764B92BF5}"/>
              </a:ext>
            </a:extLst>
          </p:cNvPr>
          <p:cNvSpPr txBox="1"/>
          <p:nvPr/>
        </p:nvSpPr>
        <p:spPr>
          <a:xfrm>
            <a:off x="13855" y="79629"/>
            <a:ext cx="12219710" cy="948978"/>
          </a:xfrm>
          <a:prstGeom prst="rect">
            <a:avLst/>
          </a:prstGeom>
          <a:solidFill>
            <a:schemeClr val="accent6">
              <a:lumMod val="75000"/>
            </a:schemeClr>
          </a:solidFill>
        </p:spPr>
        <p:txBody>
          <a:bodyPr wrap="square" rtlCol="0">
            <a:spAutoFit/>
          </a:bodyPr>
          <a:lstStyle/>
          <a:p>
            <a:pPr>
              <a:lnSpc>
                <a:spcPts val="3200"/>
              </a:lnSpc>
            </a:pPr>
            <a:r>
              <a:rPr lang="en-US" sz="3600" b="1" dirty="0">
                <a:solidFill>
                  <a:schemeClr val="bg1"/>
                </a:solidFill>
                <a:latin typeface="Bradley Hand ITC" panose="03070402050302030203" pitchFamily="66" charset="0"/>
              </a:rPr>
              <a:t>Relational Databases have been an incredible commercial success</a:t>
            </a:r>
          </a:p>
        </p:txBody>
      </p:sp>
    </p:spTree>
    <p:extLst>
      <p:ext uri="{BB962C8B-B14F-4D97-AF65-F5344CB8AC3E}">
        <p14:creationId xmlns:p14="http://schemas.microsoft.com/office/powerpoint/2010/main" val="3192358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7533"/>
            <a:ext cx="12191999" cy="748146"/>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t="100000"/>
            </a:path>
            <a:tileRect r="-100000" b="-100000"/>
          </a:gra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Rectangle 14">
            <a:extLst>
              <a:ext uri="{FF2B5EF4-FFF2-40B4-BE49-F238E27FC236}">
                <a16:creationId xmlns:a16="http://schemas.microsoft.com/office/drawing/2014/main" id="{681A4239-F818-4A8B-B313-689493078372}"/>
              </a:ext>
            </a:extLst>
          </p:cNvPr>
          <p:cNvSpPr/>
          <p:nvPr/>
        </p:nvSpPr>
        <p:spPr>
          <a:xfrm>
            <a:off x="2095932" y="3366222"/>
            <a:ext cx="9952074" cy="2400657"/>
          </a:xfrm>
          <a:prstGeom prst="rect">
            <a:avLst/>
          </a:prstGeom>
          <a:solidFill>
            <a:schemeClr val="accent6">
              <a:lumMod val="40000"/>
              <a:lumOff val="60000"/>
            </a:schemeClr>
          </a:solidFill>
          <a:ln>
            <a:solidFill>
              <a:srgbClr val="002A7E"/>
            </a:solidFill>
          </a:ln>
        </p:spPr>
        <p:txBody>
          <a:bodyPr wrap="square">
            <a:spAutoFit/>
          </a:bodyPr>
          <a:lstStyle/>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Feature rich security models (authentication, authorization, role /content based access controls, encryption, redaction, …)</a:t>
            </a:r>
          </a:p>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Optimized physical implementations for large data volumes (partitioning, indexing, …) and thousands of concurrent users</a:t>
            </a:r>
          </a:p>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ACID – Atomicity, Consistency, Isolation and Durability</a:t>
            </a:r>
          </a:p>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Widely deployed business applications</a:t>
            </a:r>
          </a:p>
        </p:txBody>
      </p:sp>
      <p:sp>
        <p:nvSpPr>
          <p:cNvPr id="3" name="Rounded Rectangle 2">
            <a:extLst>
              <a:ext uri="{FF2B5EF4-FFF2-40B4-BE49-F238E27FC236}">
                <a16:creationId xmlns:a16="http://schemas.microsoft.com/office/drawing/2014/main" id="{F616FE7F-695D-B940-81F4-465352E5579B}"/>
              </a:ext>
            </a:extLst>
          </p:cNvPr>
          <p:cNvSpPr/>
          <p:nvPr/>
        </p:nvSpPr>
        <p:spPr>
          <a:xfrm>
            <a:off x="215762" y="1478508"/>
            <a:ext cx="1880170" cy="965771"/>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Simple &amp; Powerful Model</a:t>
            </a:r>
          </a:p>
        </p:txBody>
      </p:sp>
      <p:sp>
        <p:nvSpPr>
          <p:cNvPr id="43" name="Rounded Rectangle 42">
            <a:extLst>
              <a:ext uri="{FF2B5EF4-FFF2-40B4-BE49-F238E27FC236}">
                <a16:creationId xmlns:a16="http://schemas.microsoft.com/office/drawing/2014/main" id="{18CE5265-9A13-3545-A7A2-D8BCF810998F}"/>
              </a:ext>
            </a:extLst>
          </p:cNvPr>
          <p:cNvSpPr/>
          <p:nvPr/>
        </p:nvSpPr>
        <p:spPr>
          <a:xfrm>
            <a:off x="215762" y="2781087"/>
            <a:ext cx="1880170" cy="965771"/>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Standardization</a:t>
            </a:r>
          </a:p>
        </p:txBody>
      </p:sp>
      <p:sp>
        <p:nvSpPr>
          <p:cNvPr id="44" name="Rounded Rectangle 43">
            <a:extLst>
              <a:ext uri="{FF2B5EF4-FFF2-40B4-BE49-F238E27FC236}">
                <a16:creationId xmlns:a16="http://schemas.microsoft.com/office/drawing/2014/main" id="{832F9660-77BB-3649-959A-4D95BE51E5DC}"/>
              </a:ext>
            </a:extLst>
          </p:cNvPr>
          <p:cNvSpPr/>
          <p:nvPr/>
        </p:nvSpPr>
        <p:spPr>
          <a:xfrm>
            <a:off x="215762" y="4083666"/>
            <a:ext cx="1880170" cy="965771"/>
          </a:xfrm>
          <a:prstGeom prst="roundRect">
            <a:avLst/>
          </a:prstGeom>
          <a:solidFill>
            <a:schemeClr val="accent6">
              <a:lumMod val="40000"/>
              <a:lumOff val="6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High Performance &amp; Secure</a:t>
            </a:r>
          </a:p>
        </p:txBody>
      </p:sp>
      <p:sp>
        <p:nvSpPr>
          <p:cNvPr id="45" name="Rounded Rectangle 44">
            <a:extLst>
              <a:ext uri="{FF2B5EF4-FFF2-40B4-BE49-F238E27FC236}">
                <a16:creationId xmlns:a16="http://schemas.microsoft.com/office/drawing/2014/main" id="{BA12A5DD-BAB4-864F-800F-CE77A46F9DCF}"/>
              </a:ext>
            </a:extLst>
          </p:cNvPr>
          <p:cNvSpPr/>
          <p:nvPr/>
        </p:nvSpPr>
        <p:spPr>
          <a:xfrm>
            <a:off x="215762" y="5386245"/>
            <a:ext cx="1880170" cy="965771"/>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Innovation</a:t>
            </a:r>
          </a:p>
        </p:txBody>
      </p:sp>
      <p:sp>
        <p:nvSpPr>
          <p:cNvPr id="11" name="Slide Number Placeholder 12">
            <a:extLst>
              <a:ext uri="{FF2B5EF4-FFF2-40B4-BE49-F238E27FC236}">
                <a16:creationId xmlns:a16="http://schemas.microsoft.com/office/drawing/2014/main" id="{2967DDE3-F08A-2E41-9A97-73CB1C847D94}"/>
              </a:ext>
            </a:extLst>
          </p:cNvPr>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22</a:t>
            </a:fld>
            <a:endParaRPr lang="en-US" sz="1050" dirty="0"/>
          </a:p>
        </p:txBody>
      </p:sp>
      <p:sp>
        <p:nvSpPr>
          <p:cNvPr id="12" name="TextBox 11">
            <a:extLst>
              <a:ext uri="{FF2B5EF4-FFF2-40B4-BE49-F238E27FC236}">
                <a16:creationId xmlns:a16="http://schemas.microsoft.com/office/drawing/2014/main" id="{60D612BA-3F1E-E645-8710-39BCD57285B8}"/>
              </a:ext>
            </a:extLst>
          </p:cNvPr>
          <p:cNvSpPr txBox="1"/>
          <p:nvPr/>
        </p:nvSpPr>
        <p:spPr>
          <a:xfrm>
            <a:off x="13855" y="79629"/>
            <a:ext cx="12219710" cy="948978"/>
          </a:xfrm>
          <a:prstGeom prst="rect">
            <a:avLst/>
          </a:prstGeom>
          <a:solidFill>
            <a:schemeClr val="accent6">
              <a:lumMod val="75000"/>
            </a:schemeClr>
          </a:solidFill>
        </p:spPr>
        <p:txBody>
          <a:bodyPr wrap="square" rtlCol="0">
            <a:spAutoFit/>
          </a:bodyPr>
          <a:lstStyle/>
          <a:p>
            <a:pPr>
              <a:lnSpc>
                <a:spcPts val="3200"/>
              </a:lnSpc>
            </a:pPr>
            <a:r>
              <a:rPr lang="en-US" sz="3600" b="1" dirty="0">
                <a:solidFill>
                  <a:schemeClr val="bg1"/>
                </a:solidFill>
                <a:latin typeface="Bradley Hand ITC" panose="03070402050302030203" pitchFamily="66" charset="0"/>
              </a:rPr>
              <a:t>Relational Databases have been an incredible commercial success</a:t>
            </a:r>
          </a:p>
        </p:txBody>
      </p:sp>
    </p:spTree>
    <p:extLst>
      <p:ext uri="{BB962C8B-B14F-4D97-AF65-F5344CB8AC3E}">
        <p14:creationId xmlns:p14="http://schemas.microsoft.com/office/powerpoint/2010/main" val="2986941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7533"/>
            <a:ext cx="12191999" cy="748146"/>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t="100000"/>
            </a:path>
            <a:tileRect r="-100000" b="-100000"/>
          </a:gra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Rectangle 14">
            <a:extLst>
              <a:ext uri="{FF2B5EF4-FFF2-40B4-BE49-F238E27FC236}">
                <a16:creationId xmlns:a16="http://schemas.microsoft.com/office/drawing/2014/main" id="{681A4239-F818-4A8B-B313-689493078372}"/>
              </a:ext>
            </a:extLst>
          </p:cNvPr>
          <p:cNvSpPr/>
          <p:nvPr/>
        </p:nvSpPr>
        <p:spPr>
          <a:xfrm>
            <a:off x="2095932" y="5163086"/>
            <a:ext cx="9952074" cy="1323439"/>
          </a:xfrm>
          <a:prstGeom prst="rect">
            <a:avLst/>
          </a:prstGeom>
          <a:solidFill>
            <a:schemeClr val="accent6">
              <a:lumMod val="40000"/>
              <a:lumOff val="60000"/>
            </a:schemeClr>
          </a:solidFill>
          <a:ln>
            <a:solidFill>
              <a:srgbClr val="002A7E"/>
            </a:solidFill>
          </a:ln>
        </p:spPr>
        <p:txBody>
          <a:bodyPr wrap="square">
            <a:spAutoFit/>
          </a:bodyPr>
          <a:lstStyle/>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Research by industry and academia continues</a:t>
            </a:r>
          </a:p>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Continuous innovation for the last 40 years</a:t>
            </a:r>
          </a:p>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Consolidation has not prevented a competitive market</a:t>
            </a:r>
          </a:p>
        </p:txBody>
      </p:sp>
      <p:sp>
        <p:nvSpPr>
          <p:cNvPr id="3" name="Rounded Rectangle 2">
            <a:extLst>
              <a:ext uri="{FF2B5EF4-FFF2-40B4-BE49-F238E27FC236}">
                <a16:creationId xmlns:a16="http://schemas.microsoft.com/office/drawing/2014/main" id="{F616FE7F-695D-B940-81F4-465352E5579B}"/>
              </a:ext>
            </a:extLst>
          </p:cNvPr>
          <p:cNvSpPr/>
          <p:nvPr/>
        </p:nvSpPr>
        <p:spPr>
          <a:xfrm>
            <a:off x="215762" y="1478508"/>
            <a:ext cx="1880170" cy="965771"/>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Simple &amp; Powerful Model</a:t>
            </a:r>
          </a:p>
        </p:txBody>
      </p:sp>
      <p:sp>
        <p:nvSpPr>
          <p:cNvPr id="43" name="Rounded Rectangle 42">
            <a:extLst>
              <a:ext uri="{FF2B5EF4-FFF2-40B4-BE49-F238E27FC236}">
                <a16:creationId xmlns:a16="http://schemas.microsoft.com/office/drawing/2014/main" id="{18CE5265-9A13-3545-A7A2-D8BCF810998F}"/>
              </a:ext>
            </a:extLst>
          </p:cNvPr>
          <p:cNvSpPr/>
          <p:nvPr/>
        </p:nvSpPr>
        <p:spPr>
          <a:xfrm>
            <a:off x="215762" y="2781087"/>
            <a:ext cx="1880170" cy="965771"/>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Standardization</a:t>
            </a:r>
          </a:p>
        </p:txBody>
      </p:sp>
      <p:sp>
        <p:nvSpPr>
          <p:cNvPr id="44" name="Rounded Rectangle 43">
            <a:extLst>
              <a:ext uri="{FF2B5EF4-FFF2-40B4-BE49-F238E27FC236}">
                <a16:creationId xmlns:a16="http://schemas.microsoft.com/office/drawing/2014/main" id="{832F9660-77BB-3649-959A-4D95BE51E5DC}"/>
              </a:ext>
            </a:extLst>
          </p:cNvPr>
          <p:cNvSpPr/>
          <p:nvPr/>
        </p:nvSpPr>
        <p:spPr>
          <a:xfrm>
            <a:off x="215762" y="4083666"/>
            <a:ext cx="1880170" cy="965771"/>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High Performance &amp; Secure</a:t>
            </a:r>
          </a:p>
        </p:txBody>
      </p:sp>
      <p:sp>
        <p:nvSpPr>
          <p:cNvPr id="45" name="Rounded Rectangle 44">
            <a:extLst>
              <a:ext uri="{FF2B5EF4-FFF2-40B4-BE49-F238E27FC236}">
                <a16:creationId xmlns:a16="http://schemas.microsoft.com/office/drawing/2014/main" id="{BA12A5DD-BAB4-864F-800F-CE77A46F9DCF}"/>
              </a:ext>
            </a:extLst>
          </p:cNvPr>
          <p:cNvSpPr/>
          <p:nvPr/>
        </p:nvSpPr>
        <p:spPr>
          <a:xfrm>
            <a:off x="215762" y="5386245"/>
            <a:ext cx="1880170" cy="965771"/>
          </a:xfrm>
          <a:prstGeom prst="roundRect">
            <a:avLst/>
          </a:prstGeom>
          <a:solidFill>
            <a:schemeClr val="accent6">
              <a:lumMod val="40000"/>
              <a:lumOff val="6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Innovation</a:t>
            </a:r>
          </a:p>
        </p:txBody>
      </p:sp>
      <p:sp>
        <p:nvSpPr>
          <p:cNvPr id="11" name="Slide Number Placeholder 12">
            <a:extLst>
              <a:ext uri="{FF2B5EF4-FFF2-40B4-BE49-F238E27FC236}">
                <a16:creationId xmlns:a16="http://schemas.microsoft.com/office/drawing/2014/main" id="{08213F7F-C063-6241-B79C-DB93AD9347A6}"/>
              </a:ext>
            </a:extLst>
          </p:cNvPr>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23</a:t>
            </a:fld>
            <a:endParaRPr lang="en-US" sz="1050" dirty="0"/>
          </a:p>
        </p:txBody>
      </p:sp>
      <p:sp>
        <p:nvSpPr>
          <p:cNvPr id="12" name="TextBox 11">
            <a:extLst>
              <a:ext uri="{FF2B5EF4-FFF2-40B4-BE49-F238E27FC236}">
                <a16:creationId xmlns:a16="http://schemas.microsoft.com/office/drawing/2014/main" id="{F2480FA4-E2E5-2440-853A-FC3B88AF9980}"/>
              </a:ext>
            </a:extLst>
          </p:cNvPr>
          <p:cNvSpPr txBox="1"/>
          <p:nvPr/>
        </p:nvSpPr>
        <p:spPr>
          <a:xfrm>
            <a:off x="13855" y="79629"/>
            <a:ext cx="12219710" cy="948978"/>
          </a:xfrm>
          <a:prstGeom prst="rect">
            <a:avLst/>
          </a:prstGeom>
          <a:solidFill>
            <a:schemeClr val="accent6">
              <a:lumMod val="75000"/>
            </a:schemeClr>
          </a:solidFill>
        </p:spPr>
        <p:txBody>
          <a:bodyPr wrap="square" rtlCol="0">
            <a:spAutoFit/>
          </a:bodyPr>
          <a:lstStyle/>
          <a:p>
            <a:pPr>
              <a:lnSpc>
                <a:spcPts val="3200"/>
              </a:lnSpc>
            </a:pPr>
            <a:r>
              <a:rPr lang="en-US" sz="3600" b="1" dirty="0">
                <a:solidFill>
                  <a:schemeClr val="bg1"/>
                </a:solidFill>
                <a:latin typeface="Bradley Hand ITC" panose="03070402050302030203" pitchFamily="66" charset="0"/>
              </a:rPr>
              <a:t>Relational Databases have been an incredible commercial success</a:t>
            </a:r>
          </a:p>
        </p:txBody>
      </p:sp>
    </p:spTree>
    <p:extLst>
      <p:ext uri="{BB962C8B-B14F-4D97-AF65-F5344CB8AC3E}">
        <p14:creationId xmlns:p14="http://schemas.microsoft.com/office/powerpoint/2010/main" val="755284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7533"/>
            <a:ext cx="12191999" cy="748146"/>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t="100000"/>
            </a:path>
            <a:tileRect r="-100000" b="-100000"/>
          </a:gra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7" name="Group 6">
            <a:extLst>
              <a:ext uri="{FF2B5EF4-FFF2-40B4-BE49-F238E27FC236}">
                <a16:creationId xmlns:a16="http://schemas.microsoft.com/office/drawing/2014/main" id="{0BD8C63D-771A-B948-8643-704E85796215}"/>
              </a:ext>
            </a:extLst>
          </p:cNvPr>
          <p:cNvGrpSpPr/>
          <p:nvPr/>
        </p:nvGrpSpPr>
        <p:grpSpPr>
          <a:xfrm>
            <a:off x="226112" y="914072"/>
            <a:ext cx="11739776" cy="5761996"/>
            <a:chOff x="215762" y="907542"/>
            <a:chExt cx="11739776" cy="5761996"/>
          </a:xfrm>
        </p:grpSpPr>
        <p:grpSp>
          <p:nvGrpSpPr>
            <p:cNvPr id="4" name="Group 3">
              <a:extLst>
                <a:ext uri="{FF2B5EF4-FFF2-40B4-BE49-F238E27FC236}">
                  <a16:creationId xmlns:a16="http://schemas.microsoft.com/office/drawing/2014/main" id="{34490501-D9EA-1A40-96BA-74CFE4F1D999}"/>
                </a:ext>
              </a:extLst>
            </p:cNvPr>
            <p:cNvGrpSpPr/>
            <p:nvPr/>
          </p:nvGrpSpPr>
          <p:grpSpPr>
            <a:xfrm>
              <a:off x="215762" y="1351786"/>
              <a:ext cx="1880170" cy="4873508"/>
              <a:chOff x="215762" y="1478508"/>
              <a:chExt cx="1880170" cy="4873508"/>
            </a:xfrm>
          </p:grpSpPr>
          <p:sp>
            <p:nvSpPr>
              <p:cNvPr id="3" name="Rounded Rectangle 2">
                <a:extLst>
                  <a:ext uri="{FF2B5EF4-FFF2-40B4-BE49-F238E27FC236}">
                    <a16:creationId xmlns:a16="http://schemas.microsoft.com/office/drawing/2014/main" id="{F616FE7F-695D-B940-81F4-465352E5579B}"/>
                  </a:ext>
                </a:extLst>
              </p:cNvPr>
              <p:cNvSpPr/>
              <p:nvPr/>
            </p:nvSpPr>
            <p:spPr>
              <a:xfrm>
                <a:off x="215762" y="1478508"/>
                <a:ext cx="1880170" cy="965771"/>
              </a:xfrm>
              <a:prstGeom prst="roundRect">
                <a:avLst/>
              </a:prstGeom>
              <a:solidFill>
                <a:schemeClr val="accent6">
                  <a:lumMod val="40000"/>
                  <a:lumOff val="6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Simple &amp; Powerful Model</a:t>
                </a:r>
              </a:p>
            </p:txBody>
          </p:sp>
          <p:sp>
            <p:nvSpPr>
              <p:cNvPr id="43" name="Rounded Rectangle 42">
                <a:extLst>
                  <a:ext uri="{FF2B5EF4-FFF2-40B4-BE49-F238E27FC236}">
                    <a16:creationId xmlns:a16="http://schemas.microsoft.com/office/drawing/2014/main" id="{18CE5265-9A13-3545-A7A2-D8BCF810998F}"/>
                  </a:ext>
                </a:extLst>
              </p:cNvPr>
              <p:cNvSpPr/>
              <p:nvPr/>
            </p:nvSpPr>
            <p:spPr>
              <a:xfrm>
                <a:off x="215762" y="2781087"/>
                <a:ext cx="1880170" cy="965771"/>
              </a:xfrm>
              <a:prstGeom prst="roundRect">
                <a:avLst/>
              </a:prstGeom>
              <a:solidFill>
                <a:schemeClr val="accent6">
                  <a:lumMod val="40000"/>
                  <a:lumOff val="6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Standardization</a:t>
                </a:r>
              </a:p>
            </p:txBody>
          </p:sp>
          <p:sp>
            <p:nvSpPr>
              <p:cNvPr id="44" name="Rounded Rectangle 43">
                <a:extLst>
                  <a:ext uri="{FF2B5EF4-FFF2-40B4-BE49-F238E27FC236}">
                    <a16:creationId xmlns:a16="http://schemas.microsoft.com/office/drawing/2014/main" id="{832F9660-77BB-3649-959A-4D95BE51E5DC}"/>
                  </a:ext>
                </a:extLst>
              </p:cNvPr>
              <p:cNvSpPr/>
              <p:nvPr/>
            </p:nvSpPr>
            <p:spPr>
              <a:xfrm>
                <a:off x="215762" y="4083666"/>
                <a:ext cx="1880170" cy="965771"/>
              </a:xfrm>
              <a:prstGeom prst="roundRect">
                <a:avLst/>
              </a:prstGeom>
              <a:solidFill>
                <a:schemeClr val="accent6">
                  <a:lumMod val="40000"/>
                  <a:lumOff val="6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High Performance &amp; Secure</a:t>
                </a:r>
              </a:p>
            </p:txBody>
          </p:sp>
          <p:sp>
            <p:nvSpPr>
              <p:cNvPr id="45" name="Rounded Rectangle 44">
                <a:extLst>
                  <a:ext uri="{FF2B5EF4-FFF2-40B4-BE49-F238E27FC236}">
                    <a16:creationId xmlns:a16="http://schemas.microsoft.com/office/drawing/2014/main" id="{BA12A5DD-BAB4-864F-800F-CE77A46F9DCF}"/>
                  </a:ext>
                </a:extLst>
              </p:cNvPr>
              <p:cNvSpPr/>
              <p:nvPr/>
            </p:nvSpPr>
            <p:spPr>
              <a:xfrm>
                <a:off x="215762" y="5386245"/>
                <a:ext cx="1880170" cy="965771"/>
              </a:xfrm>
              <a:prstGeom prst="roundRect">
                <a:avLst/>
              </a:prstGeom>
              <a:solidFill>
                <a:schemeClr val="accent6">
                  <a:lumMod val="40000"/>
                  <a:lumOff val="6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Innovation</a:t>
                </a:r>
              </a:p>
            </p:txBody>
          </p:sp>
        </p:grpSp>
        <p:grpSp>
          <p:nvGrpSpPr>
            <p:cNvPr id="10" name="Group 9">
              <a:extLst>
                <a:ext uri="{FF2B5EF4-FFF2-40B4-BE49-F238E27FC236}">
                  <a16:creationId xmlns:a16="http://schemas.microsoft.com/office/drawing/2014/main" id="{AF59F7BB-60A9-D042-AA8D-968B31E41AAD}"/>
                </a:ext>
              </a:extLst>
            </p:cNvPr>
            <p:cNvGrpSpPr/>
            <p:nvPr/>
          </p:nvGrpSpPr>
          <p:grpSpPr>
            <a:xfrm>
              <a:off x="3862179" y="907542"/>
              <a:ext cx="3926541" cy="5761996"/>
              <a:chOff x="0" y="1049112"/>
              <a:chExt cx="3926541" cy="5761996"/>
            </a:xfrm>
          </p:grpSpPr>
          <p:pic>
            <p:nvPicPr>
              <p:cNvPr id="11" name="Picture 10">
                <a:extLst>
                  <a:ext uri="{FF2B5EF4-FFF2-40B4-BE49-F238E27FC236}">
                    <a16:creationId xmlns:a16="http://schemas.microsoft.com/office/drawing/2014/main" id="{6D69B09D-5DC1-6C46-89D5-19054AFBF12B}"/>
                  </a:ext>
                </a:extLst>
              </p:cNvPr>
              <p:cNvPicPr>
                <a:picLocks noChangeAspect="1"/>
              </p:cNvPicPr>
              <p:nvPr/>
            </p:nvPicPr>
            <p:blipFill rotWithShape="1">
              <a:blip r:embed="rId3">
                <a:extLst>
                  <a:ext uri="{28A0092B-C50C-407E-A947-70E740481C1C}">
                    <a14:useLocalDpi xmlns:a14="http://schemas.microsoft.com/office/drawing/2010/main" val="0"/>
                  </a:ext>
                </a:extLst>
              </a:blip>
              <a:srcRect l="9144" t="14736" r="10005" b="52767"/>
              <a:stretch/>
            </p:blipFill>
            <p:spPr>
              <a:xfrm>
                <a:off x="534939" y="1049112"/>
                <a:ext cx="3310875" cy="1096496"/>
              </a:xfrm>
              <a:prstGeom prst="rect">
                <a:avLst/>
              </a:prstGeom>
            </p:spPr>
          </p:pic>
          <p:pic>
            <p:nvPicPr>
              <p:cNvPr id="12" name="Picture 11">
                <a:extLst>
                  <a:ext uri="{FF2B5EF4-FFF2-40B4-BE49-F238E27FC236}">
                    <a16:creationId xmlns:a16="http://schemas.microsoft.com/office/drawing/2014/main" id="{CD44B31F-E446-B744-ABE7-255FF69237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4020" y="2555320"/>
                <a:ext cx="1532712" cy="1348267"/>
              </a:xfrm>
              <a:prstGeom prst="rect">
                <a:avLst/>
              </a:prstGeom>
            </p:spPr>
          </p:pic>
          <p:grpSp>
            <p:nvGrpSpPr>
              <p:cNvPr id="13" name="Group 12">
                <a:extLst>
                  <a:ext uri="{FF2B5EF4-FFF2-40B4-BE49-F238E27FC236}">
                    <a16:creationId xmlns:a16="http://schemas.microsoft.com/office/drawing/2014/main" id="{BFB833AC-0581-8544-B676-EB38FA6AFBF6}"/>
                  </a:ext>
                </a:extLst>
              </p:cNvPr>
              <p:cNvGrpSpPr/>
              <p:nvPr/>
            </p:nvGrpSpPr>
            <p:grpSpPr>
              <a:xfrm>
                <a:off x="472141" y="5503618"/>
                <a:ext cx="3454400" cy="1307490"/>
                <a:chOff x="400423" y="5301129"/>
                <a:chExt cx="3579906" cy="1307490"/>
              </a:xfrm>
            </p:grpSpPr>
            <p:sp>
              <p:nvSpPr>
                <p:cNvPr id="32" name="Cylinder 11">
                  <a:extLst>
                    <a:ext uri="{FF2B5EF4-FFF2-40B4-BE49-F238E27FC236}">
                      <a16:creationId xmlns:a16="http://schemas.microsoft.com/office/drawing/2014/main" id="{8E6E9A74-FA07-B547-ABC9-444ADE9956D1}"/>
                    </a:ext>
                  </a:extLst>
                </p:cNvPr>
                <p:cNvSpPr/>
                <p:nvPr/>
              </p:nvSpPr>
              <p:spPr>
                <a:xfrm>
                  <a:off x="400423" y="5301129"/>
                  <a:ext cx="3579906" cy="1307490"/>
                </a:xfrm>
                <a:prstGeom prst="can">
                  <a:avLst>
                    <a:gd name="adj" fmla="val 12201"/>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42EC98EB-C912-1042-B48B-438D2450B7D8}"/>
                    </a:ext>
                  </a:extLst>
                </p:cNvPr>
                <p:cNvGrpSpPr/>
                <p:nvPr/>
              </p:nvGrpSpPr>
              <p:grpSpPr>
                <a:xfrm>
                  <a:off x="570755" y="5596286"/>
                  <a:ext cx="3239243" cy="717177"/>
                  <a:chOff x="759012" y="5361124"/>
                  <a:chExt cx="3239243" cy="717177"/>
                </a:xfrm>
              </p:grpSpPr>
              <p:sp>
                <p:nvSpPr>
                  <p:cNvPr id="34" name="Cylinder 9">
                    <a:extLst>
                      <a:ext uri="{FF2B5EF4-FFF2-40B4-BE49-F238E27FC236}">
                        <a16:creationId xmlns:a16="http://schemas.microsoft.com/office/drawing/2014/main" id="{A0FBC830-6F57-7C47-9347-A8C9046211F5}"/>
                      </a:ext>
                    </a:extLst>
                  </p:cNvPr>
                  <p:cNvSpPr/>
                  <p:nvPr/>
                </p:nvSpPr>
                <p:spPr>
                  <a:xfrm>
                    <a:off x="759012" y="5361124"/>
                    <a:ext cx="764988" cy="717177"/>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ylinder 12">
                    <a:extLst>
                      <a:ext uri="{FF2B5EF4-FFF2-40B4-BE49-F238E27FC236}">
                        <a16:creationId xmlns:a16="http://schemas.microsoft.com/office/drawing/2014/main" id="{0ED32174-0DCE-9D40-81F5-1071EF90D8A7}"/>
                      </a:ext>
                    </a:extLst>
                  </p:cNvPr>
                  <p:cNvSpPr/>
                  <p:nvPr/>
                </p:nvSpPr>
                <p:spPr>
                  <a:xfrm>
                    <a:off x="1006437" y="5361124"/>
                    <a:ext cx="764988" cy="717177"/>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ylinder 13">
                    <a:extLst>
                      <a:ext uri="{FF2B5EF4-FFF2-40B4-BE49-F238E27FC236}">
                        <a16:creationId xmlns:a16="http://schemas.microsoft.com/office/drawing/2014/main" id="{FFB59A8D-758E-9341-89E7-A9B483137ED9}"/>
                      </a:ext>
                    </a:extLst>
                  </p:cNvPr>
                  <p:cNvSpPr/>
                  <p:nvPr/>
                </p:nvSpPr>
                <p:spPr>
                  <a:xfrm>
                    <a:off x="1253862" y="5361124"/>
                    <a:ext cx="764988" cy="717177"/>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ylinder 15">
                    <a:extLst>
                      <a:ext uri="{FF2B5EF4-FFF2-40B4-BE49-F238E27FC236}">
                        <a16:creationId xmlns:a16="http://schemas.microsoft.com/office/drawing/2014/main" id="{8100A732-107D-C348-B594-3B6FD7B9B5A9}"/>
                      </a:ext>
                    </a:extLst>
                  </p:cNvPr>
                  <p:cNvSpPr/>
                  <p:nvPr/>
                </p:nvSpPr>
                <p:spPr>
                  <a:xfrm>
                    <a:off x="1501287" y="5361124"/>
                    <a:ext cx="764988" cy="717177"/>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ylinder 16">
                    <a:extLst>
                      <a:ext uri="{FF2B5EF4-FFF2-40B4-BE49-F238E27FC236}">
                        <a16:creationId xmlns:a16="http://schemas.microsoft.com/office/drawing/2014/main" id="{86DE6B50-52F6-9845-A2F3-DB47855579DC}"/>
                      </a:ext>
                    </a:extLst>
                  </p:cNvPr>
                  <p:cNvSpPr/>
                  <p:nvPr/>
                </p:nvSpPr>
                <p:spPr>
                  <a:xfrm>
                    <a:off x="1748712" y="5361124"/>
                    <a:ext cx="764988" cy="717177"/>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ylinder 17">
                    <a:extLst>
                      <a:ext uri="{FF2B5EF4-FFF2-40B4-BE49-F238E27FC236}">
                        <a16:creationId xmlns:a16="http://schemas.microsoft.com/office/drawing/2014/main" id="{5D7577FB-B039-3A47-8527-D4578358FADD}"/>
                      </a:ext>
                    </a:extLst>
                  </p:cNvPr>
                  <p:cNvSpPr/>
                  <p:nvPr/>
                </p:nvSpPr>
                <p:spPr>
                  <a:xfrm>
                    <a:off x="1996137" y="5361124"/>
                    <a:ext cx="764988" cy="717177"/>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ylinder 18">
                    <a:extLst>
                      <a:ext uri="{FF2B5EF4-FFF2-40B4-BE49-F238E27FC236}">
                        <a16:creationId xmlns:a16="http://schemas.microsoft.com/office/drawing/2014/main" id="{07C2E99A-0802-F54D-80E8-BBDD3B5B5EAC}"/>
                      </a:ext>
                    </a:extLst>
                  </p:cNvPr>
                  <p:cNvSpPr/>
                  <p:nvPr/>
                </p:nvSpPr>
                <p:spPr>
                  <a:xfrm>
                    <a:off x="2243562" y="5361124"/>
                    <a:ext cx="764988" cy="717177"/>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ylinder 19">
                    <a:extLst>
                      <a:ext uri="{FF2B5EF4-FFF2-40B4-BE49-F238E27FC236}">
                        <a16:creationId xmlns:a16="http://schemas.microsoft.com/office/drawing/2014/main" id="{C06BF34F-5EEE-4341-A51F-9B2A2E2C32A1}"/>
                      </a:ext>
                    </a:extLst>
                  </p:cNvPr>
                  <p:cNvSpPr/>
                  <p:nvPr/>
                </p:nvSpPr>
                <p:spPr>
                  <a:xfrm>
                    <a:off x="2490987" y="5361124"/>
                    <a:ext cx="764988" cy="717177"/>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ylinder 20">
                    <a:extLst>
                      <a:ext uri="{FF2B5EF4-FFF2-40B4-BE49-F238E27FC236}">
                        <a16:creationId xmlns:a16="http://schemas.microsoft.com/office/drawing/2014/main" id="{2261340D-4832-1A4D-B8B7-0468880128AE}"/>
                      </a:ext>
                    </a:extLst>
                  </p:cNvPr>
                  <p:cNvSpPr/>
                  <p:nvPr/>
                </p:nvSpPr>
                <p:spPr>
                  <a:xfrm>
                    <a:off x="2738412" y="5361124"/>
                    <a:ext cx="764988" cy="717177"/>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ylinder 21">
                    <a:extLst>
                      <a:ext uri="{FF2B5EF4-FFF2-40B4-BE49-F238E27FC236}">
                        <a16:creationId xmlns:a16="http://schemas.microsoft.com/office/drawing/2014/main" id="{2BA1F6FB-C985-0B44-BCD3-472547BA3EF1}"/>
                      </a:ext>
                    </a:extLst>
                  </p:cNvPr>
                  <p:cNvSpPr/>
                  <p:nvPr/>
                </p:nvSpPr>
                <p:spPr>
                  <a:xfrm>
                    <a:off x="2985837" y="5361124"/>
                    <a:ext cx="764988" cy="717177"/>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ylinder 22">
                    <a:extLst>
                      <a:ext uri="{FF2B5EF4-FFF2-40B4-BE49-F238E27FC236}">
                        <a16:creationId xmlns:a16="http://schemas.microsoft.com/office/drawing/2014/main" id="{A0CA6EA0-7758-1F4A-B066-1360FB740CE6}"/>
                      </a:ext>
                    </a:extLst>
                  </p:cNvPr>
                  <p:cNvSpPr/>
                  <p:nvPr/>
                </p:nvSpPr>
                <p:spPr>
                  <a:xfrm>
                    <a:off x="3233267" y="5361124"/>
                    <a:ext cx="764988" cy="717177"/>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13">
                <a:extLst>
                  <a:ext uri="{FF2B5EF4-FFF2-40B4-BE49-F238E27FC236}">
                    <a16:creationId xmlns:a16="http://schemas.microsoft.com/office/drawing/2014/main" id="{996E6BD1-CB20-3B46-83A6-F54DDBAD9DE0}"/>
                  </a:ext>
                </a:extLst>
              </p:cNvPr>
              <p:cNvGrpSpPr/>
              <p:nvPr/>
            </p:nvGrpSpPr>
            <p:grpSpPr>
              <a:xfrm>
                <a:off x="555857" y="4313299"/>
                <a:ext cx="3269039" cy="780608"/>
                <a:chOff x="442259" y="4096192"/>
                <a:chExt cx="3269039" cy="780608"/>
              </a:xfrm>
            </p:grpSpPr>
            <p:sp>
              <p:nvSpPr>
                <p:cNvPr id="20" name="Rectangle: Rounded Corners 34">
                  <a:extLst>
                    <a:ext uri="{FF2B5EF4-FFF2-40B4-BE49-F238E27FC236}">
                      <a16:creationId xmlns:a16="http://schemas.microsoft.com/office/drawing/2014/main" id="{DA2618AC-5A03-FD40-81D9-836AF994FDA6}"/>
                    </a:ext>
                  </a:extLst>
                </p:cNvPr>
                <p:cNvSpPr/>
                <p:nvPr/>
              </p:nvSpPr>
              <p:spPr>
                <a:xfrm>
                  <a:off x="442259" y="4096192"/>
                  <a:ext cx="3269039" cy="780608"/>
                </a:xfrm>
                <a:prstGeom prst="round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1132BB1B-D2CE-4C49-A4D0-D2F013FB2A53}"/>
                    </a:ext>
                  </a:extLst>
                </p:cNvPr>
                <p:cNvGrpSpPr/>
                <p:nvPr/>
              </p:nvGrpSpPr>
              <p:grpSpPr>
                <a:xfrm>
                  <a:off x="540766" y="4229508"/>
                  <a:ext cx="3072024" cy="513977"/>
                  <a:chOff x="570756" y="4245604"/>
                  <a:chExt cx="3072024" cy="513977"/>
                </a:xfrm>
              </p:grpSpPr>
              <p:sp>
                <p:nvSpPr>
                  <p:cNvPr id="22" name="Rectangle: Rounded Corners 23">
                    <a:extLst>
                      <a:ext uri="{FF2B5EF4-FFF2-40B4-BE49-F238E27FC236}">
                        <a16:creationId xmlns:a16="http://schemas.microsoft.com/office/drawing/2014/main" id="{9A12D410-5DD8-E749-9F58-971416786CFD}"/>
                      </a:ext>
                    </a:extLst>
                  </p:cNvPr>
                  <p:cNvSpPr/>
                  <p:nvPr/>
                </p:nvSpPr>
                <p:spPr>
                  <a:xfrm>
                    <a:off x="570756" y="4245604"/>
                    <a:ext cx="699498" cy="513977"/>
                  </a:xfrm>
                  <a:prstGeom prst="round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5">
                    <a:extLst>
                      <a:ext uri="{FF2B5EF4-FFF2-40B4-BE49-F238E27FC236}">
                        <a16:creationId xmlns:a16="http://schemas.microsoft.com/office/drawing/2014/main" id="{9F101CA4-4EAB-AD44-8158-2DF19815F1DF}"/>
                      </a:ext>
                    </a:extLst>
                  </p:cNvPr>
                  <p:cNvSpPr/>
                  <p:nvPr/>
                </p:nvSpPr>
                <p:spPr>
                  <a:xfrm>
                    <a:off x="834370" y="4245604"/>
                    <a:ext cx="699498" cy="513977"/>
                  </a:xfrm>
                  <a:prstGeom prst="round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6">
                    <a:extLst>
                      <a:ext uri="{FF2B5EF4-FFF2-40B4-BE49-F238E27FC236}">
                        <a16:creationId xmlns:a16="http://schemas.microsoft.com/office/drawing/2014/main" id="{3B38BF05-05AD-CA47-AC85-2D4800BE77F5}"/>
                      </a:ext>
                    </a:extLst>
                  </p:cNvPr>
                  <p:cNvSpPr/>
                  <p:nvPr/>
                </p:nvSpPr>
                <p:spPr>
                  <a:xfrm>
                    <a:off x="1097984" y="4245604"/>
                    <a:ext cx="699498" cy="513977"/>
                  </a:xfrm>
                  <a:prstGeom prst="round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7">
                    <a:extLst>
                      <a:ext uri="{FF2B5EF4-FFF2-40B4-BE49-F238E27FC236}">
                        <a16:creationId xmlns:a16="http://schemas.microsoft.com/office/drawing/2014/main" id="{BAB92ADE-26E8-674E-B30D-3A4EE600FCD2}"/>
                      </a:ext>
                    </a:extLst>
                  </p:cNvPr>
                  <p:cNvSpPr/>
                  <p:nvPr/>
                </p:nvSpPr>
                <p:spPr>
                  <a:xfrm>
                    <a:off x="1361598" y="4245604"/>
                    <a:ext cx="699498" cy="513977"/>
                  </a:xfrm>
                  <a:prstGeom prst="round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8">
                    <a:extLst>
                      <a:ext uri="{FF2B5EF4-FFF2-40B4-BE49-F238E27FC236}">
                        <a16:creationId xmlns:a16="http://schemas.microsoft.com/office/drawing/2014/main" id="{CE8AAAF0-CEA8-B24F-A3E3-06791A874AD4}"/>
                      </a:ext>
                    </a:extLst>
                  </p:cNvPr>
                  <p:cNvSpPr/>
                  <p:nvPr/>
                </p:nvSpPr>
                <p:spPr>
                  <a:xfrm>
                    <a:off x="1625212" y="4245604"/>
                    <a:ext cx="699498" cy="513977"/>
                  </a:xfrm>
                  <a:prstGeom prst="round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9">
                    <a:extLst>
                      <a:ext uri="{FF2B5EF4-FFF2-40B4-BE49-F238E27FC236}">
                        <a16:creationId xmlns:a16="http://schemas.microsoft.com/office/drawing/2014/main" id="{E5EFBBB1-554F-954F-A482-C5E0A40B66B3}"/>
                      </a:ext>
                    </a:extLst>
                  </p:cNvPr>
                  <p:cNvSpPr/>
                  <p:nvPr/>
                </p:nvSpPr>
                <p:spPr>
                  <a:xfrm>
                    <a:off x="1888826" y="4245604"/>
                    <a:ext cx="699498" cy="513977"/>
                  </a:xfrm>
                  <a:prstGeom prst="round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30">
                    <a:extLst>
                      <a:ext uri="{FF2B5EF4-FFF2-40B4-BE49-F238E27FC236}">
                        <a16:creationId xmlns:a16="http://schemas.microsoft.com/office/drawing/2014/main" id="{DE5DB07C-3482-CC42-9AB6-EEC48E6E1719}"/>
                      </a:ext>
                    </a:extLst>
                  </p:cNvPr>
                  <p:cNvSpPr/>
                  <p:nvPr/>
                </p:nvSpPr>
                <p:spPr>
                  <a:xfrm>
                    <a:off x="2152440" y="4245604"/>
                    <a:ext cx="699498" cy="513977"/>
                  </a:xfrm>
                  <a:prstGeom prst="round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31">
                    <a:extLst>
                      <a:ext uri="{FF2B5EF4-FFF2-40B4-BE49-F238E27FC236}">
                        <a16:creationId xmlns:a16="http://schemas.microsoft.com/office/drawing/2014/main" id="{8AEA2D80-87BD-DC4F-876C-E129511CC468}"/>
                      </a:ext>
                    </a:extLst>
                  </p:cNvPr>
                  <p:cNvSpPr/>
                  <p:nvPr/>
                </p:nvSpPr>
                <p:spPr>
                  <a:xfrm>
                    <a:off x="2416054" y="4245604"/>
                    <a:ext cx="699498" cy="513977"/>
                  </a:xfrm>
                  <a:prstGeom prst="round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32">
                    <a:extLst>
                      <a:ext uri="{FF2B5EF4-FFF2-40B4-BE49-F238E27FC236}">
                        <a16:creationId xmlns:a16="http://schemas.microsoft.com/office/drawing/2014/main" id="{BEECD33F-EE81-F54A-B5B5-A9273AB3E46E}"/>
                      </a:ext>
                    </a:extLst>
                  </p:cNvPr>
                  <p:cNvSpPr/>
                  <p:nvPr/>
                </p:nvSpPr>
                <p:spPr>
                  <a:xfrm>
                    <a:off x="2679668" y="4245604"/>
                    <a:ext cx="699498" cy="513977"/>
                  </a:xfrm>
                  <a:prstGeom prst="round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3">
                    <a:extLst>
                      <a:ext uri="{FF2B5EF4-FFF2-40B4-BE49-F238E27FC236}">
                        <a16:creationId xmlns:a16="http://schemas.microsoft.com/office/drawing/2014/main" id="{12E6A3F9-C755-ED4A-921A-303499D377B8}"/>
                      </a:ext>
                    </a:extLst>
                  </p:cNvPr>
                  <p:cNvSpPr/>
                  <p:nvPr/>
                </p:nvSpPr>
                <p:spPr>
                  <a:xfrm>
                    <a:off x="2943282" y="4245604"/>
                    <a:ext cx="699498" cy="513977"/>
                  </a:xfrm>
                  <a:prstGeom prst="round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6" name="TextBox 15">
                <a:extLst>
                  <a:ext uri="{FF2B5EF4-FFF2-40B4-BE49-F238E27FC236}">
                    <a16:creationId xmlns:a16="http://schemas.microsoft.com/office/drawing/2014/main" id="{03302FB6-825D-A44F-803F-0DAAF691A496}"/>
                  </a:ext>
                </a:extLst>
              </p:cNvPr>
              <p:cNvSpPr txBox="1"/>
              <p:nvPr/>
            </p:nvSpPr>
            <p:spPr>
              <a:xfrm>
                <a:off x="0" y="1232634"/>
                <a:ext cx="553998" cy="800848"/>
              </a:xfrm>
              <a:prstGeom prst="rect">
                <a:avLst/>
              </a:prstGeom>
              <a:noFill/>
            </p:spPr>
            <p:txBody>
              <a:bodyPr vert="vert270" wrap="square" rtlCol="0" anchor="ctr" anchorCtr="0">
                <a:spAutoFit/>
              </a:bodyPr>
              <a:lstStyle/>
              <a:p>
                <a:r>
                  <a:rPr lang="en-US" sz="2400" dirty="0"/>
                  <a:t>Users</a:t>
                </a:r>
              </a:p>
            </p:txBody>
          </p:sp>
          <p:sp>
            <p:nvSpPr>
              <p:cNvPr id="17" name="TextBox 16">
                <a:extLst>
                  <a:ext uri="{FF2B5EF4-FFF2-40B4-BE49-F238E27FC236}">
                    <a16:creationId xmlns:a16="http://schemas.microsoft.com/office/drawing/2014/main" id="{88ADE397-E234-FF41-8EBF-B4D68CD21C09}"/>
                  </a:ext>
                </a:extLst>
              </p:cNvPr>
              <p:cNvSpPr txBox="1"/>
              <p:nvPr/>
            </p:nvSpPr>
            <p:spPr>
              <a:xfrm>
                <a:off x="0" y="2563482"/>
                <a:ext cx="553998" cy="1231153"/>
              </a:xfrm>
              <a:prstGeom prst="rect">
                <a:avLst/>
              </a:prstGeom>
              <a:noFill/>
            </p:spPr>
            <p:txBody>
              <a:bodyPr vert="vert270" wrap="square" rtlCol="0" anchor="ctr" anchorCtr="0">
                <a:spAutoFit/>
              </a:bodyPr>
              <a:lstStyle/>
              <a:p>
                <a:r>
                  <a:rPr lang="en-US" sz="2400" dirty="0"/>
                  <a:t>UI/Client</a:t>
                </a:r>
              </a:p>
            </p:txBody>
          </p:sp>
          <p:sp>
            <p:nvSpPr>
              <p:cNvPr id="18" name="TextBox 17">
                <a:extLst>
                  <a:ext uri="{FF2B5EF4-FFF2-40B4-BE49-F238E27FC236}">
                    <a16:creationId xmlns:a16="http://schemas.microsoft.com/office/drawing/2014/main" id="{23BEF220-55D5-C449-8036-02E64F3CA297}"/>
                  </a:ext>
                </a:extLst>
              </p:cNvPr>
              <p:cNvSpPr txBox="1"/>
              <p:nvPr/>
            </p:nvSpPr>
            <p:spPr>
              <a:xfrm>
                <a:off x="0" y="3787293"/>
                <a:ext cx="553998" cy="1633136"/>
              </a:xfrm>
              <a:prstGeom prst="rect">
                <a:avLst/>
              </a:prstGeom>
              <a:noFill/>
            </p:spPr>
            <p:txBody>
              <a:bodyPr vert="vert270" wrap="square" rtlCol="0" anchor="ctr" anchorCtr="0">
                <a:spAutoFit/>
              </a:bodyPr>
              <a:lstStyle/>
              <a:p>
                <a:r>
                  <a:rPr lang="en-US" sz="2400" dirty="0"/>
                  <a:t>App Servers</a:t>
                </a:r>
              </a:p>
            </p:txBody>
          </p:sp>
          <p:sp>
            <p:nvSpPr>
              <p:cNvPr id="19" name="TextBox 18">
                <a:extLst>
                  <a:ext uri="{FF2B5EF4-FFF2-40B4-BE49-F238E27FC236}">
                    <a16:creationId xmlns:a16="http://schemas.microsoft.com/office/drawing/2014/main" id="{FB1E085C-6E29-0344-B9CC-D5CB2D7F0915}"/>
                  </a:ext>
                </a:extLst>
              </p:cNvPr>
              <p:cNvSpPr txBox="1"/>
              <p:nvPr/>
            </p:nvSpPr>
            <p:spPr>
              <a:xfrm>
                <a:off x="0" y="5423007"/>
                <a:ext cx="553998" cy="1388101"/>
              </a:xfrm>
              <a:prstGeom prst="rect">
                <a:avLst/>
              </a:prstGeom>
              <a:noFill/>
            </p:spPr>
            <p:txBody>
              <a:bodyPr vert="vert270" wrap="square" rtlCol="0" anchor="ctr" anchorCtr="0">
                <a:spAutoFit/>
              </a:bodyPr>
              <a:lstStyle/>
              <a:p>
                <a:r>
                  <a:rPr lang="en-US" sz="2400" dirty="0"/>
                  <a:t>Databases</a:t>
                </a:r>
              </a:p>
            </p:txBody>
          </p:sp>
        </p:grpSp>
        <p:sp>
          <p:nvSpPr>
            <p:cNvPr id="6" name="Right Arrow 5">
              <a:extLst>
                <a:ext uri="{FF2B5EF4-FFF2-40B4-BE49-F238E27FC236}">
                  <a16:creationId xmlns:a16="http://schemas.microsoft.com/office/drawing/2014/main" id="{E738420B-9252-5F4C-BE34-DDCB88639963}"/>
                </a:ext>
              </a:extLst>
            </p:cNvPr>
            <p:cNvSpPr/>
            <p:nvPr/>
          </p:nvSpPr>
          <p:spPr>
            <a:xfrm>
              <a:off x="8045120" y="3341528"/>
              <a:ext cx="1253447" cy="894025"/>
            </a:xfrm>
            <a:prstGeom prst="rightArrow">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5A4F4DA-AEF4-A54A-B02C-C95EA92F2314}"/>
                </a:ext>
              </a:extLst>
            </p:cNvPr>
            <p:cNvSpPr/>
            <p:nvPr/>
          </p:nvSpPr>
          <p:spPr>
            <a:xfrm>
              <a:off x="9554966" y="2511268"/>
              <a:ext cx="2400572" cy="2554545"/>
            </a:xfrm>
            <a:prstGeom prst="rect">
              <a:avLst/>
            </a:prstGeom>
            <a:solidFill>
              <a:schemeClr val="accent6">
                <a:lumMod val="40000"/>
                <a:lumOff val="60000"/>
              </a:schemeClr>
            </a:solidFill>
            <a:ln>
              <a:solidFill>
                <a:srgbClr val="002A7E"/>
              </a:solidFill>
            </a:ln>
          </p:spPr>
          <p:txBody>
            <a:bodyPr wrap="square">
              <a:spAutoFit/>
            </a:bodyPr>
            <a:lstStyle/>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Client-server architecture</a:t>
              </a:r>
            </a:p>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Internet/Web</a:t>
              </a:r>
            </a:p>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Cloud/SaaS</a:t>
              </a:r>
            </a:p>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Blockchain</a:t>
              </a:r>
            </a:p>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a:t>
              </a:r>
            </a:p>
          </p:txBody>
        </p:sp>
        <p:sp>
          <p:nvSpPr>
            <p:cNvPr id="49" name="Right Arrow 48">
              <a:extLst>
                <a:ext uri="{FF2B5EF4-FFF2-40B4-BE49-F238E27FC236}">
                  <a16:creationId xmlns:a16="http://schemas.microsoft.com/office/drawing/2014/main" id="{3ED3993D-49B4-1045-870A-71ED9F6C95D3}"/>
                </a:ext>
              </a:extLst>
            </p:cNvPr>
            <p:cNvSpPr/>
            <p:nvPr/>
          </p:nvSpPr>
          <p:spPr>
            <a:xfrm>
              <a:off x="2352332" y="3341528"/>
              <a:ext cx="1253447" cy="894025"/>
            </a:xfrm>
            <a:prstGeom prst="rightArrow">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Slide Number Placeholder 12">
            <a:extLst>
              <a:ext uri="{FF2B5EF4-FFF2-40B4-BE49-F238E27FC236}">
                <a16:creationId xmlns:a16="http://schemas.microsoft.com/office/drawing/2014/main" id="{D23FE487-7945-994C-9350-0CF957FF9249}"/>
              </a:ext>
            </a:extLst>
          </p:cNvPr>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24</a:t>
            </a:fld>
            <a:endParaRPr lang="en-US" sz="1050" dirty="0"/>
          </a:p>
        </p:txBody>
      </p:sp>
      <p:sp>
        <p:nvSpPr>
          <p:cNvPr id="52" name="TextBox 51">
            <a:extLst>
              <a:ext uri="{FF2B5EF4-FFF2-40B4-BE49-F238E27FC236}">
                <a16:creationId xmlns:a16="http://schemas.microsoft.com/office/drawing/2014/main" id="{6ABBE4D6-92E0-A041-939C-4D08B7B12B87}"/>
              </a:ext>
            </a:extLst>
          </p:cNvPr>
          <p:cNvSpPr txBox="1"/>
          <p:nvPr/>
        </p:nvSpPr>
        <p:spPr>
          <a:xfrm>
            <a:off x="13855" y="79629"/>
            <a:ext cx="12219710" cy="948978"/>
          </a:xfrm>
          <a:prstGeom prst="rect">
            <a:avLst/>
          </a:prstGeom>
          <a:solidFill>
            <a:schemeClr val="accent6">
              <a:lumMod val="75000"/>
            </a:schemeClr>
          </a:solidFill>
        </p:spPr>
        <p:txBody>
          <a:bodyPr wrap="square" rtlCol="0">
            <a:spAutoFit/>
          </a:bodyPr>
          <a:lstStyle/>
          <a:p>
            <a:pPr>
              <a:lnSpc>
                <a:spcPts val="3200"/>
              </a:lnSpc>
            </a:pPr>
            <a:r>
              <a:rPr lang="en-US" sz="3600" b="1" dirty="0">
                <a:solidFill>
                  <a:schemeClr val="bg1"/>
                </a:solidFill>
                <a:latin typeface="Bradley Hand ITC" panose="03070402050302030203" pitchFamily="66" charset="0"/>
              </a:rPr>
              <a:t>Relational Databases have been an incredible commercial success</a:t>
            </a:r>
          </a:p>
        </p:txBody>
      </p:sp>
    </p:spTree>
    <p:extLst>
      <p:ext uri="{BB962C8B-B14F-4D97-AF65-F5344CB8AC3E}">
        <p14:creationId xmlns:p14="http://schemas.microsoft.com/office/powerpoint/2010/main" val="1099299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74236"/>
            <a:ext cx="12192000" cy="2309529"/>
          </a:xfrm>
          <a:prstGeom prst="rect">
            <a:avLst/>
          </a:prstGeom>
          <a:solidFill>
            <a:schemeClr val="accent6">
              <a:lumMod val="75000"/>
            </a:schemeClr>
          </a:solidFill>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sp>
        <p:nvSpPr>
          <p:cNvPr id="5" name="Content Placeholder 5"/>
          <p:cNvSpPr>
            <a:spLocks noGrp="1"/>
          </p:cNvSpPr>
          <p:nvPr>
            <p:ph idx="1"/>
          </p:nvPr>
        </p:nvSpPr>
        <p:spPr>
          <a:xfrm>
            <a:off x="0" y="2522613"/>
            <a:ext cx="12192000" cy="1844435"/>
          </a:xfrm>
          <a:solidFill>
            <a:schemeClr val="accent6">
              <a:lumMod val="75000"/>
            </a:schemeClr>
          </a:solidFill>
        </p:spPr>
        <p:txBody>
          <a:bodyPr>
            <a:noAutofit/>
          </a:bodyPr>
          <a:lstStyle/>
          <a:p>
            <a:pPr marL="0" indent="0" algn="ctr">
              <a:lnSpc>
                <a:spcPct val="100000"/>
              </a:lnSpc>
              <a:spcBef>
                <a:spcPts val="0"/>
              </a:spcBef>
              <a:buNone/>
            </a:pPr>
            <a:r>
              <a:rPr lang="en-US" sz="5400" b="1" dirty="0">
                <a:solidFill>
                  <a:srgbClr val="FFFF00"/>
                </a:solidFill>
                <a:latin typeface="Arial" panose="020B0604020202020204" pitchFamily="34" charset="0"/>
                <a:cs typeface="Arial" panose="020B0604020202020204" pitchFamily="34" charset="0"/>
              </a:rPr>
              <a:t>What are the issues with relational database?</a:t>
            </a:r>
            <a:endParaRPr lang="en-US" sz="4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3439955"/>
      </p:ext>
    </p:extLst>
  </p:cSld>
  <p:clrMapOvr>
    <a:masterClrMapping/>
  </p:clrMapOvr>
  <mc:AlternateContent xmlns:mc="http://schemas.openxmlformats.org/markup-compatibility/2006" xmlns:p14="http://schemas.microsoft.com/office/powerpoint/2010/main">
    <mc:Choice Requires="p14">
      <p:transition spd="slow" p14:dur="2000" advTm="3448"/>
    </mc:Choice>
    <mc:Fallback xmlns="">
      <p:transition spd="slow" advTm="3448"/>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7533"/>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89903"/>
            <a:ext cx="12219710" cy="538609"/>
          </a:xfrm>
          <a:prstGeom prst="rect">
            <a:avLst/>
          </a:prstGeom>
          <a:solidFill>
            <a:schemeClr val="accent6">
              <a:lumMod val="75000"/>
            </a:schemeClr>
          </a:solidFill>
        </p:spPr>
        <p:txBody>
          <a:bodyPr wrap="square" rtlCol="0">
            <a:spAutoFit/>
          </a:bodyPr>
          <a:lstStyle/>
          <a:p>
            <a:pPr>
              <a:lnSpc>
                <a:spcPts val="3200"/>
              </a:lnSpc>
            </a:pPr>
            <a:r>
              <a:rPr lang="en-US" sz="3600" b="1" dirty="0">
                <a:solidFill>
                  <a:schemeClr val="bg1"/>
                </a:solidFill>
                <a:latin typeface="Bradley Hand ITC" panose="03070402050302030203" pitchFamily="66" charset="0"/>
              </a:rPr>
              <a:t>However, there are several issues with Relational databases</a:t>
            </a:r>
          </a:p>
        </p:txBody>
      </p:sp>
      <p:sp>
        <p:nvSpPr>
          <p:cNvPr id="3" name="Rounded Rectangle 2">
            <a:extLst>
              <a:ext uri="{FF2B5EF4-FFF2-40B4-BE49-F238E27FC236}">
                <a16:creationId xmlns:a16="http://schemas.microsoft.com/office/drawing/2014/main" id="{F616FE7F-695D-B940-81F4-465352E5579B}"/>
              </a:ext>
            </a:extLst>
          </p:cNvPr>
          <p:cNvSpPr/>
          <p:nvPr/>
        </p:nvSpPr>
        <p:spPr>
          <a:xfrm>
            <a:off x="4973519" y="1507084"/>
            <a:ext cx="1880170" cy="965771"/>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Change Management Complexity</a:t>
            </a:r>
          </a:p>
        </p:txBody>
      </p:sp>
      <p:sp>
        <p:nvSpPr>
          <p:cNvPr id="43" name="Rounded Rectangle 42">
            <a:extLst>
              <a:ext uri="{FF2B5EF4-FFF2-40B4-BE49-F238E27FC236}">
                <a16:creationId xmlns:a16="http://schemas.microsoft.com/office/drawing/2014/main" id="{18CE5265-9A13-3545-A7A2-D8BCF810998F}"/>
              </a:ext>
            </a:extLst>
          </p:cNvPr>
          <p:cNvSpPr/>
          <p:nvPr/>
        </p:nvSpPr>
        <p:spPr>
          <a:xfrm>
            <a:off x="4973519" y="2809663"/>
            <a:ext cx="1880170" cy="965771"/>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Business Analytics</a:t>
            </a:r>
          </a:p>
        </p:txBody>
      </p:sp>
      <p:sp>
        <p:nvSpPr>
          <p:cNvPr id="44" name="Rounded Rectangle 43">
            <a:extLst>
              <a:ext uri="{FF2B5EF4-FFF2-40B4-BE49-F238E27FC236}">
                <a16:creationId xmlns:a16="http://schemas.microsoft.com/office/drawing/2014/main" id="{832F9660-77BB-3649-959A-4D95BE51E5DC}"/>
              </a:ext>
            </a:extLst>
          </p:cNvPr>
          <p:cNvSpPr/>
          <p:nvPr/>
        </p:nvSpPr>
        <p:spPr>
          <a:xfrm>
            <a:off x="4973519" y="4112242"/>
            <a:ext cx="1880170" cy="965771"/>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Real-world modeling challenges</a:t>
            </a:r>
          </a:p>
        </p:txBody>
      </p:sp>
      <p:sp>
        <p:nvSpPr>
          <p:cNvPr id="45" name="Rounded Rectangle 44">
            <a:extLst>
              <a:ext uri="{FF2B5EF4-FFF2-40B4-BE49-F238E27FC236}">
                <a16:creationId xmlns:a16="http://schemas.microsoft.com/office/drawing/2014/main" id="{BA12A5DD-BAB4-864F-800F-CE77A46F9DCF}"/>
              </a:ext>
            </a:extLst>
          </p:cNvPr>
          <p:cNvSpPr/>
          <p:nvPr/>
        </p:nvSpPr>
        <p:spPr>
          <a:xfrm>
            <a:off x="4973519" y="5414821"/>
            <a:ext cx="1880170" cy="965771"/>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Scalability Costs</a:t>
            </a:r>
          </a:p>
        </p:txBody>
      </p:sp>
      <p:sp>
        <p:nvSpPr>
          <p:cNvPr id="47" name="Slide Number Placeholder 12">
            <a:extLst>
              <a:ext uri="{FF2B5EF4-FFF2-40B4-BE49-F238E27FC236}">
                <a16:creationId xmlns:a16="http://schemas.microsoft.com/office/drawing/2014/main" id="{AADFF303-728F-E24C-A200-2BCE11F4C39D}"/>
              </a:ext>
            </a:extLst>
          </p:cNvPr>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26</a:t>
            </a:fld>
            <a:endParaRPr lang="en-US" sz="1050" dirty="0"/>
          </a:p>
        </p:txBody>
      </p:sp>
    </p:spTree>
    <p:extLst>
      <p:ext uri="{BB962C8B-B14F-4D97-AF65-F5344CB8AC3E}">
        <p14:creationId xmlns:p14="http://schemas.microsoft.com/office/powerpoint/2010/main" val="2844769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7533"/>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89903"/>
            <a:ext cx="12219710" cy="538609"/>
          </a:xfrm>
          <a:prstGeom prst="rect">
            <a:avLst/>
          </a:prstGeom>
          <a:solidFill>
            <a:schemeClr val="accent6">
              <a:lumMod val="75000"/>
            </a:schemeClr>
          </a:solidFill>
        </p:spPr>
        <p:txBody>
          <a:bodyPr wrap="square" rtlCol="0">
            <a:spAutoFit/>
          </a:bodyPr>
          <a:lstStyle/>
          <a:p>
            <a:pPr>
              <a:lnSpc>
                <a:spcPts val="3200"/>
              </a:lnSpc>
            </a:pPr>
            <a:r>
              <a:rPr lang="en-US" sz="3600" b="1" dirty="0">
                <a:solidFill>
                  <a:schemeClr val="bg1"/>
                </a:solidFill>
                <a:latin typeface="Bradley Hand ITC" panose="03070402050302030203" pitchFamily="66" charset="0"/>
              </a:rPr>
              <a:t>However, there are several issues with Relational databases</a:t>
            </a:r>
          </a:p>
        </p:txBody>
      </p:sp>
      <p:sp>
        <p:nvSpPr>
          <p:cNvPr id="15" name="Rectangle 14">
            <a:extLst>
              <a:ext uri="{FF2B5EF4-FFF2-40B4-BE49-F238E27FC236}">
                <a16:creationId xmlns:a16="http://schemas.microsoft.com/office/drawing/2014/main" id="{681A4239-F818-4A8B-B313-689493078372}"/>
              </a:ext>
            </a:extLst>
          </p:cNvPr>
          <p:cNvSpPr/>
          <p:nvPr/>
        </p:nvSpPr>
        <p:spPr>
          <a:xfrm>
            <a:off x="2095932" y="1068841"/>
            <a:ext cx="9952074" cy="1785104"/>
          </a:xfrm>
          <a:prstGeom prst="rect">
            <a:avLst/>
          </a:prstGeom>
          <a:solidFill>
            <a:schemeClr val="accent6">
              <a:lumMod val="40000"/>
              <a:lumOff val="60000"/>
            </a:schemeClr>
          </a:solidFill>
          <a:ln>
            <a:solidFill>
              <a:srgbClr val="002A7E"/>
            </a:solidFill>
          </a:ln>
        </p:spPr>
        <p:txBody>
          <a:bodyPr wrap="square">
            <a:spAutoFit/>
          </a:bodyPr>
          <a:lstStyle/>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Changing the data model is difficult, time-consuming and expensive</a:t>
            </a:r>
          </a:p>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Maintenance of database code such as stored procedures is difficult</a:t>
            </a:r>
          </a:p>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Diagnosing performance changes in a database is complex</a:t>
            </a:r>
          </a:p>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Maintaining user roles and privileges is manual and challenging</a:t>
            </a:r>
          </a:p>
        </p:txBody>
      </p:sp>
      <p:sp>
        <p:nvSpPr>
          <p:cNvPr id="3" name="Rounded Rectangle 2">
            <a:extLst>
              <a:ext uri="{FF2B5EF4-FFF2-40B4-BE49-F238E27FC236}">
                <a16:creationId xmlns:a16="http://schemas.microsoft.com/office/drawing/2014/main" id="{F616FE7F-695D-B940-81F4-465352E5579B}"/>
              </a:ext>
            </a:extLst>
          </p:cNvPr>
          <p:cNvSpPr/>
          <p:nvPr/>
        </p:nvSpPr>
        <p:spPr>
          <a:xfrm>
            <a:off x="215762" y="1478508"/>
            <a:ext cx="1880170" cy="965771"/>
          </a:xfrm>
          <a:prstGeom prst="roundRect">
            <a:avLst/>
          </a:prstGeom>
          <a:solidFill>
            <a:schemeClr val="accent6">
              <a:lumMod val="40000"/>
              <a:lumOff val="6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Change Management Complexity</a:t>
            </a:r>
          </a:p>
        </p:txBody>
      </p:sp>
      <p:sp>
        <p:nvSpPr>
          <p:cNvPr id="43" name="Rounded Rectangle 42">
            <a:extLst>
              <a:ext uri="{FF2B5EF4-FFF2-40B4-BE49-F238E27FC236}">
                <a16:creationId xmlns:a16="http://schemas.microsoft.com/office/drawing/2014/main" id="{18CE5265-9A13-3545-A7A2-D8BCF810998F}"/>
              </a:ext>
            </a:extLst>
          </p:cNvPr>
          <p:cNvSpPr/>
          <p:nvPr/>
        </p:nvSpPr>
        <p:spPr>
          <a:xfrm>
            <a:off x="215762" y="2781087"/>
            <a:ext cx="1880170" cy="965771"/>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Business Analytics</a:t>
            </a:r>
          </a:p>
        </p:txBody>
      </p:sp>
      <p:sp>
        <p:nvSpPr>
          <p:cNvPr id="44" name="Rounded Rectangle 43">
            <a:extLst>
              <a:ext uri="{FF2B5EF4-FFF2-40B4-BE49-F238E27FC236}">
                <a16:creationId xmlns:a16="http://schemas.microsoft.com/office/drawing/2014/main" id="{832F9660-77BB-3649-959A-4D95BE51E5DC}"/>
              </a:ext>
            </a:extLst>
          </p:cNvPr>
          <p:cNvSpPr/>
          <p:nvPr/>
        </p:nvSpPr>
        <p:spPr>
          <a:xfrm>
            <a:off x="215762" y="4083666"/>
            <a:ext cx="1880170" cy="965771"/>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Real-world modeling challenges</a:t>
            </a:r>
          </a:p>
        </p:txBody>
      </p:sp>
      <p:sp>
        <p:nvSpPr>
          <p:cNvPr id="45" name="Rounded Rectangle 44">
            <a:extLst>
              <a:ext uri="{FF2B5EF4-FFF2-40B4-BE49-F238E27FC236}">
                <a16:creationId xmlns:a16="http://schemas.microsoft.com/office/drawing/2014/main" id="{BA12A5DD-BAB4-864F-800F-CE77A46F9DCF}"/>
              </a:ext>
            </a:extLst>
          </p:cNvPr>
          <p:cNvSpPr/>
          <p:nvPr/>
        </p:nvSpPr>
        <p:spPr>
          <a:xfrm>
            <a:off x="215762" y="5386245"/>
            <a:ext cx="1880170" cy="965771"/>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Scalability Costs</a:t>
            </a:r>
          </a:p>
        </p:txBody>
      </p:sp>
      <p:sp>
        <p:nvSpPr>
          <p:cNvPr id="47" name="Slide Number Placeholder 12">
            <a:extLst>
              <a:ext uri="{FF2B5EF4-FFF2-40B4-BE49-F238E27FC236}">
                <a16:creationId xmlns:a16="http://schemas.microsoft.com/office/drawing/2014/main" id="{AADFF303-728F-E24C-A200-2BCE11F4C39D}"/>
              </a:ext>
            </a:extLst>
          </p:cNvPr>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27</a:t>
            </a:fld>
            <a:endParaRPr lang="en-US" sz="1050" dirty="0"/>
          </a:p>
        </p:txBody>
      </p:sp>
    </p:spTree>
    <p:extLst>
      <p:ext uri="{BB962C8B-B14F-4D97-AF65-F5344CB8AC3E}">
        <p14:creationId xmlns:p14="http://schemas.microsoft.com/office/powerpoint/2010/main" val="4667105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7533"/>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89903"/>
            <a:ext cx="12219710" cy="538609"/>
          </a:xfrm>
          <a:prstGeom prst="rect">
            <a:avLst/>
          </a:prstGeom>
          <a:solidFill>
            <a:schemeClr val="accent6">
              <a:lumMod val="75000"/>
            </a:schemeClr>
          </a:solidFill>
        </p:spPr>
        <p:txBody>
          <a:bodyPr wrap="square" rtlCol="0">
            <a:spAutoFit/>
          </a:bodyPr>
          <a:lstStyle/>
          <a:p>
            <a:pPr>
              <a:lnSpc>
                <a:spcPts val="3200"/>
              </a:lnSpc>
            </a:pPr>
            <a:r>
              <a:rPr lang="en-US" sz="3600" b="1" dirty="0">
                <a:solidFill>
                  <a:schemeClr val="bg1"/>
                </a:solidFill>
                <a:latin typeface="Bradley Hand ITC" panose="03070402050302030203" pitchFamily="66" charset="0"/>
              </a:rPr>
              <a:t>However, there are several issues with Relational databases</a:t>
            </a:r>
          </a:p>
        </p:txBody>
      </p:sp>
      <p:sp>
        <p:nvSpPr>
          <p:cNvPr id="15" name="Rectangle 14">
            <a:extLst>
              <a:ext uri="{FF2B5EF4-FFF2-40B4-BE49-F238E27FC236}">
                <a16:creationId xmlns:a16="http://schemas.microsoft.com/office/drawing/2014/main" id="{681A4239-F818-4A8B-B313-689493078372}"/>
              </a:ext>
            </a:extLst>
          </p:cNvPr>
          <p:cNvSpPr/>
          <p:nvPr/>
        </p:nvSpPr>
        <p:spPr>
          <a:xfrm>
            <a:off x="2095932" y="2371420"/>
            <a:ext cx="9952074" cy="1785104"/>
          </a:xfrm>
          <a:prstGeom prst="rect">
            <a:avLst/>
          </a:prstGeom>
          <a:solidFill>
            <a:schemeClr val="accent6">
              <a:lumMod val="40000"/>
              <a:lumOff val="60000"/>
            </a:schemeClr>
          </a:solidFill>
          <a:ln>
            <a:solidFill>
              <a:srgbClr val="002A7E"/>
            </a:solidFill>
          </a:ln>
        </p:spPr>
        <p:txBody>
          <a:bodyPr wrap="square">
            <a:spAutoFit/>
          </a:bodyPr>
          <a:lstStyle/>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Data needed for analytics is distributed across multiple databases</a:t>
            </a:r>
          </a:p>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Often data from these multiple databases cannot be combined easily</a:t>
            </a:r>
          </a:p>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Lack of uniform naming standards or definitions of data across multiple databases</a:t>
            </a:r>
          </a:p>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Many advanced analytical tools are not integrated well with the DBMS</a:t>
            </a:r>
          </a:p>
        </p:txBody>
      </p:sp>
      <p:sp>
        <p:nvSpPr>
          <p:cNvPr id="3" name="Rounded Rectangle 2">
            <a:extLst>
              <a:ext uri="{FF2B5EF4-FFF2-40B4-BE49-F238E27FC236}">
                <a16:creationId xmlns:a16="http://schemas.microsoft.com/office/drawing/2014/main" id="{F616FE7F-695D-B940-81F4-465352E5579B}"/>
              </a:ext>
            </a:extLst>
          </p:cNvPr>
          <p:cNvSpPr/>
          <p:nvPr/>
        </p:nvSpPr>
        <p:spPr>
          <a:xfrm>
            <a:off x="215762" y="1478508"/>
            <a:ext cx="1880170" cy="965771"/>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Change Management Complexity</a:t>
            </a:r>
          </a:p>
        </p:txBody>
      </p:sp>
      <p:sp>
        <p:nvSpPr>
          <p:cNvPr id="43" name="Rounded Rectangle 42">
            <a:extLst>
              <a:ext uri="{FF2B5EF4-FFF2-40B4-BE49-F238E27FC236}">
                <a16:creationId xmlns:a16="http://schemas.microsoft.com/office/drawing/2014/main" id="{18CE5265-9A13-3545-A7A2-D8BCF810998F}"/>
              </a:ext>
            </a:extLst>
          </p:cNvPr>
          <p:cNvSpPr/>
          <p:nvPr/>
        </p:nvSpPr>
        <p:spPr>
          <a:xfrm>
            <a:off x="215762" y="2774334"/>
            <a:ext cx="1880170" cy="965771"/>
          </a:xfrm>
          <a:prstGeom prst="roundRect">
            <a:avLst/>
          </a:prstGeom>
          <a:solidFill>
            <a:schemeClr val="accent6">
              <a:lumMod val="40000"/>
              <a:lumOff val="6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Business Analytics</a:t>
            </a:r>
          </a:p>
        </p:txBody>
      </p:sp>
      <p:sp>
        <p:nvSpPr>
          <p:cNvPr id="44" name="Rounded Rectangle 43">
            <a:extLst>
              <a:ext uri="{FF2B5EF4-FFF2-40B4-BE49-F238E27FC236}">
                <a16:creationId xmlns:a16="http://schemas.microsoft.com/office/drawing/2014/main" id="{832F9660-77BB-3649-959A-4D95BE51E5DC}"/>
              </a:ext>
            </a:extLst>
          </p:cNvPr>
          <p:cNvSpPr/>
          <p:nvPr/>
        </p:nvSpPr>
        <p:spPr>
          <a:xfrm>
            <a:off x="215762" y="4083666"/>
            <a:ext cx="1880170" cy="965771"/>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Real-world modeling challenges</a:t>
            </a:r>
          </a:p>
        </p:txBody>
      </p:sp>
      <p:sp>
        <p:nvSpPr>
          <p:cNvPr id="45" name="Rounded Rectangle 44">
            <a:extLst>
              <a:ext uri="{FF2B5EF4-FFF2-40B4-BE49-F238E27FC236}">
                <a16:creationId xmlns:a16="http://schemas.microsoft.com/office/drawing/2014/main" id="{BA12A5DD-BAB4-864F-800F-CE77A46F9DCF}"/>
              </a:ext>
            </a:extLst>
          </p:cNvPr>
          <p:cNvSpPr/>
          <p:nvPr/>
        </p:nvSpPr>
        <p:spPr>
          <a:xfrm>
            <a:off x="215762" y="5386245"/>
            <a:ext cx="1880170" cy="965771"/>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Scalability Costs</a:t>
            </a:r>
          </a:p>
        </p:txBody>
      </p:sp>
      <p:sp>
        <p:nvSpPr>
          <p:cNvPr id="47" name="Slide Number Placeholder 12">
            <a:extLst>
              <a:ext uri="{FF2B5EF4-FFF2-40B4-BE49-F238E27FC236}">
                <a16:creationId xmlns:a16="http://schemas.microsoft.com/office/drawing/2014/main" id="{AADFF303-728F-E24C-A200-2BCE11F4C39D}"/>
              </a:ext>
            </a:extLst>
          </p:cNvPr>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28</a:t>
            </a:fld>
            <a:endParaRPr lang="en-US" sz="1050" dirty="0"/>
          </a:p>
        </p:txBody>
      </p:sp>
    </p:spTree>
    <p:extLst>
      <p:ext uri="{BB962C8B-B14F-4D97-AF65-F5344CB8AC3E}">
        <p14:creationId xmlns:p14="http://schemas.microsoft.com/office/powerpoint/2010/main" val="1175644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7533"/>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89903"/>
            <a:ext cx="12219710" cy="538609"/>
          </a:xfrm>
          <a:prstGeom prst="rect">
            <a:avLst/>
          </a:prstGeom>
          <a:solidFill>
            <a:schemeClr val="accent6">
              <a:lumMod val="75000"/>
            </a:schemeClr>
          </a:solidFill>
        </p:spPr>
        <p:txBody>
          <a:bodyPr wrap="square" rtlCol="0">
            <a:spAutoFit/>
          </a:bodyPr>
          <a:lstStyle/>
          <a:p>
            <a:pPr>
              <a:lnSpc>
                <a:spcPts val="3200"/>
              </a:lnSpc>
            </a:pPr>
            <a:r>
              <a:rPr lang="en-US" sz="3600" b="1" dirty="0">
                <a:solidFill>
                  <a:schemeClr val="bg1"/>
                </a:solidFill>
                <a:latin typeface="Bradley Hand ITC" panose="03070402050302030203" pitchFamily="66" charset="0"/>
              </a:rPr>
              <a:t>However, there are several issues with Relational databases</a:t>
            </a:r>
          </a:p>
        </p:txBody>
      </p:sp>
      <p:sp>
        <p:nvSpPr>
          <p:cNvPr id="15" name="Rectangle 14">
            <a:extLst>
              <a:ext uri="{FF2B5EF4-FFF2-40B4-BE49-F238E27FC236}">
                <a16:creationId xmlns:a16="http://schemas.microsoft.com/office/drawing/2014/main" id="{681A4239-F818-4A8B-B313-689493078372}"/>
              </a:ext>
            </a:extLst>
          </p:cNvPr>
          <p:cNvSpPr/>
          <p:nvPr/>
        </p:nvSpPr>
        <p:spPr>
          <a:xfrm>
            <a:off x="2095932" y="3443166"/>
            <a:ext cx="9952074" cy="2246769"/>
          </a:xfrm>
          <a:prstGeom prst="rect">
            <a:avLst/>
          </a:prstGeom>
          <a:solidFill>
            <a:schemeClr val="accent6">
              <a:lumMod val="40000"/>
              <a:lumOff val="60000"/>
            </a:schemeClr>
          </a:solidFill>
          <a:ln>
            <a:solidFill>
              <a:srgbClr val="002A7E"/>
            </a:solidFill>
          </a:ln>
        </p:spPr>
        <p:txBody>
          <a:bodyPr wrap="square">
            <a:spAutoFit/>
          </a:bodyPr>
          <a:lstStyle/>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Limited data types – an issue for text, video, audio, location data</a:t>
            </a:r>
          </a:p>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Entities artificially separate “data” from “behavior”</a:t>
            </a:r>
          </a:p>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Real-world scenarios such as graphs and inheritance difficult to model</a:t>
            </a:r>
          </a:p>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Difficult to represent “semantics” of relationships</a:t>
            </a:r>
          </a:p>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Difficult to deal with “streaming” data</a:t>
            </a:r>
          </a:p>
        </p:txBody>
      </p:sp>
      <p:sp>
        <p:nvSpPr>
          <p:cNvPr id="3" name="Rounded Rectangle 2">
            <a:extLst>
              <a:ext uri="{FF2B5EF4-FFF2-40B4-BE49-F238E27FC236}">
                <a16:creationId xmlns:a16="http://schemas.microsoft.com/office/drawing/2014/main" id="{F616FE7F-695D-B940-81F4-465352E5579B}"/>
              </a:ext>
            </a:extLst>
          </p:cNvPr>
          <p:cNvSpPr/>
          <p:nvPr/>
        </p:nvSpPr>
        <p:spPr>
          <a:xfrm>
            <a:off x="215762" y="1478508"/>
            <a:ext cx="1880170" cy="965771"/>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Change Management Complexity</a:t>
            </a:r>
          </a:p>
        </p:txBody>
      </p:sp>
      <p:sp>
        <p:nvSpPr>
          <p:cNvPr id="43" name="Rounded Rectangle 42">
            <a:extLst>
              <a:ext uri="{FF2B5EF4-FFF2-40B4-BE49-F238E27FC236}">
                <a16:creationId xmlns:a16="http://schemas.microsoft.com/office/drawing/2014/main" id="{18CE5265-9A13-3545-A7A2-D8BCF810998F}"/>
              </a:ext>
            </a:extLst>
          </p:cNvPr>
          <p:cNvSpPr/>
          <p:nvPr/>
        </p:nvSpPr>
        <p:spPr>
          <a:xfrm>
            <a:off x="215762" y="2781087"/>
            <a:ext cx="1880170" cy="965771"/>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Business Analytics</a:t>
            </a:r>
          </a:p>
        </p:txBody>
      </p:sp>
      <p:sp>
        <p:nvSpPr>
          <p:cNvPr id="44" name="Rounded Rectangle 43">
            <a:extLst>
              <a:ext uri="{FF2B5EF4-FFF2-40B4-BE49-F238E27FC236}">
                <a16:creationId xmlns:a16="http://schemas.microsoft.com/office/drawing/2014/main" id="{832F9660-77BB-3649-959A-4D95BE51E5DC}"/>
              </a:ext>
            </a:extLst>
          </p:cNvPr>
          <p:cNvSpPr/>
          <p:nvPr/>
        </p:nvSpPr>
        <p:spPr>
          <a:xfrm>
            <a:off x="215762" y="4083666"/>
            <a:ext cx="1880170" cy="965771"/>
          </a:xfrm>
          <a:prstGeom prst="roundRect">
            <a:avLst/>
          </a:prstGeom>
          <a:solidFill>
            <a:schemeClr val="accent6">
              <a:lumMod val="40000"/>
              <a:lumOff val="6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Real-world modeling challenges</a:t>
            </a:r>
          </a:p>
        </p:txBody>
      </p:sp>
      <p:sp>
        <p:nvSpPr>
          <p:cNvPr id="45" name="Rounded Rectangle 44">
            <a:extLst>
              <a:ext uri="{FF2B5EF4-FFF2-40B4-BE49-F238E27FC236}">
                <a16:creationId xmlns:a16="http://schemas.microsoft.com/office/drawing/2014/main" id="{BA12A5DD-BAB4-864F-800F-CE77A46F9DCF}"/>
              </a:ext>
            </a:extLst>
          </p:cNvPr>
          <p:cNvSpPr/>
          <p:nvPr/>
        </p:nvSpPr>
        <p:spPr>
          <a:xfrm>
            <a:off x="215762" y="5386245"/>
            <a:ext cx="1880170" cy="965771"/>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Scalability Costs</a:t>
            </a:r>
          </a:p>
        </p:txBody>
      </p:sp>
      <p:sp>
        <p:nvSpPr>
          <p:cNvPr id="47" name="Slide Number Placeholder 12">
            <a:extLst>
              <a:ext uri="{FF2B5EF4-FFF2-40B4-BE49-F238E27FC236}">
                <a16:creationId xmlns:a16="http://schemas.microsoft.com/office/drawing/2014/main" id="{AADFF303-728F-E24C-A200-2BCE11F4C39D}"/>
              </a:ext>
            </a:extLst>
          </p:cNvPr>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29</a:t>
            </a:fld>
            <a:endParaRPr lang="en-US" sz="1050" dirty="0"/>
          </a:p>
        </p:txBody>
      </p:sp>
    </p:spTree>
    <p:extLst>
      <p:ext uri="{BB962C8B-B14F-4D97-AF65-F5344CB8AC3E}">
        <p14:creationId xmlns:p14="http://schemas.microsoft.com/office/powerpoint/2010/main" val="4035972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87488"/>
            <a:ext cx="12192000" cy="2309529"/>
          </a:xfrm>
          <a:prstGeom prst="rect">
            <a:avLst/>
          </a:prstGeom>
          <a:solidFill>
            <a:schemeClr val="accent6">
              <a:lumMod val="75000"/>
            </a:schemeClr>
          </a:solidFill>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accent6">
                  <a:lumMod val="75000"/>
                </a:schemeClr>
              </a:solidFill>
            </a:endParaRPr>
          </a:p>
        </p:txBody>
      </p:sp>
      <p:sp>
        <p:nvSpPr>
          <p:cNvPr id="5" name="Content Placeholder 5"/>
          <p:cNvSpPr>
            <a:spLocks noGrp="1"/>
          </p:cNvSpPr>
          <p:nvPr>
            <p:ph idx="1"/>
          </p:nvPr>
        </p:nvSpPr>
        <p:spPr>
          <a:xfrm>
            <a:off x="0" y="2522613"/>
            <a:ext cx="12192000" cy="1844435"/>
          </a:xfrm>
        </p:spPr>
        <p:txBody>
          <a:bodyPr>
            <a:noAutofit/>
          </a:bodyPr>
          <a:lstStyle/>
          <a:p>
            <a:pPr marL="0" indent="0" algn="ctr">
              <a:lnSpc>
                <a:spcPct val="100000"/>
              </a:lnSpc>
              <a:spcBef>
                <a:spcPts val="0"/>
              </a:spcBef>
              <a:buNone/>
            </a:pPr>
            <a:r>
              <a:rPr lang="en-US" sz="5400" b="1" dirty="0">
                <a:solidFill>
                  <a:schemeClr val="bg1"/>
                </a:solidFill>
                <a:latin typeface="Arial" panose="020B0604020202020204" pitchFamily="34" charset="0"/>
                <a:cs typeface="Arial" panose="020B0604020202020204" pitchFamily="34" charset="0"/>
              </a:rPr>
              <a:t>What questions may I answer before we begin …</a:t>
            </a:r>
            <a:endParaRPr lang="en-US" sz="4400" b="1" dirty="0">
              <a:solidFill>
                <a:schemeClr val="bg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BBADDD1-82C6-4B00-9CEB-96CAA9FA3095}"/>
              </a:ext>
            </a:extLst>
          </p:cNvPr>
          <p:cNvSpPr txBox="1"/>
          <p:nvPr/>
        </p:nvSpPr>
        <p:spPr>
          <a:xfrm>
            <a:off x="540633" y="4615425"/>
            <a:ext cx="11110734" cy="923330"/>
          </a:xfrm>
          <a:prstGeom prst="rect">
            <a:avLst/>
          </a:prstGeom>
          <a:noFill/>
          <a:ln w="28575">
            <a:noFill/>
          </a:ln>
        </p:spPr>
        <p:txBody>
          <a:bodyPr wrap="none" rtlCol="0">
            <a:spAutoFit/>
          </a:bodyPr>
          <a:lstStyle/>
          <a:p>
            <a:r>
              <a:rPr lang="en-US" sz="5400" b="1" dirty="0">
                <a:solidFill>
                  <a:schemeClr val="accent6">
                    <a:lumMod val="75000"/>
                  </a:schemeClr>
                </a:solidFill>
                <a:latin typeface="Arial" panose="020B0604020202020204" pitchFamily="34" charset="0"/>
                <a:cs typeface="Arial" panose="020B0604020202020204" pitchFamily="34" charset="0"/>
              </a:rPr>
              <a:t>All questions are good questions</a:t>
            </a:r>
          </a:p>
        </p:txBody>
      </p:sp>
    </p:spTree>
    <p:extLst>
      <p:ext uri="{BB962C8B-B14F-4D97-AF65-F5344CB8AC3E}">
        <p14:creationId xmlns:p14="http://schemas.microsoft.com/office/powerpoint/2010/main" val="980838714"/>
      </p:ext>
    </p:extLst>
  </p:cSld>
  <p:clrMapOvr>
    <a:masterClrMapping/>
  </p:clrMapOvr>
  <mc:AlternateContent xmlns:mc="http://schemas.openxmlformats.org/markup-compatibility/2006" xmlns:p14="http://schemas.microsoft.com/office/powerpoint/2010/main">
    <mc:Choice Requires="p14">
      <p:transition spd="slow" p14:dur="2000" advTm="3448"/>
    </mc:Choice>
    <mc:Fallback xmlns="">
      <p:transition spd="slow" advTm="3448"/>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7533"/>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89903"/>
            <a:ext cx="12219710" cy="538609"/>
          </a:xfrm>
          <a:prstGeom prst="rect">
            <a:avLst/>
          </a:prstGeom>
          <a:solidFill>
            <a:schemeClr val="accent6">
              <a:lumMod val="75000"/>
            </a:schemeClr>
          </a:solidFill>
        </p:spPr>
        <p:txBody>
          <a:bodyPr wrap="square" rtlCol="0">
            <a:spAutoFit/>
          </a:bodyPr>
          <a:lstStyle/>
          <a:p>
            <a:pPr>
              <a:lnSpc>
                <a:spcPts val="3200"/>
              </a:lnSpc>
            </a:pPr>
            <a:r>
              <a:rPr lang="en-US" sz="3600" b="1" dirty="0">
                <a:solidFill>
                  <a:schemeClr val="bg1"/>
                </a:solidFill>
                <a:latin typeface="Bradley Hand ITC" panose="03070402050302030203" pitchFamily="66" charset="0"/>
              </a:rPr>
              <a:t>However, there are several issues with Relational databases</a:t>
            </a:r>
          </a:p>
        </p:txBody>
      </p:sp>
      <p:sp>
        <p:nvSpPr>
          <p:cNvPr id="15" name="Rectangle 14">
            <a:extLst>
              <a:ext uri="{FF2B5EF4-FFF2-40B4-BE49-F238E27FC236}">
                <a16:creationId xmlns:a16="http://schemas.microsoft.com/office/drawing/2014/main" id="{681A4239-F818-4A8B-B313-689493078372}"/>
              </a:ext>
            </a:extLst>
          </p:cNvPr>
          <p:cNvSpPr/>
          <p:nvPr/>
        </p:nvSpPr>
        <p:spPr>
          <a:xfrm>
            <a:off x="2095932" y="5207410"/>
            <a:ext cx="9952074" cy="1323439"/>
          </a:xfrm>
          <a:prstGeom prst="rect">
            <a:avLst/>
          </a:prstGeom>
          <a:solidFill>
            <a:schemeClr val="accent6">
              <a:lumMod val="40000"/>
              <a:lumOff val="60000"/>
            </a:schemeClr>
          </a:solidFill>
          <a:ln>
            <a:solidFill>
              <a:srgbClr val="002A7E"/>
            </a:solidFill>
          </a:ln>
        </p:spPr>
        <p:txBody>
          <a:bodyPr wrap="square">
            <a:spAutoFit/>
          </a:bodyPr>
          <a:lstStyle/>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Commercial products are expensive with increasing annual costs</a:t>
            </a:r>
          </a:p>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Highly skilled labor required for maintenance</a:t>
            </a:r>
          </a:p>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Expensive hardware infrastructure for high performance</a:t>
            </a:r>
          </a:p>
        </p:txBody>
      </p:sp>
      <p:sp>
        <p:nvSpPr>
          <p:cNvPr id="3" name="Rounded Rectangle 2">
            <a:extLst>
              <a:ext uri="{FF2B5EF4-FFF2-40B4-BE49-F238E27FC236}">
                <a16:creationId xmlns:a16="http://schemas.microsoft.com/office/drawing/2014/main" id="{F616FE7F-695D-B940-81F4-465352E5579B}"/>
              </a:ext>
            </a:extLst>
          </p:cNvPr>
          <p:cNvSpPr/>
          <p:nvPr/>
        </p:nvSpPr>
        <p:spPr>
          <a:xfrm>
            <a:off x="215762" y="1478508"/>
            <a:ext cx="1880170" cy="965771"/>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Change Management Complexity</a:t>
            </a:r>
          </a:p>
        </p:txBody>
      </p:sp>
      <p:sp>
        <p:nvSpPr>
          <p:cNvPr id="43" name="Rounded Rectangle 42">
            <a:extLst>
              <a:ext uri="{FF2B5EF4-FFF2-40B4-BE49-F238E27FC236}">
                <a16:creationId xmlns:a16="http://schemas.microsoft.com/office/drawing/2014/main" id="{18CE5265-9A13-3545-A7A2-D8BCF810998F}"/>
              </a:ext>
            </a:extLst>
          </p:cNvPr>
          <p:cNvSpPr/>
          <p:nvPr/>
        </p:nvSpPr>
        <p:spPr>
          <a:xfrm>
            <a:off x="215762" y="2781087"/>
            <a:ext cx="1880170" cy="965771"/>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Business Analytics</a:t>
            </a:r>
          </a:p>
        </p:txBody>
      </p:sp>
      <p:sp>
        <p:nvSpPr>
          <p:cNvPr id="44" name="Rounded Rectangle 43">
            <a:extLst>
              <a:ext uri="{FF2B5EF4-FFF2-40B4-BE49-F238E27FC236}">
                <a16:creationId xmlns:a16="http://schemas.microsoft.com/office/drawing/2014/main" id="{832F9660-77BB-3649-959A-4D95BE51E5DC}"/>
              </a:ext>
            </a:extLst>
          </p:cNvPr>
          <p:cNvSpPr/>
          <p:nvPr/>
        </p:nvSpPr>
        <p:spPr>
          <a:xfrm>
            <a:off x="215762" y="4083666"/>
            <a:ext cx="1880170" cy="965771"/>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Real-world modeling challenges</a:t>
            </a:r>
          </a:p>
        </p:txBody>
      </p:sp>
      <p:sp>
        <p:nvSpPr>
          <p:cNvPr id="45" name="Rounded Rectangle 44">
            <a:extLst>
              <a:ext uri="{FF2B5EF4-FFF2-40B4-BE49-F238E27FC236}">
                <a16:creationId xmlns:a16="http://schemas.microsoft.com/office/drawing/2014/main" id="{BA12A5DD-BAB4-864F-800F-CE77A46F9DCF}"/>
              </a:ext>
            </a:extLst>
          </p:cNvPr>
          <p:cNvSpPr/>
          <p:nvPr/>
        </p:nvSpPr>
        <p:spPr>
          <a:xfrm>
            <a:off x="215762" y="5386245"/>
            <a:ext cx="1880170" cy="965771"/>
          </a:xfrm>
          <a:prstGeom prst="roundRect">
            <a:avLst/>
          </a:prstGeom>
          <a:solidFill>
            <a:schemeClr val="accent6">
              <a:lumMod val="40000"/>
              <a:lumOff val="6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Scalability Costs</a:t>
            </a:r>
          </a:p>
        </p:txBody>
      </p:sp>
      <p:sp>
        <p:nvSpPr>
          <p:cNvPr id="47" name="Slide Number Placeholder 12">
            <a:extLst>
              <a:ext uri="{FF2B5EF4-FFF2-40B4-BE49-F238E27FC236}">
                <a16:creationId xmlns:a16="http://schemas.microsoft.com/office/drawing/2014/main" id="{AADFF303-728F-E24C-A200-2BCE11F4C39D}"/>
              </a:ext>
            </a:extLst>
          </p:cNvPr>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30</a:t>
            </a:fld>
            <a:endParaRPr lang="en-US" sz="1050" dirty="0"/>
          </a:p>
        </p:txBody>
      </p:sp>
    </p:spTree>
    <p:extLst>
      <p:ext uri="{BB962C8B-B14F-4D97-AF65-F5344CB8AC3E}">
        <p14:creationId xmlns:p14="http://schemas.microsoft.com/office/powerpoint/2010/main" val="18557538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74236"/>
            <a:ext cx="12192000" cy="2309529"/>
          </a:xfrm>
          <a:prstGeom prst="rect">
            <a:avLst/>
          </a:prstGeom>
          <a:solidFill>
            <a:schemeClr val="accent6">
              <a:lumMod val="75000"/>
            </a:schemeClr>
          </a:solidFill>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sp>
        <p:nvSpPr>
          <p:cNvPr id="5" name="Content Placeholder 5"/>
          <p:cNvSpPr>
            <a:spLocks noGrp="1"/>
          </p:cNvSpPr>
          <p:nvPr>
            <p:ph idx="1"/>
          </p:nvPr>
        </p:nvSpPr>
        <p:spPr>
          <a:xfrm>
            <a:off x="0" y="2522613"/>
            <a:ext cx="12192000" cy="1844435"/>
          </a:xfrm>
          <a:solidFill>
            <a:schemeClr val="accent6">
              <a:lumMod val="75000"/>
            </a:schemeClr>
          </a:solidFill>
        </p:spPr>
        <p:txBody>
          <a:bodyPr>
            <a:noAutofit/>
          </a:bodyPr>
          <a:lstStyle/>
          <a:p>
            <a:pPr marL="0" indent="0" algn="ctr">
              <a:lnSpc>
                <a:spcPct val="100000"/>
              </a:lnSpc>
              <a:spcBef>
                <a:spcPts val="0"/>
              </a:spcBef>
              <a:buNone/>
            </a:pPr>
            <a:r>
              <a:rPr lang="en-US" sz="5400" b="1" dirty="0">
                <a:solidFill>
                  <a:srgbClr val="FFFF00"/>
                </a:solidFill>
                <a:latin typeface="Arial" panose="020B0604020202020204" pitchFamily="34" charset="0"/>
                <a:cs typeface="Arial" panose="020B0604020202020204" pitchFamily="34" charset="0"/>
              </a:rPr>
              <a:t>What are potential solutions to the issues with relational database?</a:t>
            </a:r>
            <a:endParaRPr lang="en-US" sz="4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52199"/>
      </p:ext>
    </p:extLst>
  </p:cSld>
  <p:clrMapOvr>
    <a:masterClrMapping/>
  </p:clrMapOvr>
  <mc:AlternateContent xmlns:mc="http://schemas.openxmlformats.org/markup-compatibility/2006" xmlns:p14="http://schemas.microsoft.com/office/powerpoint/2010/main">
    <mc:Choice Requires="p14">
      <p:transition spd="slow" p14:dur="2000" advTm="3448"/>
    </mc:Choice>
    <mc:Fallback xmlns="">
      <p:transition spd="slow" advTm="3448"/>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58722"/>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551092"/>
            <a:ext cx="12219710" cy="538609"/>
          </a:xfrm>
          <a:prstGeom prst="rect">
            <a:avLst/>
          </a:prstGeom>
          <a:solidFill>
            <a:schemeClr val="accent6">
              <a:lumMod val="75000"/>
            </a:schemeClr>
          </a:solidFill>
        </p:spPr>
        <p:txBody>
          <a:bodyPr wrap="square" rtlCol="0">
            <a:spAutoFit/>
          </a:bodyPr>
          <a:lstStyle/>
          <a:p>
            <a:pPr>
              <a:lnSpc>
                <a:spcPts val="3200"/>
              </a:lnSpc>
            </a:pPr>
            <a:r>
              <a:rPr lang="en-US" sz="3600" b="1" dirty="0">
                <a:solidFill>
                  <a:schemeClr val="bg1"/>
                </a:solidFill>
                <a:latin typeface="Bradley Hand ITC" panose="03070402050302030203" pitchFamily="66" charset="0"/>
              </a:rPr>
              <a:t>Potential Solutions to issues</a:t>
            </a:r>
          </a:p>
        </p:txBody>
      </p:sp>
      <p:sp>
        <p:nvSpPr>
          <p:cNvPr id="47" name="Slide Number Placeholder 12">
            <a:extLst>
              <a:ext uri="{FF2B5EF4-FFF2-40B4-BE49-F238E27FC236}">
                <a16:creationId xmlns:a16="http://schemas.microsoft.com/office/drawing/2014/main" id="{AADFF303-728F-E24C-A200-2BCE11F4C39D}"/>
              </a:ext>
            </a:extLst>
          </p:cNvPr>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32</a:t>
            </a:fld>
            <a:endParaRPr lang="en-US" sz="1050" dirty="0"/>
          </a:p>
        </p:txBody>
      </p:sp>
      <p:grpSp>
        <p:nvGrpSpPr>
          <p:cNvPr id="4" name="Group 3">
            <a:extLst>
              <a:ext uri="{FF2B5EF4-FFF2-40B4-BE49-F238E27FC236}">
                <a16:creationId xmlns:a16="http://schemas.microsoft.com/office/drawing/2014/main" id="{1392332A-C23B-6041-ACE3-E2B6D285F248}"/>
              </a:ext>
            </a:extLst>
          </p:cNvPr>
          <p:cNvGrpSpPr/>
          <p:nvPr/>
        </p:nvGrpSpPr>
        <p:grpSpPr>
          <a:xfrm>
            <a:off x="943512" y="1478508"/>
            <a:ext cx="10304976" cy="4873508"/>
            <a:chOff x="215762" y="1478508"/>
            <a:chExt cx="10304976" cy="4873508"/>
          </a:xfrm>
        </p:grpSpPr>
        <p:sp>
          <p:nvSpPr>
            <p:cNvPr id="15" name="Rectangle 14">
              <a:extLst>
                <a:ext uri="{FF2B5EF4-FFF2-40B4-BE49-F238E27FC236}">
                  <a16:creationId xmlns:a16="http://schemas.microsoft.com/office/drawing/2014/main" id="{681A4239-F818-4A8B-B313-689493078372}"/>
                </a:ext>
              </a:extLst>
            </p:cNvPr>
            <p:cNvSpPr/>
            <p:nvPr/>
          </p:nvSpPr>
          <p:spPr>
            <a:xfrm>
              <a:off x="3955550" y="1530506"/>
              <a:ext cx="6565188" cy="861774"/>
            </a:xfrm>
            <a:prstGeom prst="rect">
              <a:avLst/>
            </a:prstGeom>
            <a:solidFill>
              <a:schemeClr val="accent1">
                <a:lumMod val="20000"/>
                <a:lumOff val="80000"/>
              </a:schemeClr>
            </a:solidFill>
            <a:ln>
              <a:solidFill>
                <a:srgbClr val="002A7E"/>
              </a:solidFill>
            </a:ln>
          </p:spPr>
          <p:txBody>
            <a:bodyPr wrap="square">
              <a:spAutoFit/>
            </a:bodyPr>
            <a:lstStyle/>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NoSQL, Schema less databases</a:t>
              </a:r>
            </a:p>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Key-value pairs</a:t>
              </a:r>
            </a:p>
          </p:txBody>
        </p:sp>
        <p:sp>
          <p:nvSpPr>
            <p:cNvPr id="3" name="Rounded Rectangle 2">
              <a:extLst>
                <a:ext uri="{FF2B5EF4-FFF2-40B4-BE49-F238E27FC236}">
                  <a16:creationId xmlns:a16="http://schemas.microsoft.com/office/drawing/2014/main" id="{F616FE7F-695D-B940-81F4-465352E5579B}"/>
                </a:ext>
              </a:extLst>
            </p:cNvPr>
            <p:cNvSpPr/>
            <p:nvPr/>
          </p:nvSpPr>
          <p:spPr>
            <a:xfrm>
              <a:off x="215762" y="1478508"/>
              <a:ext cx="1880170" cy="965771"/>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Change Management Complexity</a:t>
              </a:r>
            </a:p>
          </p:txBody>
        </p:sp>
        <p:sp>
          <p:nvSpPr>
            <p:cNvPr id="43" name="Rounded Rectangle 42">
              <a:extLst>
                <a:ext uri="{FF2B5EF4-FFF2-40B4-BE49-F238E27FC236}">
                  <a16:creationId xmlns:a16="http://schemas.microsoft.com/office/drawing/2014/main" id="{18CE5265-9A13-3545-A7A2-D8BCF810998F}"/>
                </a:ext>
              </a:extLst>
            </p:cNvPr>
            <p:cNvSpPr/>
            <p:nvPr/>
          </p:nvSpPr>
          <p:spPr>
            <a:xfrm>
              <a:off x="215762" y="2781087"/>
              <a:ext cx="1880170" cy="965771"/>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Business Analytics</a:t>
              </a:r>
            </a:p>
          </p:txBody>
        </p:sp>
        <p:sp>
          <p:nvSpPr>
            <p:cNvPr id="44" name="Rounded Rectangle 43">
              <a:extLst>
                <a:ext uri="{FF2B5EF4-FFF2-40B4-BE49-F238E27FC236}">
                  <a16:creationId xmlns:a16="http://schemas.microsoft.com/office/drawing/2014/main" id="{832F9660-77BB-3649-959A-4D95BE51E5DC}"/>
                </a:ext>
              </a:extLst>
            </p:cNvPr>
            <p:cNvSpPr/>
            <p:nvPr/>
          </p:nvSpPr>
          <p:spPr>
            <a:xfrm>
              <a:off x="215762" y="4083666"/>
              <a:ext cx="1880170" cy="965771"/>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Real-world modeling challenges</a:t>
              </a:r>
            </a:p>
          </p:txBody>
        </p:sp>
        <p:sp>
          <p:nvSpPr>
            <p:cNvPr id="45" name="Rounded Rectangle 44">
              <a:extLst>
                <a:ext uri="{FF2B5EF4-FFF2-40B4-BE49-F238E27FC236}">
                  <a16:creationId xmlns:a16="http://schemas.microsoft.com/office/drawing/2014/main" id="{BA12A5DD-BAB4-864F-800F-CE77A46F9DCF}"/>
                </a:ext>
              </a:extLst>
            </p:cNvPr>
            <p:cNvSpPr/>
            <p:nvPr/>
          </p:nvSpPr>
          <p:spPr>
            <a:xfrm>
              <a:off x="215762" y="5386245"/>
              <a:ext cx="1880170" cy="965771"/>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Scalability Costs</a:t>
              </a:r>
            </a:p>
          </p:txBody>
        </p:sp>
        <p:sp>
          <p:nvSpPr>
            <p:cNvPr id="10" name="Rectangle 9">
              <a:extLst>
                <a:ext uri="{FF2B5EF4-FFF2-40B4-BE49-F238E27FC236}">
                  <a16:creationId xmlns:a16="http://schemas.microsoft.com/office/drawing/2014/main" id="{F2F8DE5D-2A11-DE48-A9F6-76F93A506ABF}"/>
                </a:ext>
              </a:extLst>
            </p:cNvPr>
            <p:cNvSpPr/>
            <p:nvPr/>
          </p:nvSpPr>
          <p:spPr>
            <a:xfrm>
              <a:off x="3955550" y="2833085"/>
              <a:ext cx="6565188" cy="861774"/>
            </a:xfrm>
            <a:prstGeom prst="rect">
              <a:avLst/>
            </a:prstGeom>
            <a:solidFill>
              <a:schemeClr val="accent1">
                <a:lumMod val="20000"/>
                <a:lumOff val="80000"/>
              </a:schemeClr>
            </a:solidFill>
            <a:ln>
              <a:solidFill>
                <a:srgbClr val="002A7E"/>
              </a:solidFill>
            </a:ln>
          </p:spPr>
          <p:txBody>
            <a:bodyPr wrap="square">
              <a:spAutoFit/>
            </a:bodyPr>
            <a:lstStyle/>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Data warehousing</a:t>
              </a:r>
            </a:p>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Relational Online Analytical Processing</a:t>
              </a:r>
            </a:p>
          </p:txBody>
        </p:sp>
        <p:sp>
          <p:nvSpPr>
            <p:cNvPr id="11" name="Rectangle 10">
              <a:extLst>
                <a:ext uri="{FF2B5EF4-FFF2-40B4-BE49-F238E27FC236}">
                  <a16:creationId xmlns:a16="http://schemas.microsoft.com/office/drawing/2014/main" id="{56A6F8C1-CD54-3746-9955-854D99FE1AC7}"/>
                </a:ext>
              </a:extLst>
            </p:cNvPr>
            <p:cNvSpPr/>
            <p:nvPr/>
          </p:nvSpPr>
          <p:spPr>
            <a:xfrm>
              <a:off x="3955550" y="3904831"/>
              <a:ext cx="6565188" cy="1323439"/>
            </a:xfrm>
            <a:prstGeom prst="rect">
              <a:avLst/>
            </a:prstGeom>
            <a:solidFill>
              <a:schemeClr val="accent1">
                <a:lumMod val="20000"/>
                <a:lumOff val="80000"/>
              </a:schemeClr>
            </a:solidFill>
            <a:ln>
              <a:solidFill>
                <a:srgbClr val="002A7E"/>
              </a:solidFill>
            </a:ln>
          </p:spPr>
          <p:txBody>
            <a:bodyPr wrap="square">
              <a:spAutoFit/>
            </a:bodyPr>
            <a:lstStyle/>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Object oriented databases, Active databases</a:t>
              </a:r>
            </a:p>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Semantic databases</a:t>
              </a:r>
            </a:p>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Text and multimedia databases</a:t>
              </a:r>
            </a:p>
          </p:txBody>
        </p:sp>
        <p:sp>
          <p:nvSpPr>
            <p:cNvPr id="12" name="Rectangle 11">
              <a:extLst>
                <a:ext uri="{FF2B5EF4-FFF2-40B4-BE49-F238E27FC236}">
                  <a16:creationId xmlns:a16="http://schemas.microsoft.com/office/drawing/2014/main" id="{0668935C-AAAB-574C-8AE9-B7780A61BB14}"/>
                </a:ext>
              </a:extLst>
            </p:cNvPr>
            <p:cNvSpPr/>
            <p:nvPr/>
          </p:nvSpPr>
          <p:spPr>
            <a:xfrm>
              <a:off x="3955550" y="5669075"/>
              <a:ext cx="6565188" cy="400110"/>
            </a:xfrm>
            <a:prstGeom prst="rect">
              <a:avLst/>
            </a:prstGeom>
            <a:solidFill>
              <a:schemeClr val="accent1">
                <a:lumMod val="20000"/>
                <a:lumOff val="80000"/>
              </a:schemeClr>
            </a:solidFill>
            <a:ln>
              <a:solidFill>
                <a:srgbClr val="002A7E"/>
              </a:solidFill>
            </a:ln>
          </p:spPr>
          <p:txBody>
            <a:bodyPr wrap="square">
              <a:spAutoFit/>
            </a:bodyPr>
            <a:lstStyle/>
            <a:p>
              <a:pPr marL="457200" indent="-457200">
                <a:spcAft>
                  <a:spcPts val="1200"/>
                </a:spcAft>
                <a:buClr>
                  <a:srgbClr val="C00000"/>
                </a:buClr>
                <a:buSzPct val="110000"/>
                <a:buFont typeface="Arial" panose="020B0604020202020204" pitchFamily="34" charset="0"/>
                <a:buChar char="•"/>
              </a:pPr>
              <a:r>
                <a:rPr lang="en-US" sz="2000" dirty="0">
                  <a:latin typeface="Arial" panose="020B0604020202020204" pitchFamily="34" charset="0"/>
                  <a:cs typeface="Arial" panose="020B0604020202020204" pitchFamily="34" charset="0"/>
                </a:rPr>
                <a:t>Cloud computing</a:t>
              </a:r>
            </a:p>
          </p:txBody>
        </p:sp>
        <p:sp>
          <p:nvSpPr>
            <p:cNvPr id="13" name="Right Arrow 12">
              <a:extLst>
                <a:ext uri="{FF2B5EF4-FFF2-40B4-BE49-F238E27FC236}">
                  <a16:creationId xmlns:a16="http://schemas.microsoft.com/office/drawing/2014/main" id="{72A13F3F-EB6C-4346-85F0-810855996D31}"/>
                </a:ext>
              </a:extLst>
            </p:cNvPr>
            <p:cNvSpPr/>
            <p:nvPr/>
          </p:nvSpPr>
          <p:spPr>
            <a:xfrm>
              <a:off x="2399017" y="1514380"/>
              <a:ext cx="1253447" cy="894025"/>
            </a:xfrm>
            <a:prstGeom prst="rightArrow">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5DA5E335-8917-8D44-966D-FBE122D8105E}"/>
                </a:ext>
              </a:extLst>
            </p:cNvPr>
            <p:cNvSpPr/>
            <p:nvPr/>
          </p:nvSpPr>
          <p:spPr>
            <a:xfrm>
              <a:off x="2399016" y="2816959"/>
              <a:ext cx="1253447" cy="894025"/>
            </a:xfrm>
            <a:prstGeom prst="rightArrow">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a:extLst>
                <a:ext uri="{FF2B5EF4-FFF2-40B4-BE49-F238E27FC236}">
                  <a16:creationId xmlns:a16="http://schemas.microsoft.com/office/drawing/2014/main" id="{8FC06555-B078-B648-8D8B-15FEB4F80346}"/>
                </a:ext>
              </a:extLst>
            </p:cNvPr>
            <p:cNvSpPr/>
            <p:nvPr/>
          </p:nvSpPr>
          <p:spPr>
            <a:xfrm>
              <a:off x="2399015" y="4119538"/>
              <a:ext cx="1253447" cy="894025"/>
            </a:xfrm>
            <a:prstGeom prst="rightArrow">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3F1D143F-0C8D-7E49-AB40-AA05C52F996B}"/>
                </a:ext>
              </a:extLst>
            </p:cNvPr>
            <p:cNvSpPr/>
            <p:nvPr/>
          </p:nvSpPr>
          <p:spPr>
            <a:xfrm>
              <a:off x="2399015" y="5422117"/>
              <a:ext cx="1253447" cy="894025"/>
            </a:xfrm>
            <a:prstGeom prst="rightArrow">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578367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36" y="1762794"/>
            <a:ext cx="12191999" cy="2486473"/>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31791" y="1809013"/>
            <a:ext cx="12219710" cy="2308324"/>
          </a:xfrm>
          <a:prstGeom prst="rect">
            <a:avLst/>
          </a:prstGeom>
          <a:solidFill>
            <a:schemeClr val="accent6">
              <a:lumMod val="75000"/>
            </a:schemeClr>
          </a:solidFill>
        </p:spPr>
        <p:txBody>
          <a:bodyPr wrap="square" rtlCol="0">
            <a:spAutoFit/>
          </a:bodyPr>
          <a:lstStyle/>
          <a:p>
            <a:r>
              <a:rPr lang="en-US" sz="4800" b="1" dirty="0">
                <a:solidFill>
                  <a:schemeClr val="bg1"/>
                </a:solidFill>
                <a:latin typeface="Bradley Hand ITC" panose="03070402050302030203" pitchFamily="66" charset="0"/>
              </a:rPr>
              <a:t>Specialized solutions have been developed over the years to address the limitations of relational database management systems</a:t>
            </a:r>
          </a:p>
        </p:txBody>
      </p:sp>
      <p:sp>
        <p:nvSpPr>
          <p:cNvPr id="6" name="Slide Number Placeholder 12">
            <a:extLst>
              <a:ext uri="{FF2B5EF4-FFF2-40B4-BE49-F238E27FC236}">
                <a16:creationId xmlns:a16="http://schemas.microsoft.com/office/drawing/2014/main" id="{9E82B24E-9BE7-5E49-8000-6E3A8C615233}"/>
              </a:ext>
            </a:extLst>
          </p:cNvPr>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33</a:t>
            </a:fld>
            <a:endParaRPr lang="en-US" sz="1050" dirty="0"/>
          </a:p>
        </p:txBody>
      </p:sp>
    </p:spTree>
    <p:extLst>
      <p:ext uri="{BB962C8B-B14F-4D97-AF65-F5344CB8AC3E}">
        <p14:creationId xmlns:p14="http://schemas.microsoft.com/office/powerpoint/2010/main" val="7368584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90933"/>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421659"/>
            <a:ext cx="12219710" cy="1015663"/>
          </a:xfrm>
          <a:prstGeom prst="rect">
            <a:avLst/>
          </a:prstGeom>
          <a:solidFill>
            <a:schemeClr val="accent6">
              <a:lumMod val="75000"/>
            </a:schemeClr>
          </a:solidFill>
        </p:spPr>
        <p:txBody>
          <a:bodyPr wrap="square" rtlCol="0">
            <a:spAutoFit/>
          </a:bodyPr>
          <a:lstStyle/>
          <a:p>
            <a:r>
              <a:rPr lang="en-US" sz="6000" b="1" dirty="0">
                <a:solidFill>
                  <a:schemeClr val="bg1"/>
                </a:solidFill>
                <a:latin typeface="Bradley Hand ITC" panose="03070402050302030203" pitchFamily="66" charset="0"/>
              </a:rPr>
              <a:t>  Course Lookahead</a:t>
            </a:r>
          </a:p>
        </p:txBody>
      </p:sp>
      <p:sp>
        <p:nvSpPr>
          <p:cNvPr id="15" name="Rectangle 14">
            <a:extLst>
              <a:ext uri="{FF2B5EF4-FFF2-40B4-BE49-F238E27FC236}">
                <a16:creationId xmlns:a16="http://schemas.microsoft.com/office/drawing/2014/main" id="{681A4239-F818-4A8B-B313-689493078372}"/>
              </a:ext>
            </a:extLst>
          </p:cNvPr>
          <p:cNvSpPr/>
          <p:nvPr/>
        </p:nvSpPr>
        <p:spPr>
          <a:xfrm>
            <a:off x="4079394" y="1795203"/>
            <a:ext cx="7731935" cy="4239622"/>
          </a:xfrm>
          <a:prstGeom prst="rect">
            <a:avLst/>
          </a:prstGeom>
          <a:solidFill>
            <a:schemeClr val="accent6">
              <a:lumMod val="40000"/>
              <a:lumOff val="60000"/>
            </a:schemeClr>
          </a:solidFill>
          <a:ln>
            <a:solidFill>
              <a:srgbClr val="002A7E"/>
            </a:solidFill>
          </a:ln>
        </p:spPr>
        <p:txBody>
          <a:bodyPr wrap="square" anchor="ctr" anchorCtr="0">
            <a:spAutoFit/>
          </a:bodyPr>
          <a:lstStyle/>
          <a:p>
            <a:pPr marL="457200" indent="-457200">
              <a:spcAft>
                <a:spcPts val="300"/>
              </a:spcAft>
              <a:buClr>
                <a:srgbClr val="C00000"/>
              </a:buClr>
              <a:buSzPct val="110000"/>
              <a:buFont typeface="Arial" panose="020B0604020202020204" pitchFamily="34" charset="0"/>
              <a:buChar char="•"/>
            </a:pPr>
            <a:r>
              <a:rPr lang="en-US" sz="2800" dirty="0">
                <a:latin typeface="Arial" panose="020B0604020202020204" pitchFamily="34" charset="0"/>
                <a:cs typeface="Arial" panose="020B0604020202020204" pitchFamily="34" charset="0"/>
              </a:rPr>
              <a:t>Data Warehousing, ETL, OLAP)</a:t>
            </a:r>
          </a:p>
          <a:p>
            <a:pPr marL="457200" indent="-457200">
              <a:spcAft>
                <a:spcPts val="300"/>
              </a:spcAft>
              <a:buClr>
                <a:srgbClr val="C00000"/>
              </a:buClr>
              <a:buSzPct val="110000"/>
              <a:buFont typeface="Arial" panose="020B0604020202020204" pitchFamily="34" charset="0"/>
              <a:buChar char="•"/>
            </a:pPr>
            <a:r>
              <a:rPr lang="en-US" sz="2800" dirty="0">
                <a:latin typeface="Arial" panose="020B0604020202020204" pitchFamily="34" charset="0"/>
                <a:cs typeface="Arial" panose="020B0604020202020204" pitchFamily="34" charset="0"/>
              </a:rPr>
              <a:t>Mid-term exam</a:t>
            </a:r>
          </a:p>
          <a:p>
            <a:pPr marL="457200" indent="-457200">
              <a:spcAft>
                <a:spcPts val="300"/>
              </a:spcAft>
              <a:buClr>
                <a:srgbClr val="C00000"/>
              </a:buClr>
              <a:buSzPct val="110000"/>
              <a:buFont typeface="Arial" panose="020B0604020202020204" pitchFamily="34" charset="0"/>
              <a:buChar char="•"/>
            </a:pPr>
            <a:r>
              <a:rPr lang="en-US" sz="2800" dirty="0">
                <a:latin typeface="Arial" panose="020B0604020202020204" pitchFamily="34" charset="0"/>
                <a:cs typeface="Arial" panose="020B0604020202020204" pitchFamily="34" charset="0"/>
              </a:rPr>
              <a:t>Start thinking of Projects</a:t>
            </a:r>
          </a:p>
          <a:p>
            <a:pPr marL="457200" indent="-457200">
              <a:spcAft>
                <a:spcPts val="300"/>
              </a:spcAft>
              <a:buClr>
                <a:srgbClr val="C00000"/>
              </a:buClr>
              <a:buSzPct val="110000"/>
              <a:buFont typeface="Arial" panose="020B0604020202020204" pitchFamily="34" charset="0"/>
              <a:buChar char="•"/>
            </a:pPr>
            <a:r>
              <a:rPr lang="en-US" sz="2800" dirty="0">
                <a:latin typeface="Arial" panose="020B0604020202020204" pitchFamily="34" charset="0"/>
                <a:cs typeface="Arial" panose="020B0604020202020204" pitchFamily="34" charset="0"/>
              </a:rPr>
              <a:t>Data Architecture (Case discussion)</a:t>
            </a:r>
          </a:p>
          <a:p>
            <a:pPr marL="457200" indent="-457200">
              <a:spcAft>
                <a:spcPts val="300"/>
              </a:spcAft>
              <a:buClr>
                <a:srgbClr val="C00000"/>
              </a:buClr>
              <a:buSzPct val="110000"/>
              <a:buFont typeface="Arial" panose="020B0604020202020204" pitchFamily="34" charset="0"/>
              <a:buChar char="•"/>
            </a:pPr>
            <a:r>
              <a:rPr lang="en-US" sz="2800" dirty="0">
                <a:latin typeface="Arial" panose="020B0604020202020204" pitchFamily="34" charset="0"/>
                <a:cs typeface="Arial" panose="020B0604020202020204" pitchFamily="34" charset="0"/>
              </a:rPr>
              <a:t>Data Governance(Case discussion)</a:t>
            </a:r>
          </a:p>
          <a:p>
            <a:pPr marL="457200" indent="-457200">
              <a:spcAft>
                <a:spcPts val="300"/>
              </a:spcAft>
              <a:buClr>
                <a:srgbClr val="C00000"/>
              </a:buClr>
              <a:buSzPct val="110000"/>
              <a:buFont typeface="Arial" panose="020B0604020202020204" pitchFamily="34" charset="0"/>
              <a:buChar char="•"/>
            </a:pPr>
            <a:r>
              <a:rPr lang="en-US" sz="2800" dirty="0">
                <a:latin typeface="Arial" panose="020B0604020202020204" pitchFamily="34" charset="0"/>
                <a:cs typeface="Arial" panose="020B0604020202020204" pitchFamily="34" charset="0"/>
              </a:rPr>
              <a:t>Big Data/MapReduce</a:t>
            </a:r>
          </a:p>
          <a:p>
            <a:pPr marL="457200" indent="-457200">
              <a:spcAft>
                <a:spcPts val="300"/>
              </a:spcAft>
              <a:buClr>
                <a:srgbClr val="C00000"/>
              </a:buClr>
              <a:buSzPct val="110000"/>
              <a:buFont typeface="Arial" panose="020B0604020202020204" pitchFamily="34" charset="0"/>
              <a:buChar char="•"/>
            </a:pPr>
            <a:r>
              <a:rPr lang="en-US" sz="2800" dirty="0">
                <a:latin typeface="Arial" panose="020B0604020202020204" pitchFamily="34" charset="0"/>
                <a:cs typeface="Arial" panose="020B0604020202020204" pitchFamily="34" charset="0"/>
              </a:rPr>
              <a:t>Spark</a:t>
            </a:r>
          </a:p>
          <a:p>
            <a:pPr marL="457200" indent="-457200">
              <a:spcAft>
                <a:spcPts val="300"/>
              </a:spcAft>
              <a:buClr>
                <a:srgbClr val="C00000"/>
              </a:buClr>
              <a:buSzPct val="110000"/>
              <a:buFont typeface="Arial" panose="020B0604020202020204" pitchFamily="34" charset="0"/>
              <a:buChar char="•"/>
            </a:pPr>
            <a:r>
              <a:rPr lang="en-US" sz="2800" dirty="0">
                <a:latin typeface="Arial" panose="020B0604020202020204" pitchFamily="34" charset="0"/>
                <a:cs typeface="Arial" panose="020B0604020202020204" pitchFamily="34" charset="0"/>
              </a:rPr>
              <a:t>Project Discussion</a:t>
            </a:r>
          </a:p>
          <a:p>
            <a:pPr marL="457200" indent="-457200">
              <a:spcAft>
                <a:spcPts val="300"/>
              </a:spcAft>
              <a:buClr>
                <a:srgbClr val="C00000"/>
              </a:buClr>
              <a:buSzPct val="110000"/>
              <a:buFont typeface="Arial" panose="020B0604020202020204" pitchFamily="34" charset="0"/>
              <a:buChar char="•"/>
            </a:pPr>
            <a:r>
              <a:rPr lang="en-US" sz="2800" dirty="0">
                <a:latin typeface="Arial" panose="020B0604020202020204" pitchFamily="34" charset="0"/>
                <a:cs typeface="Arial" panose="020B0604020202020204" pitchFamily="34" charset="0"/>
              </a:rPr>
              <a:t>Project Presentations</a:t>
            </a:r>
          </a:p>
        </p:txBody>
      </p:sp>
      <p:pic>
        <p:nvPicPr>
          <p:cNvPr id="6" name="Picture 5">
            <a:extLst>
              <a:ext uri="{FF2B5EF4-FFF2-40B4-BE49-F238E27FC236}">
                <a16:creationId xmlns:a16="http://schemas.microsoft.com/office/drawing/2014/main" id="{AEF49163-6710-4B6C-8383-56B5094079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671" y="3017525"/>
            <a:ext cx="3198556" cy="1794970"/>
          </a:xfrm>
          <a:prstGeom prst="rect">
            <a:avLst/>
          </a:prstGeom>
        </p:spPr>
      </p:pic>
      <p:sp>
        <p:nvSpPr>
          <p:cNvPr id="7" name="Slide Number Placeholder 12">
            <a:extLst>
              <a:ext uri="{FF2B5EF4-FFF2-40B4-BE49-F238E27FC236}">
                <a16:creationId xmlns:a16="http://schemas.microsoft.com/office/drawing/2014/main" id="{67C7AC98-7BB1-4723-A868-89473535CF63}"/>
              </a:ext>
            </a:extLst>
          </p:cNvPr>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34</a:t>
            </a:fld>
            <a:endParaRPr lang="en-US" sz="1050" dirty="0"/>
          </a:p>
        </p:txBody>
      </p:sp>
    </p:spTree>
    <p:extLst>
      <p:ext uri="{BB962C8B-B14F-4D97-AF65-F5344CB8AC3E}">
        <p14:creationId xmlns:p14="http://schemas.microsoft.com/office/powerpoint/2010/main" val="32614668"/>
      </p:ext>
    </p:extLst>
  </p:cSld>
  <p:clrMapOvr>
    <a:masterClrMapping/>
  </p:clrMapOvr>
  <mc:AlternateContent xmlns:mc="http://schemas.openxmlformats.org/markup-compatibility/2006" xmlns:p14="http://schemas.microsoft.com/office/powerpoint/2010/main">
    <mc:Choice Requires="p14">
      <p:transition spd="slow" p14:dur="2000" advTm="42008"/>
    </mc:Choice>
    <mc:Fallback xmlns="">
      <p:transition spd="slow" advTm="42008"/>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74236"/>
            <a:ext cx="12192000" cy="2309529"/>
          </a:xfrm>
          <a:prstGeom prst="rect">
            <a:avLst/>
          </a:prstGeom>
          <a:solidFill>
            <a:schemeClr val="accent6">
              <a:lumMod val="75000"/>
            </a:schemeClr>
          </a:solidFill>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sp>
        <p:nvSpPr>
          <p:cNvPr id="5" name="Content Placeholder 5"/>
          <p:cNvSpPr>
            <a:spLocks noGrp="1"/>
          </p:cNvSpPr>
          <p:nvPr>
            <p:ph idx="1"/>
          </p:nvPr>
        </p:nvSpPr>
        <p:spPr>
          <a:xfrm>
            <a:off x="0" y="2522613"/>
            <a:ext cx="12192000" cy="1844435"/>
          </a:xfrm>
          <a:solidFill>
            <a:schemeClr val="accent6">
              <a:lumMod val="75000"/>
            </a:schemeClr>
          </a:solidFill>
        </p:spPr>
        <p:txBody>
          <a:bodyPr>
            <a:noAutofit/>
          </a:bodyPr>
          <a:lstStyle/>
          <a:p>
            <a:pPr marL="0" indent="0" algn="ctr">
              <a:lnSpc>
                <a:spcPct val="100000"/>
              </a:lnSpc>
              <a:spcBef>
                <a:spcPts val="0"/>
              </a:spcBef>
              <a:buNone/>
            </a:pPr>
            <a:r>
              <a:rPr lang="en-US" sz="5400" b="1">
                <a:solidFill>
                  <a:srgbClr val="FFFF00"/>
                </a:solidFill>
                <a:latin typeface="Arial" panose="020B0604020202020204" pitchFamily="34" charset="0"/>
                <a:cs typeface="Arial" panose="020B0604020202020204" pitchFamily="34" charset="0"/>
              </a:rPr>
              <a:t>What questions may I answer before we conclude …</a:t>
            </a:r>
            <a:endParaRPr lang="en-US" sz="4400" b="1">
              <a:solidFill>
                <a:schemeClr val="bg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665BF37-5DFC-2C49-8103-1C2AA6EB5B31}"/>
              </a:ext>
            </a:extLst>
          </p:cNvPr>
          <p:cNvSpPr txBox="1"/>
          <p:nvPr/>
        </p:nvSpPr>
        <p:spPr>
          <a:xfrm>
            <a:off x="540633" y="4615425"/>
            <a:ext cx="11110734" cy="923330"/>
          </a:xfrm>
          <a:prstGeom prst="rect">
            <a:avLst/>
          </a:prstGeom>
          <a:solidFill>
            <a:schemeClr val="accent6">
              <a:lumMod val="75000"/>
            </a:schemeClr>
          </a:solidFill>
          <a:ln w="28575">
            <a:noFill/>
          </a:ln>
        </p:spPr>
        <p:txBody>
          <a:bodyPr wrap="none" rtlCol="0">
            <a:spAutoFit/>
          </a:bodyPr>
          <a:lstStyle/>
          <a:p>
            <a:r>
              <a:rPr lang="en-US" sz="5400" b="1">
                <a:solidFill>
                  <a:srgbClr val="FFFF00"/>
                </a:solidFill>
                <a:latin typeface="Arial" panose="020B0604020202020204" pitchFamily="34" charset="0"/>
                <a:cs typeface="Arial" panose="020B0604020202020204" pitchFamily="34" charset="0"/>
              </a:rPr>
              <a:t>All questions are good questions</a:t>
            </a:r>
          </a:p>
        </p:txBody>
      </p:sp>
    </p:spTree>
    <p:extLst>
      <p:ext uri="{BB962C8B-B14F-4D97-AF65-F5344CB8AC3E}">
        <p14:creationId xmlns:p14="http://schemas.microsoft.com/office/powerpoint/2010/main" val="3878315364"/>
      </p:ext>
    </p:extLst>
  </p:cSld>
  <p:clrMapOvr>
    <a:masterClrMapping/>
  </p:clrMapOvr>
  <mc:AlternateContent xmlns:mc="http://schemas.openxmlformats.org/markup-compatibility/2006" xmlns:p14="http://schemas.microsoft.com/office/powerpoint/2010/main">
    <mc:Choice Requires="p14">
      <p:transition spd="slow" p14:dur="2000" advTm="3448"/>
    </mc:Choice>
    <mc:Fallback xmlns="">
      <p:transition spd="slow" advTm="3448"/>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74236"/>
            <a:ext cx="12192000" cy="2309529"/>
          </a:xfrm>
          <a:prstGeom prst="rect">
            <a:avLst/>
          </a:prstGeom>
          <a:solidFill>
            <a:schemeClr val="accent6">
              <a:lumMod val="75000"/>
            </a:schemeClr>
          </a:solidFill>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sp>
        <p:nvSpPr>
          <p:cNvPr id="5" name="Content Placeholder 5"/>
          <p:cNvSpPr>
            <a:spLocks noGrp="1"/>
          </p:cNvSpPr>
          <p:nvPr>
            <p:ph idx="1"/>
          </p:nvPr>
        </p:nvSpPr>
        <p:spPr>
          <a:xfrm>
            <a:off x="0" y="2522613"/>
            <a:ext cx="12192000" cy="1844435"/>
          </a:xfrm>
          <a:solidFill>
            <a:schemeClr val="accent6">
              <a:lumMod val="75000"/>
            </a:schemeClr>
          </a:solidFill>
        </p:spPr>
        <p:txBody>
          <a:bodyPr>
            <a:noAutofit/>
          </a:bodyPr>
          <a:lstStyle/>
          <a:p>
            <a:pPr marL="0" indent="0" algn="ctr">
              <a:lnSpc>
                <a:spcPct val="100000"/>
              </a:lnSpc>
              <a:spcBef>
                <a:spcPts val="0"/>
              </a:spcBef>
              <a:buNone/>
            </a:pPr>
            <a:r>
              <a:rPr lang="en-US" sz="5400" b="1" dirty="0">
                <a:solidFill>
                  <a:srgbClr val="FFFF00"/>
                </a:solidFill>
                <a:latin typeface="Arial" panose="020B0604020202020204" pitchFamily="34" charset="0"/>
                <a:cs typeface="Arial" panose="020B0604020202020204" pitchFamily="34" charset="0"/>
              </a:rPr>
              <a:t>Appendix</a:t>
            </a:r>
            <a:endParaRPr lang="en-US" sz="4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4244180"/>
      </p:ext>
    </p:extLst>
  </p:cSld>
  <p:clrMapOvr>
    <a:masterClrMapping/>
  </p:clrMapOvr>
  <mc:AlternateContent xmlns:mc="http://schemas.openxmlformats.org/markup-compatibility/2006" xmlns:p14="http://schemas.microsoft.com/office/powerpoint/2010/main">
    <mc:Choice Requires="p14">
      <p:transition spd="slow" p14:dur="2000" advTm="3448"/>
    </mc:Choice>
    <mc:Fallback xmlns="">
      <p:transition spd="slow" advTm="3448"/>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9871-0F20-4A35-8FE7-0965DC17740F}"/>
              </a:ext>
            </a:extLst>
          </p:cNvPr>
          <p:cNvSpPr>
            <a:spLocks noGrp="1"/>
          </p:cNvSpPr>
          <p:nvPr>
            <p:ph type="title"/>
          </p:nvPr>
        </p:nvSpPr>
        <p:spPr>
          <a:xfrm>
            <a:off x="651588" y="2959035"/>
            <a:ext cx="2819400" cy="1325563"/>
          </a:xfrm>
        </p:spPr>
        <p:txBody>
          <a:bodyPr>
            <a:normAutofit fontScale="90000"/>
          </a:bodyPr>
          <a:lstStyle/>
          <a:p>
            <a:r>
              <a:rPr kumimoji="0" lang="en-US" altLang="en-US" sz="4400" b="1" i="0" u="none" strike="noStrike" cap="none" normalizeH="0" baseline="0" dirty="0">
                <a:ln>
                  <a:noFill/>
                </a:ln>
                <a:solidFill>
                  <a:schemeClr val="tx1"/>
                </a:solidFill>
                <a:effectLst/>
                <a:latin typeface="Arial" panose="020B0604020202020204" pitchFamily="34" charset="0"/>
              </a:rPr>
              <a:t>Difference between Relational Algebra and Relational Calculus </a:t>
            </a:r>
            <a:br>
              <a:rPr kumimoji="0" lang="en-US" altLang="en-US" sz="4400" b="1" i="0" u="none" strike="noStrike" cap="none" normalizeH="0" baseline="0" dirty="0">
                <a:ln>
                  <a:noFill/>
                </a:ln>
                <a:solidFill>
                  <a:schemeClr val="tx1"/>
                </a:solidFill>
                <a:effectLst/>
                <a:latin typeface="Arial" panose="020B0604020202020204" pitchFamily="34" charset="0"/>
              </a:rPr>
            </a:br>
            <a:endParaRPr lang="en-US" dirty="0"/>
          </a:p>
        </p:txBody>
      </p:sp>
      <p:graphicFrame>
        <p:nvGraphicFramePr>
          <p:cNvPr id="4" name="Table 3">
            <a:extLst>
              <a:ext uri="{FF2B5EF4-FFF2-40B4-BE49-F238E27FC236}">
                <a16:creationId xmlns:a16="http://schemas.microsoft.com/office/drawing/2014/main" id="{2F3D23EC-FF99-4C01-B6A5-525B145B56C0}"/>
              </a:ext>
            </a:extLst>
          </p:cNvPr>
          <p:cNvGraphicFramePr>
            <a:graphicFrameLocks noGrp="1"/>
          </p:cNvGraphicFramePr>
          <p:nvPr>
            <p:extLst>
              <p:ext uri="{D42A27DB-BD31-4B8C-83A1-F6EECF244321}">
                <p14:modId xmlns:p14="http://schemas.microsoft.com/office/powerpoint/2010/main" val="2021903421"/>
              </p:ext>
            </p:extLst>
          </p:nvPr>
        </p:nvGraphicFramePr>
        <p:xfrm>
          <a:off x="3743325" y="228601"/>
          <a:ext cx="7154828" cy="6424125"/>
        </p:xfrm>
        <a:graphic>
          <a:graphicData uri="http://schemas.openxmlformats.org/drawingml/2006/table">
            <a:tbl>
              <a:tblPr/>
              <a:tblGrid>
                <a:gridCol w="453993">
                  <a:extLst>
                    <a:ext uri="{9D8B030D-6E8A-4147-A177-3AD203B41FA5}">
                      <a16:colId xmlns:a16="http://schemas.microsoft.com/office/drawing/2014/main" val="3104837993"/>
                    </a:ext>
                  </a:extLst>
                </a:gridCol>
                <a:gridCol w="1194990">
                  <a:extLst>
                    <a:ext uri="{9D8B030D-6E8A-4147-A177-3AD203B41FA5}">
                      <a16:colId xmlns:a16="http://schemas.microsoft.com/office/drawing/2014/main" val="3379849472"/>
                    </a:ext>
                  </a:extLst>
                </a:gridCol>
                <a:gridCol w="3717138">
                  <a:extLst>
                    <a:ext uri="{9D8B030D-6E8A-4147-A177-3AD203B41FA5}">
                      <a16:colId xmlns:a16="http://schemas.microsoft.com/office/drawing/2014/main" val="2956502172"/>
                    </a:ext>
                  </a:extLst>
                </a:gridCol>
                <a:gridCol w="1788707">
                  <a:extLst>
                    <a:ext uri="{9D8B030D-6E8A-4147-A177-3AD203B41FA5}">
                      <a16:colId xmlns:a16="http://schemas.microsoft.com/office/drawing/2014/main" val="3700116403"/>
                    </a:ext>
                  </a:extLst>
                </a:gridCol>
              </a:tblGrid>
              <a:tr h="509811">
                <a:tc>
                  <a:txBody>
                    <a:bodyPr/>
                    <a:lstStyle/>
                    <a:p>
                      <a:endParaRPr lang="en-US" sz="1400" dirty="0"/>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Basis of Comparison</a:t>
                      </a:r>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Relational Algebra</a:t>
                      </a:r>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Relational Calculus</a:t>
                      </a:r>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8520529"/>
                  </a:ext>
                </a:extLst>
              </a:tr>
              <a:tr h="985719">
                <a:tc>
                  <a:txBody>
                    <a:bodyPr/>
                    <a:lstStyle/>
                    <a:p>
                      <a:r>
                        <a:rPr lang="en-US" sz="1400"/>
                        <a:t>1.</a:t>
                      </a:r>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t>Language Type</a:t>
                      </a:r>
                      <a:endParaRPr lang="en-US" sz="1400" dirty="0"/>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It is a Procedural language.</a:t>
                      </a:r>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Relational Calculus is a Declarative (non-procedural) language.</a:t>
                      </a:r>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167782"/>
                  </a:ext>
                </a:extLst>
              </a:tr>
              <a:tr h="747765">
                <a:tc>
                  <a:txBody>
                    <a:bodyPr/>
                    <a:lstStyle/>
                    <a:p>
                      <a:r>
                        <a:rPr lang="en-US" sz="1400" dirty="0"/>
                        <a:t>2.</a:t>
                      </a:r>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Procedure</a:t>
                      </a:r>
                      <a:endParaRPr lang="en-US" sz="1400"/>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Relational Algebra means how to obtain the result.</a:t>
                      </a:r>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Relational Calculus means what result we have to obtain.</a:t>
                      </a:r>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0517109"/>
                  </a:ext>
                </a:extLst>
              </a:tr>
              <a:tr h="747765">
                <a:tc>
                  <a:txBody>
                    <a:bodyPr/>
                    <a:lstStyle/>
                    <a:p>
                      <a:r>
                        <a:rPr lang="en-US" sz="1400"/>
                        <a:t>3.</a:t>
                      </a:r>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Order</a:t>
                      </a:r>
                      <a:endParaRPr lang="en-US" sz="1400"/>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In Relational Algebra, the order is specified in which the operations have to be performed.</a:t>
                      </a:r>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In Relational Calculus, the order is not specified.</a:t>
                      </a:r>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6060221"/>
                  </a:ext>
                </a:extLst>
              </a:tr>
              <a:tr h="1223673">
                <a:tc>
                  <a:txBody>
                    <a:bodyPr/>
                    <a:lstStyle/>
                    <a:p>
                      <a:r>
                        <a:rPr lang="en-US" sz="1400"/>
                        <a:t>4.</a:t>
                      </a:r>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Domain</a:t>
                      </a:r>
                      <a:endParaRPr lang="en-US" sz="1400"/>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Relational Algebra is independent of the domain.</a:t>
                      </a:r>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Relation Calculus can be domain-dependent because of domain relational calculus.</a:t>
                      </a:r>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416122"/>
                  </a:ext>
                </a:extLst>
              </a:tr>
              <a:tr h="1223673">
                <a:tc>
                  <a:txBody>
                    <a:bodyPr/>
                    <a:lstStyle/>
                    <a:p>
                      <a:r>
                        <a:rPr lang="en-US" sz="1400"/>
                        <a:t>5.</a:t>
                      </a:r>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Programming language</a:t>
                      </a:r>
                      <a:endParaRPr lang="en-US" sz="1400"/>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Relational Algebra is nearer to a programming language.</a:t>
                      </a:r>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Relational Calculus is not nearer to programming language but to natural language.</a:t>
                      </a:r>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5187107"/>
                  </a:ext>
                </a:extLst>
              </a:tr>
              <a:tr h="985719">
                <a:tc>
                  <a:txBody>
                    <a:bodyPr/>
                    <a:lstStyle/>
                    <a:p>
                      <a:r>
                        <a:rPr lang="en-US" sz="1400"/>
                        <a:t>6.</a:t>
                      </a:r>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Inclusion in SQL</a:t>
                      </a:r>
                      <a:endParaRPr lang="en-US" sz="1400"/>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The SQL includes only some features from the relational algebra.</a:t>
                      </a:r>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SQL is based to a greater extent on the tuple relational calculus.</a:t>
                      </a:r>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8568653"/>
                  </a:ext>
                </a:extLst>
              </a:tr>
            </a:tbl>
          </a:graphicData>
        </a:graphic>
      </p:graphicFrame>
    </p:spTree>
    <p:extLst>
      <p:ext uri="{BB962C8B-B14F-4D97-AF65-F5344CB8AC3E}">
        <p14:creationId xmlns:p14="http://schemas.microsoft.com/office/powerpoint/2010/main" val="28171048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9871-0F20-4A35-8FE7-0965DC17740F}"/>
              </a:ext>
            </a:extLst>
          </p:cNvPr>
          <p:cNvSpPr>
            <a:spLocks noGrp="1"/>
          </p:cNvSpPr>
          <p:nvPr>
            <p:ph type="title"/>
          </p:nvPr>
        </p:nvSpPr>
        <p:spPr>
          <a:xfrm>
            <a:off x="454090" y="365125"/>
            <a:ext cx="3289236" cy="5027969"/>
          </a:xfrm>
        </p:spPr>
        <p:txBody>
          <a:bodyPr>
            <a:normAutofit/>
          </a:bodyPr>
          <a:lstStyle/>
          <a:p>
            <a:r>
              <a:rPr kumimoji="0" lang="en-US" altLang="en-US" sz="4400" b="1" i="0" u="none" strike="noStrike" cap="none" normalizeH="0" baseline="0" dirty="0">
                <a:ln>
                  <a:noFill/>
                </a:ln>
                <a:solidFill>
                  <a:schemeClr val="tx1"/>
                </a:solidFill>
                <a:effectLst/>
                <a:latin typeface="Arial" panose="020B0604020202020204" pitchFamily="34" charset="0"/>
              </a:rPr>
              <a:t>Difference between Relational Algebra and Relational Calculus</a:t>
            </a:r>
            <a:endParaRPr lang="en-US" dirty="0"/>
          </a:p>
        </p:txBody>
      </p:sp>
      <p:graphicFrame>
        <p:nvGraphicFramePr>
          <p:cNvPr id="4" name="Table 3">
            <a:extLst>
              <a:ext uri="{FF2B5EF4-FFF2-40B4-BE49-F238E27FC236}">
                <a16:creationId xmlns:a16="http://schemas.microsoft.com/office/drawing/2014/main" id="{2F3D23EC-FF99-4C01-B6A5-525B145B56C0}"/>
              </a:ext>
            </a:extLst>
          </p:cNvPr>
          <p:cNvGraphicFramePr>
            <a:graphicFrameLocks noGrp="1"/>
          </p:cNvGraphicFramePr>
          <p:nvPr>
            <p:extLst>
              <p:ext uri="{D42A27DB-BD31-4B8C-83A1-F6EECF244321}">
                <p14:modId xmlns:p14="http://schemas.microsoft.com/office/powerpoint/2010/main" val="2495997882"/>
              </p:ext>
            </p:extLst>
          </p:nvPr>
        </p:nvGraphicFramePr>
        <p:xfrm>
          <a:off x="3743326" y="228601"/>
          <a:ext cx="7994584" cy="6317720"/>
        </p:xfrm>
        <a:graphic>
          <a:graphicData uri="http://schemas.openxmlformats.org/drawingml/2006/table">
            <a:tbl>
              <a:tblPr/>
              <a:tblGrid>
                <a:gridCol w="447268">
                  <a:extLst>
                    <a:ext uri="{9D8B030D-6E8A-4147-A177-3AD203B41FA5}">
                      <a16:colId xmlns:a16="http://schemas.microsoft.com/office/drawing/2014/main" val="3104837993"/>
                    </a:ext>
                  </a:extLst>
                </a:gridCol>
                <a:gridCol w="1500274">
                  <a:extLst>
                    <a:ext uri="{9D8B030D-6E8A-4147-A177-3AD203B41FA5}">
                      <a16:colId xmlns:a16="http://schemas.microsoft.com/office/drawing/2014/main" val="3379849472"/>
                    </a:ext>
                  </a:extLst>
                </a:gridCol>
                <a:gridCol w="4048396">
                  <a:extLst>
                    <a:ext uri="{9D8B030D-6E8A-4147-A177-3AD203B41FA5}">
                      <a16:colId xmlns:a16="http://schemas.microsoft.com/office/drawing/2014/main" val="2956502172"/>
                    </a:ext>
                  </a:extLst>
                </a:gridCol>
                <a:gridCol w="1998646">
                  <a:extLst>
                    <a:ext uri="{9D8B030D-6E8A-4147-A177-3AD203B41FA5}">
                      <a16:colId xmlns:a16="http://schemas.microsoft.com/office/drawing/2014/main" val="3700116403"/>
                    </a:ext>
                  </a:extLst>
                </a:gridCol>
              </a:tblGrid>
              <a:tr h="156735">
                <a:tc>
                  <a:txBody>
                    <a:bodyPr/>
                    <a:lstStyle/>
                    <a:p>
                      <a:r>
                        <a:rPr lang="en-US" sz="1400"/>
                        <a:t>S.NO</a:t>
                      </a:r>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Basis of Comparison</a:t>
                      </a:r>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Relational Algebra</a:t>
                      </a:r>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Relational Calculus</a:t>
                      </a:r>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8520529"/>
                  </a:ext>
                </a:extLst>
              </a:tr>
              <a:tr h="862040">
                <a:tc>
                  <a:txBody>
                    <a:bodyPr/>
                    <a:lstStyle/>
                    <a:p>
                      <a:r>
                        <a:rPr lang="en-US" sz="1400"/>
                        <a:t>7.</a:t>
                      </a:r>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Relationally completeness</a:t>
                      </a:r>
                      <a:endParaRPr lang="en-US" sz="1400"/>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Relational Algebra is one of the languages in which queries can be expressed but the queries should also be expressed in relational calculus to be relationally complete.</a:t>
                      </a:r>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For a database language to be relationally complete, the query written in it must be expressible in relational calculus.</a:t>
                      </a:r>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6047128"/>
                  </a:ext>
                </a:extLst>
              </a:tr>
              <a:tr h="626940">
                <a:tc>
                  <a:txBody>
                    <a:bodyPr/>
                    <a:lstStyle/>
                    <a:p>
                      <a:r>
                        <a:rPr lang="en-US" sz="1400"/>
                        <a:t>8.</a:t>
                      </a:r>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Query Evaluation</a:t>
                      </a:r>
                      <a:endParaRPr lang="en-US" sz="1400"/>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The evaluation of the query relies on the order specification in which the operations must be performed.</a:t>
                      </a:r>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The order of operations does not matter in relational calculus for the evaluation of queries.</a:t>
                      </a:r>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6325309"/>
                  </a:ext>
                </a:extLst>
              </a:tr>
              <a:tr h="979593">
                <a:tc>
                  <a:txBody>
                    <a:bodyPr/>
                    <a:lstStyle/>
                    <a:p>
                      <a:r>
                        <a:rPr lang="en-US" sz="1400"/>
                        <a:t>9.</a:t>
                      </a:r>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Database access</a:t>
                      </a:r>
                      <a:endParaRPr lang="en-US" sz="1400"/>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For accessing the database, relational algebra provides a solution in terms of what is required and how to get that information by following a step-by-step description.</a:t>
                      </a:r>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For accessing the database, relational calculus provides a solution in terms as simple as what is required and lets the system find the solution for that.</a:t>
                      </a:r>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5487306"/>
                  </a:ext>
                </a:extLst>
              </a:tr>
              <a:tr h="1214694">
                <a:tc>
                  <a:txBody>
                    <a:bodyPr/>
                    <a:lstStyle/>
                    <a:p>
                      <a:r>
                        <a:rPr lang="en-US" sz="1400"/>
                        <a:t>10.</a:t>
                      </a:r>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Expressiveness</a:t>
                      </a:r>
                      <a:endParaRPr lang="en-US" sz="1400"/>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The expressiveness of any given language is judged using relational algebra operations as a standard.</a:t>
                      </a:r>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The completeness of a language is measured in the manner that it is least as powerful as calculus. That implies relation defined using some expression of the calculus is also definable by some other expression, the language is in question.</a:t>
                      </a:r>
                    </a:p>
                  </a:txBody>
                  <a:tcPr marL="26056" marR="26056" marT="13028" marB="13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9312494"/>
                  </a:ext>
                </a:extLst>
              </a:tr>
            </a:tbl>
          </a:graphicData>
        </a:graphic>
      </p:graphicFrame>
    </p:spTree>
    <p:extLst>
      <p:ext uri="{BB962C8B-B14F-4D97-AF65-F5344CB8AC3E}">
        <p14:creationId xmlns:p14="http://schemas.microsoft.com/office/powerpoint/2010/main" val="2824078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81A4239-F818-4A8B-B313-689493078372}"/>
              </a:ext>
            </a:extLst>
          </p:cNvPr>
          <p:cNvSpPr/>
          <p:nvPr/>
        </p:nvSpPr>
        <p:spPr>
          <a:xfrm>
            <a:off x="283779" y="2257647"/>
            <a:ext cx="11624440" cy="400110"/>
          </a:xfrm>
          <a:prstGeom prst="rect">
            <a:avLst/>
          </a:prstGeom>
          <a:solidFill>
            <a:schemeClr val="accent6">
              <a:lumMod val="40000"/>
              <a:lumOff val="60000"/>
            </a:schemeClr>
          </a:solidFill>
          <a:ln>
            <a:solidFill>
              <a:srgbClr val="002A7E"/>
            </a:solidFill>
          </a:ln>
        </p:spPr>
        <p:txBody>
          <a:bodyPr wrap="square">
            <a:spAutoFit/>
          </a:bodyPr>
          <a:lstStyle/>
          <a:p>
            <a:pPr marL="457200" indent="-457200">
              <a:spcAft>
                <a:spcPts val="1200"/>
              </a:spcAft>
              <a:buClr>
                <a:srgbClr val="C00000"/>
              </a:buClr>
              <a:buSzPct val="110000"/>
              <a:buFont typeface="+mj-lt"/>
              <a:buAutoNum type="arabicPeriod"/>
            </a:pPr>
            <a:endParaRPr lang="en-US" sz="2000" dirty="0">
              <a:latin typeface="Arial" panose="020B0604020202020204" pitchFamily="34" charset="0"/>
              <a:cs typeface="Arial" panose="020B0604020202020204" pitchFamily="34" charset="0"/>
            </a:endParaRPr>
          </a:p>
        </p:txBody>
      </p:sp>
      <p:sp>
        <p:nvSpPr>
          <p:cNvPr id="6" name="Slide Number Placeholder 12">
            <a:extLst>
              <a:ext uri="{FF2B5EF4-FFF2-40B4-BE49-F238E27FC236}">
                <a16:creationId xmlns:a16="http://schemas.microsoft.com/office/drawing/2014/main" id="{9EC72051-D8C2-544D-ABA5-7185FB13F628}"/>
              </a:ext>
            </a:extLst>
          </p:cNvPr>
          <p:cNvSpPr>
            <a:spLocks noGrp="1"/>
          </p:cNvSpPr>
          <p:nvPr>
            <p:ph type="sldNum" sz="quarter" idx="4294967295"/>
          </p:nvPr>
        </p:nvSpPr>
        <p:spPr>
          <a:xfrm>
            <a:off x="9448800" y="6502400"/>
            <a:ext cx="2743200" cy="365125"/>
          </a:xfrm>
          <a:prstGeom prst="rect">
            <a:avLst/>
          </a:prstGeom>
        </p:spPr>
        <p:txBody>
          <a:bodyPr/>
          <a:lstStyle/>
          <a:p>
            <a:fld id="{AEA95462-E936-4273-B590-4CBECB991188}" type="slidenum">
              <a:rPr lang="en-US" sz="1050" smtClean="0"/>
              <a:pPr/>
              <a:t>4</a:t>
            </a:fld>
            <a:endParaRPr lang="en-US" sz="1050" dirty="0"/>
          </a:p>
        </p:txBody>
      </p:sp>
      <p:sp>
        <p:nvSpPr>
          <p:cNvPr id="3" name="TextBox 2">
            <a:extLst>
              <a:ext uri="{FF2B5EF4-FFF2-40B4-BE49-F238E27FC236}">
                <a16:creationId xmlns:a16="http://schemas.microsoft.com/office/drawing/2014/main" id="{A1DB7D31-28C4-B21A-6A68-79975BFE8BAC}"/>
              </a:ext>
            </a:extLst>
          </p:cNvPr>
          <p:cNvSpPr txBox="1"/>
          <p:nvPr/>
        </p:nvSpPr>
        <p:spPr>
          <a:xfrm>
            <a:off x="-433" y="514682"/>
            <a:ext cx="12219710" cy="954107"/>
          </a:xfrm>
          <a:prstGeom prst="rect">
            <a:avLst/>
          </a:prstGeom>
          <a:solidFill>
            <a:schemeClr val="accent6">
              <a:lumMod val="75000"/>
            </a:schemeClr>
          </a:solidFill>
        </p:spPr>
        <p:txBody>
          <a:bodyPr wrap="square" rtlCol="0">
            <a:spAutoFit/>
          </a:bodyPr>
          <a:lstStyle/>
          <a:p>
            <a:r>
              <a:rPr lang="en-US" sz="5600" b="1" dirty="0">
                <a:solidFill>
                  <a:schemeClr val="bg1"/>
                </a:solidFill>
                <a:latin typeface="Bradley Hand ITC" panose="03070402050302030203" pitchFamily="66" charset="0"/>
              </a:rPr>
              <a:t>Housekeeping</a:t>
            </a:r>
          </a:p>
        </p:txBody>
      </p:sp>
    </p:spTree>
    <p:extLst>
      <p:ext uri="{BB962C8B-B14F-4D97-AF65-F5344CB8AC3E}">
        <p14:creationId xmlns:p14="http://schemas.microsoft.com/office/powerpoint/2010/main" val="1895251965"/>
      </p:ext>
    </p:extLst>
  </p:cSld>
  <p:clrMapOvr>
    <a:masterClrMapping/>
  </p:clrMapOvr>
  <mc:AlternateContent xmlns:mc="http://schemas.openxmlformats.org/markup-compatibility/2006" xmlns:p14="http://schemas.microsoft.com/office/powerpoint/2010/main">
    <mc:Choice Requires="p14">
      <p:transition spd="slow" p14:dur="2000" advTm="34935"/>
    </mc:Choice>
    <mc:Fallback xmlns="">
      <p:transition spd="slow" advTm="3493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D3730-9E77-4287-9903-71CDE1847684}"/>
              </a:ext>
            </a:extLst>
          </p:cNvPr>
          <p:cNvSpPr>
            <a:spLocks noGrp="1"/>
          </p:cNvSpPr>
          <p:nvPr>
            <p:ph type="title"/>
          </p:nvPr>
        </p:nvSpPr>
        <p:spPr/>
        <p:txBody>
          <a:bodyPr/>
          <a:lstStyle/>
          <a:p>
            <a:r>
              <a:rPr lang="en-US" dirty="0"/>
              <a:t>High Level Steps</a:t>
            </a:r>
          </a:p>
        </p:txBody>
      </p:sp>
      <p:pic>
        <p:nvPicPr>
          <p:cNvPr id="5" name="Picture 4">
            <a:extLst>
              <a:ext uri="{FF2B5EF4-FFF2-40B4-BE49-F238E27FC236}">
                <a16:creationId xmlns:a16="http://schemas.microsoft.com/office/drawing/2014/main" id="{15B9C37F-D274-4C98-B70C-CAAC32101A55}"/>
              </a:ext>
            </a:extLst>
          </p:cNvPr>
          <p:cNvPicPr>
            <a:picLocks noChangeAspect="1"/>
          </p:cNvPicPr>
          <p:nvPr/>
        </p:nvPicPr>
        <p:blipFill>
          <a:blip r:embed="rId2"/>
          <a:stretch>
            <a:fillRect/>
          </a:stretch>
        </p:blipFill>
        <p:spPr>
          <a:xfrm>
            <a:off x="838200" y="2332622"/>
            <a:ext cx="5677692" cy="1819529"/>
          </a:xfrm>
          <a:prstGeom prst="rect">
            <a:avLst/>
          </a:prstGeom>
        </p:spPr>
      </p:pic>
    </p:spTree>
    <p:extLst>
      <p:ext uri="{BB962C8B-B14F-4D97-AF65-F5344CB8AC3E}">
        <p14:creationId xmlns:p14="http://schemas.microsoft.com/office/powerpoint/2010/main" val="2167852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162ADA-442B-4090-A1B0-DFC0CBEA8126}"/>
              </a:ext>
            </a:extLst>
          </p:cNvPr>
          <p:cNvSpPr txBox="1"/>
          <p:nvPr/>
        </p:nvSpPr>
        <p:spPr>
          <a:xfrm>
            <a:off x="604157" y="549562"/>
            <a:ext cx="11236390" cy="2585323"/>
          </a:xfrm>
          <a:prstGeom prst="rect">
            <a:avLst/>
          </a:prstGeom>
          <a:noFill/>
        </p:spPr>
        <p:txBody>
          <a:bodyPr wrap="square">
            <a:spAutoFit/>
          </a:bodyPr>
          <a:lstStyle/>
          <a:p>
            <a:r>
              <a:rPr lang="en-US" dirty="0">
                <a:effectLst/>
                <a:latin typeface="Arial" panose="020B0604020202020204" pitchFamily="34" charset="0"/>
              </a:rPr>
              <a:t>SQL Developer Setup Steps</a:t>
            </a:r>
          </a:p>
          <a:p>
            <a:br>
              <a:rPr lang="en-US" dirty="0"/>
            </a:br>
            <a:r>
              <a:rPr lang="en-US" dirty="0">
                <a:effectLst/>
                <a:latin typeface="Arial" panose="020B0604020202020204" pitchFamily="34" charset="0"/>
              </a:rPr>
              <a:t>Step 1: First go to www.oracle.com and create an account. You will find a tab at the top of screen where it </a:t>
            </a:r>
            <a:br>
              <a:rPr lang="en-US" dirty="0"/>
            </a:br>
            <a:r>
              <a:rPr lang="en-US" dirty="0">
                <a:effectLst/>
                <a:latin typeface="Arial" panose="020B0604020202020204" pitchFamily="34" charset="0"/>
              </a:rPr>
              <a:t>reads “Sign in” and the pull down menu will allow you to choose Create Account. </a:t>
            </a:r>
            <a:br>
              <a:rPr lang="en-US" dirty="0"/>
            </a:br>
            <a:r>
              <a:rPr lang="en-US" dirty="0">
                <a:effectLst/>
                <a:latin typeface="Arial" panose="020B0604020202020204" pitchFamily="34" charset="0"/>
              </a:rPr>
              <a:t>Step 2: Use any web browser, search for “oracle </a:t>
            </a:r>
            <a:r>
              <a:rPr lang="en-US" dirty="0" err="1">
                <a:effectLst/>
                <a:latin typeface="Arial" panose="020B0604020202020204" pitchFamily="34" charset="0"/>
              </a:rPr>
              <a:t>sql</a:t>
            </a:r>
            <a:r>
              <a:rPr lang="en-US" dirty="0">
                <a:effectLst/>
                <a:latin typeface="Arial" panose="020B0604020202020204" pitchFamily="34" charset="0"/>
              </a:rPr>
              <a:t> developer download”.</a:t>
            </a:r>
            <a:br>
              <a:rPr lang="en-US" dirty="0"/>
            </a:br>
            <a:r>
              <a:rPr lang="en-US" dirty="0">
                <a:effectLst/>
                <a:latin typeface="Arial" panose="020B0604020202020204" pitchFamily="34" charset="0"/>
              </a:rPr>
              <a:t>Click on the first link to get to the following landing page. Click on “Accept License Agreement”. Download the </a:t>
            </a:r>
            <a:br>
              <a:rPr lang="en-US" dirty="0"/>
            </a:br>
            <a:r>
              <a:rPr lang="en-US" dirty="0" err="1">
                <a:effectLst/>
                <a:latin typeface="Arial" panose="020B0604020202020204" pitchFamily="34" charset="0"/>
              </a:rPr>
              <a:t>the</a:t>
            </a:r>
            <a:r>
              <a:rPr lang="en-US" dirty="0">
                <a:effectLst/>
                <a:latin typeface="Arial" panose="020B0604020202020204" pitchFamily="34" charset="0"/>
              </a:rPr>
              <a:t> right version that matches your operating system. If you’re unsure if your PC is 32-bit or 64-bit, go to your </a:t>
            </a:r>
            <a:br>
              <a:rPr lang="en-US" dirty="0"/>
            </a:br>
            <a:r>
              <a:rPr lang="en-US" dirty="0">
                <a:effectLst/>
                <a:latin typeface="Arial" panose="020B0604020202020204" pitchFamily="34" charset="0"/>
              </a:rPr>
              <a:t>Control Panel and double click on “System” to see what version of system you have. If you have a 64-bit </a:t>
            </a:r>
            <a:br>
              <a:rPr lang="en-US" dirty="0"/>
            </a:br>
            <a:r>
              <a:rPr lang="en-US" dirty="0">
                <a:effectLst/>
                <a:latin typeface="Arial" panose="020B0604020202020204" pitchFamily="34" charset="0"/>
              </a:rPr>
              <a:t>system chose the 64-bit with JDK version to download. Note: Download whatever the most current version </a:t>
            </a:r>
            <a:endParaRPr lang="en-US" dirty="0"/>
          </a:p>
        </p:txBody>
      </p:sp>
      <p:pic>
        <p:nvPicPr>
          <p:cNvPr id="7" name="Picture 6">
            <a:extLst>
              <a:ext uri="{FF2B5EF4-FFF2-40B4-BE49-F238E27FC236}">
                <a16:creationId xmlns:a16="http://schemas.microsoft.com/office/drawing/2014/main" id="{294B370B-21AB-46E6-BEE7-022EB759DB97}"/>
              </a:ext>
            </a:extLst>
          </p:cNvPr>
          <p:cNvPicPr>
            <a:picLocks noChangeAspect="1"/>
          </p:cNvPicPr>
          <p:nvPr/>
        </p:nvPicPr>
        <p:blipFill>
          <a:blip r:embed="rId2"/>
          <a:stretch>
            <a:fillRect/>
          </a:stretch>
        </p:blipFill>
        <p:spPr>
          <a:xfrm>
            <a:off x="2459452" y="3134885"/>
            <a:ext cx="7525800" cy="3667637"/>
          </a:xfrm>
          <a:prstGeom prst="rect">
            <a:avLst/>
          </a:prstGeom>
        </p:spPr>
      </p:pic>
    </p:spTree>
    <p:extLst>
      <p:ext uri="{BB962C8B-B14F-4D97-AF65-F5344CB8AC3E}">
        <p14:creationId xmlns:p14="http://schemas.microsoft.com/office/powerpoint/2010/main" val="3811942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39D978B-73D4-4FD6-B8C8-80D173802AA8}"/>
              </a:ext>
            </a:extLst>
          </p:cNvPr>
          <p:cNvSpPr txBox="1"/>
          <p:nvPr/>
        </p:nvSpPr>
        <p:spPr>
          <a:xfrm>
            <a:off x="463809" y="512813"/>
            <a:ext cx="11264381" cy="2862322"/>
          </a:xfrm>
          <a:prstGeom prst="rect">
            <a:avLst/>
          </a:prstGeom>
          <a:noFill/>
        </p:spPr>
        <p:txBody>
          <a:bodyPr wrap="square">
            <a:spAutoFit/>
          </a:bodyPr>
          <a:lstStyle/>
          <a:p>
            <a:r>
              <a:rPr lang="en-US" dirty="0">
                <a:effectLst/>
                <a:latin typeface="Arial" panose="020B0604020202020204" pitchFamily="34" charset="0"/>
              </a:rPr>
              <a:t>Click on the first link to get to the following landing page. </a:t>
            </a:r>
          </a:p>
          <a:p>
            <a:endParaRPr lang="en-US" dirty="0">
              <a:latin typeface="Arial" panose="020B0604020202020204" pitchFamily="34" charset="0"/>
            </a:endParaRPr>
          </a:p>
          <a:p>
            <a:r>
              <a:rPr lang="en-US" dirty="0">
                <a:effectLst/>
                <a:latin typeface="Arial" panose="020B0604020202020204" pitchFamily="34" charset="0"/>
              </a:rPr>
              <a:t>Click on “Accept License Agreement”. Download the right version that matches your operating system. If you’re unsure if your PC is 32-bit or 64-bit, go to your Control Panel and double click on “System” to see what version of system you have. If you have a 64-bit system chose the 64-bit with JDK version to download. </a:t>
            </a:r>
          </a:p>
          <a:p>
            <a:r>
              <a:rPr lang="en-US" dirty="0">
                <a:effectLst/>
                <a:latin typeface="Arial" panose="020B0604020202020204" pitchFamily="34" charset="0"/>
              </a:rPr>
              <a:t>Note: Download whatever the most current version is.</a:t>
            </a:r>
          </a:p>
          <a:p>
            <a:endParaRPr lang="en-US" dirty="0">
              <a:latin typeface="Arial" panose="020B0604020202020204" pitchFamily="34" charset="0"/>
            </a:endParaRPr>
          </a:p>
          <a:p>
            <a:r>
              <a:rPr lang="en-US" dirty="0">
                <a:latin typeface="Arial" panose="020B0604020202020204" pitchFamily="34" charset="0"/>
              </a:rPr>
              <a:t>Windows: 64 bit JDK-11</a:t>
            </a:r>
          </a:p>
          <a:p>
            <a:r>
              <a:rPr lang="en-US" dirty="0">
                <a:latin typeface="Arial" panose="020B0604020202020204" pitchFamily="34" charset="0"/>
              </a:rPr>
              <a:t>Mac with Intel chip: MacOS JDK 11</a:t>
            </a:r>
          </a:p>
          <a:p>
            <a:r>
              <a:rPr lang="en-US" dirty="0">
                <a:latin typeface="Arial" panose="020B0604020202020204" pitchFamily="34" charset="0"/>
              </a:rPr>
              <a:t>Mac with ARM chip: with JDK11</a:t>
            </a:r>
            <a:endParaRPr lang="en-US" dirty="0"/>
          </a:p>
        </p:txBody>
      </p:sp>
    </p:spTree>
    <p:extLst>
      <p:ext uri="{BB962C8B-B14F-4D97-AF65-F5344CB8AC3E}">
        <p14:creationId xmlns:p14="http://schemas.microsoft.com/office/powerpoint/2010/main" val="1854975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E6677C-C2D9-4578-8668-3AD81C96CAAB}"/>
              </a:ext>
            </a:extLst>
          </p:cNvPr>
          <p:cNvPicPr>
            <a:picLocks noChangeAspect="1"/>
          </p:cNvPicPr>
          <p:nvPr/>
        </p:nvPicPr>
        <p:blipFill>
          <a:blip r:embed="rId2"/>
          <a:stretch>
            <a:fillRect/>
          </a:stretch>
        </p:blipFill>
        <p:spPr>
          <a:xfrm>
            <a:off x="1032756" y="70969"/>
            <a:ext cx="10126488" cy="6716062"/>
          </a:xfrm>
          <a:prstGeom prst="rect">
            <a:avLst/>
          </a:prstGeom>
        </p:spPr>
      </p:pic>
    </p:spTree>
    <p:extLst>
      <p:ext uri="{BB962C8B-B14F-4D97-AF65-F5344CB8AC3E}">
        <p14:creationId xmlns:p14="http://schemas.microsoft.com/office/powerpoint/2010/main" val="4073778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774DC4-A9D4-47F7-80F6-51E8B2FEE3C8}"/>
              </a:ext>
            </a:extLst>
          </p:cNvPr>
          <p:cNvPicPr>
            <a:picLocks noChangeAspect="1"/>
          </p:cNvPicPr>
          <p:nvPr/>
        </p:nvPicPr>
        <p:blipFill>
          <a:blip r:embed="rId2"/>
          <a:stretch>
            <a:fillRect/>
          </a:stretch>
        </p:blipFill>
        <p:spPr>
          <a:xfrm>
            <a:off x="1032756" y="480601"/>
            <a:ext cx="10126488" cy="5896798"/>
          </a:xfrm>
          <a:prstGeom prst="rect">
            <a:avLst/>
          </a:prstGeom>
        </p:spPr>
      </p:pic>
    </p:spTree>
    <p:extLst>
      <p:ext uri="{BB962C8B-B14F-4D97-AF65-F5344CB8AC3E}">
        <p14:creationId xmlns:p14="http://schemas.microsoft.com/office/powerpoint/2010/main" val="242015474"/>
      </p:ext>
    </p:extLst>
  </p:cSld>
  <p:clrMapOvr>
    <a:masterClrMapping/>
  </p:clrMapOvr>
</p:sld>
</file>

<file path=ppt/theme/theme1.xml><?xml version="1.0" encoding="utf-8"?>
<a:theme xmlns:a="http://schemas.openxmlformats.org/drawingml/2006/main" name="16-9 White Backgrou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728</TotalTime>
  <Words>1836</Words>
  <Application>Microsoft Office PowerPoint</Application>
  <PresentationFormat>Widescreen</PresentationFormat>
  <Paragraphs>273</Paragraphs>
  <Slides>38</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Arial Black</vt:lpstr>
      <vt:lpstr>Bradley Hand ITC</vt:lpstr>
      <vt:lpstr>Calibri</vt:lpstr>
      <vt:lpstr>16-9 White Backgroud</vt:lpstr>
      <vt:lpstr>PowerPoint Presentation</vt:lpstr>
      <vt:lpstr>PowerPoint Presentation</vt:lpstr>
      <vt:lpstr>PowerPoint Presentation</vt:lpstr>
      <vt:lpstr>PowerPoint Presentation</vt:lpstr>
      <vt:lpstr>High Level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Difference between Relational Algebra and Relational Calculus  </vt:lpstr>
      <vt:lpstr>Difference between Relational Algebra and Relational Calculus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Tejwansh</dc:creator>
  <cp:lastModifiedBy>Prashant</cp:lastModifiedBy>
  <cp:revision>132</cp:revision>
  <dcterms:created xsi:type="dcterms:W3CDTF">2018-09-11T17:27:21Z</dcterms:created>
  <dcterms:modified xsi:type="dcterms:W3CDTF">2023-08-16T21:11:26Z</dcterms:modified>
</cp:coreProperties>
</file>