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714" r:id="rId2"/>
    <p:sldId id="1402" r:id="rId3"/>
    <p:sldId id="1403" r:id="rId4"/>
    <p:sldId id="1388" r:id="rId5"/>
    <p:sldId id="1367" r:id="rId6"/>
    <p:sldId id="1399" r:id="rId7"/>
    <p:sldId id="1384" r:id="rId8"/>
    <p:sldId id="1383" r:id="rId9"/>
    <p:sldId id="1385" r:id="rId10"/>
    <p:sldId id="1386" r:id="rId11"/>
    <p:sldId id="1387" r:id="rId12"/>
    <p:sldId id="1369" r:id="rId13"/>
    <p:sldId id="1370" r:id="rId14"/>
    <p:sldId id="1371" r:id="rId15"/>
    <p:sldId id="1382" r:id="rId16"/>
    <p:sldId id="1372" r:id="rId17"/>
    <p:sldId id="1373" r:id="rId18"/>
    <p:sldId id="1374" r:id="rId19"/>
    <p:sldId id="1375" r:id="rId20"/>
    <p:sldId id="1381" r:id="rId21"/>
    <p:sldId id="1376" r:id="rId22"/>
    <p:sldId id="1378" r:id="rId23"/>
    <p:sldId id="772" r:id="rId24"/>
    <p:sldId id="1400" r:id="rId25"/>
    <p:sldId id="1411" r:id="rId26"/>
    <p:sldId id="1033" r:id="rId27"/>
    <p:sldId id="1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A7E"/>
    <a:srgbClr val="CC9900"/>
    <a:srgbClr val="008000"/>
    <a:srgbClr val="800080"/>
    <a:srgbClr val="FFFF66"/>
    <a:srgbClr val="00CCFF"/>
    <a:srgbClr val="CC0099"/>
    <a:srgbClr val="FF9900"/>
    <a:srgbClr val="99CCFF"/>
    <a:srgbClr val="FDFA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89286" autoAdjust="0"/>
  </p:normalViewPr>
  <p:slideViewPr>
    <p:cSldViewPr snapToGrid="0">
      <p:cViewPr varScale="1">
        <p:scale>
          <a:sx n="54" d="100"/>
          <a:sy n="54" d="100"/>
        </p:scale>
        <p:origin x="821" y="58"/>
      </p:cViewPr>
      <p:guideLst>
        <p:guide orient="horz" pos="2184"/>
        <p:guide pos="38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4EB9B2-8F0E-4500-8EEA-B55064C1787B}" type="datetimeFigureOut">
              <a:rPr lang="en-US" smtClean="0"/>
              <a:t>8/15/2023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90606-7E97-4AEC-83C9-1B9BC193E346}" type="slidenum">
              <a:rPr lang="en-US" smtClean="0"/>
              <a:t>‹#›</a:t>
            </a:fld>
            <a:endParaRPr lang="en-US" dirty="0"/>
          </a:p>
        </p:txBody>
      </p:sp>
    </p:spTree>
    <p:extLst>
      <p:ext uri="{BB962C8B-B14F-4D97-AF65-F5344CB8AC3E}">
        <p14:creationId xmlns:p14="http://schemas.microsoft.com/office/powerpoint/2010/main" val="2383165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a:t>
            </a:fld>
            <a:endParaRPr lang="en-US"/>
          </a:p>
        </p:txBody>
      </p:sp>
    </p:spTree>
    <p:extLst>
      <p:ext uri="{BB962C8B-B14F-4D97-AF65-F5344CB8AC3E}">
        <p14:creationId xmlns:p14="http://schemas.microsoft.com/office/powerpoint/2010/main" val="204551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3</a:t>
            </a:fld>
            <a:endParaRPr lang="en-US" dirty="0"/>
          </a:p>
        </p:txBody>
      </p:sp>
    </p:spTree>
    <p:extLst>
      <p:ext uri="{BB962C8B-B14F-4D97-AF65-F5344CB8AC3E}">
        <p14:creationId xmlns:p14="http://schemas.microsoft.com/office/powerpoint/2010/main" val="27853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4</a:t>
            </a:fld>
            <a:endParaRPr lang="en-US" dirty="0"/>
          </a:p>
        </p:txBody>
      </p:sp>
    </p:spTree>
    <p:extLst>
      <p:ext uri="{BB962C8B-B14F-4D97-AF65-F5344CB8AC3E}">
        <p14:creationId xmlns:p14="http://schemas.microsoft.com/office/powerpoint/2010/main" val="358587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02598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36637"/>
            <a:ext cx="10972800" cy="1143000"/>
          </a:xfrm>
        </p:spPr>
        <p:txBody>
          <a:bodyPr/>
          <a:lstStyle/>
          <a:p>
            <a:r>
              <a:rPr lang="en-US" dirty="0"/>
              <a:t>Click to edit Master title style</a:t>
            </a:r>
          </a:p>
        </p:txBody>
      </p:sp>
      <p:sp>
        <p:nvSpPr>
          <p:cNvPr id="3" name="Content Placeholder 2"/>
          <p:cNvSpPr>
            <a:spLocks noGrp="1"/>
          </p:cNvSpPr>
          <p:nvPr>
            <p:ph idx="1"/>
          </p:nvPr>
        </p:nvSpPr>
        <p:spPr>
          <a:xfrm>
            <a:off x="609600" y="2362200"/>
            <a:ext cx="10972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09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atin typeface="Aria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43560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p:cNvSpPr>
            <a:spLocks noGrp="1"/>
          </p:cNvSpPr>
          <p:nvPr>
            <p:ph sz="half" idx="1"/>
          </p:nvPr>
        </p:nvSpPr>
        <p:spPr>
          <a:xfrm>
            <a:off x="609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123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560918" y="855347"/>
            <a:ext cx="4011084" cy="1162051"/>
          </a:xfrm>
        </p:spPr>
        <p:txBody>
          <a:bodyPr anchor="b"/>
          <a:lstStyle>
            <a:lvl1pPr algn="l">
              <a:defRPr sz="2667" b="1"/>
            </a:lvl1pPr>
          </a:lstStyle>
          <a:p>
            <a:r>
              <a:rPr lang="en-US" dirty="0"/>
              <a:t>Click to edit Master title style</a:t>
            </a:r>
          </a:p>
        </p:txBody>
      </p:sp>
      <p:sp>
        <p:nvSpPr>
          <p:cNvPr id="6" name="Content Placeholder 2"/>
          <p:cNvSpPr>
            <a:spLocks noGrp="1"/>
          </p:cNvSpPr>
          <p:nvPr>
            <p:ph idx="1"/>
          </p:nvPr>
        </p:nvSpPr>
        <p:spPr>
          <a:xfrm>
            <a:off x="4766733" y="1227845"/>
            <a:ext cx="6815667" cy="540155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560918" y="2135506"/>
            <a:ext cx="4011084" cy="418909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Tree>
    <p:extLst>
      <p:ext uri="{BB962C8B-B14F-4D97-AF65-F5344CB8AC3E}">
        <p14:creationId xmlns:p14="http://schemas.microsoft.com/office/powerpoint/2010/main" val="246715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2389717" y="5105400"/>
            <a:ext cx="7315200" cy="567691"/>
          </a:xfrm>
        </p:spPr>
        <p:txBody>
          <a:bodyPr anchor="b"/>
          <a:lstStyle>
            <a:lvl1pPr algn="l">
              <a:defRPr sz="2667" b="1"/>
            </a:lvl1pPr>
          </a:lstStyle>
          <a:p>
            <a:r>
              <a:rPr lang="en-US" dirty="0"/>
              <a:t>Click to edit Master title style</a:t>
            </a:r>
          </a:p>
        </p:txBody>
      </p:sp>
      <p:sp>
        <p:nvSpPr>
          <p:cNvPr id="6" name="Picture Placeholder 2"/>
          <p:cNvSpPr>
            <a:spLocks noGrp="1"/>
          </p:cNvSpPr>
          <p:nvPr>
            <p:ph type="pic" idx="1"/>
          </p:nvPr>
        </p:nvSpPr>
        <p:spPr>
          <a:xfrm>
            <a:off x="2389717" y="914400"/>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7" name="Text Placeholder 3"/>
          <p:cNvSpPr>
            <a:spLocks noGrp="1"/>
          </p:cNvSpPr>
          <p:nvPr>
            <p:ph type="body" sz="half" idx="2"/>
          </p:nvPr>
        </p:nvSpPr>
        <p:spPr>
          <a:xfrm>
            <a:off x="2389717" y="5673090"/>
            <a:ext cx="7315200" cy="80391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Tree>
    <p:extLst>
      <p:ext uri="{BB962C8B-B14F-4D97-AF65-F5344CB8AC3E}">
        <p14:creationId xmlns:p14="http://schemas.microsoft.com/office/powerpoint/2010/main" val="399043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653144"/>
            <a:ext cx="10972800" cy="1143000"/>
          </a:xfrm>
        </p:spPr>
        <p:txBody>
          <a:bodyPr/>
          <a:lstStyle/>
          <a:p>
            <a:r>
              <a:rPr lang="en-US" dirty="0"/>
              <a:t>Click to edit Master title style</a:t>
            </a:r>
          </a:p>
        </p:txBody>
      </p:sp>
      <p:sp>
        <p:nvSpPr>
          <p:cNvPr id="3" name="Chart Placeholder 2"/>
          <p:cNvSpPr>
            <a:spLocks noGrp="1"/>
          </p:cNvSpPr>
          <p:nvPr>
            <p:ph type="chart" idx="1"/>
          </p:nvPr>
        </p:nvSpPr>
        <p:spPr>
          <a:xfrm>
            <a:off x="609600" y="1796144"/>
            <a:ext cx="10972800" cy="4525963"/>
          </a:xfrm>
        </p:spPr>
        <p:txBody>
          <a:bodyPr/>
          <a:lstStyle/>
          <a:p>
            <a:pPr lvl="0"/>
            <a:endParaRPr lang="en-US" noProof="0"/>
          </a:p>
        </p:txBody>
      </p:sp>
      <p:sp>
        <p:nvSpPr>
          <p:cNvPr id="4" name="Rectangle 4">
            <a:extLst>
              <a:ext uri="{FF2B5EF4-FFF2-40B4-BE49-F238E27FC236}">
                <a16:creationId xmlns:a16="http://schemas.microsoft.com/office/drawing/2014/main" id="{F0C14192-74D6-55BE-8EED-B0CFEAA21E55}"/>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F0DA8D06-8AF3-C810-94B8-8411CFBADB3E}"/>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D91012A8-D74D-535D-38AB-FA2A99A0FBBE}"/>
              </a:ext>
            </a:extLst>
          </p:cNvPr>
          <p:cNvSpPr>
            <a:spLocks noGrp="1" noChangeArrowheads="1"/>
          </p:cNvSpPr>
          <p:nvPr>
            <p:ph type="sldNum" sz="quarter" idx="12"/>
          </p:nvPr>
        </p:nvSpPr>
        <p:spPr>
          <a:ln/>
        </p:spPr>
        <p:txBody>
          <a:bodyPr/>
          <a:lstStyle>
            <a:lvl1pPr>
              <a:defRPr/>
            </a:lvl1pPr>
          </a:lstStyle>
          <a:p>
            <a:fld id="{F55FD4F8-3F1F-D44B-BAEE-B5E233286BC2}" type="slidenum">
              <a:rPr lang="ko-KR" altLang="en-US"/>
              <a:pPr/>
              <a:t>‹#›</a:t>
            </a:fld>
            <a:endParaRPr lang="en-US" altLang="ko-KR"/>
          </a:p>
        </p:txBody>
      </p:sp>
    </p:spTree>
    <p:extLst>
      <p:ext uri="{BB962C8B-B14F-4D97-AF65-F5344CB8AC3E}">
        <p14:creationId xmlns:p14="http://schemas.microsoft.com/office/powerpoint/2010/main" val="9393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42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9419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144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2239963"/>
            <a:ext cx="109728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1542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609585" rtl="0" eaLnBrk="1" latinLnBrk="0" hangingPunct="1">
        <a:spcBef>
          <a:spcPct val="0"/>
        </a:spcBef>
        <a:buNone/>
        <a:defRPr sz="4400" kern="1200">
          <a:solidFill>
            <a:schemeClr val="tx1">
              <a:lumMod val="75000"/>
              <a:lumOff val="25000"/>
            </a:schemeClr>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75000"/>
              <a:lumOff val="25000"/>
            </a:schemeClr>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lumMod val="75000"/>
              <a:lumOff val="25000"/>
            </a:schemeClr>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838200" y="4140200"/>
            <a:ext cx="7493000" cy="0"/>
          </a:xfrm>
          <a:prstGeom prst="line">
            <a:avLst/>
          </a:prstGeom>
          <a:ln w="19050">
            <a:solidFill>
              <a:srgbClr val="BF5700"/>
            </a:solidFill>
          </a:ln>
        </p:spPr>
        <p:style>
          <a:lnRef idx="1">
            <a:schemeClr val="accent1"/>
          </a:lnRef>
          <a:fillRef idx="0">
            <a:schemeClr val="accent1"/>
          </a:fillRef>
          <a:effectRef idx="0">
            <a:schemeClr val="accent1"/>
          </a:effectRef>
          <a:fontRef idx="minor">
            <a:schemeClr val="tx1"/>
          </a:fontRef>
        </p:style>
      </p:cxnSp>
      <p:sp>
        <p:nvSpPr>
          <p:cNvPr id="11" name="Text Placeholder 9"/>
          <p:cNvSpPr txBox="1">
            <a:spLocks/>
          </p:cNvSpPr>
          <p:nvPr/>
        </p:nvSpPr>
        <p:spPr>
          <a:xfrm>
            <a:off x="731520" y="5486401"/>
            <a:ext cx="10515600" cy="609601"/>
          </a:xfrm>
          <a:prstGeom prst="rect">
            <a:avLst/>
          </a:prstGeom>
        </p:spPr>
        <p:txBody>
          <a:bodyPr vert="horz" lIns="121920" tIns="60960" rIns="121920" bIns="6096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50000"/>
              </a:lnSpc>
            </a:pPr>
            <a:r>
              <a:rPr lang="en-US" sz="1400" cap="all" dirty="0">
                <a:solidFill>
                  <a:srgbClr val="BF5700"/>
                </a:solidFill>
                <a:latin typeface="Arial Black" charset="0"/>
              </a:rPr>
              <a:t>Prashant D. Joshi</a:t>
            </a:r>
          </a:p>
          <a:p>
            <a:pPr>
              <a:lnSpc>
                <a:spcPct val="30000"/>
              </a:lnSpc>
            </a:pPr>
            <a:r>
              <a:rPr lang="en-US" sz="1400" dirty="0">
                <a:solidFill>
                  <a:srgbClr val="BF5700"/>
                </a:solidFill>
              </a:rPr>
              <a:t>UT McCombs School of Business (MSBA), The University of Texas at Austin</a:t>
            </a:r>
          </a:p>
        </p:txBody>
      </p:sp>
      <p:sp>
        <p:nvSpPr>
          <p:cNvPr id="12" name="Text Placeholder 9"/>
          <p:cNvSpPr txBox="1">
            <a:spLocks/>
          </p:cNvSpPr>
          <p:nvPr/>
        </p:nvSpPr>
        <p:spPr>
          <a:xfrm>
            <a:off x="731520" y="609600"/>
            <a:ext cx="10437925" cy="519061"/>
          </a:xfrm>
          <a:prstGeom prst="rect">
            <a:avLst/>
          </a:prstGeom>
        </p:spPr>
        <p:txBody>
          <a:bodyPr vert="horz" lIns="121920" tIns="60960" rIns="121920" bIns="6096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cap="all" dirty="0">
                <a:solidFill>
                  <a:srgbClr val="BF5700"/>
                </a:solidFill>
                <a:latin typeface="Arial Black" charset="0"/>
              </a:rPr>
              <a:t>FALL 2023</a:t>
            </a:r>
            <a:endParaRPr lang="en-US" dirty="0">
              <a:solidFill>
                <a:srgbClr val="BF5700"/>
              </a:solidFill>
            </a:endParaRPr>
          </a:p>
        </p:txBody>
      </p:sp>
      <p:sp>
        <p:nvSpPr>
          <p:cNvPr id="13" name="Title Placeholder 7"/>
          <p:cNvSpPr txBox="1">
            <a:spLocks/>
          </p:cNvSpPr>
          <p:nvPr/>
        </p:nvSpPr>
        <p:spPr>
          <a:xfrm>
            <a:off x="670560" y="1600200"/>
            <a:ext cx="10911840" cy="2336800"/>
          </a:xfrm>
          <a:prstGeom prst="rect">
            <a:avLst/>
          </a:prstGeom>
        </p:spPr>
        <p:txBody>
          <a:bodyPr vert="horz" wrap="square" lIns="121920" tIns="60960" rIns="121920" bIns="6096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r>
              <a:rPr lang="en-US" sz="6400" dirty="0">
                <a:solidFill>
                  <a:srgbClr val="BF5700"/>
                </a:solidFill>
              </a:rPr>
              <a:t>MIS 381N</a:t>
            </a:r>
          </a:p>
          <a:p>
            <a:r>
              <a:rPr lang="en-US" sz="2667" dirty="0">
                <a:solidFill>
                  <a:srgbClr val="BF5700"/>
                </a:solidFill>
              </a:rPr>
              <a:t>Information management</a:t>
            </a:r>
          </a:p>
        </p:txBody>
      </p:sp>
      <p:sp>
        <p:nvSpPr>
          <p:cNvPr id="15" name="Text Placeholder 9"/>
          <p:cNvSpPr txBox="1">
            <a:spLocks/>
          </p:cNvSpPr>
          <p:nvPr/>
        </p:nvSpPr>
        <p:spPr>
          <a:xfrm>
            <a:off x="731520" y="4445000"/>
            <a:ext cx="10515600" cy="609601"/>
          </a:xfrm>
          <a:prstGeom prst="rect">
            <a:avLst/>
          </a:prstGeom>
        </p:spPr>
        <p:txBody>
          <a:bodyPr vert="horz" lIns="121920" tIns="60960" rIns="121920" bIns="60960" rtlCol="0">
            <a:noAutofit/>
          </a:bodyPr>
          <a:lst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67" dirty="0">
                <a:solidFill>
                  <a:srgbClr val="BF5700"/>
                </a:solidFill>
              </a:rPr>
              <a:t>Lecture 2</a:t>
            </a:r>
          </a:p>
          <a:p>
            <a:r>
              <a:rPr lang="en-US" sz="1867" dirty="0">
                <a:solidFill>
                  <a:srgbClr val="BF5700"/>
                </a:solidFill>
              </a:rPr>
              <a:t>August 23</a:t>
            </a:r>
            <a:r>
              <a:rPr lang="en-US" sz="1867" baseline="30000" dirty="0">
                <a:solidFill>
                  <a:srgbClr val="BF5700"/>
                </a:solidFill>
              </a:rPr>
              <a:t>rd</a:t>
            </a:r>
            <a:r>
              <a:rPr lang="en-US" sz="1867" dirty="0">
                <a:solidFill>
                  <a:srgbClr val="BF5700"/>
                </a:solidFill>
              </a:rPr>
              <a:t> 2023</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4933" y="426721"/>
            <a:ext cx="2503196" cy="1219199"/>
          </a:xfrm>
          <a:prstGeom prst="rect">
            <a:avLst/>
          </a:prstGeom>
        </p:spPr>
      </p:pic>
    </p:spTree>
    <p:extLst>
      <p:ext uri="{BB962C8B-B14F-4D97-AF65-F5344CB8AC3E}">
        <p14:creationId xmlns:p14="http://schemas.microsoft.com/office/powerpoint/2010/main" val="18251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0283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5" y="433559"/>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Components of Data Management</a:t>
            </a:r>
          </a:p>
        </p:txBody>
      </p:sp>
      <p:sp>
        <p:nvSpPr>
          <p:cNvPr id="51" name="Slide Number Placeholder 12"/>
          <p:cNvSpPr>
            <a:spLocks noGrp="1"/>
          </p:cNvSpPr>
          <p:nvPr>
            <p:ph type="sldNum" sz="quarter" idx="4294967295"/>
          </p:nvPr>
        </p:nvSpPr>
        <p:spPr>
          <a:xfrm>
            <a:off x="9448800" y="6486525"/>
            <a:ext cx="2743200" cy="365125"/>
          </a:xfrm>
          <a:prstGeom prst="rect">
            <a:avLst/>
          </a:prstGeom>
          <a:solidFill>
            <a:schemeClr val="accent6">
              <a:lumMod val="40000"/>
              <a:lumOff val="60000"/>
            </a:schemeClr>
          </a:solidFill>
        </p:spPr>
        <p:txBody>
          <a:bodyPr/>
          <a:lstStyle/>
          <a:p>
            <a:fld id="{AEA95462-E936-4273-B590-4CBECB991188}" type="slidenum">
              <a:rPr lang="en-US" sz="1050" smtClean="0"/>
              <a:pPr/>
              <a:t>10</a:t>
            </a:fld>
            <a:endParaRPr lang="en-US" sz="1050" dirty="0"/>
          </a:p>
        </p:txBody>
      </p:sp>
      <p:sp>
        <p:nvSpPr>
          <p:cNvPr id="3" name="Rounded Rectangle 2">
            <a:extLst>
              <a:ext uri="{FF2B5EF4-FFF2-40B4-BE49-F238E27FC236}">
                <a16:creationId xmlns:a16="http://schemas.microsoft.com/office/drawing/2014/main" id="{B13C1943-C1A2-0541-B171-1A646A4F7F4B}"/>
              </a:ext>
            </a:extLst>
          </p:cNvPr>
          <p:cNvSpPr/>
          <p:nvPr/>
        </p:nvSpPr>
        <p:spPr>
          <a:xfrm>
            <a:off x="477079" y="1411360"/>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Business Purpose of Data</a:t>
            </a:r>
          </a:p>
        </p:txBody>
      </p:sp>
      <p:sp>
        <p:nvSpPr>
          <p:cNvPr id="7" name="Rounded Rectangle 6">
            <a:extLst>
              <a:ext uri="{FF2B5EF4-FFF2-40B4-BE49-F238E27FC236}">
                <a16:creationId xmlns:a16="http://schemas.microsoft.com/office/drawing/2014/main" id="{62C4FF84-9ED1-3F45-8D0C-BD09C3001B3A}"/>
              </a:ext>
            </a:extLst>
          </p:cNvPr>
          <p:cNvSpPr/>
          <p:nvPr/>
        </p:nvSpPr>
        <p:spPr>
          <a:xfrm>
            <a:off x="477079" y="2778555"/>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Characteristics of Data under Management</a:t>
            </a:r>
          </a:p>
        </p:txBody>
      </p:sp>
      <p:sp>
        <p:nvSpPr>
          <p:cNvPr id="8" name="Rounded Rectangle 7">
            <a:extLst>
              <a:ext uri="{FF2B5EF4-FFF2-40B4-BE49-F238E27FC236}">
                <a16:creationId xmlns:a16="http://schemas.microsoft.com/office/drawing/2014/main" id="{6C82C82B-732F-8F42-810B-6AB51A818714}"/>
              </a:ext>
            </a:extLst>
          </p:cNvPr>
          <p:cNvSpPr/>
          <p:nvPr/>
        </p:nvSpPr>
        <p:spPr>
          <a:xfrm>
            <a:off x="477079" y="4145750"/>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rial" panose="020B0604020202020204" pitchFamily="34" charset="0"/>
                <a:cs typeface="Arial" panose="020B0604020202020204" pitchFamily="34" charset="0"/>
              </a:rPr>
              <a:t>Data Management Operating Model</a:t>
            </a:r>
          </a:p>
        </p:txBody>
      </p:sp>
      <p:sp>
        <p:nvSpPr>
          <p:cNvPr id="9" name="Rounded Rectangle 8">
            <a:extLst>
              <a:ext uri="{FF2B5EF4-FFF2-40B4-BE49-F238E27FC236}">
                <a16:creationId xmlns:a16="http://schemas.microsoft.com/office/drawing/2014/main" id="{FC878D81-6E9D-4C4C-8727-49CCDCB5CC21}"/>
              </a:ext>
            </a:extLst>
          </p:cNvPr>
          <p:cNvSpPr/>
          <p:nvPr/>
        </p:nvSpPr>
        <p:spPr>
          <a:xfrm>
            <a:off x="477079" y="5512945"/>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Data Management Technology Architecture</a:t>
            </a:r>
          </a:p>
        </p:txBody>
      </p:sp>
      <p:sp>
        <p:nvSpPr>
          <p:cNvPr id="4" name="Rectangle 3">
            <a:extLst>
              <a:ext uri="{FF2B5EF4-FFF2-40B4-BE49-F238E27FC236}">
                <a16:creationId xmlns:a16="http://schemas.microsoft.com/office/drawing/2014/main" id="{60FC0248-752C-6348-9DB8-E76BB8A2640C}"/>
              </a:ext>
            </a:extLst>
          </p:cNvPr>
          <p:cNvSpPr/>
          <p:nvPr/>
        </p:nvSpPr>
        <p:spPr>
          <a:xfrm>
            <a:off x="6361043" y="1026541"/>
            <a:ext cx="5546035" cy="582556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600"/>
              </a:spcBef>
              <a:spcAft>
                <a:spcPts val="3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Four components of the operating model: </a:t>
            </a:r>
          </a:p>
          <a:p>
            <a:pPr marL="800100" lvl="1" indent="-342900">
              <a:spcBef>
                <a:spcPts val="300"/>
              </a:spcBef>
              <a:spcAft>
                <a:spcPts val="300"/>
              </a:spcAft>
              <a:buClr>
                <a:srgbClr val="C00000"/>
              </a:buClr>
              <a:buSzPct val="110000"/>
              <a:buFont typeface="System Font Regular"/>
              <a:buChar char="−"/>
            </a:pPr>
            <a:r>
              <a:rPr lang="en-US" sz="2400" dirty="0">
                <a:solidFill>
                  <a:schemeClr val="tx1"/>
                </a:solidFill>
                <a:latin typeface="Arial" panose="020B0604020202020204" pitchFamily="34" charset="0"/>
                <a:cs typeface="Arial" panose="020B0604020202020204" pitchFamily="34" charset="0"/>
              </a:rPr>
              <a:t>Organization (</a:t>
            </a:r>
            <a:r>
              <a:rPr lang="en-US" sz="2400" i="1" dirty="0">
                <a:solidFill>
                  <a:schemeClr val="tx1"/>
                </a:solidFill>
                <a:latin typeface="Arial" panose="020B0604020202020204" pitchFamily="34" charset="0"/>
                <a:cs typeface="Arial" panose="020B0604020202020204" pitchFamily="34" charset="0"/>
              </a:rPr>
              <a:t>What</a:t>
            </a:r>
            <a:r>
              <a:rPr lang="en-US" sz="2400" dirty="0">
                <a:solidFill>
                  <a:schemeClr val="tx1"/>
                </a:solidFill>
                <a:latin typeface="Arial" panose="020B0604020202020204" pitchFamily="34" charset="0"/>
                <a:cs typeface="Arial" panose="020B0604020202020204" pitchFamily="34" charset="0"/>
              </a:rPr>
              <a:t>?)</a:t>
            </a:r>
          </a:p>
          <a:p>
            <a:pPr marL="800100" lvl="1" indent="-342900">
              <a:spcBef>
                <a:spcPts val="300"/>
              </a:spcBef>
              <a:spcAft>
                <a:spcPts val="300"/>
              </a:spcAft>
              <a:buClr>
                <a:srgbClr val="C00000"/>
              </a:buClr>
              <a:buSzPct val="110000"/>
              <a:buFont typeface="System Font Regular"/>
              <a:buChar char="−"/>
            </a:pPr>
            <a:r>
              <a:rPr lang="en-US" sz="2400" dirty="0">
                <a:solidFill>
                  <a:schemeClr val="tx1"/>
                </a:solidFill>
                <a:latin typeface="Arial" panose="020B0604020202020204" pitchFamily="34" charset="0"/>
                <a:cs typeface="Arial" panose="020B0604020202020204" pitchFamily="34" charset="0"/>
              </a:rPr>
              <a:t>Governance (</a:t>
            </a:r>
            <a:r>
              <a:rPr lang="en-US" sz="2400" i="1" dirty="0">
                <a:solidFill>
                  <a:schemeClr val="tx1"/>
                </a:solidFill>
                <a:latin typeface="Arial" panose="020B0604020202020204" pitchFamily="34" charset="0"/>
                <a:cs typeface="Arial" panose="020B0604020202020204" pitchFamily="34" charset="0"/>
              </a:rPr>
              <a:t>Policies, procedures</a:t>
            </a:r>
            <a:r>
              <a:rPr lang="en-US" sz="2400" dirty="0">
                <a:solidFill>
                  <a:schemeClr val="tx1"/>
                </a:solidFill>
                <a:latin typeface="Arial" panose="020B0604020202020204" pitchFamily="34" charset="0"/>
                <a:cs typeface="Arial" panose="020B0604020202020204" pitchFamily="34" charset="0"/>
              </a:rPr>
              <a:t>)</a:t>
            </a:r>
          </a:p>
          <a:p>
            <a:pPr marL="800100" lvl="1" indent="-342900">
              <a:spcBef>
                <a:spcPts val="300"/>
              </a:spcBef>
              <a:spcAft>
                <a:spcPts val="600"/>
              </a:spcAft>
              <a:buClr>
                <a:srgbClr val="C00000"/>
              </a:buClr>
              <a:buSzPct val="110000"/>
              <a:buFont typeface="System Font Regular"/>
              <a:buChar char="−"/>
            </a:pPr>
            <a:r>
              <a:rPr lang="en-US" sz="2400" dirty="0">
                <a:solidFill>
                  <a:schemeClr val="tx1"/>
                </a:solidFill>
                <a:latin typeface="Arial" panose="020B0604020202020204" pitchFamily="34" charset="0"/>
                <a:cs typeface="Arial" panose="020B0604020202020204" pitchFamily="34" charset="0"/>
              </a:rPr>
              <a:t>Stewardship (</a:t>
            </a:r>
            <a:r>
              <a:rPr lang="en-US" sz="2400" i="1" dirty="0">
                <a:solidFill>
                  <a:schemeClr val="tx1"/>
                </a:solidFill>
                <a:latin typeface="Arial" panose="020B0604020202020204" pitchFamily="34" charset="0"/>
                <a:cs typeface="Arial" panose="020B0604020202020204" pitchFamily="34" charset="0"/>
              </a:rPr>
              <a:t>Implementation of the policies. Impacts people and technology</a:t>
            </a:r>
            <a:r>
              <a:rPr lang="en-US" sz="2400" dirty="0">
                <a:solidFill>
                  <a:schemeClr val="tx1"/>
                </a:solidFill>
                <a:latin typeface="Arial" panose="020B0604020202020204" pitchFamily="34" charset="0"/>
                <a:cs typeface="Arial" panose="020B0604020202020204" pitchFamily="34" charset="0"/>
              </a:rPr>
              <a:t>)</a:t>
            </a:r>
          </a:p>
          <a:p>
            <a:pPr marL="800100" lvl="1" indent="-342900">
              <a:spcBef>
                <a:spcPts val="300"/>
              </a:spcBef>
              <a:spcAft>
                <a:spcPts val="600"/>
              </a:spcAft>
              <a:buClr>
                <a:srgbClr val="C00000"/>
              </a:buClr>
              <a:buSzPct val="110000"/>
              <a:buFont typeface="System Font Regular"/>
              <a:buChar char="−"/>
            </a:pPr>
            <a:r>
              <a:rPr lang="en-US" sz="2400" dirty="0">
                <a:solidFill>
                  <a:schemeClr val="tx1"/>
                </a:solidFill>
                <a:latin typeface="Arial" panose="020B0604020202020204" pitchFamily="34" charset="0"/>
                <a:cs typeface="Arial" panose="020B0604020202020204" pitchFamily="34" charset="0"/>
              </a:rPr>
              <a:t>Performance management</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Centralized or decentralized?</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Sponsorship?</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Roles and responsibilities?</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Funding framework and philosophy? </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64359736"/>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60846"/>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5" y="491572"/>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Components of Data Management</a:t>
            </a:r>
          </a:p>
        </p:txBody>
      </p:sp>
      <p:sp>
        <p:nvSpPr>
          <p:cNvPr id="51" name="Slide Number Placeholder 12"/>
          <p:cNvSpPr>
            <a:spLocks noGrp="1"/>
          </p:cNvSpPr>
          <p:nvPr>
            <p:ph type="sldNum" sz="quarter" idx="4294967295"/>
          </p:nvPr>
        </p:nvSpPr>
        <p:spPr>
          <a:xfrm>
            <a:off x="9448800" y="6486525"/>
            <a:ext cx="2743200" cy="365125"/>
          </a:xfrm>
          <a:prstGeom prst="rect">
            <a:avLst/>
          </a:prstGeom>
          <a:noFill/>
        </p:spPr>
        <p:txBody>
          <a:bodyPr/>
          <a:lstStyle/>
          <a:p>
            <a:fld id="{AEA95462-E936-4273-B590-4CBECB991188}" type="slidenum">
              <a:rPr lang="en-US" sz="1050" smtClean="0"/>
              <a:pPr/>
              <a:t>11</a:t>
            </a:fld>
            <a:endParaRPr lang="en-US" sz="1050" dirty="0"/>
          </a:p>
        </p:txBody>
      </p:sp>
      <p:sp>
        <p:nvSpPr>
          <p:cNvPr id="3" name="Rounded Rectangle 2">
            <a:extLst>
              <a:ext uri="{FF2B5EF4-FFF2-40B4-BE49-F238E27FC236}">
                <a16:creationId xmlns:a16="http://schemas.microsoft.com/office/drawing/2014/main" id="{B13C1943-C1A2-0541-B171-1A646A4F7F4B}"/>
              </a:ext>
            </a:extLst>
          </p:cNvPr>
          <p:cNvSpPr/>
          <p:nvPr/>
        </p:nvSpPr>
        <p:spPr>
          <a:xfrm>
            <a:off x="477079" y="1411360"/>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Business Purpose of Data</a:t>
            </a:r>
          </a:p>
        </p:txBody>
      </p:sp>
      <p:sp>
        <p:nvSpPr>
          <p:cNvPr id="7" name="Rounded Rectangle 6">
            <a:extLst>
              <a:ext uri="{FF2B5EF4-FFF2-40B4-BE49-F238E27FC236}">
                <a16:creationId xmlns:a16="http://schemas.microsoft.com/office/drawing/2014/main" id="{62C4FF84-9ED1-3F45-8D0C-BD09C3001B3A}"/>
              </a:ext>
            </a:extLst>
          </p:cNvPr>
          <p:cNvSpPr/>
          <p:nvPr/>
        </p:nvSpPr>
        <p:spPr>
          <a:xfrm>
            <a:off x="477079" y="2778555"/>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Characteristics of Data under Management</a:t>
            </a:r>
          </a:p>
        </p:txBody>
      </p:sp>
      <p:sp>
        <p:nvSpPr>
          <p:cNvPr id="8" name="Rounded Rectangle 7">
            <a:extLst>
              <a:ext uri="{FF2B5EF4-FFF2-40B4-BE49-F238E27FC236}">
                <a16:creationId xmlns:a16="http://schemas.microsoft.com/office/drawing/2014/main" id="{6C82C82B-732F-8F42-810B-6AB51A818714}"/>
              </a:ext>
            </a:extLst>
          </p:cNvPr>
          <p:cNvSpPr/>
          <p:nvPr/>
        </p:nvSpPr>
        <p:spPr>
          <a:xfrm>
            <a:off x="477079" y="4145750"/>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Data Management Operating Model</a:t>
            </a:r>
          </a:p>
        </p:txBody>
      </p:sp>
      <p:sp>
        <p:nvSpPr>
          <p:cNvPr id="9" name="Rounded Rectangle 8">
            <a:extLst>
              <a:ext uri="{FF2B5EF4-FFF2-40B4-BE49-F238E27FC236}">
                <a16:creationId xmlns:a16="http://schemas.microsoft.com/office/drawing/2014/main" id="{FC878D81-6E9D-4C4C-8727-49CCDCB5CC21}"/>
              </a:ext>
            </a:extLst>
          </p:cNvPr>
          <p:cNvSpPr/>
          <p:nvPr/>
        </p:nvSpPr>
        <p:spPr>
          <a:xfrm>
            <a:off x="477079" y="5512945"/>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rial" panose="020B0604020202020204" pitchFamily="34" charset="0"/>
                <a:cs typeface="Arial" panose="020B0604020202020204" pitchFamily="34" charset="0"/>
              </a:rPr>
              <a:t>Data Management Technology Architecture</a:t>
            </a:r>
          </a:p>
        </p:txBody>
      </p:sp>
      <p:sp>
        <p:nvSpPr>
          <p:cNvPr id="4" name="Rectangle 3">
            <a:extLst>
              <a:ext uri="{FF2B5EF4-FFF2-40B4-BE49-F238E27FC236}">
                <a16:creationId xmlns:a16="http://schemas.microsoft.com/office/drawing/2014/main" id="{60FC0248-752C-6348-9DB8-E76BB8A2640C}"/>
              </a:ext>
            </a:extLst>
          </p:cNvPr>
          <p:cNvSpPr/>
          <p:nvPr/>
        </p:nvSpPr>
        <p:spPr>
          <a:xfrm>
            <a:off x="6361043" y="1411360"/>
            <a:ext cx="5546035" cy="507561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Dictated by first three components</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Centralized and/or distributed?</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Structured and/or unstructured?</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Relational and/or non-relational</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Type of unstructured data: text, images, audio, video, …</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Requirements for </a:t>
            </a:r>
            <a:r>
              <a:rPr lang="en-US" sz="2400" dirty="0">
                <a:solidFill>
                  <a:srgbClr val="C00000"/>
                </a:solidFill>
                <a:latin typeface="Arial" panose="020B0604020202020204" pitchFamily="34" charset="0"/>
                <a:cs typeface="Arial" panose="020B0604020202020204" pitchFamily="34" charset="0"/>
              </a:rPr>
              <a:t>R</a:t>
            </a:r>
            <a:r>
              <a:rPr lang="en-US" sz="2400" dirty="0">
                <a:solidFill>
                  <a:schemeClr val="tx1"/>
                </a:solidFill>
                <a:latin typeface="Arial" panose="020B0604020202020204" pitchFamily="34" charset="0"/>
                <a:cs typeface="Arial" panose="020B0604020202020204" pitchFamily="34" charset="0"/>
              </a:rPr>
              <a:t>eliability, </a:t>
            </a:r>
            <a:r>
              <a:rPr lang="en-US" sz="2400" dirty="0">
                <a:solidFill>
                  <a:srgbClr val="C00000"/>
                </a:solidFill>
                <a:latin typeface="Arial" panose="020B0604020202020204" pitchFamily="34" charset="0"/>
                <a:cs typeface="Arial" panose="020B0604020202020204" pitchFamily="34" charset="0"/>
              </a:rPr>
              <a:t>A</a:t>
            </a:r>
            <a:r>
              <a:rPr lang="en-US" sz="2400" dirty="0">
                <a:solidFill>
                  <a:schemeClr val="tx1"/>
                </a:solidFill>
                <a:latin typeface="Arial" panose="020B0604020202020204" pitchFamily="34" charset="0"/>
                <a:cs typeface="Arial" panose="020B0604020202020204" pitchFamily="34" charset="0"/>
              </a:rPr>
              <a:t>vailability, </a:t>
            </a:r>
            <a:r>
              <a:rPr lang="en-US" sz="2400" dirty="0">
                <a:solidFill>
                  <a:srgbClr val="C00000"/>
                </a:solidFill>
                <a:latin typeface="Arial" panose="020B0604020202020204" pitchFamily="34" charset="0"/>
                <a:cs typeface="Arial" panose="020B0604020202020204" pitchFamily="34" charset="0"/>
              </a:rPr>
              <a:t>S</a:t>
            </a:r>
            <a:r>
              <a:rPr lang="en-US" sz="2400" dirty="0">
                <a:solidFill>
                  <a:schemeClr val="tx1"/>
                </a:solidFill>
                <a:latin typeface="Arial" panose="020B0604020202020204" pitchFamily="34" charset="0"/>
                <a:cs typeface="Arial" panose="020B0604020202020204" pitchFamily="34" charset="0"/>
              </a:rPr>
              <a:t>erviceability, </a:t>
            </a:r>
            <a:r>
              <a:rPr lang="en-US" sz="2400" dirty="0">
                <a:solidFill>
                  <a:srgbClr val="C00000"/>
                </a:solidFill>
                <a:latin typeface="Arial" panose="020B0604020202020204" pitchFamily="34" charset="0"/>
                <a:cs typeface="Arial" panose="020B0604020202020204" pitchFamily="34" charset="0"/>
              </a:rPr>
              <a:t>U</a:t>
            </a:r>
            <a:r>
              <a:rPr lang="en-US" sz="2400" dirty="0">
                <a:solidFill>
                  <a:schemeClr val="tx1"/>
                </a:solidFill>
                <a:latin typeface="Arial" panose="020B0604020202020204" pitchFamily="34" charset="0"/>
                <a:cs typeface="Arial" panose="020B0604020202020204" pitchFamily="34" charset="0"/>
              </a:rPr>
              <a:t>sability, </a:t>
            </a:r>
            <a:r>
              <a:rPr lang="en-US" sz="2400" dirty="0">
                <a:solidFill>
                  <a:srgbClr val="C00000"/>
                </a:solidFill>
                <a:latin typeface="Arial" panose="020B0604020202020204" pitchFamily="34" charset="0"/>
                <a:cs typeface="Arial" panose="020B0604020202020204" pitchFamily="34" charset="0"/>
              </a:rPr>
              <a:t>I</a:t>
            </a:r>
            <a:r>
              <a:rPr lang="en-US" sz="2400" dirty="0">
                <a:solidFill>
                  <a:schemeClr val="tx1"/>
                </a:solidFill>
                <a:latin typeface="Arial" panose="020B0604020202020204" pitchFamily="34" charset="0"/>
                <a:cs typeface="Arial" panose="020B0604020202020204" pitchFamily="34" charset="0"/>
              </a:rPr>
              <a:t>nstallability (RASUI)</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Requirements for security, privacy and retention</a:t>
            </a:r>
          </a:p>
        </p:txBody>
      </p:sp>
    </p:spTree>
    <p:extLst>
      <p:ext uri="{BB962C8B-B14F-4D97-AF65-F5344CB8AC3E}">
        <p14:creationId xmlns:p14="http://schemas.microsoft.com/office/powerpoint/2010/main" val="3422842937"/>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824"/>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5" y="464550"/>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Types of Data Strategy</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latin typeface="Arial" panose="020B0604020202020204" pitchFamily="34" charset="0"/>
                <a:cs typeface="Arial" panose="020B0604020202020204" pitchFamily="34" charset="0"/>
              </a:rPr>
              <a:pPr/>
              <a:t>12</a:t>
            </a:fld>
            <a:endParaRPr lang="en-US" sz="1050" dirty="0">
              <a:latin typeface="Arial" panose="020B060402020202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970A407E-FEBB-EA4F-8703-DDFE75A74451}"/>
              </a:ext>
            </a:extLst>
          </p:cNvPr>
          <p:cNvGrpSpPr/>
          <p:nvPr/>
        </p:nvGrpSpPr>
        <p:grpSpPr>
          <a:xfrm>
            <a:off x="305309" y="1526333"/>
            <a:ext cx="11581382" cy="4261198"/>
            <a:chOff x="443810" y="1182213"/>
            <a:chExt cx="11581382" cy="4261198"/>
          </a:xfrm>
        </p:grpSpPr>
        <p:grpSp>
          <p:nvGrpSpPr>
            <p:cNvPr id="3" name="Group 2">
              <a:extLst>
                <a:ext uri="{FF2B5EF4-FFF2-40B4-BE49-F238E27FC236}">
                  <a16:creationId xmlns:a16="http://schemas.microsoft.com/office/drawing/2014/main" id="{245DE1BD-16B2-204A-AF58-2CB033DA4C87}"/>
                </a:ext>
              </a:extLst>
            </p:cNvPr>
            <p:cNvGrpSpPr/>
            <p:nvPr/>
          </p:nvGrpSpPr>
          <p:grpSpPr>
            <a:xfrm>
              <a:off x="443810" y="1182213"/>
              <a:ext cx="5486400" cy="4261198"/>
              <a:chOff x="731908" y="1199060"/>
              <a:chExt cx="5486400" cy="4261198"/>
            </a:xfrm>
          </p:grpSpPr>
          <p:sp>
            <p:nvSpPr>
              <p:cNvPr id="6" name="Rectangle 5">
                <a:extLst>
                  <a:ext uri="{FF2B5EF4-FFF2-40B4-BE49-F238E27FC236}">
                    <a16:creationId xmlns:a16="http://schemas.microsoft.com/office/drawing/2014/main" id="{C4DE0AA7-74A7-48ED-926D-25B3F24E1662}"/>
                  </a:ext>
                </a:extLst>
              </p:cNvPr>
              <p:cNvSpPr/>
              <p:nvPr/>
            </p:nvSpPr>
            <p:spPr>
              <a:xfrm>
                <a:off x="731908" y="1674606"/>
                <a:ext cx="5486400" cy="3785652"/>
              </a:xfrm>
              <a:prstGeom prst="rect">
                <a:avLst/>
              </a:prstGeom>
              <a:solidFill>
                <a:schemeClr val="accent6">
                  <a:lumMod val="40000"/>
                  <a:lumOff val="60000"/>
                </a:schemeClr>
              </a:solidFill>
              <a:ln>
                <a:solidFill>
                  <a:srgbClr val="002A7E"/>
                </a:solidFill>
              </a:ln>
            </p:spPr>
            <p:txBody>
              <a:bodyPr wrap="square">
                <a:spAutoFit/>
              </a:bodyPr>
              <a:lstStyle/>
              <a:p>
                <a:pPr marL="342900" marR="0" lvl="0" indent="-342900">
                  <a:spcAft>
                    <a:spcPts val="600"/>
                  </a:spcAft>
                  <a:buClr>
                    <a:srgbClr val="C00000"/>
                  </a:buClr>
                  <a:buFont typeface="Arial" panose="020B0604020202020204" pitchFamily="34" charset="0"/>
                  <a:buChar char="•"/>
                </a:pPr>
                <a:r>
                  <a:rPr lang="en-US" sz="2000" dirty="0">
                    <a:latin typeface="Arial" panose="020B0604020202020204" pitchFamily="34" charset="0"/>
                    <a:cs typeface="Arial" panose="020B0604020202020204" pitchFamily="34" charset="0"/>
                  </a:rPr>
                  <a:t>Minimize downside risk</a:t>
                </a:r>
              </a:p>
              <a:p>
                <a:pPr marL="342900" marR="0" lvl="0" indent="-342900">
                  <a:spcAft>
                    <a:spcPts val="600"/>
                  </a:spcAft>
                  <a:buClr>
                    <a:srgbClr val="C00000"/>
                  </a:buClr>
                  <a:buFont typeface="Arial" panose="020B0604020202020204" pitchFamily="34" charset="0"/>
                  <a:buChar char="•"/>
                </a:pPr>
                <a:r>
                  <a:rPr lang="en-US" sz="2000" dirty="0">
                    <a:latin typeface="Arial" panose="020B0604020202020204" pitchFamily="34" charset="0"/>
                    <a:cs typeface="Arial" panose="020B0604020202020204" pitchFamily="34" charset="0"/>
                  </a:rPr>
                  <a:t>Ensure compliance with regulations (rules governing data privacy &amp; integrity of financial reports)</a:t>
                </a:r>
              </a:p>
              <a:p>
                <a:pPr marL="342900" marR="0" lvl="0" indent="-342900">
                  <a:spcAft>
                    <a:spcPts val="600"/>
                  </a:spcAft>
                  <a:buClr>
                    <a:srgbClr val="C00000"/>
                  </a:buClr>
                  <a:buFont typeface="Arial" panose="020B0604020202020204" pitchFamily="34" charset="0"/>
                  <a:buChar char="•"/>
                </a:pPr>
                <a:r>
                  <a:rPr lang="en-US" sz="2000" dirty="0">
                    <a:latin typeface="Arial" panose="020B0604020202020204" pitchFamily="34" charset="0"/>
                    <a:cs typeface="Arial" panose="020B0604020202020204" pitchFamily="34" charset="0"/>
                  </a:rPr>
                  <a:t>Use analytics to detect &amp; limit fraud</a:t>
                </a:r>
              </a:p>
              <a:p>
                <a:pPr marL="342900" marR="0" lvl="0" indent="-342900">
                  <a:spcAft>
                    <a:spcPts val="600"/>
                  </a:spcAft>
                  <a:buClr>
                    <a:srgbClr val="C00000"/>
                  </a:buClr>
                  <a:buFont typeface="Arial" panose="020B0604020202020204" pitchFamily="34" charset="0"/>
                  <a:buChar char="•"/>
                </a:pPr>
                <a:r>
                  <a:rPr lang="en-US" sz="2000" dirty="0">
                    <a:latin typeface="Arial" panose="020B0604020202020204" pitchFamily="34" charset="0"/>
                    <a:cs typeface="Arial" panose="020B0604020202020204" pitchFamily="34" charset="0"/>
                  </a:rPr>
                  <a:t>Build systems to prevent theft</a:t>
                </a:r>
              </a:p>
              <a:p>
                <a:pPr marL="342900" marR="0" lvl="0" indent="-342900">
                  <a:spcAft>
                    <a:spcPts val="600"/>
                  </a:spcAft>
                  <a:buClr>
                    <a:srgbClr val="C00000"/>
                  </a:buClr>
                  <a:buFont typeface="Arial" panose="020B0604020202020204" pitchFamily="34" charset="0"/>
                  <a:buChar char="•"/>
                </a:pPr>
                <a:r>
                  <a:rPr lang="en-US" sz="2000" dirty="0">
                    <a:latin typeface="Arial" panose="020B0604020202020204" pitchFamily="34" charset="0"/>
                    <a:cs typeface="Arial" panose="020B0604020202020204" pitchFamily="34" charset="0"/>
                  </a:rPr>
                  <a:t>Ensure integrity of data—identify, standardize, and govern authoritative data sources (fundamental customer and supplier information or sales data) in a “single source of truth.”</a:t>
                </a:r>
              </a:p>
            </p:txBody>
          </p:sp>
          <p:sp>
            <p:nvSpPr>
              <p:cNvPr id="9" name="Rectangle: Rounded Corners 8">
                <a:extLst>
                  <a:ext uri="{FF2B5EF4-FFF2-40B4-BE49-F238E27FC236}">
                    <a16:creationId xmlns:a16="http://schemas.microsoft.com/office/drawing/2014/main" id="{B5EC93BF-98BF-4F95-B537-749550A4CAA1}"/>
                  </a:ext>
                </a:extLst>
              </p:cNvPr>
              <p:cNvSpPr/>
              <p:nvPr/>
            </p:nvSpPr>
            <p:spPr>
              <a:xfrm>
                <a:off x="731908" y="1199060"/>
                <a:ext cx="2011680" cy="4572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C00000"/>
                    </a:solidFill>
                    <a:latin typeface="Arial" panose="020B0604020202020204" pitchFamily="34" charset="0"/>
                    <a:cs typeface="Arial" panose="020B0604020202020204" pitchFamily="34" charset="0"/>
                  </a:rPr>
                  <a:t>Defensive</a:t>
                </a:r>
              </a:p>
            </p:txBody>
          </p:sp>
        </p:grpSp>
        <p:grpSp>
          <p:nvGrpSpPr>
            <p:cNvPr id="4" name="Group 3">
              <a:extLst>
                <a:ext uri="{FF2B5EF4-FFF2-40B4-BE49-F238E27FC236}">
                  <a16:creationId xmlns:a16="http://schemas.microsoft.com/office/drawing/2014/main" id="{E453E68B-976D-9344-9940-F2879A2DB4FC}"/>
                </a:ext>
              </a:extLst>
            </p:cNvPr>
            <p:cNvGrpSpPr/>
            <p:nvPr/>
          </p:nvGrpSpPr>
          <p:grpSpPr>
            <a:xfrm>
              <a:off x="6538792" y="1182213"/>
              <a:ext cx="5486400" cy="4261196"/>
              <a:chOff x="6826890" y="1194739"/>
              <a:chExt cx="5486400" cy="4261196"/>
            </a:xfrm>
          </p:grpSpPr>
          <p:sp>
            <p:nvSpPr>
              <p:cNvPr id="7" name="Rectangle 6">
                <a:extLst>
                  <a:ext uri="{FF2B5EF4-FFF2-40B4-BE49-F238E27FC236}">
                    <a16:creationId xmlns:a16="http://schemas.microsoft.com/office/drawing/2014/main" id="{E3B5605B-9295-4A77-97E7-87AD17BDB62C}"/>
                  </a:ext>
                </a:extLst>
              </p:cNvPr>
              <p:cNvSpPr/>
              <p:nvPr/>
            </p:nvSpPr>
            <p:spPr>
              <a:xfrm>
                <a:off x="6826890" y="1670283"/>
                <a:ext cx="5486400" cy="3785652"/>
              </a:xfrm>
              <a:prstGeom prst="rect">
                <a:avLst/>
              </a:prstGeom>
              <a:solidFill>
                <a:schemeClr val="accent6">
                  <a:lumMod val="40000"/>
                  <a:lumOff val="60000"/>
                </a:schemeClr>
              </a:solidFill>
              <a:ln>
                <a:solidFill>
                  <a:srgbClr val="002A7E"/>
                </a:solidFill>
              </a:ln>
            </p:spPr>
            <p:txBody>
              <a:bodyPr wrap="square">
                <a:noAutofit/>
              </a:bodyPr>
              <a:lstStyle/>
              <a:p>
                <a:pPr marL="457200" indent="-457200">
                  <a:spcBef>
                    <a:spcPts val="1200"/>
                  </a:spcBef>
                  <a:spcAft>
                    <a:spcPts val="6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Focus on supporting revenue growth, profitability, and customer satisfaction</a:t>
                </a:r>
              </a:p>
              <a:p>
                <a:pPr marL="457200" indent="-457200">
                  <a:spcBef>
                    <a:spcPts val="1200"/>
                  </a:spcBef>
                  <a:spcAft>
                    <a:spcPts val="6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Generate customer insights (data analysis and modeling)</a:t>
                </a:r>
              </a:p>
              <a:p>
                <a:pPr marL="457200" indent="-457200">
                  <a:spcBef>
                    <a:spcPts val="1200"/>
                  </a:spcBef>
                  <a:spcAft>
                    <a:spcPts val="6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Integrate disparate customer and market data to support managerial decision making</a:t>
                </a:r>
              </a:p>
            </p:txBody>
          </p:sp>
          <p:sp>
            <p:nvSpPr>
              <p:cNvPr id="10" name="Rectangle: Rounded Corners 9">
                <a:extLst>
                  <a:ext uri="{FF2B5EF4-FFF2-40B4-BE49-F238E27FC236}">
                    <a16:creationId xmlns:a16="http://schemas.microsoft.com/office/drawing/2014/main" id="{A6AFD352-C2CE-4FCE-B9E6-627169FE3674}"/>
                  </a:ext>
                </a:extLst>
              </p:cNvPr>
              <p:cNvSpPr/>
              <p:nvPr/>
            </p:nvSpPr>
            <p:spPr>
              <a:xfrm>
                <a:off x="6826890" y="1194739"/>
                <a:ext cx="2283230" cy="36601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C00000"/>
                    </a:solidFill>
                    <a:latin typeface="Arial" panose="020B0604020202020204" pitchFamily="34" charset="0"/>
                    <a:cs typeface="Arial" panose="020B0604020202020204" pitchFamily="34" charset="0"/>
                  </a:rPr>
                  <a:t>Offensive</a:t>
                </a:r>
              </a:p>
            </p:txBody>
          </p:sp>
        </p:grpSp>
      </p:grpSp>
      <p:sp>
        <p:nvSpPr>
          <p:cNvPr id="8" name="Rectangle 7">
            <a:extLst>
              <a:ext uri="{FF2B5EF4-FFF2-40B4-BE49-F238E27FC236}">
                <a16:creationId xmlns:a16="http://schemas.microsoft.com/office/drawing/2014/main" id="{3F0F880E-993D-554C-B1EC-BFF3F1EAB7AC}"/>
              </a:ext>
            </a:extLst>
          </p:cNvPr>
          <p:cNvSpPr/>
          <p:nvPr/>
        </p:nvSpPr>
        <p:spPr>
          <a:xfrm>
            <a:off x="305309" y="6528075"/>
            <a:ext cx="4050853" cy="307777"/>
          </a:xfrm>
          <a:prstGeom prst="rect">
            <a:avLst/>
          </a:prstGeom>
        </p:spPr>
        <p:txBody>
          <a:bodyPr wrap="none">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https://</a:t>
            </a:r>
            <a:r>
              <a:rPr lang="en-US" sz="1400" dirty="0" err="1">
                <a:solidFill>
                  <a:schemeClr val="tx1">
                    <a:lumMod val="50000"/>
                    <a:lumOff val="50000"/>
                  </a:schemeClr>
                </a:solidFill>
                <a:latin typeface="Arial" panose="020B0604020202020204" pitchFamily="34" charset="0"/>
                <a:cs typeface="Arial" panose="020B0604020202020204" pitchFamily="34" charset="0"/>
              </a:rPr>
              <a:t>hbr.org</a:t>
            </a:r>
            <a:r>
              <a:rPr lang="en-US" sz="1400" dirty="0">
                <a:solidFill>
                  <a:schemeClr val="tx1">
                    <a:lumMod val="50000"/>
                    <a:lumOff val="50000"/>
                  </a:schemeClr>
                </a:solidFill>
                <a:latin typeface="Arial" panose="020B0604020202020204" pitchFamily="34" charset="0"/>
                <a:cs typeface="Arial" panose="020B0604020202020204" pitchFamily="34" charset="0"/>
              </a:rPr>
              <a:t>/2017/05/</a:t>
            </a:r>
            <a:r>
              <a:rPr lang="en-US" sz="1400" dirty="0" err="1">
                <a:solidFill>
                  <a:schemeClr val="tx1">
                    <a:lumMod val="50000"/>
                    <a:lumOff val="50000"/>
                  </a:schemeClr>
                </a:solidFill>
                <a:latin typeface="Arial" panose="020B0604020202020204" pitchFamily="34" charset="0"/>
                <a:cs typeface="Arial" panose="020B0604020202020204" pitchFamily="34" charset="0"/>
              </a:rPr>
              <a:t>whats</a:t>
            </a:r>
            <a:r>
              <a:rPr lang="en-US" sz="1400" dirty="0">
                <a:solidFill>
                  <a:schemeClr val="tx1">
                    <a:lumMod val="50000"/>
                    <a:lumOff val="50000"/>
                  </a:schemeClr>
                </a:solidFill>
                <a:latin typeface="Arial" panose="020B0604020202020204" pitchFamily="34" charset="0"/>
                <a:cs typeface="Arial" panose="020B0604020202020204" pitchFamily="34" charset="0"/>
              </a:rPr>
              <a:t>-your-data-strategy</a:t>
            </a:r>
            <a:endParaRPr lang="en-US" sz="1400" dirty="0">
              <a:solidFill>
                <a:schemeClr val="tx1">
                  <a:lumMod val="50000"/>
                  <a:lumOff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3677442"/>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6406"/>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5" y="377132"/>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Fundamental Dichotomy</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13</a:t>
            </a:fld>
            <a:endParaRPr lang="en-US" sz="1050" dirty="0"/>
          </a:p>
        </p:txBody>
      </p:sp>
      <p:grpSp>
        <p:nvGrpSpPr>
          <p:cNvPr id="6" name="Group 5">
            <a:extLst>
              <a:ext uri="{FF2B5EF4-FFF2-40B4-BE49-F238E27FC236}">
                <a16:creationId xmlns:a16="http://schemas.microsoft.com/office/drawing/2014/main" id="{106EFAA7-691F-F445-BBA0-37DD668A50E7}"/>
              </a:ext>
            </a:extLst>
          </p:cNvPr>
          <p:cNvGrpSpPr/>
          <p:nvPr/>
        </p:nvGrpSpPr>
        <p:grpSpPr>
          <a:xfrm>
            <a:off x="1406014" y="1706976"/>
            <a:ext cx="9379973" cy="4192380"/>
            <a:chOff x="1209368" y="1706976"/>
            <a:chExt cx="9379973" cy="4192380"/>
          </a:xfrm>
          <a:solidFill>
            <a:schemeClr val="accent6">
              <a:lumMod val="40000"/>
              <a:lumOff val="60000"/>
            </a:schemeClr>
          </a:solidFill>
        </p:grpSpPr>
        <p:sp>
          <p:nvSpPr>
            <p:cNvPr id="3" name="Rounded Rectangle 2">
              <a:extLst>
                <a:ext uri="{FF2B5EF4-FFF2-40B4-BE49-F238E27FC236}">
                  <a16:creationId xmlns:a16="http://schemas.microsoft.com/office/drawing/2014/main" id="{4874617A-5E1F-F442-AF61-561FE031F3C3}"/>
                </a:ext>
              </a:extLst>
            </p:cNvPr>
            <p:cNvSpPr/>
            <p:nvPr/>
          </p:nvSpPr>
          <p:spPr>
            <a:xfrm>
              <a:off x="1209368" y="1706976"/>
              <a:ext cx="3406877" cy="1666568"/>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Standardize Data</a:t>
              </a:r>
            </a:p>
          </p:txBody>
        </p:sp>
        <p:sp>
          <p:nvSpPr>
            <p:cNvPr id="7" name="Rounded Rectangle 6">
              <a:extLst>
                <a:ext uri="{FF2B5EF4-FFF2-40B4-BE49-F238E27FC236}">
                  <a16:creationId xmlns:a16="http://schemas.microsoft.com/office/drawing/2014/main" id="{06C50892-B3D2-644C-BCD9-10B821F6B1E8}"/>
                </a:ext>
              </a:extLst>
            </p:cNvPr>
            <p:cNvSpPr/>
            <p:nvPr/>
          </p:nvSpPr>
          <p:spPr>
            <a:xfrm>
              <a:off x="7182464" y="4232788"/>
              <a:ext cx="3406877" cy="1666568"/>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Flexible Data</a:t>
              </a:r>
            </a:p>
          </p:txBody>
        </p:sp>
        <p:sp>
          <p:nvSpPr>
            <p:cNvPr id="4" name="TextBox 3">
              <a:extLst>
                <a:ext uri="{FF2B5EF4-FFF2-40B4-BE49-F238E27FC236}">
                  <a16:creationId xmlns:a16="http://schemas.microsoft.com/office/drawing/2014/main" id="{9819FA25-533C-B64D-B3BF-6AF313A51366}"/>
                </a:ext>
              </a:extLst>
            </p:cNvPr>
            <p:cNvSpPr txBox="1"/>
            <p:nvPr/>
          </p:nvSpPr>
          <p:spPr>
            <a:xfrm>
              <a:off x="5037580" y="3141446"/>
              <a:ext cx="1723549" cy="1323439"/>
            </a:xfrm>
            <a:prstGeom prst="rect">
              <a:avLst/>
            </a:prstGeom>
            <a:grpFill/>
          </p:spPr>
          <p:txBody>
            <a:bodyPr wrap="none" rtlCol="0">
              <a:spAutoFit/>
            </a:bodyPr>
            <a:lstStyle/>
            <a:p>
              <a:r>
                <a:rPr lang="en-US" sz="8000" dirty="0">
                  <a:latin typeface="Arial" panose="020B0604020202020204" pitchFamily="34" charset="0"/>
                  <a:cs typeface="Arial" panose="020B0604020202020204" pitchFamily="34" charset="0"/>
                </a:rPr>
                <a:t>OR</a:t>
              </a:r>
            </a:p>
          </p:txBody>
        </p:sp>
      </p:grpSp>
      <p:sp>
        <p:nvSpPr>
          <p:cNvPr id="8" name="TextBox 7">
            <a:extLst>
              <a:ext uri="{FF2B5EF4-FFF2-40B4-BE49-F238E27FC236}">
                <a16:creationId xmlns:a16="http://schemas.microsoft.com/office/drawing/2014/main" id="{E2C36BB8-AD07-4E3F-8C69-212E2CF60F50}"/>
              </a:ext>
            </a:extLst>
          </p:cNvPr>
          <p:cNvSpPr txBox="1"/>
          <p:nvPr/>
        </p:nvSpPr>
        <p:spPr>
          <a:xfrm>
            <a:off x="1129004" y="5215812"/>
            <a:ext cx="3069772" cy="923330"/>
          </a:xfrm>
          <a:prstGeom prst="rect">
            <a:avLst/>
          </a:prstGeom>
          <a:noFill/>
        </p:spPr>
        <p:txBody>
          <a:bodyPr wrap="square" rtlCol="0">
            <a:spAutoFit/>
          </a:bodyPr>
          <a:lstStyle/>
          <a:p>
            <a:r>
              <a:rPr lang="en-US" dirty="0"/>
              <a:t>Points to ponder: </a:t>
            </a:r>
          </a:p>
          <a:p>
            <a:r>
              <a:rPr lang="en-US" dirty="0"/>
              <a:t>Why have standardized data?</a:t>
            </a:r>
          </a:p>
          <a:p>
            <a:r>
              <a:rPr lang="en-US" dirty="0"/>
              <a:t>Why have flexible data?</a:t>
            </a:r>
          </a:p>
        </p:txBody>
      </p:sp>
      <p:pic>
        <p:nvPicPr>
          <p:cNvPr id="10" name="Picture 9">
            <a:extLst>
              <a:ext uri="{FF2B5EF4-FFF2-40B4-BE49-F238E27FC236}">
                <a16:creationId xmlns:a16="http://schemas.microsoft.com/office/drawing/2014/main" id="{27CCAB04-6D67-4202-B935-802FCC55FE5E}"/>
              </a:ext>
            </a:extLst>
          </p:cNvPr>
          <p:cNvPicPr>
            <a:picLocks noChangeAspect="1"/>
          </p:cNvPicPr>
          <p:nvPr/>
        </p:nvPicPr>
        <p:blipFill>
          <a:blip r:embed="rId2"/>
          <a:stretch>
            <a:fillRect/>
          </a:stretch>
        </p:blipFill>
        <p:spPr>
          <a:xfrm>
            <a:off x="13855" y="5215812"/>
            <a:ext cx="1144422" cy="1033448"/>
          </a:xfrm>
          <a:prstGeom prst="rect">
            <a:avLst/>
          </a:prstGeom>
        </p:spPr>
      </p:pic>
    </p:spTree>
    <p:extLst>
      <p:ext uri="{BB962C8B-B14F-4D97-AF65-F5344CB8AC3E}">
        <p14:creationId xmlns:p14="http://schemas.microsoft.com/office/powerpoint/2010/main" val="1996852635"/>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43437"/>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6" y="474163"/>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SSOT AND MVOT</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14</a:t>
            </a:fld>
            <a:endParaRPr lang="en-US" sz="1050" dirty="0"/>
          </a:p>
        </p:txBody>
      </p:sp>
      <p:grpSp>
        <p:nvGrpSpPr>
          <p:cNvPr id="27" name="Group 26">
            <a:extLst>
              <a:ext uri="{FF2B5EF4-FFF2-40B4-BE49-F238E27FC236}">
                <a16:creationId xmlns:a16="http://schemas.microsoft.com/office/drawing/2014/main" id="{A11F0A68-B00D-3148-99DD-3B71C11EC8FD}"/>
              </a:ext>
            </a:extLst>
          </p:cNvPr>
          <p:cNvGrpSpPr/>
          <p:nvPr/>
        </p:nvGrpSpPr>
        <p:grpSpPr>
          <a:xfrm>
            <a:off x="1014969" y="1502106"/>
            <a:ext cx="10162062" cy="5231214"/>
            <a:chOff x="742337" y="1325130"/>
            <a:chExt cx="10162062" cy="5231214"/>
          </a:xfrm>
          <a:solidFill>
            <a:schemeClr val="accent6">
              <a:lumMod val="40000"/>
              <a:lumOff val="60000"/>
            </a:schemeClr>
          </a:solidFill>
        </p:grpSpPr>
        <p:sp>
          <p:nvSpPr>
            <p:cNvPr id="3" name="Rounded Rectangle 2">
              <a:extLst>
                <a:ext uri="{FF2B5EF4-FFF2-40B4-BE49-F238E27FC236}">
                  <a16:creationId xmlns:a16="http://schemas.microsoft.com/office/drawing/2014/main" id="{4874617A-5E1F-F442-AF61-561FE031F3C3}"/>
                </a:ext>
              </a:extLst>
            </p:cNvPr>
            <p:cNvSpPr/>
            <p:nvPr/>
          </p:nvSpPr>
          <p:spPr>
            <a:xfrm>
              <a:off x="742337" y="3107453"/>
              <a:ext cx="3406877" cy="1666568"/>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Single Source of Truth (SSOT)</a:t>
              </a:r>
            </a:p>
          </p:txBody>
        </p:sp>
        <p:grpSp>
          <p:nvGrpSpPr>
            <p:cNvPr id="25" name="Group 24">
              <a:extLst>
                <a:ext uri="{FF2B5EF4-FFF2-40B4-BE49-F238E27FC236}">
                  <a16:creationId xmlns:a16="http://schemas.microsoft.com/office/drawing/2014/main" id="{CAED4C9E-36DE-CF43-BAE8-F7DF9D3EB5F7}"/>
                </a:ext>
              </a:extLst>
            </p:cNvPr>
            <p:cNvGrpSpPr/>
            <p:nvPr/>
          </p:nvGrpSpPr>
          <p:grpSpPr>
            <a:xfrm>
              <a:off x="7497522" y="1325130"/>
              <a:ext cx="3406877" cy="5231214"/>
              <a:chOff x="7497522" y="1325130"/>
              <a:chExt cx="3406877" cy="5231214"/>
            </a:xfrm>
            <a:grpFill/>
          </p:grpSpPr>
          <p:sp>
            <p:nvSpPr>
              <p:cNvPr id="7" name="Rounded Rectangle 6">
                <a:extLst>
                  <a:ext uri="{FF2B5EF4-FFF2-40B4-BE49-F238E27FC236}">
                    <a16:creationId xmlns:a16="http://schemas.microsoft.com/office/drawing/2014/main" id="{06C50892-B3D2-644C-BCD9-10B821F6B1E8}"/>
                  </a:ext>
                </a:extLst>
              </p:cNvPr>
              <p:cNvSpPr/>
              <p:nvPr/>
            </p:nvSpPr>
            <p:spPr>
              <a:xfrm>
                <a:off x="7497522" y="1325130"/>
                <a:ext cx="3406877" cy="1191074"/>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Multiple Versions of Truth</a:t>
                </a:r>
              </a:p>
            </p:txBody>
          </p:sp>
          <p:sp>
            <p:nvSpPr>
              <p:cNvPr id="9" name="Rounded Rectangle 8">
                <a:extLst>
                  <a:ext uri="{FF2B5EF4-FFF2-40B4-BE49-F238E27FC236}">
                    <a16:creationId xmlns:a16="http://schemas.microsoft.com/office/drawing/2014/main" id="{B1641BC5-CCFA-784A-88BF-FAD0BAE38FD6}"/>
                  </a:ext>
                </a:extLst>
              </p:cNvPr>
              <p:cNvSpPr/>
              <p:nvPr/>
            </p:nvSpPr>
            <p:spPr>
              <a:xfrm>
                <a:off x="7497522" y="2671843"/>
                <a:ext cx="3406877" cy="1191074"/>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Multiple Versions of Truth</a:t>
                </a:r>
              </a:p>
            </p:txBody>
          </p:sp>
          <p:sp>
            <p:nvSpPr>
              <p:cNvPr id="10" name="Rounded Rectangle 9">
                <a:extLst>
                  <a:ext uri="{FF2B5EF4-FFF2-40B4-BE49-F238E27FC236}">
                    <a16:creationId xmlns:a16="http://schemas.microsoft.com/office/drawing/2014/main" id="{74C8EEAB-D8F3-0E48-A584-17BC32CF02B2}"/>
                  </a:ext>
                </a:extLst>
              </p:cNvPr>
              <p:cNvSpPr/>
              <p:nvPr/>
            </p:nvSpPr>
            <p:spPr>
              <a:xfrm>
                <a:off x="7497522" y="4018556"/>
                <a:ext cx="3406877" cy="1191074"/>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Multiple Versions of Truth</a:t>
                </a:r>
              </a:p>
            </p:txBody>
          </p:sp>
          <p:sp>
            <p:nvSpPr>
              <p:cNvPr id="11" name="Rounded Rectangle 10">
                <a:extLst>
                  <a:ext uri="{FF2B5EF4-FFF2-40B4-BE49-F238E27FC236}">
                    <a16:creationId xmlns:a16="http://schemas.microsoft.com/office/drawing/2014/main" id="{7E0B862B-9F4C-FF4A-B6BC-5D1872D87EE0}"/>
                  </a:ext>
                </a:extLst>
              </p:cNvPr>
              <p:cNvSpPr/>
              <p:nvPr/>
            </p:nvSpPr>
            <p:spPr>
              <a:xfrm>
                <a:off x="7497522" y="5365270"/>
                <a:ext cx="3406877" cy="1191074"/>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Multiple Versions of Truth</a:t>
                </a:r>
              </a:p>
            </p:txBody>
          </p:sp>
        </p:grpSp>
        <p:cxnSp>
          <p:nvCxnSpPr>
            <p:cNvPr id="12" name="Elbow Connector 11">
              <a:extLst>
                <a:ext uri="{FF2B5EF4-FFF2-40B4-BE49-F238E27FC236}">
                  <a16:creationId xmlns:a16="http://schemas.microsoft.com/office/drawing/2014/main" id="{327D1688-2D66-D241-9349-FBBD3814B87D}"/>
                </a:ext>
              </a:extLst>
            </p:cNvPr>
            <p:cNvCxnSpPr>
              <a:stCxn id="3" idx="3"/>
              <a:endCxn id="7" idx="1"/>
            </p:cNvCxnSpPr>
            <p:nvPr/>
          </p:nvCxnSpPr>
          <p:spPr>
            <a:xfrm flipV="1">
              <a:off x="4149214" y="1920667"/>
              <a:ext cx="3348308" cy="2020070"/>
            </a:xfrm>
            <a:prstGeom prst="bentConnector3">
              <a:avLst/>
            </a:prstGeom>
            <a:grpFill/>
            <a:ln w="381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50DE5BE2-5CF0-9D4F-9072-A97BCB070DDC}"/>
                </a:ext>
              </a:extLst>
            </p:cNvPr>
            <p:cNvCxnSpPr>
              <a:cxnSpLocks/>
              <a:stCxn id="3" idx="3"/>
            </p:cNvCxnSpPr>
            <p:nvPr/>
          </p:nvCxnSpPr>
          <p:spPr>
            <a:xfrm flipV="1">
              <a:off x="4149214" y="3256630"/>
              <a:ext cx="3348308" cy="684107"/>
            </a:xfrm>
            <a:prstGeom prst="bentConnector3">
              <a:avLst>
                <a:gd name="adj1" fmla="val 50000"/>
              </a:avLst>
            </a:prstGeom>
            <a:grpFill/>
            <a:ln w="381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0A3FDB32-6100-7443-A4E2-D4472FB31329}"/>
                </a:ext>
              </a:extLst>
            </p:cNvPr>
            <p:cNvCxnSpPr>
              <a:cxnSpLocks/>
              <a:stCxn id="3" idx="3"/>
              <a:endCxn id="10" idx="1"/>
            </p:cNvCxnSpPr>
            <p:nvPr/>
          </p:nvCxnSpPr>
          <p:spPr>
            <a:xfrm>
              <a:off x="4149214" y="3940737"/>
              <a:ext cx="3348308" cy="673356"/>
            </a:xfrm>
            <a:prstGeom prst="bentConnector3">
              <a:avLst>
                <a:gd name="adj1" fmla="val 50000"/>
              </a:avLst>
            </a:prstGeom>
            <a:grpFill/>
            <a:ln w="381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BDFFB2CB-D839-B24F-8B43-3794EA8B8F9A}"/>
                </a:ext>
              </a:extLst>
            </p:cNvPr>
            <p:cNvCxnSpPr>
              <a:cxnSpLocks/>
              <a:stCxn id="3" idx="3"/>
              <a:endCxn id="11" idx="1"/>
            </p:cNvCxnSpPr>
            <p:nvPr/>
          </p:nvCxnSpPr>
          <p:spPr>
            <a:xfrm>
              <a:off x="4149214" y="3940737"/>
              <a:ext cx="3348308" cy="2020070"/>
            </a:xfrm>
            <a:prstGeom prst="bentConnector3">
              <a:avLst/>
            </a:prstGeom>
            <a:grpFill/>
            <a:ln w="38100">
              <a:headEnd type="none"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6C4B8D82-0DE7-084D-ADBD-7FCC0455C672}"/>
              </a:ext>
            </a:extLst>
          </p:cNvPr>
          <p:cNvSpPr/>
          <p:nvPr/>
        </p:nvSpPr>
        <p:spPr>
          <a:xfrm>
            <a:off x="87344" y="1621204"/>
            <a:ext cx="6096000" cy="646331"/>
          </a:xfrm>
          <a:prstGeom prst="rect">
            <a:avLst/>
          </a:prstGeom>
          <a:solidFill>
            <a:schemeClr val="accent6">
              <a:lumMod val="40000"/>
              <a:lumOff val="60000"/>
            </a:schemeClr>
          </a:solidFill>
        </p:spPr>
        <p:txBody>
          <a:bodyPr>
            <a:spAutoFit/>
          </a:bodyPr>
          <a:lstStyle/>
          <a:p>
            <a:r>
              <a:rPr lang="en-US" dirty="0">
                <a:latin typeface="Arial" panose="020B0604020202020204" pitchFamily="34" charset="0"/>
                <a:cs typeface="Arial" panose="020B0604020202020204" pitchFamily="34" charset="0"/>
              </a:rPr>
              <a:t>The SSOT-MVOTs model requires robust data controls, standards, governance, and technology.</a:t>
            </a:r>
            <a:endParaRPr lang="en-US" dirty="0">
              <a:effectLst/>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2F46C076-F373-7F4A-B16B-676FF178CA16}"/>
              </a:ext>
            </a:extLst>
          </p:cNvPr>
          <p:cNvSpPr/>
          <p:nvPr/>
        </p:nvSpPr>
        <p:spPr>
          <a:xfrm>
            <a:off x="305309" y="6528075"/>
            <a:ext cx="4050853" cy="307777"/>
          </a:xfrm>
          <a:prstGeom prst="rect">
            <a:avLst/>
          </a:prstGeom>
        </p:spPr>
        <p:txBody>
          <a:bodyPr wrap="none">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https://</a:t>
            </a:r>
            <a:r>
              <a:rPr lang="en-US" sz="1400" dirty="0" err="1">
                <a:solidFill>
                  <a:schemeClr val="tx1">
                    <a:lumMod val="50000"/>
                    <a:lumOff val="50000"/>
                  </a:schemeClr>
                </a:solidFill>
                <a:latin typeface="Arial" panose="020B0604020202020204" pitchFamily="34" charset="0"/>
                <a:cs typeface="Arial" panose="020B0604020202020204" pitchFamily="34" charset="0"/>
              </a:rPr>
              <a:t>hbr.org</a:t>
            </a:r>
            <a:r>
              <a:rPr lang="en-US" sz="1400" dirty="0">
                <a:solidFill>
                  <a:schemeClr val="tx1">
                    <a:lumMod val="50000"/>
                    <a:lumOff val="50000"/>
                  </a:schemeClr>
                </a:solidFill>
                <a:latin typeface="Arial" panose="020B0604020202020204" pitchFamily="34" charset="0"/>
                <a:cs typeface="Arial" panose="020B0604020202020204" pitchFamily="34" charset="0"/>
              </a:rPr>
              <a:t>/2017/05/</a:t>
            </a:r>
            <a:r>
              <a:rPr lang="en-US" sz="1400" dirty="0" err="1">
                <a:solidFill>
                  <a:schemeClr val="tx1">
                    <a:lumMod val="50000"/>
                    <a:lumOff val="50000"/>
                  </a:schemeClr>
                </a:solidFill>
                <a:latin typeface="Arial" panose="020B0604020202020204" pitchFamily="34" charset="0"/>
                <a:cs typeface="Arial" panose="020B0604020202020204" pitchFamily="34" charset="0"/>
              </a:rPr>
              <a:t>whats</a:t>
            </a:r>
            <a:r>
              <a:rPr lang="en-US" sz="1400" dirty="0">
                <a:solidFill>
                  <a:schemeClr val="tx1">
                    <a:lumMod val="50000"/>
                    <a:lumOff val="50000"/>
                  </a:schemeClr>
                </a:solidFill>
                <a:latin typeface="Arial" panose="020B0604020202020204" pitchFamily="34" charset="0"/>
                <a:cs typeface="Arial" panose="020B0604020202020204" pitchFamily="34" charset="0"/>
              </a:rPr>
              <a:t>-your-data-strategy</a:t>
            </a:r>
            <a:endParaRPr lang="en-US" sz="1400" dirty="0">
              <a:solidFill>
                <a:schemeClr val="tx1">
                  <a:lumMod val="50000"/>
                  <a:lumOff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299450"/>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5300"/>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5" y="446026"/>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Fundamental Dichotomy Resolution</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15</a:t>
            </a:fld>
            <a:endParaRPr lang="en-US" sz="1050" dirty="0"/>
          </a:p>
        </p:txBody>
      </p:sp>
      <p:grpSp>
        <p:nvGrpSpPr>
          <p:cNvPr id="6" name="Group 5">
            <a:extLst>
              <a:ext uri="{FF2B5EF4-FFF2-40B4-BE49-F238E27FC236}">
                <a16:creationId xmlns:a16="http://schemas.microsoft.com/office/drawing/2014/main" id="{106EFAA7-691F-F445-BBA0-37DD668A50E7}"/>
              </a:ext>
            </a:extLst>
          </p:cNvPr>
          <p:cNvGrpSpPr/>
          <p:nvPr/>
        </p:nvGrpSpPr>
        <p:grpSpPr>
          <a:xfrm>
            <a:off x="1406014" y="1716808"/>
            <a:ext cx="9379973" cy="4192380"/>
            <a:chOff x="1209368" y="1706976"/>
            <a:chExt cx="9379973" cy="4192380"/>
          </a:xfrm>
          <a:solidFill>
            <a:schemeClr val="accent6">
              <a:lumMod val="40000"/>
              <a:lumOff val="60000"/>
            </a:schemeClr>
          </a:solidFill>
        </p:grpSpPr>
        <p:sp>
          <p:nvSpPr>
            <p:cNvPr id="3" name="Rounded Rectangle 2">
              <a:extLst>
                <a:ext uri="{FF2B5EF4-FFF2-40B4-BE49-F238E27FC236}">
                  <a16:creationId xmlns:a16="http://schemas.microsoft.com/office/drawing/2014/main" id="{4874617A-5E1F-F442-AF61-561FE031F3C3}"/>
                </a:ext>
              </a:extLst>
            </p:cNvPr>
            <p:cNvSpPr/>
            <p:nvPr/>
          </p:nvSpPr>
          <p:spPr>
            <a:xfrm>
              <a:off x="1209368" y="1706976"/>
              <a:ext cx="3406877" cy="1666568"/>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Standardize Data</a:t>
              </a:r>
            </a:p>
          </p:txBody>
        </p:sp>
        <p:sp>
          <p:nvSpPr>
            <p:cNvPr id="7" name="Rounded Rectangle 6">
              <a:extLst>
                <a:ext uri="{FF2B5EF4-FFF2-40B4-BE49-F238E27FC236}">
                  <a16:creationId xmlns:a16="http://schemas.microsoft.com/office/drawing/2014/main" id="{06C50892-B3D2-644C-BCD9-10B821F6B1E8}"/>
                </a:ext>
              </a:extLst>
            </p:cNvPr>
            <p:cNvSpPr/>
            <p:nvPr/>
          </p:nvSpPr>
          <p:spPr>
            <a:xfrm>
              <a:off x="7182464" y="4232788"/>
              <a:ext cx="3406877" cy="1666568"/>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Flexible Data</a:t>
              </a:r>
            </a:p>
          </p:txBody>
        </p:sp>
        <p:sp>
          <p:nvSpPr>
            <p:cNvPr id="4" name="TextBox 3">
              <a:extLst>
                <a:ext uri="{FF2B5EF4-FFF2-40B4-BE49-F238E27FC236}">
                  <a16:creationId xmlns:a16="http://schemas.microsoft.com/office/drawing/2014/main" id="{9819FA25-533C-B64D-B3BF-6AF313A51366}"/>
                </a:ext>
              </a:extLst>
            </p:cNvPr>
            <p:cNvSpPr txBox="1"/>
            <p:nvPr/>
          </p:nvSpPr>
          <p:spPr>
            <a:xfrm>
              <a:off x="4739410" y="3141446"/>
              <a:ext cx="2350323" cy="1323439"/>
            </a:xfrm>
            <a:prstGeom prst="rect">
              <a:avLst/>
            </a:prstGeom>
            <a:grpFill/>
          </p:spPr>
          <p:txBody>
            <a:bodyPr wrap="none" rtlCol="0">
              <a:spAutoFit/>
            </a:bodyPr>
            <a:lstStyle/>
            <a:p>
              <a:r>
                <a:rPr lang="en-US" sz="8000" dirty="0">
                  <a:latin typeface="Arial" panose="020B0604020202020204" pitchFamily="34" charset="0"/>
                  <a:cs typeface="Arial" panose="020B0604020202020204" pitchFamily="34" charset="0"/>
                </a:rPr>
                <a:t>AND</a:t>
              </a:r>
            </a:p>
          </p:txBody>
        </p:sp>
      </p:grpSp>
    </p:spTree>
    <p:extLst>
      <p:ext uri="{BB962C8B-B14F-4D97-AF65-F5344CB8AC3E}">
        <p14:creationId xmlns:p14="http://schemas.microsoft.com/office/powerpoint/2010/main" val="1873141295"/>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5233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5" y="483061"/>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Elements of Data Strategy</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16</a:t>
            </a:fld>
            <a:endParaRPr lang="en-US" sz="1050" dirty="0"/>
          </a:p>
        </p:txBody>
      </p:sp>
      <p:pic>
        <p:nvPicPr>
          <p:cNvPr id="9" name="Picture 8">
            <a:extLst>
              <a:ext uri="{FF2B5EF4-FFF2-40B4-BE49-F238E27FC236}">
                <a16:creationId xmlns:a16="http://schemas.microsoft.com/office/drawing/2014/main" id="{352E3EBF-D0E0-5149-8A89-5605225AA680}"/>
              </a:ext>
            </a:extLst>
          </p:cNvPr>
          <p:cNvPicPr>
            <a:picLocks noChangeAspect="1"/>
          </p:cNvPicPr>
          <p:nvPr/>
        </p:nvPicPr>
        <p:blipFill rotWithShape="1">
          <a:blip r:embed="rId2">
            <a:extLst>
              <a:ext uri="{28A0092B-C50C-407E-A947-70E740481C1C}">
                <a14:useLocalDpi xmlns:a14="http://schemas.microsoft.com/office/drawing/2010/main" val="0"/>
              </a:ext>
            </a:extLst>
          </a:blip>
          <a:srcRect l="7669" t="28116" r="5736" b="12174"/>
          <a:stretch/>
        </p:blipFill>
        <p:spPr>
          <a:xfrm>
            <a:off x="380505" y="1451114"/>
            <a:ext cx="11430991" cy="4926328"/>
          </a:xfrm>
          <a:prstGeom prst="rect">
            <a:avLst/>
          </a:prstGeom>
        </p:spPr>
      </p:pic>
      <p:sp>
        <p:nvSpPr>
          <p:cNvPr id="11" name="Rectangle 10">
            <a:extLst>
              <a:ext uri="{FF2B5EF4-FFF2-40B4-BE49-F238E27FC236}">
                <a16:creationId xmlns:a16="http://schemas.microsoft.com/office/drawing/2014/main" id="{1A916A96-0FDE-F047-8107-76246B005B39}"/>
              </a:ext>
            </a:extLst>
          </p:cNvPr>
          <p:cNvSpPr/>
          <p:nvPr/>
        </p:nvSpPr>
        <p:spPr>
          <a:xfrm>
            <a:off x="305309" y="6528075"/>
            <a:ext cx="4050853" cy="307777"/>
          </a:xfrm>
          <a:prstGeom prst="rect">
            <a:avLst/>
          </a:prstGeom>
        </p:spPr>
        <p:txBody>
          <a:bodyPr wrap="none">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https://</a:t>
            </a:r>
            <a:r>
              <a:rPr lang="en-US" sz="1400" dirty="0" err="1">
                <a:solidFill>
                  <a:schemeClr val="tx1">
                    <a:lumMod val="50000"/>
                    <a:lumOff val="50000"/>
                  </a:schemeClr>
                </a:solidFill>
                <a:latin typeface="Arial" panose="020B0604020202020204" pitchFamily="34" charset="0"/>
                <a:cs typeface="Arial" panose="020B0604020202020204" pitchFamily="34" charset="0"/>
              </a:rPr>
              <a:t>hbr.org</a:t>
            </a:r>
            <a:r>
              <a:rPr lang="en-US" sz="1400" dirty="0">
                <a:solidFill>
                  <a:schemeClr val="tx1">
                    <a:lumMod val="50000"/>
                    <a:lumOff val="50000"/>
                  </a:schemeClr>
                </a:solidFill>
                <a:latin typeface="Arial" panose="020B0604020202020204" pitchFamily="34" charset="0"/>
                <a:cs typeface="Arial" panose="020B0604020202020204" pitchFamily="34" charset="0"/>
              </a:rPr>
              <a:t>/2017/05/</a:t>
            </a:r>
            <a:r>
              <a:rPr lang="en-US" sz="1400" dirty="0" err="1">
                <a:solidFill>
                  <a:schemeClr val="tx1">
                    <a:lumMod val="50000"/>
                    <a:lumOff val="50000"/>
                  </a:schemeClr>
                </a:solidFill>
                <a:latin typeface="Arial" panose="020B0604020202020204" pitchFamily="34" charset="0"/>
                <a:cs typeface="Arial" panose="020B0604020202020204" pitchFamily="34" charset="0"/>
              </a:rPr>
              <a:t>whats</a:t>
            </a:r>
            <a:r>
              <a:rPr lang="en-US" sz="1400" dirty="0">
                <a:solidFill>
                  <a:schemeClr val="tx1">
                    <a:lumMod val="50000"/>
                    <a:lumOff val="50000"/>
                  </a:schemeClr>
                </a:solidFill>
                <a:latin typeface="Arial" panose="020B0604020202020204" pitchFamily="34" charset="0"/>
                <a:cs typeface="Arial" panose="020B0604020202020204" pitchFamily="34" charset="0"/>
              </a:rPr>
              <a:t>-your-data-strategy</a:t>
            </a:r>
            <a:endParaRPr lang="en-US" sz="1400" dirty="0">
              <a:solidFill>
                <a:schemeClr val="tx1">
                  <a:lumMod val="50000"/>
                  <a:lumOff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638006"/>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26846"/>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6" y="457572"/>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Not having an SSOT can lead to chaos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17</a:t>
            </a:fld>
            <a:endParaRPr lang="en-US" sz="1050" dirty="0"/>
          </a:p>
        </p:txBody>
      </p:sp>
      <p:sp>
        <p:nvSpPr>
          <p:cNvPr id="11" name="Rectangle 10">
            <a:extLst>
              <a:ext uri="{FF2B5EF4-FFF2-40B4-BE49-F238E27FC236}">
                <a16:creationId xmlns:a16="http://schemas.microsoft.com/office/drawing/2014/main" id="{2EA3F2A3-ED23-D74F-B5FF-01B9D6E87779}"/>
              </a:ext>
            </a:extLst>
          </p:cNvPr>
          <p:cNvSpPr/>
          <p:nvPr/>
        </p:nvSpPr>
        <p:spPr>
          <a:xfrm>
            <a:off x="270163" y="1944090"/>
            <a:ext cx="11651672" cy="4308872"/>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The SSOT is a logical, often virtual and cloud-based repository that contains one authoritative copy of all crucial data, such as customer, supplier, and product details. </a:t>
            </a:r>
          </a:p>
          <a:p>
            <a:pPr marL="457200"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It must have robust data provenance and governance controls to ensure that the data can be relied on in defensive and offensive activities, and it must use a common language—not one that is specific to a particular business unit or function.</a:t>
            </a:r>
          </a:p>
          <a:p>
            <a:pPr marL="457200"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An SSOT is the source from which multiple versions of the truth are developed.</a:t>
            </a:r>
          </a:p>
        </p:txBody>
      </p:sp>
      <p:sp>
        <p:nvSpPr>
          <p:cNvPr id="7" name="Rectangle 6">
            <a:extLst>
              <a:ext uri="{FF2B5EF4-FFF2-40B4-BE49-F238E27FC236}">
                <a16:creationId xmlns:a16="http://schemas.microsoft.com/office/drawing/2014/main" id="{48E5D5DD-08C1-AE47-8EEA-274B3C3FB06C}"/>
              </a:ext>
            </a:extLst>
          </p:cNvPr>
          <p:cNvSpPr/>
          <p:nvPr/>
        </p:nvSpPr>
        <p:spPr>
          <a:xfrm>
            <a:off x="305309" y="6528075"/>
            <a:ext cx="4050853" cy="307777"/>
          </a:xfrm>
          <a:prstGeom prst="rect">
            <a:avLst/>
          </a:prstGeom>
        </p:spPr>
        <p:txBody>
          <a:bodyPr wrap="none">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https://</a:t>
            </a:r>
            <a:r>
              <a:rPr lang="en-US" sz="1400" dirty="0" err="1">
                <a:solidFill>
                  <a:schemeClr val="tx1">
                    <a:lumMod val="50000"/>
                    <a:lumOff val="50000"/>
                  </a:schemeClr>
                </a:solidFill>
                <a:latin typeface="Arial" panose="020B0604020202020204" pitchFamily="34" charset="0"/>
                <a:cs typeface="Arial" panose="020B0604020202020204" pitchFamily="34" charset="0"/>
              </a:rPr>
              <a:t>hbr.org</a:t>
            </a:r>
            <a:r>
              <a:rPr lang="en-US" sz="1400" dirty="0">
                <a:solidFill>
                  <a:schemeClr val="tx1">
                    <a:lumMod val="50000"/>
                    <a:lumOff val="50000"/>
                  </a:schemeClr>
                </a:solidFill>
                <a:latin typeface="Arial" panose="020B0604020202020204" pitchFamily="34" charset="0"/>
                <a:cs typeface="Arial" panose="020B0604020202020204" pitchFamily="34" charset="0"/>
              </a:rPr>
              <a:t>/2017/05/</a:t>
            </a:r>
            <a:r>
              <a:rPr lang="en-US" sz="1400" dirty="0" err="1">
                <a:solidFill>
                  <a:schemeClr val="tx1">
                    <a:lumMod val="50000"/>
                    <a:lumOff val="50000"/>
                  </a:schemeClr>
                </a:solidFill>
                <a:latin typeface="Arial" panose="020B0604020202020204" pitchFamily="34" charset="0"/>
                <a:cs typeface="Arial" panose="020B0604020202020204" pitchFamily="34" charset="0"/>
              </a:rPr>
              <a:t>whats</a:t>
            </a:r>
            <a:r>
              <a:rPr lang="en-US" sz="1400" dirty="0">
                <a:solidFill>
                  <a:schemeClr val="tx1">
                    <a:lumMod val="50000"/>
                    <a:lumOff val="50000"/>
                  </a:schemeClr>
                </a:solidFill>
                <a:latin typeface="Arial" panose="020B0604020202020204" pitchFamily="34" charset="0"/>
                <a:cs typeface="Arial" panose="020B0604020202020204" pitchFamily="34" charset="0"/>
              </a:rPr>
              <a:t>-your-data-strategy</a:t>
            </a:r>
            <a:endParaRPr lang="en-US" sz="1400" dirty="0">
              <a:solidFill>
                <a:schemeClr val="tx1">
                  <a:lumMod val="50000"/>
                  <a:lumOff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0460453"/>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4797"/>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5" y="475523"/>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MVOT – data imbued with relevance and purpose</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18</a:t>
            </a:fld>
            <a:endParaRPr lang="en-US" sz="1050" dirty="0"/>
          </a:p>
        </p:txBody>
      </p:sp>
      <p:sp>
        <p:nvSpPr>
          <p:cNvPr id="11" name="Rectangle 10">
            <a:extLst>
              <a:ext uri="{FF2B5EF4-FFF2-40B4-BE49-F238E27FC236}">
                <a16:creationId xmlns:a16="http://schemas.microsoft.com/office/drawing/2014/main" id="{2EA3F2A3-ED23-D74F-B5FF-01B9D6E87779}"/>
              </a:ext>
            </a:extLst>
          </p:cNvPr>
          <p:cNvSpPr/>
          <p:nvPr/>
        </p:nvSpPr>
        <p:spPr>
          <a:xfrm>
            <a:off x="270163" y="2028616"/>
            <a:ext cx="11651672" cy="2800767"/>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MVOTs result from the business-specific transformation of data into information—data imbued with “relevance and purpose”</a:t>
            </a:r>
          </a:p>
          <a:p>
            <a:pPr marL="457200"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As various groups within units or functions transform, label, and report data, they create distinct, controlled versions of the truth that, when queried, yield consistent, customized responses according to the groups’ predetermined requirements.</a:t>
            </a:r>
          </a:p>
        </p:txBody>
      </p:sp>
      <p:sp>
        <p:nvSpPr>
          <p:cNvPr id="6" name="Rectangle 5">
            <a:extLst>
              <a:ext uri="{FF2B5EF4-FFF2-40B4-BE49-F238E27FC236}">
                <a16:creationId xmlns:a16="http://schemas.microsoft.com/office/drawing/2014/main" id="{48B3B92D-61A4-D446-9810-3C812DD2FD18}"/>
              </a:ext>
            </a:extLst>
          </p:cNvPr>
          <p:cNvSpPr/>
          <p:nvPr/>
        </p:nvSpPr>
        <p:spPr>
          <a:xfrm>
            <a:off x="305309" y="6528075"/>
            <a:ext cx="4050853" cy="307777"/>
          </a:xfrm>
          <a:prstGeom prst="rect">
            <a:avLst/>
          </a:prstGeom>
        </p:spPr>
        <p:txBody>
          <a:bodyPr wrap="none">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https://</a:t>
            </a:r>
            <a:r>
              <a:rPr lang="en-US" sz="1400" dirty="0" err="1">
                <a:solidFill>
                  <a:schemeClr val="tx1">
                    <a:lumMod val="50000"/>
                    <a:lumOff val="50000"/>
                  </a:schemeClr>
                </a:solidFill>
                <a:latin typeface="Arial" panose="020B0604020202020204" pitchFamily="34" charset="0"/>
                <a:cs typeface="Arial" panose="020B0604020202020204" pitchFamily="34" charset="0"/>
              </a:rPr>
              <a:t>hbr.org</a:t>
            </a:r>
            <a:r>
              <a:rPr lang="en-US" sz="1400" dirty="0">
                <a:solidFill>
                  <a:schemeClr val="tx1">
                    <a:lumMod val="50000"/>
                    <a:lumOff val="50000"/>
                  </a:schemeClr>
                </a:solidFill>
                <a:latin typeface="Arial" panose="020B0604020202020204" pitchFamily="34" charset="0"/>
                <a:cs typeface="Arial" panose="020B0604020202020204" pitchFamily="34" charset="0"/>
              </a:rPr>
              <a:t>/2017/05/</a:t>
            </a:r>
            <a:r>
              <a:rPr lang="en-US" sz="1400" dirty="0" err="1">
                <a:solidFill>
                  <a:schemeClr val="tx1">
                    <a:lumMod val="50000"/>
                    <a:lumOff val="50000"/>
                  </a:schemeClr>
                </a:solidFill>
                <a:latin typeface="Arial" panose="020B0604020202020204" pitchFamily="34" charset="0"/>
                <a:cs typeface="Arial" panose="020B0604020202020204" pitchFamily="34" charset="0"/>
              </a:rPr>
              <a:t>whats</a:t>
            </a:r>
            <a:r>
              <a:rPr lang="en-US" sz="1400" dirty="0">
                <a:solidFill>
                  <a:schemeClr val="tx1">
                    <a:lumMod val="50000"/>
                    <a:lumOff val="50000"/>
                  </a:schemeClr>
                </a:solidFill>
                <a:latin typeface="Arial" panose="020B0604020202020204" pitchFamily="34" charset="0"/>
                <a:cs typeface="Arial" panose="020B0604020202020204" pitchFamily="34" charset="0"/>
              </a:rPr>
              <a:t>-your-data-strategy</a:t>
            </a:r>
            <a:endParaRPr lang="en-US" sz="1400" dirty="0">
              <a:solidFill>
                <a:schemeClr val="tx1">
                  <a:lumMod val="50000"/>
                  <a:lumOff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9777467"/>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44797"/>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4" y="475523"/>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Good governance, good data</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19</a:t>
            </a:fld>
            <a:endParaRPr lang="en-US" sz="1050" dirty="0"/>
          </a:p>
        </p:txBody>
      </p:sp>
      <p:sp>
        <p:nvSpPr>
          <p:cNvPr id="6" name="Rectangle 5">
            <a:extLst>
              <a:ext uri="{FF2B5EF4-FFF2-40B4-BE49-F238E27FC236}">
                <a16:creationId xmlns:a16="http://schemas.microsoft.com/office/drawing/2014/main" id="{48B3B92D-61A4-D446-9810-3C812DD2FD18}"/>
              </a:ext>
            </a:extLst>
          </p:cNvPr>
          <p:cNvSpPr/>
          <p:nvPr/>
        </p:nvSpPr>
        <p:spPr>
          <a:xfrm>
            <a:off x="305309" y="6528075"/>
            <a:ext cx="4050853" cy="307777"/>
          </a:xfrm>
          <a:prstGeom prst="rect">
            <a:avLst/>
          </a:prstGeom>
        </p:spPr>
        <p:txBody>
          <a:bodyPr wrap="none">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https://</a:t>
            </a:r>
            <a:r>
              <a:rPr lang="en-US" sz="1400" dirty="0" err="1">
                <a:solidFill>
                  <a:schemeClr val="tx1">
                    <a:lumMod val="50000"/>
                    <a:lumOff val="50000"/>
                  </a:schemeClr>
                </a:solidFill>
                <a:latin typeface="Arial" panose="020B0604020202020204" pitchFamily="34" charset="0"/>
                <a:cs typeface="Arial" panose="020B0604020202020204" pitchFamily="34" charset="0"/>
              </a:rPr>
              <a:t>hbr.org</a:t>
            </a:r>
            <a:r>
              <a:rPr lang="en-US" sz="1400" dirty="0">
                <a:solidFill>
                  <a:schemeClr val="tx1">
                    <a:lumMod val="50000"/>
                    <a:lumOff val="50000"/>
                  </a:schemeClr>
                </a:solidFill>
                <a:latin typeface="Arial" panose="020B0604020202020204" pitchFamily="34" charset="0"/>
                <a:cs typeface="Arial" panose="020B0604020202020204" pitchFamily="34" charset="0"/>
              </a:rPr>
              <a:t>/2017/05/</a:t>
            </a:r>
            <a:r>
              <a:rPr lang="en-US" sz="1400" dirty="0" err="1">
                <a:solidFill>
                  <a:schemeClr val="tx1">
                    <a:lumMod val="50000"/>
                    <a:lumOff val="50000"/>
                  </a:schemeClr>
                </a:solidFill>
                <a:latin typeface="Arial" panose="020B0604020202020204" pitchFamily="34" charset="0"/>
                <a:cs typeface="Arial" panose="020B0604020202020204" pitchFamily="34" charset="0"/>
              </a:rPr>
              <a:t>whats</a:t>
            </a:r>
            <a:r>
              <a:rPr lang="en-US" sz="1400" dirty="0">
                <a:solidFill>
                  <a:schemeClr val="tx1">
                    <a:lumMod val="50000"/>
                    <a:lumOff val="50000"/>
                  </a:schemeClr>
                </a:solidFill>
                <a:latin typeface="Arial" panose="020B0604020202020204" pitchFamily="34" charset="0"/>
                <a:cs typeface="Arial" panose="020B0604020202020204" pitchFamily="34" charset="0"/>
              </a:rPr>
              <a:t>-your-data-strategy</a:t>
            </a:r>
            <a:endParaRPr lang="en-US" sz="1400" dirty="0">
              <a:solidFill>
                <a:schemeClr val="tx1">
                  <a:lumMod val="50000"/>
                  <a:lumOff val="50000"/>
                </a:schemeClr>
              </a:solidFill>
              <a:effectLst/>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761905C7-1BD9-E849-81BF-AE412854EF85}"/>
              </a:ext>
            </a:extLst>
          </p:cNvPr>
          <p:cNvSpPr/>
          <p:nvPr/>
        </p:nvSpPr>
        <p:spPr>
          <a:xfrm>
            <a:off x="270163" y="1889223"/>
            <a:ext cx="11651672" cy="3816429"/>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Data definitions may be ambiguous and mutable</a:t>
            </a:r>
          </a:p>
          <a:p>
            <a:pPr marL="457200"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Data rules are vague or inconsistently applied</a:t>
            </a:r>
          </a:p>
          <a:p>
            <a:pPr marL="457200"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Feedback loops for improving data transformation are absent</a:t>
            </a:r>
          </a:p>
          <a:p>
            <a:pPr marL="457200"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It’s critical is that single sources of the truth remain unique and valid, and that multiple versions of the truth diverge from the original source only in carefully controlled ways—with provenance (knowledge of where the data came from, why was it created).</a:t>
            </a:r>
          </a:p>
        </p:txBody>
      </p:sp>
    </p:spTree>
    <p:extLst>
      <p:ext uri="{BB962C8B-B14F-4D97-AF65-F5344CB8AC3E}">
        <p14:creationId xmlns:p14="http://schemas.microsoft.com/office/powerpoint/2010/main" val="2984120076"/>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4797"/>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0" y="411038"/>
            <a:ext cx="12219710" cy="1015663"/>
          </a:xfrm>
          <a:prstGeom prst="rect">
            <a:avLst/>
          </a:prstGeom>
          <a:solidFill>
            <a:schemeClr val="accent6">
              <a:lumMod val="75000"/>
            </a:schemeClr>
          </a:solidFill>
        </p:spPr>
        <p:txBody>
          <a:bodyPr wrap="square" rtlCol="0">
            <a:spAutoFit/>
          </a:bodyPr>
          <a:lstStyle/>
          <a:p>
            <a:r>
              <a:rPr lang="en-US" sz="6000" b="1" dirty="0">
                <a:solidFill>
                  <a:schemeClr val="bg1"/>
                </a:solidFill>
                <a:latin typeface="Bradley Hand ITC" panose="03070402050302030203" pitchFamily="66" charset="0"/>
              </a:rPr>
              <a:t>  Objectives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a:t>
            </a:fld>
            <a:endParaRPr lang="en-US" sz="1050" dirty="0"/>
          </a:p>
        </p:txBody>
      </p:sp>
      <p:grpSp>
        <p:nvGrpSpPr>
          <p:cNvPr id="4" name="Group 3">
            <a:extLst>
              <a:ext uri="{FF2B5EF4-FFF2-40B4-BE49-F238E27FC236}">
                <a16:creationId xmlns:a16="http://schemas.microsoft.com/office/drawing/2014/main" id="{88C0F840-6A23-E446-91E6-A1B488978391}"/>
              </a:ext>
            </a:extLst>
          </p:cNvPr>
          <p:cNvGrpSpPr/>
          <p:nvPr/>
        </p:nvGrpSpPr>
        <p:grpSpPr>
          <a:xfrm>
            <a:off x="517611" y="2160740"/>
            <a:ext cx="11156779" cy="3831818"/>
            <a:chOff x="507125" y="2160740"/>
            <a:chExt cx="11156779" cy="3831818"/>
          </a:xfrm>
        </p:grpSpPr>
        <p:sp>
          <p:nvSpPr>
            <p:cNvPr id="15" name="Rectangle 14">
              <a:extLst>
                <a:ext uri="{FF2B5EF4-FFF2-40B4-BE49-F238E27FC236}">
                  <a16:creationId xmlns:a16="http://schemas.microsoft.com/office/drawing/2014/main" id="{681A4239-F818-4A8B-B313-689493078372}"/>
                </a:ext>
              </a:extLst>
            </p:cNvPr>
            <p:cNvSpPr/>
            <p:nvPr/>
          </p:nvSpPr>
          <p:spPr>
            <a:xfrm>
              <a:off x="3931969" y="2160740"/>
              <a:ext cx="7731935" cy="3831818"/>
            </a:xfrm>
            <a:prstGeom prst="rect">
              <a:avLst/>
            </a:prstGeom>
            <a:solidFill>
              <a:schemeClr val="accent6">
                <a:lumMod val="20000"/>
                <a:lumOff val="80000"/>
              </a:schemeClr>
            </a:solidFill>
            <a:ln>
              <a:solidFill>
                <a:srgbClr val="002A7E"/>
              </a:solidFill>
            </a:ln>
          </p:spPr>
          <p:txBody>
            <a:bodyPr wrap="square" anchor="ctr" anchorCtr="0">
              <a:spAutoFit/>
            </a:bodyPr>
            <a:lstStyle/>
            <a:p>
              <a:pPr>
                <a:spcAft>
                  <a:spcPts val="1800"/>
                </a:spcAft>
                <a:buClr>
                  <a:srgbClr val="C00000"/>
                </a:buClr>
                <a:buSzPct val="110000"/>
              </a:pPr>
              <a:r>
                <a:rPr lang="en-US" sz="2800" dirty="0">
                  <a:latin typeface="Arial" panose="020B0604020202020204" pitchFamily="34" charset="0"/>
                  <a:cs typeface="Arial" panose="020B0604020202020204" pitchFamily="34" charset="0"/>
                </a:rPr>
                <a:t>DATA	 MANAGEMENT STRATEGY</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Data Management components</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Breakout teams</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Team report outs</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Data management technology overview</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Questions and discussion</a:t>
              </a:r>
            </a:p>
          </p:txBody>
        </p:sp>
        <p:pic>
          <p:nvPicPr>
            <p:cNvPr id="8" name="Picture 7">
              <a:extLst>
                <a:ext uri="{FF2B5EF4-FFF2-40B4-BE49-F238E27FC236}">
                  <a16:creationId xmlns:a16="http://schemas.microsoft.com/office/drawing/2014/main" id="{DF8E805C-6A40-4C75-A189-316100BC4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25" y="3075620"/>
              <a:ext cx="3026730" cy="2002056"/>
            </a:xfrm>
            <a:prstGeom prst="rect">
              <a:avLst/>
            </a:prstGeom>
          </p:spPr>
        </p:pic>
      </p:grpSp>
    </p:spTree>
    <p:extLst>
      <p:ext uri="{BB962C8B-B14F-4D97-AF65-F5344CB8AC3E}">
        <p14:creationId xmlns:p14="http://schemas.microsoft.com/office/powerpoint/2010/main" val="1953626853"/>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950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5" y="450231"/>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Striking a balance</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20</a:t>
            </a:fld>
            <a:endParaRPr lang="en-US" sz="1050" dirty="0"/>
          </a:p>
        </p:txBody>
      </p:sp>
      <p:sp>
        <p:nvSpPr>
          <p:cNvPr id="6" name="Rectangle 5">
            <a:extLst>
              <a:ext uri="{FF2B5EF4-FFF2-40B4-BE49-F238E27FC236}">
                <a16:creationId xmlns:a16="http://schemas.microsoft.com/office/drawing/2014/main" id="{48B3B92D-61A4-D446-9810-3C812DD2FD18}"/>
              </a:ext>
            </a:extLst>
          </p:cNvPr>
          <p:cNvSpPr/>
          <p:nvPr/>
        </p:nvSpPr>
        <p:spPr>
          <a:xfrm>
            <a:off x="305309" y="6528075"/>
            <a:ext cx="4050853" cy="307777"/>
          </a:xfrm>
          <a:prstGeom prst="rect">
            <a:avLst/>
          </a:prstGeom>
        </p:spPr>
        <p:txBody>
          <a:bodyPr wrap="none">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https://</a:t>
            </a:r>
            <a:r>
              <a:rPr lang="en-US" sz="1400" dirty="0" err="1">
                <a:solidFill>
                  <a:schemeClr val="tx1">
                    <a:lumMod val="50000"/>
                    <a:lumOff val="50000"/>
                  </a:schemeClr>
                </a:solidFill>
                <a:latin typeface="Arial" panose="020B0604020202020204" pitchFamily="34" charset="0"/>
                <a:cs typeface="Arial" panose="020B0604020202020204" pitchFamily="34" charset="0"/>
              </a:rPr>
              <a:t>hbr.org</a:t>
            </a:r>
            <a:r>
              <a:rPr lang="en-US" sz="1400" dirty="0">
                <a:solidFill>
                  <a:schemeClr val="tx1">
                    <a:lumMod val="50000"/>
                    <a:lumOff val="50000"/>
                  </a:schemeClr>
                </a:solidFill>
                <a:latin typeface="Arial" panose="020B0604020202020204" pitchFamily="34" charset="0"/>
                <a:cs typeface="Arial" panose="020B0604020202020204" pitchFamily="34" charset="0"/>
              </a:rPr>
              <a:t>/2017/05/</a:t>
            </a:r>
            <a:r>
              <a:rPr lang="en-US" sz="1400" dirty="0" err="1">
                <a:solidFill>
                  <a:schemeClr val="tx1">
                    <a:lumMod val="50000"/>
                    <a:lumOff val="50000"/>
                  </a:schemeClr>
                </a:solidFill>
                <a:latin typeface="Arial" panose="020B0604020202020204" pitchFamily="34" charset="0"/>
                <a:cs typeface="Arial" panose="020B0604020202020204" pitchFamily="34" charset="0"/>
              </a:rPr>
              <a:t>whats</a:t>
            </a:r>
            <a:r>
              <a:rPr lang="en-US" sz="1400" dirty="0">
                <a:solidFill>
                  <a:schemeClr val="tx1">
                    <a:lumMod val="50000"/>
                    <a:lumOff val="50000"/>
                  </a:schemeClr>
                </a:solidFill>
                <a:latin typeface="Arial" panose="020B0604020202020204" pitchFamily="34" charset="0"/>
                <a:cs typeface="Arial" panose="020B0604020202020204" pitchFamily="34" charset="0"/>
              </a:rPr>
              <a:t>-your-data-strategy</a:t>
            </a:r>
            <a:endParaRPr lang="en-US" sz="1400" dirty="0">
              <a:solidFill>
                <a:schemeClr val="tx1">
                  <a:lumMod val="50000"/>
                  <a:lumOff val="50000"/>
                </a:schemeClr>
              </a:solidFill>
              <a:effectLst/>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761905C7-1BD9-E849-81BF-AE412854EF85}"/>
              </a:ext>
            </a:extLst>
          </p:cNvPr>
          <p:cNvSpPr/>
          <p:nvPr/>
        </p:nvSpPr>
        <p:spPr>
          <a:xfrm>
            <a:off x="270163" y="1816271"/>
            <a:ext cx="11651672" cy="4431983"/>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To determine a company’s current and desired positions on the offense-defense spectrum, the CDO must bear in mind, among other things:</a:t>
            </a:r>
          </a:p>
          <a:p>
            <a:pPr marL="914400" lvl="1"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The company’s overall strategy</a:t>
            </a:r>
          </a:p>
          <a:p>
            <a:pPr marL="914400" lvl="1"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Its regulatory environment</a:t>
            </a:r>
          </a:p>
          <a:p>
            <a:pPr marL="914400" lvl="1"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The data capabilities of its competitors</a:t>
            </a:r>
          </a:p>
          <a:p>
            <a:pPr marL="914400" lvl="1"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The maturity of its data-management practice</a:t>
            </a:r>
          </a:p>
          <a:p>
            <a:pPr marL="914400" lvl="1"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The size of its data budget</a:t>
            </a:r>
          </a:p>
        </p:txBody>
      </p:sp>
    </p:spTree>
    <p:extLst>
      <p:ext uri="{BB962C8B-B14F-4D97-AF65-F5344CB8AC3E}">
        <p14:creationId xmlns:p14="http://schemas.microsoft.com/office/powerpoint/2010/main" val="601636402"/>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3496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4" y="465691"/>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The Data Strategy Spectrum</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21</a:t>
            </a:fld>
            <a:endParaRPr lang="en-US" sz="1050" dirty="0"/>
          </a:p>
        </p:txBody>
      </p:sp>
      <p:sp>
        <p:nvSpPr>
          <p:cNvPr id="6" name="Rectangle 5">
            <a:extLst>
              <a:ext uri="{FF2B5EF4-FFF2-40B4-BE49-F238E27FC236}">
                <a16:creationId xmlns:a16="http://schemas.microsoft.com/office/drawing/2014/main" id="{48B3B92D-61A4-D446-9810-3C812DD2FD18}"/>
              </a:ext>
            </a:extLst>
          </p:cNvPr>
          <p:cNvSpPr/>
          <p:nvPr/>
        </p:nvSpPr>
        <p:spPr>
          <a:xfrm>
            <a:off x="305309" y="6528075"/>
            <a:ext cx="4050853" cy="307777"/>
          </a:xfrm>
          <a:prstGeom prst="rect">
            <a:avLst/>
          </a:prstGeom>
        </p:spPr>
        <p:txBody>
          <a:bodyPr wrap="none">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https://</a:t>
            </a:r>
            <a:r>
              <a:rPr lang="en-US" sz="1400" dirty="0" err="1">
                <a:solidFill>
                  <a:schemeClr val="tx1">
                    <a:lumMod val="50000"/>
                    <a:lumOff val="50000"/>
                  </a:schemeClr>
                </a:solidFill>
                <a:latin typeface="Arial" panose="020B0604020202020204" pitchFamily="34" charset="0"/>
                <a:cs typeface="Arial" panose="020B0604020202020204" pitchFamily="34" charset="0"/>
              </a:rPr>
              <a:t>hbr.org</a:t>
            </a:r>
            <a:r>
              <a:rPr lang="en-US" sz="1400" dirty="0">
                <a:solidFill>
                  <a:schemeClr val="tx1">
                    <a:lumMod val="50000"/>
                    <a:lumOff val="50000"/>
                  </a:schemeClr>
                </a:solidFill>
                <a:latin typeface="Arial" panose="020B0604020202020204" pitchFamily="34" charset="0"/>
                <a:cs typeface="Arial" panose="020B0604020202020204" pitchFamily="34" charset="0"/>
              </a:rPr>
              <a:t>/2017/05/</a:t>
            </a:r>
            <a:r>
              <a:rPr lang="en-US" sz="1400" dirty="0" err="1">
                <a:solidFill>
                  <a:schemeClr val="tx1">
                    <a:lumMod val="50000"/>
                    <a:lumOff val="50000"/>
                  </a:schemeClr>
                </a:solidFill>
                <a:latin typeface="Arial" panose="020B0604020202020204" pitchFamily="34" charset="0"/>
                <a:cs typeface="Arial" panose="020B0604020202020204" pitchFamily="34" charset="0"/>
              </a:rPr>
              <a:t>whats</a:t>
            </a:r>
            <a:r>
              <a:rPr lang="en-US" sz="1400" dirty="0">
                <a:solidFill>
                  <a:schemeClr val="tx1">
                    <a:lumMod val="50000"/>
                    <a:lumOff val="50000"/>
                  </a:schemeClr>
                </a:solidFill>
                <a:latin typeface="Arial" panose="020B0604020202020204" pitchFamily="34" charset="0"/>
                <a:cs typeface="Arial" panose="020B0604020202020204" pitchFamily="34" charset="0"/>
              </a:rPr>
              <a:t>-your-data-strategy</a:t>
            </a:r>
            <a:endParaRPr lang="en-US" sz="1400" dirty="0">
              <a:solidFill>
                <a:schemeClr val="tx1">
                  <a:lumMod val="50000"/>
                  <a:lumOff val="50000"/>
                </a:schemeClr>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D2B24CB-CA50-BD48-9CA9-EA31C99B7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06" y="1702243"/>
            <a:ext cx="10772186" cy="4893816"/>
          </a:xfrm>
          <a:prstGeom prst="rect">
            <a:avLst/>
          </a:prstGeom>
        </p:spPr>
      </p:pic>
    </p:spTree>
    <p:extLst>
      <p:ext uri="{BB962C8B-B14F-4D97-AF65-F5344CB8AC3E}">
        <p14:creationId xmlns:p14="http://schemas.microsoft.com/office/powerpoint/2010/main" val="2451240311"/>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6445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5" y="495181"/>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a:t>
            </a:r>
            <a:r>
              <a:rPr lang="en-US" sz="3600" b="1" dirty="0">
                <a:solidFill>
                  <a:schemeClr val="bg1"/>
                </a:solidFill>
                <a:latin typeface="Bradley Hand ITC" panose="03070402050302030203" pitchFamily="66" charset="0"/>
              </a:rPr>
              <a:t>Typical Data Management Technology Ecosystem (Example)</a:t>
            </a:r>
            <a:endParaRPr lang="en-US" sz="4000" b="1" dirty="0">
              <a:solidFill>
                <a:schemeClr val="bg1"/>
              </a:solidFill>
              <a:latin typeface="Bradley Hand ITC" panose="03070402050302030203" pitchFamily="66" charset="0"/>
            </a:endParaRPr>
          </a:p>
        </p:txBody>
      </p:sp>
      <p:pic>
        <p:nvPicPr>
          <p:cNvPr id="31" name="Picture 30">
            <a:extLst>
              <a:ext uri="{FF2B5EF4-FFF2-40B4-BE49-F238E27FC236}">
                <a16:creationId xmlns:a16="http://schemas.microsoft.com/office/drawing/2014/main" id="{2A3AA162-2E95-4A16-9B13-567E4EB3A669}"/>
              </a:ext>
            </a:extLst>
          </p:cNvPr>
          <p:cNvPicPr>
            <a:picLocks noChangeAspect="1"/>
          </p:cNvPicPr>
          <p:nvPr/>
        </p:nvPicPr>
        <p:blipFill>
          <a:blip r:embed="rId2"/>
          <a:stretch>
            <a:fillRect/>
          </a:stretch>
        </p:blipFill>
        <p:spPr>
          <a:xfrm>
            <a:off x="1134152" y="1453732"/>
            <a:ext cx="9979116" cy="5154887"/>
          </a:xfrm>
          <a:prstGeom prst="rect">
            <a:avLst/>
          </a:prstGeom>
        </p:spPr>
      </p:pic>
      <p:sp>
        <p:nvSpPr>
          <p:cNvPr id="34" name="TextBox 33">
            <a:extLst>
              <a:ext uri="{FF2B5EF4-FFF2-40B4-BE49-F238E27FC236}">
                <a16:creationId xmlns:a16="http://schemas.microsoft.com/office/drawing/2014/main" id="{F3CA9775-E322-4C79-969A-9DD12AF7B506}"/>
              </a:ext>
            </a:extLst>
          </p:cNvPr>
          <p:cNvSpPr txBox="1"/>
          <p:nvPr/>
        </p:nvSpPr>
        <p:spPr>
          <a:xfrm>
            <a:off x="93306" y="6650087"/>
            <a:ext cx="11420670" cy="230832"/>
          </a:xfrm>
          <a:prstGeom prst="rect">
            <a:avLst/>
          </a:prstGeom>
          <a:noFill/>
        </p:spPr>
        <p:txBody>
          <a:bodyPr wrap="square" rtlCol="0">
            <a:spAutoFit/>
          </a:bodyPr>
          <a:lstStyle/>
          <a:p>
            <a:r>
              <a:rPr lang="en-US" sz="900" dirty="0"/>
              <a:t>https://www.impactmakers.com/papers/playbook-modern-data-ecosystems/</a:t>
            </a:r>
          </a:p>
        </p:txBody>
      </p:sp>
    </p:spTree>
    <p:extLst>
      <p:ext uri="{BB962C8B-B14F-4D97-AF65-F5344CB8AC3E}">
        <p14:creationId xmlns:p14="http://schemas.microsoft.com/office/powerpoint/2010/main" val="847343749"/>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8655"/>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249381"/>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  Terms</a:t>
            </a:r>
          </a:p>
        </p:txBody>
      </p:sp>
      <p:sp>
        <p:nvSpPr>
          <p:cNvPr id="51" name="Slide Number Placeholder 12"/>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86A30E1-0446-45D3-B4A3-80ECB3A49E11}" type="slidenum">
              <a:rPr lang="en-US" smtClean="0"/>
              <a:pPr/>
              <a:t>23</a:t>
            </a:fld>
            <a:endParaRPr lang="en-US" sz="1050"/>
          </a:p>
        </p:txBody>
      </p:sp>
      <p:sp>
        <p:nvSpPr>
          <p:cNvPr id="38" name="Rectangle 37">
            <a:extLst>
              <a:ext uri="{FF2B5EF4-FFF2-40B4-BE49-F238E27FC236}">
                <a16:creationId xmlns:a16="http://schemas.microsoft.com/office/drawing/2014/main" id="{C521790C-2CF5-41D7-808F-47B19BB51451}"/>
              </a:ext>
            </a:extLst>
          </p:cNvPr>
          <p:cNvSpPr/>
          <p:nvPr/>
        </p:nvSpPr>
        <p:spPr>
          <a:xfrm>
            <a:off x="107484" y="1227525"/>
            <a:ext cx="3931920" cy="5486400"/>
          </a:xfrm>
          <a:prstGeom prst="rect">
            <a:avLst/>
          </a:prstGeom>
          <a:solidFill>
            <a:schemeClr val="accent6">
              <a:lumMod val="40000"/>
              <a:lumOff val="60000"/>
            </a:schemeClr>
          </a:solidFill>
          <a:ln>
            <a:solidFill>
              <a:srgbClr val="002A7E"/>
            </a:solidFill>
          </a:ln>
        </p:spPr>
        <p:txBody>
          <a:bodyPr wrap="square">
            <a:spAutoFit/>
          </a:bodyPr>
          <a:lstStyle/>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Client</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Server</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Database server</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Network</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Client/server system,</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Local area network (LAN)</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Enterprise system</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Wide area network (WAN)</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Database management system (DBMS)</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Back end</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Application software</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Application programming interface (API)</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Data access API</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JDBC (Java Database Connectivity)</a:t>
            </a:r>
          </a:p>
          <a:p>
            <a:pPr marL="238125" indent="-238125">
              <a:spcBef>
                <a:spcPts val="300"/>
              </a:spcBef>
              <a:spcAft>
                <a:spcPts val="300"/>
              </a:spcAft>
              <a:buClr>
                <a:srgbClr val="C00000"/>
              </a:buClr>
              <a:buSzPct val="110000"/>
              <a:buFont typeface="Arial" panose="020B0604020202020204" pitchFamily="34" charset="0"/>
              <a:buChar char="•"/>
            </a:pPr>
            <a:r>
              <a:rPr lang="en-US" sz="1600">
                <a:latin typeface="Arial" panose="020B0604020202020204" pitchFamily="34" charset="0"/>
                <a:cs typeface="Arial" panose="020B0604020202020204" pitchFamily="34" charset="0"/>
              </a:rPr>
              <a:t>Front end</a:t>
            </a:r>
          </a:p>
        </p:txBody>
      </p:sp>
      <p:sp>
        <p:nvSpPr>
          <p:cNvPr id="8" name="Rectangle 7">
            <a:extLst>
              <a:ext uri="{FF2B5EF4-FFF2-40B4-BE49-F238E27FC236}">
                <a16:creationId xmlns:a16="http://schemas.microsoft.com/office/drawing/2014/main" id="{DEE2610B-AE2D-3145-B51E-ACCABE3FBC02}"/>
              </a:ext>
            </a:extLst>
          </p:cNvPr>
          <p:cNvSpPr/>
          <p:nvPr/>
        </p:nvSpPr>
        <p:spPr>
          <a:xfrm>
            <a:off x="4130041" y="1213877"/>
            <a:ext cx="3931920" cy="5486400"/>
          </a:xfrm>
          <a:prstGeom prst="rect">
            <a:avLst/>
          </a:prstGeom>
          <a:solidFill>
            <a:schemeClr val="accent6">
              <a:lumMod val="40000"/>
              <a:lumOff val="60000"/>
            </a:schemeClr>
          </a:solidFill>
          <a:ln>
            <a:solidFill>
              <a:srgbClr val="002A7E"/>
            </a:solidFill>
          </a:ln>
        </p:spPr>
        <p:txBody>
          <a:bodyPr wrap="square">
            <a:spAutoFit/>
          </a:bodyPr>
          <a:lstStyle/>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SQL (Structured query language)</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Query</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Query results</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Application server</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Web server</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Business component</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Web application</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Web service</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Web browser</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Relational database</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Table</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Row</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Column</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Record</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Field</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Cell</a:t>
            </a:r>
          </a:p>
          <a:p>
            <a:pPr marL="301625" indent="-3016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Value</a:t>
            </a:r>
          </a:p>
        </p:txBody>
      </p:sp>
      <p:sp>
        <p:nvSpPr>
          <p:cNvPr id="9" name="Rectangle 8">
            <a:extLst>
              <a:ext uri="{FF2B5EF4-FFF2-40B4-BE49-F238E27FC236}">
                <a16:creationId xmlns:a16="http://schemas.microsoft.com/office/drawing/2014/main" id="{7772EDC7-C1B1-E741-83D2-F8DE9CB4706F}"/>
              </a:ext>
            </a:extLst>
          </p:cNvPr>
          <p:cNvSpPr/>
          <p:nvPr/>
        </p:nvSpPr>
        <p:spPr>
          <a:xfrm>
            <a:off x="8152597" y="1213877"/>
            <a:ext cx="3931920" cy="5509200"/>
          </a:xfrm>
          <a:prstGeom prst="rect">
            <a:avLst/>
          </a:prstGeom>
          <a:solidFill>
            <a:schemeClr val="accent6">
              <a:lumMod val="40000"/>
              <a:lumOff val="60000"/>
            </a:schemeClr>
          </a:solidFill>
          <a:ln>
            <a:solidFill>
              <a:srgbClr val="002A7E"/>
            </a:solidFill>
          </a:ln>
        </p:spPr>
        <p:txBody>
          <a:bodyPr wrap="square">
            <a:spAutoFit/>
          </a:bodyPr>
          <a:lstStyle/>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Primary key</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Composite primary key</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Non-primary key</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Index</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Foreign key</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One-to-many relationship</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Many-to-many relationship</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Data type</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Null value</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Default value</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SQL Dialect</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Data manipulation language (DML)</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Data definition language (DDL)</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Database administrator (DBA)</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Join</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PL/SQL (Procedural Language/SQL)</a:t>
            </a:r>
          </a:p>
          <a:p>
            <a:pPr marL="238125" indent="-238125">
              <a:spcBef>
                <a:spcPts val="300"/>
              </a:spcBef>
              <a:spcAft>
                <a:spcPts val="3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View</a:t>
            </a:r>
          </a:p>
        </p:txBody>
      </p:sp>
      <p:sp>
        <p:nvSpPr>
          <p:cNvPr id="7" name="TextBox 6">
            <a:extLst>
              <a:ext uri="{FF2B5EF4-FFF2-40B4-BE49-F238E27FC236}">
                <a16:creationId xmlns:a16="http://schemas.microsoft.com/office/drawing/2014/main" id="{0E0602A3-ECBA-1844-8C6E-77B17C3D2C28}"/>
              </a:ext>
            </a:extLst>
          </p:cNvPr>
          <p:cNvSpPr txBox="1"/>
          <p:nvPr/>
        </p:nvSpPr>
        <p:spPr>
          <a:xfrm>
            <a:off x="7866160" y="369562"/>
            <a:ext cx="2901756" cy="369332"/>
          </a:xfrm>
          <a:prstGeom prst="rect">
            <a:avLst/>
          </a:prstGeom>
          <a:solidFill>
            <a:srgbClr val="FFFF00"/>
          </a:solidFill>
          <a:ln>
            <a:solidFill>
              <a:schemeClr val="accent2"/>
            </a:solidFill>
          </a:ln>
        </p:spPr>
        <p:txBody>
          <a:bodyPr wrap="none" rtlCol="0">
            <a:spAutoFit/>
          </a:bodyPr>
          <a:lstStyle/>
          <a:p>
            <a:r>
              <a:rPr lang="en-US" dirty="0"/>
              <a:t>pollev.com/prashantjoshi767</a:t>
            </a:r>
          </a:p>
        </p:txBody>
      </p:sp>
    </p:spTree>
    <p:extLst>
      <p:ext uri="{BB962C8B-B14F-4D97-AF65-F5344CB8AC3E}">
        <p14:creationId xmlns:p14="http://schemas.microsoft.com/office/powerpoint/2010/main" val="2356113853"/>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CF1F9C-5893-4157-92B7-0ECC2101A6A0}"/>
              </a:ext>
            </a:extLst>
          </p:cNvPr>
          <p:cNvSpPr txBox="1"/>
          <p:nvPr/>
        </p:nvSpPr>
        <p:spPr>
          <a:xfrm flipH="1">
            <a:off x="317206" y="735420"/>
            <a:ext cx="2481172" cy="369332"/>
          </a:xfrm>
          <a:prstGeom prst="rect">
            <a:avLst/>
          </a:prstGeom>
          <a:noFill/>
        </p:spPr>
        <p:txBody>
          <a:bodyPr wrap="square" rtlCol="0">
            <a:spAutoFit/>
          </a:bodyPr>
          <a:lstStyle/>
          <a:p>
            <a:r>
              <a:rPr lang="en-US" dirty="0" err="1"/>
              <a:t>Pollev</a:t>
            </a:r>
            <a:r>
              <a:rPr lang="en-US" dirty="0"/>
              <a:t> results</a:t>
            </a:r>
          </a:p>
        </p:txBody>
      </p:sp>
      <p:pic>
        <p:nvPicPr>
          <p:cNvPr id="5" name="Picture 4">
            <a:extLst>
              <a:ext uri="{FF2B5EF4-FFF2-40B4-BE49-F238E27FC236}">
                <a16:creationId xmlns:a16="http://schemas.microsoft.com/office/drawing/2014/main" id="{9B6C7D37-17D5-4D89-BDF6-823355A95EEA}"/>
              </a:ext>
            </a:extLst>
          </p:cNvPr>
          <p:cNvPicPr>
            <a:picLocks noChangeAspect="1"/>
          </p:cNvPicPr>
          <p:nvPr/>
        </p:nvPicPr>
        <p:blipFill>
          <a:blip r:embed="rId2"/>
          <a:stretch>
            <a:fillRect/>
          </a:stretch>
        </p:blipFill>
        <p:spPr>
          <a:xfrm>
            <a:off x="180149" y="1104752"/>
            <a:ext cx="11831701" cy="5468113"/>
          </a:xfrm>
          <a:prstGeom prst="rect">
            <a:avLst/>
          </a:prstGeom>
        </p:spPr>
      </p:pic>
    </p:spTree>
    <p:extLst>
      <p:ext uri="{BB962C8B-B14F-4D97-AF65-F5344CB8AC3E}">
        <p14:creationId xmlns:p14="http://schemas.microsoft.com/office/powerpoint/2010/main" val="3149203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250384-6418-42D7-A39B-158B46C8233D}"/>
              </a:ext>
            </a:extLst>
          </p:cNvPr>
          <p:cNvPicPr>
            <a:picLocks noChangeAspect="1"/>
          </p:cNvPicPr>
          <p:nvPr/>
        </p:nvPicPr>
        <p:blipFill>
          <a:blip r:embed="rId2"/>
          <a:stretch>
            <a:fillRect/>
          </a:stretch>
        </p:blipFill>
        <p:spPr>
          <a:xfrm>
            <a:off x="251597" y="690180"/>
            <a:ext cx="11688806" cy="5477639"/>
          </a:xfrm>
          <a:prstGeom prst="rect">
            <a:avLst/>
          </a:prstGeom>
        </p:spPr>
      </p:pic>
    </p:spTree>
    <p:extLst>
      <p:ext uri="{BB962C8B-B14F-4D97-AF65-F5344CB8AC3E}">
        <p14:creationId xmlns:p14="http://schemas.microsoft.com/office/powerpoint/2010/main" val="2245884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5127"/>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27526"/>
            <a:ext cx="12219710" cy="1015663"/>
          </a:xfrm>
          <a:prstGeom prst="rect">
            <a:avLst/>
          </a:prstGeom>
          <a:solidFill>
            <a:schemeClr val="accent6">
              <a:lumMod val="75000"/>
            </a:schemeClr>
          </a:solidFill>
        </p:spPr>
        <p:txBody>
          <a:bodyPr wrap="square" rtlCol="0">
            <a:spAutoFit/>
          </a:bodyPr>
          <a:lstStyle/>
          <a:p>
            <a:r>
              <a:rPr lang="en-US" sz="6000" b="1" dirty="0">
                <a:solidFill>
                  <a:schemeClr val="bg1"/>
                </a:solidFill>
                <a:latin typeface="Bradley Hand ITC" panose="03070402050302030203" pitchFamily="66" charset="0"/>
              </a:rPr>
              <a:t>Next class</a:t>
            </a:r>
          </a:p>
        </p:txBody>
      </p:sp>
      <p:sp>
        <p:nvSpPr>
          <p:cNvPr id="15" name="Rectangle 14">
            <a:extLst>
              <a:ext uri="{FF2B5EF4-FFF2-40B4-BE49-F238E27FC236}">
                <a16:creationId xmlns:a16="http://schemas.microsoft.com/office/drawing/2014/main" id="{681A4239-F818-4A8B-B313-689493078372}"/>
              </a:ext>
            </a:extLst>
          </p:cNvPr>
          <p:cNvSpPr/>
          <p:nvPr/>
        </p:nvSpPr>
        <p:spPr>
          <a:xfrm>
            <a:off x="4079394" y="2432128"/>
            <a:ext cx="7731935" cy="2985433"/>
          </a:xfrm>
          <a:prstGeom prst="rect">
            <a:avLst/>
          </a:prstGeom>
          <a:solidFill>
            <a:schemeClr val="accent6">
              <a:lumMod val="40000"/>
              <a:lumOff val="60000"/>
            </a:schemeClr>
          </a:solidFill>
          <a:ln>
            <a:solidFill>
              <a:srgbClr val="002A7E"/>
            </a:solidFill>
          </a:ln>
        </p:spPr>
        <p:txBody>
          <a:bodyPr wrap="square" anchor="ctr" anchorCtr="0">
            <a:spAutoFit/>
          </a:bodyPr>
          <a:lstStyle/>
          <a:p>
            <a:pPr marL="457200" indent="-457200">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Review of relational database modeling and relational database management systems</a:t>
            </a:r>
          </a:p>
          <a:p>
            <a:pPr marL="457200" indent="-457200">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Read articles and review video(s) that will be posted on Canvas</a:t>
            </a:r>
          </a:p>
          <a:p>
            <a:pPr marL="457200" indent="-457200">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Come prepared to discuss and work in teams</a:t>
            </a:r>
          </a:p>
        </p:txBody>
      </p:sp>
      <p:pic>
        <p:nvPicPr>
          <p:cNvPr id="6" name="Picture 5">
            <a:extLst>
              <a:ext uri="{FF2B5EF4-FFF2-40B4-BE49-F238E27FC236}">
                <a16:creationId xmlns:a16="http://schemas.microsoft.com/office/drawing/2014/main" id="{AEF49163-6710-4B6C-8383-56B509407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71" y="3017525"/>
            <a:ext cx="3198556" cy="1794970"/>
          </a:xfrm>
          <a:prstGeom prst="rect">
            <a:avLst/>
          </a:prstGeom>
        </p:spPr>
      </p:pic>
      <p:sp>
        <p:nvSpPr>
          <p:cNvPr id="7" name="Slide Number Placeholder 12">
            <a:extLst>
              <a:ext uri="{FF2B5EF4-FFF2-40B4-BE49-F238E27FC236}">
                <a16:creationId xmlns:a16="http://schemas.microsoft.com/office/drawing/2014/main" id="{67C7AC98-7BB1-4723-A868-89473535CF6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26</a:t>
            </a:fld>
            <a:endParaRPr lang="en-US" sz="1050" dirty="0"/>
          </a:p>
        </p:txBody>
      </p:sp>
    </p:spTree>
    <p:extLst>
      <p:ext uri="{BB962C8B-B14F-4D97-AF65-F5344CB8AC3E}">
        <p14:creationId xmlns:p14="http://schemas.microsoft.com/office/powerpoint/2010/main" val="1814957432"/>
      </p:ext>
    </p:extLst>
  </p:cSld>
  <p:clrMapOvr>
    <a:masterClrMapping/>
  </p:clrMapOvr>
  <mc:AlternateContent xmlns:mc="http://schemas.openxmlformats.org/markup-compatibility/2006" xmlns:p14="http://schemas.microsoft.com/office/powerpoint/2010/main">
    <mc:Choice Requires="p14">
      <p:transition spd="slow" p14:dur="2000" advTm="42008"/>
    </mc:Choice>
    <mc:Fallback xmlns="">
      <p:transition spd="slow" advTm="4200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F6CE-FCAC-445E-AB4E-6A1371B2FDAA}"/>
              </a:ext>
            </a:extLst>
          </p:cNvPr>
          <p:cNvSpPr>
            <a:spLocks noGrp="1"/>
          </p:cNvSpPr>
          <p:nvPr>
            <p:ph type="title"/>
          </p:nvPr>
        </p:nvSpPr>
        <p:spPr>
          <a:xfrm>
            <a:off x="609600" y="1246238"/>
            <a:ext cx="10972800" cy="1651000"/>
          </a:xfrm>
          <a:solidFill>
            <a:schemeClr val="accent6">
              <a:lumMod val="75000"/>
            </a:schemeClr>
          </a:solidFill>
        </p:spPr>
        <p:txBody>
          <a:bodyPr>
            <a:normAutofit/>
          </a:bodyPr>
          <a:lstStyle/>
          <a:p>
            <a:pPr algn="ctr"/>
            <a:r>
              <a:rPr lang="en-US" dirty="0">
                <a:solidFill>
                  <a:schemeClr val="bg1"/>
                </a:solidFill>
              </a:rPr>
              <a:t>What question may I answer before we end …?</a:t>
            </a:r>
          </a:p>
        </p:txBody>
      </p:sp>
      <p:sp>
        <p:nvSpPr>
          <p:cNvPr id="3" name="Content Placeholder 2">
            <a:extLst>
              <a:ext uri="{FF2B5EF4-FFF2-40B4-BE49-F238E27FC236}">
                <a16:creationId xmlns:a16="http://schemas.microsoft.com/office/drawing/2014/main" id="{11ED1C8D-66CA-45E7-9DF4-B99D36B57007}"/>
              </a:ext>
            </a:extLst>
          </p:cNvPr>
          <p:cNvSpPr>
            <a:spLocks noGrp="1"/>
          </p:cNvSpPr>
          <p:nvPr>
            <p:ph idx="1"/>
          </p:nvPr>
        </p:nvSpPr>
        <p:spPr>
          <a:xfrm>
            <a:off x="609600" y="4106864"/>
            <a:ext cx="10972800" cy="1143000"/>
          </a:xfrm>
          <a:ln>
            <a:solidFill>
              <a:schemeClr val="accent6">
                <a:lumMod val="75000"/>
              </a:schemeClr>
            </a:solidFill>
          </a:ln>
        </p:spPr>
        <p:txBody>
          <a:bodyPr/>
          <a:lstStyle/>
          <a:p>
            <a:pPr marL="0" indent="0" algn="ctr">
              <a:buNone/>
            </a:pPr>
            <a:r>
              <a:rPr lang="en-US" dirty="0">
                <a:solidFill>
                  <a:schemeClr val="accent6">
                    <a:lumMod val="75000"/>
                  </a:schemeClr>
                </a:solidFill>
              </a:rPr>
              <a:t>Remember, all questions are good questions!</a:t>
            </a:r>
          </a:p>
        </p:txBody>
      </p:sp>
    </p:spTree>
    <p:extLst>
      <p:ext uri="{BB962C8B-B14F-4D97-AF65-F5344CB8AC3E}">
        <p14:creationId xmlns:p14="http://schemas.microsoft.com/office/powerpoint/2010/main" val="78565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6">
                  <a:lumMod val="75000"/>
                </a:schemeClr>
              </a:solidFill>
            </a:endParaRPr>
          </a:p>
        </p:txBody>
      </p:sp>
      <p:sp>
        <p:nvSpPr>
          <p:cNvPr id="5" name="Content Placeholder 5"/>
          <p:cNvSpPr>
            <a:spLocks noGrp="1"/>
          </p:cNvSpPr>
          <p:nvPr>
            <p:ph idx="1"/>
          </p:nvPr>
        </p:nvSpPr>
        <p:spPr>
          <a:xfrm>
            <a:off x="0" y="2522613"/>
            <a:ext cx="12192000" cy="1844435"/>
          </a:xfrm>
        </p:spPr>
        <p:txBody>
          <a:bodyPr>
            <a:noAutofit/>
          </a:bodyPr>
          <a:lstStyle/>
          <a:p>
            <a:pPr marL="0" indent="0" algn="ctr">
              <a:lnSpc>
                <a:spcPct val="100000"/>
              </a:lnSpc>
              <a:spcBef>
                <a:spcPts val="0"/>
              </a:spcBef>
              <a:buNone/>
            </a:pPr>
            <a:r>
              <a:rPr lang="en-US" sz="5400" b="1" dirty="0">
                <a:solidFill>
                  <a:schemeClr val="bg1"/>
                </a:solidFill>
                <a:latin typeface="Arial" panose="020B0604020202020204" pitchFamily="34" charset="0"/>
                <a:cs typeface="Arial" panose="020B0604020202020204" pitchFamily="34" charset="0"/>
              </a:rPr>
              <a:t>What questions may I answer before we begin …</a:t>
            </a:r>
            <a:endParaRPr lang="en-US" sz="4400" b="1"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BADDD1-82C6-4B00-9CEB-96CAA9FA3095}"/>
              </a:ext>
            </a:extLst>
          </p:cNvPr>
          <p:cNvSpPr txBox="1"/>
          <p:nvPr/>
        </p:nvSpPr>
        <p:spPr>
          <a:xfrm>
            <a:off x="540633" y="4615425"/>
            <a:ext cx="11110734" cy="923330"/>
          </a:xfrm>
          <a:prstGeom prst="rect">
            <a:avLst/>
          </a:prstGeom>
          <a:noFill/>
          <a:ln w="28575">
            <a:noFill/>
          </a:ln>
        </p:spPr>
        <p:txBody>
          <a:bodyPr wrap="none" rtlCol="0">
            <a:spAutoFit/>
          </a:bodyPr>
          <a:lstStyle/>
          <a:p>
            <a:r>
              <a:rPr lang="en-US" sz="5400" b="1" dirty="0">
                <a:solidFill>
                  <a:schemeClr val="accent6">
                    <a:lumMod val="75000"/>
                  </a:schemeClr>
                </a:solidFill>
                <a:latin typeface="Arial" panose="020B0604020202020204" pitchFamily="34" charset="0"/>
                <a:cs typeface="Arial" panose="020B0604020202020204" pitchFamily="34" charset="0"/>
              </a:rPr>
              <a:t>All questions are good questions</a:t>
            </a:r>
          </a:p>
        </p:txBody>
      </p:sp>
    </p:spTree>
    <p:extLst>
      <p:ext uri="{BB962C8B-B14F-4D97-AF65-F5344CB8AC3E}">
        <p14:creationId xmlns:p14="http://schemas.microsoft.com/office/powerpoint/2010/main" val="3029364893"/>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dirty="0">
                <a:solidFill>
                  <a:schemeClr val="bg1"/>
                </a:solidFill>
                <a:latin typeface="Arial" panose="020B0604020202020204" pitchFamily="34" charset="0"/>
                <a:cs typeface="Arial" panose="020B0604020202020204" pitchFamily="34" charset="0"/>
              </a:rPr>
              <a:t>Data Management Context</a:t>
            </a:r>
            <a:endParaRPr lang="en-US"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9736729"/>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64462"/>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6" y="495188"/>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What does Data Management mean to you?</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5</a:t>
            </a:fld>
            <a:endParaRPr lang="en-US" sz="1050" dirty="0"/>
          </a:p>
        </p:txBody>
      </p:sp>
      <p:sp>
        <p:nvSpPr>
          <p:cNvPr id="11" name="Rectangle 10">
            <a:extLst>
              <a:ext uri="{FF2B5EF4-FFF2-40B4-BE49-F238E27FC236}">
                <a16:creationId xmlns:a16="http://schemas.microsoft.com/office/drawing/2014/main" id="{2EA3F2A3-ED23-D74F-B5FF-01B9D6E87779}"/>
              </a:ext>
            </a:extLst>
          </p:cNvPr>
          <p:cNvSpPr/>
          <p:nvPr/>
        </p:nvSpPr>
        <p:spPr>
          <a:xfrm>
            <a:off x="270163" y="1678619"/>
            <a:ext cx="11651672" cy="1200329"/>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Student responses:</a:t>
            </a:r>
          </a:p>
          <a:p>
            <a:pPr marL="914400" lvl="1" indent="-457200">
              <a:spcAft>
                <a:spcPts val="2400"/>
              </a:spcAft>
              <a:buClr>
                <a:srgbClr val="C00000"/>
              </a:buClr>
              <a:buSzPct val="1100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6409538"/>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496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5" y="465691"/>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Illustrative Definitions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6</a:t>
            </a:fld>
            <a:endParaRPr lang="en-US" sz="1050" dirty="0"/>
          </a:p>
        </p:txBody>
      </p:sp>
      <p:sp>
        <p:nvSpPr>
          <p:cNvPr id="11" name="Rectangle 10">
            <a:extLst>
              <a:ext uri="{FF2B5EF4-FFF2-40B4-BE49-F238E27FC236}">
                <a16:creationId xmlns:a16="http://schemas.microsoft.com/office/drawing/2014/main" id="{2EA3F2A3-ED23-D74F-B5FF-01B9D6E87779}"/>
              </a:ext>
            </a:extLst>
          </p:cNvPr>
          <p:cNvSpPr/>
          <p:nvPr/>
        </p:nvSpPr>
        <p:spPr>
          <a:xfrm>
            <a:off x="297874" y="1887912"/>
            <a:ext cx="11651672" cy="4801314"/>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2400"/>
              </a:spcAft>
              <a:buClr>
                <a:srgbClr val="C00000"/>
              </a:buClr>
              <a:buSzPct val="110000"/>
              <a:buFont typeface="Arial" panose="020B0604020202020204" pitchFamily="34" charset="0"/>
              <a:buChar char="•"/>
            </a:pPr>
            <a:r>
              <a:rPr lang="en-US" sz="2600" dirty="0">
                <a:latin typeface="Arial" panose="020B0604020202020204" pitchFamily="34" charset="0"/>
                <a:cs typeface="Arial" panose="020B0604020202020204" pitchFamily="34" charset="0"/>
              </a:rPr>
              <a:t>Gartner—Data Management is the set of </a:t>
            </a:r>
            <a:r>
              <a:rPr lang="en-US" sz="2600" dirty="0">
                <a:solidFill>
                  <a:srgbClr val="C00000"/>
                </a:solidFill>
                <a:latin typeface="Arial" panose="020B0604020202020204" pitchFamily="34" charset="0"/>
                <a:cs typeface="Arial" panose="020B0604020202020204" pitchFamily="34" charset="0"/>
              </a:rPr>
              <a:t>practices</a:t>
            </a:r>
            <a:r>
              <a:rPr lang="en-US" sz="2600" dirty="0">
                <a:latin typeface="Arial" panose="020B0604020202020204" pitchFamily="34" charset="0"/>
                <a:cs typeface="Arial" panose="020B0604020202020204" pitchFamily="34" charset="0"/>
              </a:rPr>
              <a:t>, </a:t>
            </a:r>
            <a:r>
              <a:rPr lang="en-US" sz="2600" dirty="0">
                <a:solidFill>
                  <a:srgbClr val="C00000"/>
                </a:solidFill>
                <a:latin typeface="Arial" panose="020B0604020202020204" pitchFamily="34" charset="0"/>
                <a:cs typeface="Arial" panose="020B0604020202020204" pitchFamily="34" charset="0"/>
              </a:rPr>
              <a:t>architectural</a:t>
            </a:r>
            <a:r>
              <a:rPr lang="en-US" sz="2600" dirty="0">
                <a:latin typeface="Arial" panose="020B0604020202020204" pitchFamily="34" charset="0"/>
                <a:cs typeface="Arial" panose="020B0604020202020204" pitchFamily="34" charset="0"/>
              </a:rPr>
              <a:t> </a:t>
            </a:r>
            <a:r>
              <a:rPr lang="en-US" sz="2600" dirty="0">
                <a:solidFill>
                  <a:srgbClr val="C00000"/>
                </a:solidFill>
                <a:latin typeface="Arial" panose="020B0604020202020204" pitchFamily="34" charset="0"/>
                <a:cs typeface="Arial" panose="020B0604020202020204" pitchFamily="34" charset="0"/>
              </a:rPr>
              <a:t>techniques</a:t>
            </a:r>
            <a:r>
              <a:rPr lang="en-US" sz="2600" dirty="0">
                <a:latin typeface="Arial" panose="020B0604020202020204" pitchFamily="34" charset="0"/>
                <a:cs typeface="Arial" panose="020B0604020202020204" pitchFamily="34" charset="0"/>
              </a:rPr>
              <a:t>, and </a:t>
            </a:r>
            <a:r>
              <a:rPr lang="en-US" sz="2600" dirty="0">
                <a:solidFill>
                  <a:srgbClr val="C00000"/>
                </a:solidFill>
                <a:latin typeface="Arial" panose="020B0604020202020204" pitchFamily="34" charset="0"/>
                <a:cs typeface="Arial" panose="020B0604020202020204" pitchFamily="34" charset="0"/>
              </a:rPr>
              <a:t>tools</a:t>
            </a:r>
            <a:r>
              <a:rPr lang="en-US" sz="2600" dirty="0">
                <a:latin typeface="Arial" panose="020B0604020202020204" pitchFamily="34" charset="0"/>
                <a:cs typeface="Arial" panose="020B0604020202020204" pitchFamily="34" charset="0"/>
              </a:rPr>
              <a:t> for achieving consistent access to and delivery of data across the spectrum of data </a:t>
            </a:r>
            <a:r>
              <a:rPr lang="en-US" sz="2600" dirty="0">
                <a:solidFill>
                  <a:srgbClr val="C00000"/>
                </a:solidFill>
                <a:latin typeface="Arial" panose="020B0604020202020204" pitchFamily="34" charset="0"/>
                <a:cs typeface="Arial" panose="020B0604020202020204" pitchFamily="34" charset="0"/>
              </a:rPr>
              <a:t>subject areas</a:t>
            </a:r>
            <a:r>
              <a:rPr lang="en-US" sz="2600" dirty="0">
                <a:latin typeface="Arial" panose="020B0604020202020204" pitchFamily="34" charset="0"/>
                <a:cs typeface="Arial" panose="020B0604020202020204" pitchFamily="34" charset="0"/>
              </a:rPr>
              <a:t> and data </a:t>
            </a:r>
            <a:r>
              <a:rPr lang="en-US" sz="2600" dirty="0">
                <a:solidFill>
                  <a:srgbClr val="C00000"/>
                </a:solidFill>
                <a:latin typeface="Arial" panose="020B0604020202020204" pitchFamily="34" charset="0"/>
                <a:cs typeface="Arial" panose="020B0604020202020204" pitchFamily="34" charset="0"/>
              </a:rPr>
              <a:t>structure types</a:t>
            </a:r>
            <a:r>
              <a:rPr lang="en-US" sz="2600" dirty="0">
                <a:latin typeface="Arial" panose="020B0604020202020204" pitchFamily="34" charset="0"/>
                <a:cs typeface="Arial" panose="020B0604020202020204" pitchFamily="34" charset="0"/>
              </a:rPr>
              <a:t> in the enterprise, to meet the data </a:t>
            </a:r>
            <a:r>
              <a:rPr lang="en-US" sz="2600" dirty="0">
                <a:solidFill>
                  <a:srgbClr val="C00000"/>
                </a:solidFill>
                <a:latin typeface="Arial" panose="020B0604020202020204" pitchFamily="34" charset="0"/>
                <a:cs typeface="Arial" panose="020B0604020202020204" pitchFamily="34" charset="0"/>
              </a:rPr>
              <a:t>consumption requirements</a:t>
            </a:r>
            <a:r>
              <a:rPr lang="en-US" sz="2600" dirty="0">
                <a:latin typeface="Arial" panose="020B0604020202020204" pitchFamily="34" charset="0"/>
                <a:cs typeface="Arial" panose="020B0604020202020204" pitchFamily="34" charset="0"/>
              </a:rPr>
              <a:t> of all applications and business processes.</a:t>
            </a:r>
          </a:p>
          <a:p>
            <a:pPr marL="457200" indent="-457200">
              <a:spcAft>
                <a:spcPts val="2400"/>
              </a:spcAft>
              <a:buClr>
                <a:srgbClr val="C00000"/>
              </a:buClr>
              <a:buSzPct val="110000"/>
              <a:buFont typeface="Arial" panose="020B0604020202020204" pitchFamily="34" charset="0"/>
              <a:buChar char="•"/>
            </a:pPr>
            <a:r>
              <a:rPr lang="en-US" sz="2600" dirty="0" err="1">
                <a:latin typeface="Arial" panose="020B0604020202020204" pitchFamily="34" charset="0"/>
                <a:cs typeface="Arial" panose="020B0604020202020204" pitchFamily="34" charset="0"/>
              </a:rPr>
              <a:t>DalleMule</a:t>
            </a:r>
            <a:r>
              <a:rPr lang="en-US" sz="2600" dirty="0">
                <a:latin typeface="Arial" panose="020B0604020202020204" pitchFamily="34" charset="0"/>
                <a:cs typeface="Arial" panose="020B0604020202020204" pitchFamily="34" charset="0"/>
              </a:rPr>
              <a:t> &amp; Davenport—A company’s data architecture describes how data is </a:t>
            </a:r>
            <a:r>
              <a:rPr lang="en-US" sz="2600" dirty="0">
                <a:solidFill>
                  <a:srgbClr val="C00000"/>
                </a:solidFill>
                <a:latin typeface="Arial" panose="020B0604020202020204" pitchFamily="34" charset="0"/>
                <a:cs typeface="Arial" panose="020B0604020202020204" pitchFamily="34" charset="0"/>
              </a:rPr>
              <a:t>collected</a:t>
            </a:r>
            <a:r>
              <a:rPr lang="en-US" sz="2600" dirty="0">
                <a:latin typeface="Arial" panose="020B0604020202020204" pitchFamily="34" charset="0"/>
                <a:cs typeface="Arial" panose="020B0604020202020204" pitchFamily="34" charset="0"/>
              </a:rPr>
              <a:t>, </a:t>
            </a:r>
            <a:r>
              <a:rPr lang="en-US" sz="2600" dirty="0">
                <a:solidFill>
                  <a:srgbClr val="C00000"/>
                </a:solidFill>
                <a:latin typeface="Arial" panose="020B0604020202020204" pitchFamily="34" charset="0"/>
                <a:cs typeface="Arial" panose="020B0604020202020204" pitchFamily="34" charset="0"/>
              </a:rPr>
              <a:t>stored</a:t>
            </a:r>
            <a:r>
              <a:rPr lang="en-US" sz="2600" dirty="0">
                <a:latin typeface="Arial" panose="020B0604020202020204" pitchFamily="34" charset="0"/>
                <a:cs typeface="Arial" panose="020B0604020202020204" pitchFamily="34" charset="0"/>
              </a:rPr>
              <a:t>, </a:t>
            </a:r>
            <a:r>
              <a:rPr lang="en-US" sz="2600" dirty="0">
                <a:solidFill>
                  <a:srgbClr val="C00000"/>
                </a:solidFill>
                <a:latin typeface="Arial" panose="020B0604020202020204" pitchFamily="34" charset="0"/>
                <a:cs typeface="Arial" panose="020B0604020202020204" pitchFamily="34" charset="0"/>
              </a:rPr>
              <a:t>transformed</a:t>
            </a:r>
            <a:r>
              <a:rPr lang="en-US" sz="2600" dirty="0">
                <a:latin typeface="Arial" panose="020B0604020202020204" pitchFamily="34" charset="0"/>
                <a:cs typeface="Arial" panose="020B0604020202020204" pitchFamily="34" charset="0"/>
              </a:rPr>
              <a:t>, </a:t>
            </a:r>
            <a:r>
              <a:rPr lang="en-US" sz="2600" dirty="0">
                <a:solidFill>
                  <a:srgbClr val="C00000"/>
                </a:solidFill>
                <a:latin typeface="Arial" panose="020B0604020202020204" pitchFamily="34" charset="0"/>
                <a:cs typeface="Arial" panose="020B0604020202020204" pitchFamily="34" charset="0"/>
              </a:rPr>
              <a:t>distributed</a:t>
            </a:r>
            <a:r>
              <a:rPr lang="en-US" sz="2600" dirty="0">
                <a:latin typeface="Arial" panose="020B0604020202020204" pitchFamily="34" charset="0"/>
                <a:cs typeface="Arial" panose="020B0604020202020204" pitchFamily="34" charset="0"/>
              </a:rPr>
              <a:t>, and </a:t>
            </a:r>
            <a:r>
              <a:rPr lang="en-US" sz="2600" dirty="0">
                <a:solidFill>
                  <a:srgbClr val="C00000"/>
                </a:solidFill>
                <a:latin typeface="Arial" panose="020B0604020202020204" pitchFamily="34" charset="0"/>
                <a:cs typeface="Arial" panose="020B0604020202020204" pitchFamily="34" charset="0"/>
              </a:rPr>
              <a:t>consumed</a:t>
            </a:r>
            <a:r>
              <a:rPr lang="en-US" sz="2600" dirty="0">
                <a:latin typeface="Arial" panose="020B0604020202020204" pitchFamily="34" charset="0"/>
                <a:cs typeface="Arial" panose="020B0604020202020204" pitchFamily="34" charset="0"/>
              </a:rPr>
              <a:t>. It includes the rules governing structured formats, such as databases and file systems, and the systems for connecting data with the business processes that consume it. Information architecture governs the processes and rules that convert data into useful information.</a:t>
            </a:r>
          </a:p>
        </p:txBody>
      </p:sp>
    </p:spTree>
    <p:extLst>
      <p:ext uri="{BB962C8B-B14F-4D97-AF65-F5344CB8AC3E}">
        <p14:creationId xmlns:p14="http://schemas.microsoft.com/office/powerpoint/2010/main" val="1256042191"/>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93620"/>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5" y="424346"/>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Components of Data Management</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7</a:t>
            </a:fld>
            <a:endParaRPr lang="en-US" sz="1050" dirty="0"/>
          </a:p>
        </p:txBody>
      </p:sp>
      <p:sp>
        <p:nvSpPr>
          <p:cNvPr id="3" name="Rounded Rectangle 2">
            <a:extLst>
              <a:ext uri="{FF2B5EF4-FFF2-40B4-BE49-F238E27FC236}">
                <a16:creationId xmlns:a16="http://schemas.microsoft.com/office/drawing/2014/main" id="{B13C1943-C1A2-0541-B171-1A646A4F7F4B}"/>
              </a:ext>
            </a:extLst>
          </p:cNvPr>
          <p:cNvSpPr/>
          <p:nvPr/>
        </p:nvSpPr>
        <p:spPr>
          <a:xfrm>
            <a:off x="477079" y="1411360"/>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rial" panose="020B0604020202020204" pitchFamily="34" charset="0"/>
                <a:cs typeface="Arial" panose="020B0604020202020204" pitchFamily="34" charset="0"/>
              </a:rPr>
              <a:t>Business Purpose of Data</a:t>
            </a:r>
          </a:p>
        </p:txBody>
      </p:sp>
      <p:sp>
        <p:nvSpPr>
          <p:cNvPr id="7" name="Rounded Rectangle 6">
            <a:extLst>
              <a:ext uri="{FF2B5EF4-FFF2-40B4-BE49-F238E27FC236}">
                <a16:creationId xmlns:a16="http://schemas.microsoft.com/office/drawing/2014/main" id="{62C4FF84-9ED1-3F45-8D0C-BD09C3001B3A}"/>
              </a:ext>
            </a:extLst>
          </p:cNvPr>
          <p:cNvSpPr/>
          <p:nvPr/>
        </p:nvSpPr>
        <p:spPr>
          <a:xfrm>
            <a:off x="477079" y="2778555"/>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rial" panose="020B0604020202020204" pitchFamily="34" charset="0"/>
                <a:cs typeface="Arial" panose="020B0604020202020204" pitchFamily="34" charset="0"/>
              </a:rPr>
              <a:t>Characteristics of Data under Management</a:t>
            </a:r>
          </a:p>
        </p:txBody>
      </p:sp>
      <p:sp>
        <p:nvSpPr>
          <p:cNvPr id="8" name="Rounded Rectangle 7">
            <a:extLst>
              <a:ext uri="{FF2B5EF4-FFF2-40B4-BE49-F238E27FC236}">
                <a16:creationId xmlns:a16="http://schemas.microsoft.com/office/drawing/2014/main" id="{6C82C82B-732F-8F42-810B-6AB51A818714}"/>
              </a:ext>
            </a:extLst>
          </p:cNvPr>
          <p:cNvSpPr/>
          <p:nvPr/>
        </p:nvSpPr>
        <p:spPr>
          <a:xfrm>
            <a:off x="477079" y="4145750"/>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rial" panose="020B0604020202020204" pitchFamily="34" charset="0"/>
                <a:cs typeface="Arial" panose="020B0604020202020204" pitchFamily="34" charset="0"/>
              </a:rPr>
              <a:t>Data Management Operating Model</a:t>
            </a:r>
          </a:p>
        </p:txBody>
      </p:sp>
      <p:sp>
        <p:nvSpPr>
          <p:cNvPr id="9" name="Rounded Rectangle 8">
            <a:extLst>
              <a:ext uri="{FF2B5EF4-FFF2-40B4-BE49-F238E27FC236}">
                <a16:creationId xmlns:a16="http://schemas.microsoft.com/office/drawing/2014/main" id="{FC878D81-6E9D-4C4C-8727-49CCDCB5CC21}"/>
              </a:ext>
            </a:extLst>
          </p:cNvPr>
          <p:cNvSpPr/>
          <p:nvPr/>
        </p:nvSpPr>
        <p:spPr>
          <a:xfrm>
            <a:off x="477079" y="5512945"/>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rial" panose="020B0604020202020204" pitchFamily="34" charset="0"/>
                <a:cs typeface="Arial" panose="020B0604020202020204" pitchFamily="34" charset="0"/>
              </a:rPr>
              <a:t>Data Management Technology Architecture</a:t>
            </a:r>
          </a:p>
        </p:txBody>
      </p:sp>
    </p:spTree>
    <p:extLst>
      <p:ext uri="{BB962C8B-B14F-4D97-AF65-F5344CB8AC3E}">
        <p14:creationId xmlns:p14="http://schemas.microsoft.com/office/powerpoint/2010/main" val="167420773"/>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0283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5" y="433559"/>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Components of Data Management</a:t>
            </a:r>
          </a:p>
        </p:txBody>
      </p:sp>
      <p:sp>
        <p:nvSpPr>
          <p:cNvPr id="51" name="Slide Number Placeholder 12"/>
          <p:cNvSpPr>
            <a:spLocks noGrp="1"/>
          </p:cNvSpPr>
          <p:nvPr>
            <p:ph type="sldNum" sz="quarter" idx="4294967295"/>
          </p:nvPr>
        </p:nvSpPr>
        <p:spPr>
          <a:xfrm>
            <a:off x="9448800" y="6486525"/>
            <a:ext cx="2743200" cy="365125"/>
          </a:xfrm>
          <a:prstGeom prst="rect">
            <a:avLst/>
          </a:prstGeom>
          <a:noFill/>
        </p:spPr>
        <p:txBody>
          <a:bodyPr/>
          <a:lstStyle/>
          <a:p>
            <a:fld id="{AEA95462-E936-4273-B590-4CBECB991188}" type="slidenum">
              <a:rPr lang="en-US" sz="1050" smtClean="0"/>
              <a:pPr/>
              <a:t>8</a:t>
            </a:fld>
            <a:endParaRPr lang="en-US" sz="1050" dirty="0"/>
          </a:p>
        </p:txBody>
      </p:sp>
      <p:sp>
        <p:nvSpPr>
          <p:cNvPr id="3" name="Rounded Rectangle 2">
            <a:extLst>
              <a:ext uri="{FF2B5EF4-FFF2-40B4-BE49-F238E27FC236}">
                <a16:creationId xmlns:a16="http://schemas.microsoft.com/office/drawing/2014/main" id="{B13C1943-C1A2-0541-B171-1A646A4F7F4B}"/>
              </a:ext>
            </a:extLst>
          </p:cNvPr>
          <p:cNvSpPr/>
          <p:nvPr/>
        </p:nvSpPr>
        <p:spPr>
          <a:xfrm>
            <a:off x="477079" y="1411360"/>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rial" panose="020B0604020202020204" pitchFamily="34" charset="0"/>
                <a:cs typeface="Arial" panose="020B0604020202020204" pitchFamily="34" charset="0"/>
              </a:rPr>
              <a:t>Business Purpose of Data</a:t>
            </a:r>
          </a:p>
        </p:txBody>
      </p:sp>
      <p:sp>
        <p:nvSpPr>
          <p:cNvPr id="7" name="Rounded Rectangle 6">
            <a:extLst>
              <a:ext uri="{FF2B5EF4-FFF2-40B4-BE49-F238E27FC236}">
                <a16:creationId xmlns:a16="http://schemas.microsoft.com/office/drawing/2014/main" id="{62C4FF84-9ED1-3F45-8D0C-BD09C3001B3A}"/>
              </a:ext>
            </a:extLst>
          </p:cNvPr>
          <p:cNvSpPr/>
          <p:nvPr/>
        </p:nvSpPr>
        <p:spPr>
          <a:xfrm>
            <a:off x="477079" y="2778555"/>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Characteristics of Data under Management</a:t>
            </a:r>
          </a:p>
        </p:txBody>
      </p:sp>
      <p:sp>
        <p:nvSpPr>
          <p:cNvPr id="8" name="Rounded Rectangle 7">
            <a:extLst>
              <a:ext uri="{FF2B5EF4-FFF2-40B4-BE49-F238E27FC236}">
                <a16:creationId xmlns:a16="http://schemas.microsoft.com/office/drawing/2014/main" id="{6C82C82B-732F-8F42-810B-6AB51A818714}"/>
              </a:ext>
            </a:extLst>
          </p:cNvPr>
          <p:cNvSpPr/>
          <p:nvPr/>
        </p:nvSpPr>
        <p:spPr>
          <a:xfrm>
            <a:off x="477079" y="4145750"/>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Data Management Operating Model</a:t>
            </a:r>
          </a:p>
        </p:txBody>
      </p:sp>
      <p:sp>
        <p:nvSpPr>
          <p:cNvPr id="9" name="Rounded Rectangle 8">
            <a:extLst>
              <a:ext uri="{FF2B5EF4-FFF2-40B4-BE49-F238E27FC236}">
                <a16:creationId xmlns:a16="http://schemas.microsoft.com/office/drawing/2014/main" id="{FC878D81-6E9D-4C4C-8727-49CCDCB5CC21}"/>
              </a:ext>
            </a:extLst>
          </p:cNvPr>
          <p:cNvSpPr/>
          <p:nvPr/>
        </p:nvSpPr>
        <p:spPr>
          <a:xfrm>
            <a:off x="477079" y="5512945"/>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Data Management Technology Architecture</a:t>
            </a:r>
          </a:p>
        </p:txBody>
      </p:sp>
      <p:sp>
        <p:nvSpPr>
          <p:cNvPr id="4" name="Rectangle 3">
            <a:extLst>
              <a:ext uri="{FF2B5EF4-FFF2-40B4-BE49-F238E27FC236}">
                <a16:creationId xmlns:a16="http://schemas.microsoft.com/office/drawing/2014/main" id="{60FC0248-752C-6348-9DB8-E76BB8A2640C}"/>
              </a:ext>
            </a:extLst>
          </p:cNvPr>
          <p:cNvSpPr/>
          <p:nvPr/>
        </p:nvSpPr>
        <p:spPr>
          <a:xfrm>
            <a:off x="6361043" y="1411360"/>
            <a:ext cx="5546035" cy="507561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600"/>
              </a:spcBef>
              <a:spcAft>
                <a:spcPts val="3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Multiple spectrums to characterize business purpose of data: </a:t>
            </a:r>
          </a:p>
          <a:p>
            <a:pPr marL="800100" lvl="1" indent="-342900">
              <a:spcBef>
                <a:spcPts val="300"/>
              </a:spcBef>
              <a:spcAft>
                <a:spcPts val="300"/>
              </a:spcAft>
              <a:buClr>
                <a:srgbClr val="C00000"/>
              </a:buClr>
              <a:buSzPct val="110000"/>
              <a:buFont typeface="System Font Regular"/>
              <a:buChar char="−"/>
            </a:pPr>
            <a:r>
              <a:rPr lang="en-US" sz="2400" dirty="0">
                <a:solidFill>
                  <a:schemeClr val="tx1"/>
                </a:solidFill>
                <a:latin typeface="Arial" panose="020B0604020202020204" pitchFamily="34" charset="0"/>
                <a:cs typeface="Arial" panose="020B0604020202020204" pitchFamily="34" charset="0"/>
              </a:rPr>
              <a:t>defense ←→ offense</a:t>
            </a:r>
          </a:p>
          <a:p>
            <a:pPr marL="800100" lvl="1" indent="-342900">
              <a:spcBef>
                <a:spcPts val="300"/>
              </a:spcBef>
              <a:spcAft>
                <a:spcPts val="300"/>
              </a:spcAft>
              <a:buClr>
                <a:srgbClr val="C00000"/>
              </a:buClr>
              <a:buSzPct val="110000"/>
              <a:buFont typeface="System Font Regular"/>
              <a:buChar char="−"/>
            </a:pPr>
            <a:r>
              <a:rPr lang="en-US" sz="2400" dirty="0">
                <a:solidFill>
                  <a:schemeClr val="tx1"/>
                </a:solidFill>
                <a:latin typeface="Arial" panose="020B0604020202020204" pitchFamily="34" charset="0"/>
                <a:cs typeface="Arial" panose="020B0604020202020204" pitchFamily="34" charset="0"/>
              </a:rPr>
              <a:t>internal ←→ external</a:t>
            </a:r>
          </a:p>
          <a:p>
            <a:pPr marL="800100" lvl="1" indent="-342900">
              <a:spcBef>
                <a:spcPts val="300"/>
              </a:spcBef>
              <a:spcAft>
                <a:spcPts val="300"/>
              </a:spcAft>
              <a:buClr>
                <a:srgbClr val="C00000"/>
              </a:buClr>
              <a:buSzPct val="110000"/>
              <a:buFont typeface="System Font Regular"/>
              <a:buChar char="−"/>
            </a:pPr>
            <a:r>
              <a:rPr lang="en-US" sz="2400" dirty="0">
                <a:solidFill>
                  <a:schemeClr val="tx1"/>
                </a:solidFill>
                <a:latin typeface="Arial" panose="020B0604020202020204" pitchFamily="34" charset="0"/>
                <a:cs typeface="Arial" panose="020B0604020202020204" pitchFamily="34" charset="0"/>
              </a:rPr>
              <a:t>”run the business” ←→ “grow the business”</a:t>
            </a:r>
          </a:p>
          <a:p>
            <a:pPr marL="800100" lvl="1" indent="-342900">
              <a:spcBef>
                <a:spcPts val="300"/>
              </a:spcBef>
              <a:spcAft>
                <a:spcPts val="600"/>
              </a:spcAft>
              <a:buClr>
                <a:srgbClr val="C00000"/>
              </a:buClr>
              <a:buSzPct val="110000"/>
              <a:buFont typeface="System Font Regular"/>
              <a:buChar char="−"/>
            </a:pPr>
            <a:r>
              <a:rPr lang="en-US" sz="2400" dirty="0">
                <a:solidFill>
                  <a:schemeClr val="tx1"/>
                </a:solidFill>
                <a:latin typeface="Arial" panose="020B0604020202020204" pitchFamily="34" charset="0"/>
                <a:cs typeface="Arial" panose="020B0604020202020204" pitchFamily="34" charset="0"/>
              </a:rPr>
              <a:t>…</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Is your product/service based on data?</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What is the role of data in your digitization roadmap? </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50957554"/>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0283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3855" y="433559"/>
            <a:ext cx="12219710" cy="707886"/>
          </a:xfrm>
          <a:prstGeom prst="rect">
            <a:avLst/>
          </a:prstGeom>
          <a:solidFill>
            <a:schemeClr val="accent6">
              <a:lumMod val="75000"/>
            </a:schemeClr>
          </a:solidFill>
        </p:spPr>
        <p:txBody>
          <a:bodyPr wrap="square" rtlCol="0">
            <a:spAutoFit/>
          </a:bodyPr>
          <a:lstStyle/>
          <a:p>
            <a:r>
              <a:rPr lang="en-US" sz="4000" b="1" dirty="0">
                <a:solidFill>
                  <a:schemeClr val="bg1"/>
                </a:solidFill>
                <a:latin typeface="Bradley Hand ITC" panose="03070402050302030203" pitchFamily="66" charset="0"/>
              </a:rPr>
              <a:t>  Components of Data Management</a:t>
            </a:r>
          </a:p>
        </p:txBody>
      </p:sp>
      <p:sp>
        <p:nvSpPr>
          <p:cNvPr id="51" name="Slide Number Placeholder 12"/>
          <p:cNvSpPr>
            <a:spLocks noGrp="1"/>
          </p:cNvSpPr>
          <p:nvPr>
            <p:ph type="sldNum" sz="quarter" idx="4294967295"/>
          </p:nvPr>
        </p:nvSpPr>
        <p:spPr>
          <a:xfrm>
            <a:off x="9448800" y="6486525"/>
            <a:ext cx="2743200" cy="365125"/>
          </a:xfrm>
          <a:prstGeom prst="rect">
            <a:avLst/>
          </a:prstGeom>
          <a:noFill/>
        </p:spPr>
        <p:txBody>
          <a:bodyPr/>
          <a:lstStyle/>
          <a:p>
            <a:fld id="{AEA95462-E936-4273-B590-4CBECB991188}" type="slidenum">
              <a:rPr lang="en-US" sz="1050" smtClean="0"/>
              <a:pPr/>
              <a:t>9</a:t>
            </a:fld>
            <a:endParaRPr lang="en-US" sz="1050" dirty="0"/>
          </a:p>
        </p:txBody>
      </p:sp>
      <p:sp>
        <p:nvSpPr>
          <p:cNvPr id="3" name="Rounded Rectangle 2">
            <a:extLst>
              <a:ext uri="{FF2B5EF4-FFF2-40B4-BE49-F238E27FC236}">
                <a16:creationId xmlns:a16="http://schemas.microsoft.com/office/drawing/2014/main" id="{B13C1943-C1A2-0541-B171-1A646A4F7F4B}"/>
              </a:ext>
            </a:extLst>
          </p:cNvPr>
          <p:cNvSpPr/>
          <p:nvPr/>
        </p:nvSpPr>
        <p:spPr>
          <a:xfrm>
            <a:off x="477079" y="1411360"/>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Business Purpose of Data</a:t>
            </a:r>
          </a:p>
        </p:txBody>
      </p:sp>
      <p:sp>
        <p:nvSpPr>
          <p:cNvPr id="7" name="Rounded Rectangle 6">
            <a:extLst>
              <a:ext uri="{FF2B5EF4-FFF2-40B4-BE49-F238E27FC236}">
                <a16:creationId xmlns:a16="http://schemas.microsoft.com/office/drawing/2014/main" id="{62C4FF84-9ED1-3F45-8D0C-BD09C3001B3A}"/>
              </a:ext>
            </a:extLst>
          </p:cNvPr>
          <p:cNvSpPr/>
          <p:nvPr/>
        </p:nvSpPr>
        <p:spPr>
          <a:xfrm>
            <a:off x="477079" y="2778555"/>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rial" panose="020B0604020202020204" pitchFamily="34" charset="0"/>
                <a:cs typeface="Arial" panose="020B0604020202020204" pitchFamily="34" charset="0"/>
              </a:rPr>
              <a:t>Characteristics of Data under Management</a:t>
            </a:r>
          </a:p>
        </p:txBody>
      </p:sp>
      <p:sp>
        <p:nvSpPr>
          <p:cNvPr id="8" name="Rounded Rectangle 7">
            <a:extLst>
              <a:ext uri="{FF2B5EF4-FFF2-40B4-BE49-F238E27FC236}">
                <a16:creationId xmlns:a16="http://schemas.microsoft.com/office/drawing/2014/main" id="{6C82C82B-732F-8F42-810B-6AB51A818714}"/>
              </a:ext>
            </a:extLst>
          </p:cNvPr>
          <p:cNvSpPr/>
          <p:nvPr/>
        </p:nvSpPr>
        <p:spPr>
          <a:xfrm>
            <a:off x="477079" y="4145750"/>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Data Management Operating Model</a:t>
            </a:r>
          </a:p>
        </p:txBody>
      </p:sp>
      <p:sp>
        <p:nvSpPr>
          <p:cNvPr id="9" name="Rounded Rectangle 8">
            <a:extLst>
              <a:ext uri="{FF2B5EF4-FFF2-40B4-BE49-F238E27FC236}">
                <a16:creationId xmlns:a16="http://schemas.microsoft.com/office/drawing/2014/main" id="{FC878D81-6E9D-4C4C-8727-49CCDCB5CC21}"/>
              </a:ext>
            </a:extLst>
          </p:cNvPr>
          <p:cNvSpPr/>
          <p:nvPr/>
        </p:nvSpPr>
        <p:spPr>
          <a:xfrm>
            <a:off x="477079" y="5512945"/>
            <a:ext cx="4452730" cy="10972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Data Management Technology Architecture</a:t>
            </a:r>
          </a:p>
        </p:txBody>
      </p:sp>
      <p:sp>
        <p:nvSpPr>
          <p:cNvPr id="4" name="Rectangle 3">
            <a:extLst>
              <a:ext uri="{FF2B5EF4-FFF2-40B4-BE49-F238E27FC236}">
                <a16:creationId xmlns:a16="http://schemas.microsoft.com/office/drawing/2014/main" id="{60FC0248-752C-6348-9DB8-E76BB8A2640C}"/>
              </a:ext>
            </a:extLst>
          </p:cNvPr>
          <p:cNvSpPr/>
          <p:nvPr/>
        </p:nvSpPr>
        <p:spPr>
          <a:xfrm>
            <a:off x="6361043" y="1411360"/>
            <a:ext cx="5546035" cy="507561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Internal – created through the execution of business processes</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External – acquired as supplemental or a necessity for the business</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Nature of transactional, streaming, reference, analytical and metadata</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Volume?</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Velocity?</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Variety?</a:t>
            </a:r>
          </a:p>
          <a:p>
            <a:pPr marL="342900" indent="-342900">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Regulation – requirements for privacy, access, and retention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7368019"/>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theme/theme1.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989</TotalTime>
  <Words>1297</Words>
  <Application>Microsoft Office PowerPoint</Application>
  <PresentationFormat>Widescreen</PresentationFormat>
  <Paragraphs>218</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Bradley Hand ITC</vt:lpstr>
      <vt:lpstr>Calibri</vt:lpstr>
      <vt:lpstr>System Font Regular</vt:lpstr>
      <vt:lpstr>16-9 White Backgroud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question may I answer before we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 Anand</dc:creator>
  <cp:lastModifiedBy>Prashant</cp:lastModifiedBy>
  <cp:revision>2</cp:revision>
  <dcterms:created xsi:type="dcterms:W3CDTF">2020-08-31T15:22:21Z</dcterms:created>
  <dcterms:modified xsi:type="dcterms:W3CDTF">2023-08-16T02:50:44Z</dcterms:modified>
</cp:coreProperties>
</file>