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714" r:id="rId2"/>
    <p:sldId id="1413" r:id="rId3"/>
    <p:sldId id="1414" r:id="rId4"/>
    <p:sldId id="1415" r:id="rId5"/>
    <p:sldId id="1043" r:id="rId6"/>
    <p:sldId id="1482" r:id="rId7"/>
    <p:sldId id="1483" r:id="rId8"/>
    <p:sldId id="1484" r:id="rId9"/>
    <p:sldId id="1485" r:id="rId10"/>
    <p:sldId id="1493" r:id="rId11"/>
    <p:sldId id="1494" r:id="rId12"/>
    <p:sldId id="1495" r:id="rId13"/>
    <p:sldId id="1496" r:id="rId14"/>
    <p:sldId id="1497" r:id="rId15"/>
    <p:sldId id="1469" r:id="rId16"/>
    <p:sldId id="1499" r:id="rId17"/>
    <p:sldId id="1498" r:id="rId18"/>
    <p:sldId id="1487" r:id="rId19"/>
    <p:sldId id="1470" r:id="rId20"/>
    <p:sldId id="1507" r:id="rId21"/>
    <p:sldId id="444" r:id="rId22"/>
    <p:sldId id="425" r:id="rId23"/>
    <p:sldId id="1500" r:id="rId24"/>
    <p:sldId id="1501" r:id="rId25"/>
    <p:sldId id="1506" r:id="rId26"/>
    <p:sldId id="1502" r:id="rId27"/>
    <p:sldId id="1503" r:id="rId28"/>
    <p:sldId id="1504" r:id="rId29"/>
    <p:sldId id="1505" r:id="rId30"/>
    <p:sldId id="1033" r:id="rId31"/>
    <p:sldId id="1034" r:id="rId32"/>
    <p:sldId id="1491" r:id="rId33"/>
    <p:sldId id="1486" r:id="rId34"/>
    <p:sldId id="1481" r:id="rId35"/>
    <p:sldId id="1480" r:id="rId36"/>
    <p:sldId id="1471" r:id="rId37"/>
    <p:sldId id="1488" r:id="rId38"/>
    <p:sldId id="1489" r:id="rId39"/>
    <p:sldId id="1473" r:id="rId40"/>
    <p:sldId id="1490" r:id="rId41"/>
    <p:sldId id="1492" r:id="rId42"/>
    <p:sldId id="1472" r:id="rId43"/>
    <p:sldId id="1474" r:id="rId44"/>
    <p:sldId id="1475" r:id="rId45"/>
    <p:sldId id="1476" r:id="rId46"/>
    <p:sldId id="1477" r:id="rId47"/>
    <p:sldId id="1478" r:id="rId48"/>
    <p:sldId id="147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 Anand" initials="TA" lastIdx="2" clrIdx="0">
    <p:extLst>
      <p:ext uri="{19B8F6BF-5375-455C-9EA6-DF929625EA0E}">
        <p15:presenceInfo xmlns:p15="http://schemas.microsoft.com/office/powerpoint/2012/main" userId="720daad3e0354e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FF"/>
    <a:srgbClr val="CC0099"/>
    <a:srgbClr val="002A7E"/>
    <a:srgbClr val="CC9900"/>
    <a:srgbClr val="008000"/>
    <a:srgbClr val="800080"/>
    <a:srgbClr val="FFFF66"/>
    <a:srgbClr val="FF9900"/>
    <a:srgbClr val="99CCFF"/>
    <a:srgbClr val="FDF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1" autoAdjust="0"/>
    <p:restoredTop sz="94660"/>
  </p:normalViewPr>
  <p:slideViewPr>
    <p:cSldViewPr snapToGrid="0" showGuides="1">
      <p:cViewPr varScale="1">
        <p:scale>
          <a:sx n="62" d="100"/>
          <a:sy n="62" d="100"/>
        </p:scale>
        <p:origin x="132" y="90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Joshi" userId="869b1b1115b5ad8c" providerId="LiveId" clId="{9F9BD035-25DC-466B-9E95-08604A99F24F}"/>
    <pc:docChg chg="custSel addSld modSld sldOrd">
      <pc:chgData name="Prashant Joshi" userId="869b1b1115b5ad8c" providerId="LiveId" clId="{9F9BD035-25DC-466B-9E95-08604A99F24F}" dt="2023-10-25T21:34:14.577" v="304" actId="20577"/>
      <pc:docMkLst>
        <pc:docMk/>
      </pc:docMkLst>
      <pc:sldChg chg="modSp add mod">
        <pc:chgData name="Prashant Joshi" userId="869b1b1115b5ad8c" providerId="LiveId" clId="{9F9BD035-25DC-466B-9E95-08604A99F24F}" dt="2023-10-25T21:34:14.577" v="304" actId="20577"/>
        <pc:sldMkLst>
          <pc:docMk/>
          <pc:sldMk cId="2566885367" sldId="425"/>
        </pc:sldMkLst>
        <pc:spChg chg="mod">
          <ac:chgData name="Prashant Joshi" userId="869b1b1115b5ad8c" providerId="LiveId" clId="{9F9BD035-25DC-466B-9E95-08604A99F24F}" dt="2023-10-25T21:34:14.577" v="304" actId="20577"/>
          <ac:spMkLst>
            <pc:docMk/>
            <pc:sldMk cId="2566885367" sldId="425"/>
            <ac:spMk id="2" creationId="{223885B9-1D83-4B66-B7B8-66A7F98D6153}"/>
          </ac:spMkLst>
        </pc:spChg>
        <pc:spChg chg="mod">
          <ac:chgData name="Prashant Joshi" userId="869b1b1115b5ad8c" providerId="LiveId" clId="{9F9BD035-25DC-466B-9E95-08604A99F24F}" dt="2023-10-25T21:32:31.125" v="274" actId="1076"/>
          <ac:spMkLst>
            <pc:docMk/>
            <pc:sldMk cId="2566885367" sldId="425"/>
            <ac:spMk id="3" creationId="{B4CB5D61-8448-459E-9A9B-0FD65157058E}"/>
          </ac:spMkLst>
        </pc:spChg>
        <pc:spChg chg="mod">
          <ac:chgData name="Prashant Joshi" userId="869b1b1115b5ad8c" providerId="LiveId" clId="{9F9BD035-25DC-466B-9E95-08604A99F24F}" dt="2023-10-25T21:31:58.199" v="271"/>
          <ac:spMkLst>
            <pc:docMk/>
            <pc:sldMk cId="2566885367" sldId="425"/>
            <ac:spMk id="4" creationId="{80621CC6-6421-4F8C-BC09-5F92B1251C1B}"/>
          </ac:spMkLst>
        </pc:spChg>
        <pc:spChg chg="mod">
          <ac:chgData name="Prashant Joshi" userId="869b1b1115b5ad8c" providerId="LiveId" clId="{9F9BD035-25DC-466B-9E95-08604A99F24F}" dt="2023-10-25T21:31:58.199" v="271"/>
          <ac:spMkLst>
            <pc:docMk/>
            <pc:sldMk cId="2566885367" sldId="425"/>
            <ac:spMk id="5" creationId="{4A230F2C-9F61-4E90-B6EF-6954D565ECA7}"/>
          </ac:spMkLst>
        </pc:spChg>
        <pc:spChg chg="mod">
          <ac:chgData name="Prashant Joshi" userId="869b1b1115b5ad8c" providerId="LiveId" clId="{9F9BD035-25DC-466B-9E95-08604A99F24F}" dt="2023-10-25T21:32:46.930" v="276" actId="1076"/>
          <ac:spMkLst>
            <pc:docMk/>
            <pc:sldMk cId="2566885367" sldId="425"/>
            <ac:spMk id="6" creationId="{8A40AC39-6599-3FE2-9E66-ED6EB537EF1F}"/>
          </ac:spMkLst>
        </pc:spChg>
        <pc:spChg chg="mod">
          <ac:chgData name="Prashant Joshi" userId="869b1b1115b5ad8c" providerId="LiveId" clId="{9F9BD035-25DC-466B-9E95-08604A99F24F}" dt="2023-10-25T21:32:38.334" v="275" actId="1076"/>
          <ac:spMkLst>
            <pc:docMk/>
            <pc:sldMk cId="2566885367" sldId="425"/>
            <ac:spMk id="10" creationId="{4BD4CF3D-EAD2-4393-F21B-D4B46B02F074}"/>
          </ac:spMkLst>
        </pc:spChg>
        <pc:grpChg chg="mod">
          <ac:chgData name="Prashant Joshi" userId="869b1b1115b5ad8c" providerId="LiveId" clId="{9F9BD035-25DC-466B-9E95-08604A99F24F}" dt="2023-10-25T21:32:46.930" v="276" actId="1076"/>
          <ac:grpSpMkLst>
            <pc:docMk/>
            <pc:sldMk cId="2566885367" sldId="425"/>
            <ac:grpSpMk id="8" creationId="{9F37D33A-2D06-D2EB-8A6D-352E2DB58DD4}"/>
          </ac:grpSpMkLst>
        </pc:grpChg>
        <pc:picChg chg="mod">
          <ac:chgData name="Prashant Joshi" userId="869b1b1115b5ad8c" providerId="LiveId" clId="{9F9BD035-25DC-466B-9E95-08604A99F24F}" dt="2023-10-25T21:32:46.930" v="276" actId="1076"/>
          <ac:picMkLst>
            <pc:docMk/>
            <pc:sldMk cId="2566885367" sldId="425"/>
            <ac:picMk id="7" creationId="{4862DA1F-D02F-E753-DC7B-B7E7F8043B51}"/>
          </ac:picMkLst>
        </pc:picChg>
      </pc:sldChg>
      <pc:sldChg chg="addSp modSp add mod ord modAnim">
        <pc:chgData name="Prashant Joshi" userId="869b1b1115b5ad8c" providerId="LiveId" clId="{9F9BD035-25DC-466B-9E95-08604A99F24F}" dt="2023-10-25T21:33:37.279" v="281" actId="207"/>
        <pc:sldMkLst>
          <pc:docMk/>
          <pc:sldMk cId="3537364344" sldId="444"/>
        </pc:sldMkLst>
        <pc:spChg chg="mod">
          <ac:chgData name="Prashant Joshi" userId="869b1b1115b5ad8c" providerId="LiveId" clId="{9F9BD035-25DC-466B-9E95-08604A99F24F}" dt="2023-10-25T21:33:37.279" v="281" actId="207"/>
          <ac:spMkLst>
            <pc:docMk/>
            <pc:sldMk cId="3537364344" sldId="444"/>
            <ac:spMk id="2" creationId="{4B3E6B10-E9E6-DE85-858D-4B9AA0413B9C}"/>
          </ac:spMkLst>
        </pc:spChg>
        <pc:spChg chg="mod">
          <ac:chgData name="Prashant Joshi" userId="869b1b1115b5ad8c" providerId="LiveId" clId="{9F9BD035-25DC-466B-9E95-08604A99F24F}" dt="2023-10-25T21:23:04.507" v="77" actId="1076"/>
          <ac:spMkLst>
            <pc:docMk/>
            <pc:sldMk cId="3537364344" sldId="444"/>
            <ac:spMk id="3" creationId="{EB7BFA9C-5665-AC34-FE9D-846CA5233330}"/>
          </ac:spMkLst>
        </pc:spChg>
        <pc:spChg chg="mod">
          <ac:chgData name="Prashant Joshi" userId="869b1b1115b5ad8c" providerId="LiveId" clId="{9F9BD035-25DC-466B-9E95-08604A99F24F}" dt="2023-10-25T21:19:45.450" v="64"/>
          <ac:spMkLst>
            <pc:docMk/>
            <pc:sldMk cId="3537364344" sldId="444"/>
            <ac:spMk id="4" creationId="{D4138448-F930-A093-A922-C641300B4149}"/>
          </ac:spMkLst>
        </pc:spChg>
        <pc:spChg chg="mod">
          <ac:chgData name="Prashant Joshi" userId="869b1b1115b5ad8c" providerId="LiveId" clId="{9F9BD035-25DC-466B-9E95-08604A99F24F}" dt="2023-10-25T21:19:45.450" v="64"/>
          <ac:spMkLst>
            <pc:docMk/>
            <pc:sldMk cId="3537364344" sldId="444"/>
            <ac:spMk id="5" creationId="{BABB4C81-7551-49AF-537F-E78A3188D10D}"/>
          </ac:spMkLst>
        </pc:spChg>
        <pc:spChg chg="mod">
          <ac:chgData name="Prashant Joshi" userId="869b1b1115b5ad8c" providerId="LiveId" clId="{9F9BD035-25DC-466B-9E95-08604A99F24F}" dt="2023-10-25T21:27:42.001" v="270" actId="20577"/>
          <ac:spMkLst>
            <pc:docMk/>
            <pc:sldMk cId="3537364344" sldId="444"/>
            <ac:spMk id="6" creationId="{9E93F205-4EC5-28F5-4EFB-D038A15309ED}"/>
          </ac:spMkLst>
        </pc:spChg>
        <pc:spChg chg="mod">
          <ac:chgData name="Prashant Joshi" userId="869b1b1115b5ad8c" providerId="LiveId" clId="{9F9BD035-25DC-466B-9E95-08604A99F24F}" dt="2023-10-25T21:27:09.127" v="267" actId="1076"/>
          <ac:spMkLst>
            <pc:docMk/>
            <pc:sldMk cId="3537364344" sldId="444"/>
            <ac:spMk id="7" creationId="{7A6A5F86-4FB4-051F-449A-E163C6120C7C}"/>
          </ac:spMkLst>
        </pc:spChg>
        <pc:spChg chg="add mod">
          <ac:chgData name="Prashant Joshi" userId="869b1b1115b5ad8c" providerId="LiveId" clId="{9F9BD035-25DC-466B-9E95-08604A99F24F}" dt="2023-10-25T21:27:13.035" v="268" actId="1076"/>
          <ac:spMkLst>
            <pc:docMk/>
            <pc:sldMk cId="3537364344" sldId="444"/>
            <ac:spMk id="8" creationId="{B3E1452B-8C29-53EA-5EDF-52341C9B9CE0}"/>
          </ac:spMkLst>
        </pc:spChg>
        <pc:picChg chg="mod">
          <ac:chgData name="Prashant Joshi" userId="869b1b1115b5ad8c" providerId="LiveId" clId="{9F9BD035-25DC-466B-9E95-08604A99F24F}" dt="2023-10-25T21:27:09.127" v="267" actId="1076"/>
          <ac:picMkLst>
            <pc:docMk/>
            <pc:sldMk cId="3537364344" sldId="444"/>
            <ac:picMk id="1028" creationId="{DC901AB9-A819-B82E-17C3-58CA063A50BA}"/>
          </ac:picMkLst>
        </pc:picChg>
      </pc:sldChg>
      <pc:sldChg chg="addSp modSp mod modAnim">
        <pc:chgData name="Prashant Joshi" userId="869b1b1115b5ad8c" providerId="LiveId" clId="{9F9BD035-25DC-466B-9E95-08604A99F24F}" dt="2023-10-25T21:10:17.623" v="46" actId="255"/>
        <pc:sldMkLst>
          <pc:docMk/>
          <pc:sldMk cId="2199518743" sldId="1470"/>
        </pc:sldMkLst>
        <pc:spChg chg="mod">
          <ac:chgData name="Prashant Joshi" userId="869b1b1115b5ad8c" providerId="LiveId" clId="{9F9BD035-25DC-466B-9E95-08604A99F24F}" dt="2023-10-25T21:09:12.055" v="18" actId="20577"/>
          <ac:spMkLst>
            <pc:docMk/>
            <pc:sldMk cId="2199518743" sldId="1470"/>
            <ac:spMk id="2" creationId="{00000000-0000-0000-0000-000000000000}"/>
          </ac:spMkLst>
        </pc:spChg>
        <pc:spChg chg="add mod">
          <ac:chgData name="Prashant Joshi" userId="869b1b1115b5ad8c" providerId="LiveId" clId="{9F9BD035-25DC-466B-9E95-08604A99F24F}" dt="2023-10-25T21:09:38.173" v="21" actId="164"/>
          <ac:spMkLst>
            <pc:docMk/>
            <pc:sldMk cId="2199518743" sldId="1470"/>
            <ac:spMk id="3" creationId="{77263138-0C9A-CC96-C495-6043AF1320F7}"/>
          </ac:spMkLst>
        </pc:spChg>
        <pc:spChg chg="mod">
          <ac:chgData name="Prashant Joshi" userId="869b1b1115b5ad8c" providerId="LiveId" clId="{9F9BD035-25DC-466B-9E95-08604A99F24F}" dt="2023-10-25T21:10:17.623" v="46" actId="255"/>
          <ac:spMkLst>
            <pc:docMk/>
            <pc:sldMk cId="2199518743" sldId="1470"/>
            <ac:spMk id="4" creationId="{DA4CC1AD-E37E-DD46-9125-A39CF32D9585}"/>
          </ac:spMkLst>
        </pc:spChg>
        <pc:spChg chg="add mod">
          <ac:chgData name="Prashant Joshi" userId="869b1b1115b5ad8c" providerId="LiveId" clId="{9F9BD035-25DC-466B-9E95-08604A99F24F}" dt="2023-10-25T21:09:38.173" v="21" actId="164"/>
          <ac:spMkLst>
            <pc:docMk/>
            <pc:sldMk cId="2199518743" sldId="1470"/>
            <ac:spMk id="5" creationId="{61A096F6-06B0-AD3C-BE0C-A3E668A01DB3}"/>
          </ac:spMkLst>
        </pc:spChg>
        <pc:spChg chg="add mod">
          <ac:chgData name="Prashant Joshi" userId="869b1b1115b5ad8c" providerId="LiveId" clId="{9F9BD035-25DC-466B-9E95-08604A99F24F}" dt="2023-10-25T21:09:38.173" v="21" actId="164"/>
          <ac:spMkLst>
            <pc:docMk/>
            <pc:sldMk cId="2199518743" sldId="1470"/>
            <ac:spMk id="7" creationId="{0F1B71C5-DB48-36FD-A666-55A366CD1183}"/>
          </ac:spMkLst>
        </pc:spChg>
        <pc:spChg chg="add mod">
          <ac:chgData name="Prashant Joshi" userId="869b1b1115b5ad8c" providerId="LiveId" clId="{9F9BD035-25DC-466B-9E95-08604A99F24F}" dt="2023-10-25T21:09:38.173" v="21" actId="164"/>
          <ac:spMkLst>
            <pc:docMk/>
            <pc:sldMk cId="2199518743" sldId="1470"/>
            <ac:spMk id="8" creationId="{829446C0-B527-B4A0-431E-0BFA6A17D30D}"/>
          </ac:spMkLst>
        </pc:spChg>
        <pc:spChg chg="add mod">
          <ac:chgData name="Prashant Joshi" userId="869b1b1115b5ad8c" providerId="LiveId" clId="{9F9BD035-25DC-466B-9E95-08604A99F24F}" dt="2023-10-25T21:09:38.173" v="21" actId="164"/>
          <ac:spMkLst>
            <pc:docMk/>
            <pc:sldMk cId="2199518743" sldId="1470"/>
            <ac:spMk id="9" creationId="{BAA369D9-5FE9-A6B3-DE87-510EC88E0CF6}"/>
          </ac:spMkLst>
        </pc:spChg>
        <pc:spChg chg="add mod">
          <ac:chgData name="Prashant Joshi" userId="869b1b1115b5ad8c" providerId="LiveId" clId="{9F9BD035-25DC-466B-9E95-08604A99F24F}" dt="2023-10-25T21:09:38.173" v="21" actId="164"/>
          <ac:spMkLst>
            <pc:docMk/>
            <pc:sldMk cId="2199518743" sldId="1470"/>
            <ac:spMk id="10" creationId="{487FBB58-A09D-530C-C9C1-247436063655}"/>
          </ac:spMkLst>
        </pc:spChg>
        <pc:spChg chg="add mod">
          <ac:chgData name="Prashant Joshi" userId="869b1b1115b5ad8c" providerId="LiveId" clId="{9F9BD035-25DC-466B-9E95-08604A99F24F}" dt="2023-10-25T21:09:38.173" v="21" actId="164"/>
          <ac:spMkLst>
            <pc:docMk/>
            <pc:sldMk cId="2199518743" sldId="1470"/>
            <ac:spMk id="11" creationId="{A330DDC3-24BE-9659-4DFE-C6E7DC6CB601}"/>
          </ac:spMkLst>
        </pc:spChg>
        <pc:spChg chg="add mod">
          <ac:chgData name="Prashant Joshi" userId="869b1b1115b5ad8c" providerId="LiveId" clId="{9F9BD035-25DC-466B-9E95-08604A99F24F}" dt="2023-10-25T21:09:38.173" v="21" actId="164"/>
          <ac:spMkLst>
            <pc:docMk/>
            <pc:sldMk cId="2199518743" sldId="1470"/>
            <ac:spMk id="12" creationId="{FF95F7CB-46B8-1B40-5E33-E737F9733E4C}"/>
          </ac:spMkLst>
        </pc:spChg>
        <pc:spChg chg="add mod">
          <ac:chgData name="Prashant Joshi" userId="869b1b1115b5ad8c" providerId="LiveId" clId="{9F9BD035-25DC-466B-9E95-08604A99F24F}" dt="2023-10-25T21:09:38.173" v="21" actId="164"/>
          <ac:spMkLst>
            <pc:docMk/>
            <pc:sldMk cId="2199518743" sldId="1470"/>
            <ac:spMk id="13" creationId="{A3D3E312-D528-647E-C1AF-A3B558A5FC11}"/>
          </ac:spMkLst>
        </pc:spChg>
        <pc:spChg chg="add mod">
          <ac:chgData name="Prashant Joshi" userId="869b1b1115b5ad8c" providerId="LiveId" clId="{9F9BD035-25DC-466B-9E95-08604A99F24F}" dt="2023-10-25T21:09:38.173" v="21" actId="164"/>
          <ac:spMkLst>
            <pc:docMk/>
            <pc:sldMk cId="2199518743" sldId="1470"/>
            <ac:spMk id="17" creationId="{AFFB0C9F-5CB9-FF9E-9D09-E9A99AE48852}"/>
          </ac:spMkLst>
        </pc:spChg>
        <pc:grpChg chg="add mod">
          <ac:chgData name="Prashant Joshi" userId="869b1b1115b5ad8c" providerId="LiveId" clId="{9F9BD035-25DC-466B-9E95-08604A99F24F}" dt="2023-10-25T21:09:38.173" v="21" actId="164"/>
          <ac:grpSpMkLst>
            <pc:docMk/>
            <pc:sldMk cId="2199518743" sldId="1470"/>
            <ac:grpSpMk id="23" creationId="{6627FF9D-B5B9-BB34-F75E-513024E44108}"/>
          </ac:grpSpMkLst>
        </pc:grpChg>
        <pc:cxnChg chg="add mod">
          <ac:chgData name="Prashant Joshi" userId="869b1b1115b5ad8c" providerId="LiveId" clId="{9F9BD035-25DC-466B-9E95-08604A99F24F}" dt="2023-10-25T21:09:38.173" v="21" actId="164"/>
          <ac:cxnSpMkLst>
            <pc:docMk/>
            <pc:sldMk cId="2199518743" sldId="1470"/>
            <ac:cxnSpMk id="14" creationId="{E6848BBA-E413-D2B5-5634-936EB3FEC038}"/>
          </ac:cxnSpMkLst>
        </pc:cxnChg>
        <pc:cxnChg chg="add mod">
          <ac:chgData name="Prashant Joshi" userId="869b1b1115b5ad8c" providerId="LiveId" clId="{9F9BD035-25DC-466B-9E95-08604A99F24F}" dt="2023-10-25T21:09:38.173" v="21" actId="164"/>
          <ac:cxnSpMkLst>
            <pc:docMk/>
            <pc:sldMk cId="2199518743" sldId="1470"/>
            <ac:cxnSpMk id="15" creationId="{9C2EFAA6-09CA-657F-BCC8-BC9F46BD8ECB}"/>
          </ac:cxnSpMkLst>
        </pc:cxnChg>
        <pc:cxnChg chg="add mod">
          <ac:chgData name="Prashant Joshi" userId="869b1b1115b5ad8c" providerId="LiveId" clId="{9F9BD035-25DC-466B-9E95-08604A99F24F}" dt="2023-10-25T21:09:38.173" v="21" actId="164"/>
          <ac:cxnSpMkLst>
            <pc:docMk/>
            <pc:sldMk cId="2199518743" sldId="1470"/>
            <ac:cxnSpMk id="16" creationId="{7EBAF1B4-58BD-0134-5549-C687C93FD2B7}"/>
          </ac:cxnSpMkLst>
        </pc:cxnChg>
        <pc:cxnChg chg="add mod">
          <ac:chgData name="Prashant Joshi" userId="869b1b1115b5ad8c" providerId="LiveId" clId="{9F9BD035-25DC-466B-9E95-08604A99F24F}" dt="2023-10-25T21:09:38.173" v="21" actId="164"/>
          <ac:cxnSpMkLst>
            <pc:docMk/>
            <pc:sldMk cId="2199518743" sldId="1470"/>
            <ac:cxnSpMk id="18" creationId="{B61F7FD8-24A1-5E1F-1D7C-CBFC0EA20828}"/>
          </ac:cxnSpMkLst>
        </pc:cxnChg>
        <pc:cxnChg chg="add mod">
          <ac:chgData name="Prashant Joshi" userId="869b1b1115b5ad8c" providerId="LiveId" clId="{9F9BD035-25DC-466B-9E95-08604A99F24F}" dt="2023-10-25T21:09:38.173" v="21" actId="164"/>
          <ac:cxnSpMkLst>
            <pc:docMk/>
            <pc:sldMk cId="2199518743" sldId="1470"/>
            <ac:cxnSpMk id="19" creationId="{AE2E6961-8F82-7636-4B55-FD282F9F68A1}"/>
          </ac:cxnSpMkLst>
        </pc:cxnChg>
        <pc:cxnChg chg="add mod">
          <ac:chgData name="Prashant Joshi" userId="869b1b1115b5ad8c" providerId="LiveId" clId="{9F9BD035-25DC-466B-9E95-08604A99F24F}" dt="2023-10-25T21:09:38.173" v="21" actId="164"/>
          <ac:cxnSpMkLst>
            <pc:docMk/>
            <pc:sldMk cId="2199518743" sldId="1470"/>
            <ac:cxnSpMk id="20" creationId="{59B349D0-1EC4-5C9F-E4E1-4D9D4CAD9D84}"/>
          </ac:cxnSpMkLst>
        </pc:cxnChg>
        <pc:cxnChg chg="add mod">
          <ac:chgData name="Prashant Joshi" userId="869b1b1115b5ad8c" providerId="LiveId" clId="{9F9BD035-25DC-466B-9E95-08604A99F24F}" dt="2023-10-25T21:09:38.173" v="21" actId="164"/>
          <ac:cxnSpMkLst>
            <pc:docMk/>
            <pc:sldMk cId="2199518743" sldId="1470"/>
            <ac:cxnSpMk id="21" creationId="{361C75D1-9456-D2DA-12CA-91446F6968AF}"/>
          </ac:cxnSpMkLst>
        </pc:cxnChg>
        <pc:cxnChg chg="add mod">
          <ac:chgData name="Prashant Joshi" userId="869b1b1115b5ad8c" providerId="LiveId" clId="{9F9BD035-25DC-466B-9E95-08604A99F24F}" dt="2023-10-25T21:09:38.173" v="21" actId="164"/>
          <ac:cxnSpMkLst>
            <pc:docMk/>
            <pc:sldMk cId="2199518743" sldId="1470"/>
            <ac:cxnSpMk id="22" creationId="{45A47CD6-16D8-6304-EAB0-A95E449E4919}"/>
          </ac:cxnSpMkLst>
        </pc:cxnChg>
      </pc:sldChg>
      <pc:sldChg chg="modSp add modAnim">
        <pc:chgData name="Prashant Joshi" userId="869b1b1115b5ad8c" providerId="LiveId" clId="{9F9BD035-25DC-466B-9E95-08604A99F24F}" dt="2023-10-25T21:16:09.697" v="63" actId="255"/>
        <pc:sldMkLst>
          <pc:docMk/>
          <pc:sldMk cId="2391576487" sldId="1507"/>
        </pc:sldMkLst>
        <pc:spChg chg="mod">
          <ac:chgData name="Prashant Joshi" userId="869b1b1115b5ad8c" providerId="LiveId" clId="{9F9BD035-25DC-466B-9E95-08604A99F24F}" dt="2023-10-25T21:16:09.697" v="63" actId="255"/>
          <ac:spMkLst>
            <pc:docMk/>
            <pc:sldMk cId="2391576487" sldId="1507"/>
            <ac:spMk id="4" creationId="{DA4CC1AD-E37E-DD46-9125-A39CF32D9585}"/>
          </ac:spMkLst>
        </pc:spChg>
      </pc:sldChg>
    </pc:docChg>
  </pc:docChgLst>
  <pc:docChgLst>
    <pc:chgData name="Prashant" userId="869b1b1115b5ad8c" providerId="LiveId" clId="{9F9BD035-25DC-466B-9E95-08604A99F24F}"/>
    <pc:docChg chg="undo custSel addSld modSld">
      <pc:chgData name="Prashant" userId="869b1b1115b5ad8c" providerId="LiveId" clId="{9F9BD035-25DC-466B-9E95-08604A99F24F}" dt="2023-10-25T21:07:39.105" v="1206" actId="20577"/>
      <pc:docMkLst>
        <pc:docMk/>
      </pc:docMkLst>
      <pc:sldChg chg="modSp mod">
        <pc:chgData name="Prashant" userId="869b1b1115b5ad8c" providerId="LiveId" clId="{9F9BD035-25DC-466B-9E95-08604A99F24F}" dt="2023-10-25T21:07:39.105" v="1206" actId="20577"/>
        <pc:sldMkLst>
          <pc:docMk/>
          <pc:sldMk cId="1825105875" sldId="714"/>
        </pc:sldMkLst>
        <pc:spChg chg="mod">
          <ac:chgData name="Prashant" userId="869b1b1115b5ad8c" providerId="LiveId" clId="{9F9BD035-25DC-466B-9E95-08604A99F24F}" dt="2023-10-25T21:07:39.105" v="1206" actId="20577"/>
          <ac:spMkLst>
            <pc:docMk/>
            <pc:sldMk cId="1825105875" sldId="714"/>
            <ac:spMk id="15" creationId="{00000000-0000-0000-0000-000000000000}"/>
          </ac:spMkLst>
        </pc:spChg>
      </pc:sldChg>
      <pc:sldChg chg="modSp mod">
        <pc:chgData name="Prashant" userId="869b1b1115b5ad8c" providerId="LiveId" clId="{9F9BD035-25DC-466B-9E95-08604A99F24F}" dt="2023-10-25T21:02:25.657" v="777" actId="20577"/>
        <pc:sldMkLst>
          <pc:docMk/>
          <pc:sldMk cId="3005408145" sldId="1413"/>
        </pc:sldMkLst>
        <pc:spChg chg="mod">
          <ac:chgData name="Prashant" userId="869b1b1115b5ad8c" providerId="LiveId" clId="{9F9BD035-25DC-466B-9E95-08604A99F24F}" dt="2023-10-25T21:02:25.657" v="777" actId="20577"/>
          <ac:spMkLst>
            <pc:docMk/>
            <pc:sldMk cId="3005408145" sldId="1413"/>
            <ac:spMk id="15" creationId="{681A4239-F818-4A8B-B313-689493078372}"/>
          </ac:spMkLst>
        </pc:spChg>
      </pc:sldChg>
      <pc:sldChg chg="modSp mod">
        <pc:chgData name="Prashant" userId="869b1b1115b5ad8c" providerId="LiveId" clId="{9F9BD035-25DC-466B-9E95-08604A99F24F}" dt="2023-10-25T21:05:52.285" v="1171" actId="5793"/>
        <pc:sldMkLst>
          <pc:docMk/>
          <pc:sldMk cId="1895251965" sldId="1415"/>
        </pc:sldMkLst>
        <pc:spChg chg="mod">
          <ac:chgData name="Prashant" userId="869b1b1115b5ad8c" providerId="LiveId" clId="{9F9BD035-25DC-466B-9E95-08604A99F24F}" dt="2023-10-25T21:05:52.285" v="1171" actId="5793"/>
          <ac:spMkLst>
            <pc:docMk/>
            <pc:sldMk cId="1895251965" sldId="1415"/>
            <ac:spMk id="15" creationId="{681A4239-F818-4A8B-B313-689493078372}"/>
          </ac:spMkLst>
        </pc:spChg>
      </pc:sldChg>
      <pc:sldChg chg="modSp modAnim">
        <pc:chgData name="Prashant" userId="869b1b1115b5ad8c" providerId="LiveId" clId="{9F9BD035-25DC-466B-9E95-08604A99F24F}" dt="2023-10-25T19:57:36.605" v="14" actId="20577"/>
        <pc:sldMkLst>
          <pc:docMk/>
          <pc:sldMk cId="486057511" sldId="1493"/>
        </pc:sldMkLst>
        <pc:spChg chg="mod">
          <ac:chgData name="Prashant" userId="869b1b1115b5ad8c" providerId="LiveId" clId="{9F9BD035-25DC-466B-9E95-08604A99F24F}" dt="2023-10-25T19:57:36.605" v="14" actId="20577"/>
          <ac:spMkLst>
            <pc:docMk/>
            <pc:sldMk cId="486057511" sldId="1493"/>
            <ac:spMk id="4" creationId="{2720DAD5-9CEF-394E-B1F3-331AF157B425}"/>
          </ac:spMkLst>
        </pc:spChg>
      </pc:sldChg>
      <pc:sldChg chg="modSp mod">
        <pc:chgData name="Prashant" userId="869b1b1115b5ad8c" providerId="LiveId" clId="{9F9BD035-25DC-466B-9E95-08604A99F24F}" dt="2023-10-25T20:00:48.978" v="20" actId="20577"/>
        <pc:sldMkLst>
          <pc:docMk/>
          <pc:sldMk cId="2190278620" sldId="1496"/>
        </pc:sldMkLst>
        <pc:spChg chg="mod">
          <ac:chgData name="Prashant" userId="869b1b1115b5ad8c" providerId="LiveId" clId="{9F9BD035-25DC-466B-9E95-08604A99F24F}" dt="2023-10-25T20:00:48.978" v="20" actId="20577"/>
          <ac:spMkLst>
            <pc:docMk/>
            <pc:sldMk cId="2190278620" sldId="1496"/>
            <ac:spMk id="2" creationId="{00000000-0000-0000-0000-000000000000}"/>
          </ac:spMkLst>
        </pc:spChg>
      </pc:sldChg>
      <pc:sldChg chg="addSp modSp mod">
        <pc:chgData name="Prashant" userId="869b1b1115b5ad8c" providerId="LiveId" clId="{9F9BD035-25DC-466B-9E95-08604A99F24F}" dt="2023-10-25T20:43:04.760" v="80" actId="14100"/>
        <pc:sldMkLst>
          <pc:docMk/>
          <pc:sldMk cId="3084787849" sldId="1500"/>
        </pc:sldMkLst>
        <pc:spChg chg="add mod">
          <ac:chgData name="Prashant" userId="869b1b1115b5ad8c" providerId="LiveId" clId="{9F9BD035-25DC-466B-9E95-08604A99F24F}" dt="2023-10-25T20:42:18.484" v="35" actId="1076"/>
          <ac:spMkLst>
            <pc:docMk/>
            <pc:sldMk cId="3084787849" sldId="1500"/>
            <ac:spMk id="4" creationId="{B0CC0AC9-E31F-6DA9-B71B-310931218918}"/>
          </ac:spMkLst>
        </pc:spChg>
        <pc:spChg chg="add mod">
          <ac:chgData name="Prashant" userId="869b1b1115b5ad8c" providerId="LiveId" clId="{9F9BD035-25DC-466B-9E95-08604A99F24F}" dt="2023-10-25T20:43:04.760" v="80" actId="14100"/>
          <ac:spMkLst>
            <pc:docMk/>
            <pc:sldMk cId="3084787849" sldId="1500"/>
            <ac:spMk id="10" creationId="{ACBED075-9D09-3BD7-C41C-351EEAE906E7}"/>
          </ac:spMkLst>
        </pc:spChg>
      </pc:sldChg>
      <pc:sldChg chg="modSp mod modAnim">
        <pc:chgData name="Prashant" userId="869b1b1115b5ad8c" providerId="LiveId" clId="{9F9BD035-25DC-466B-9E95-08604A99F24F}" dt="2023-10-25T20:34:09.630" v="22" actId="1076"/>
        <pc:sldMkLst>
          <pc:docMk/>
          <pc:sldMk cId="367521652" sldId="1501"/>
        </pc:sldMkLst>
        <pc:spChg chg="mod">
          <ac:chgData name="Prashant" userId="869b1b1115b5ad8c" providerId="LiveId" clId="{9F9BD035-25DC-466B-9E95-08604A99F24F}" dt="2023-10-25T20:34:09.630" v="22" actId="1076"/>
          <ac:spMkLst>
            <pc:docMk/>
            <pc:sldMk cId="367521652" sldId="1501"/>
            <ac:spMk id="7" creationId="{D19700A2-665F-4421-B654-6C82B09CFC89}"/>
          </ac:spMkLst>
        </pc:spChg>
      </pc:sldChg>
      <pc:sldChg chg="modSp add mod modAnim">
        <pc:chgData name="Prashant" userId="869b1b1115b5ad8c" providerId="LiveId" clId="{9F9BD035-25DC-466B-9E95-08604A99F24F}" dt="2023-10-25T20:57:27.207" v="746" actId="404"/>
        <pc:sldMkLst>
          <pc:docMk/>
          <pc:sldMk cId="2097806077" sldId="1506"/>
        </pc:sldMkLst>
        <pc:spChg chg="mod">
          <ac:chgData name="Prashant" userId="869b1b1115b5ad8c" providerId="LiveId" clId="{9F9BD035-25DC-466B-9E95-08604A99F24F}" dt="2023-10-25T20:52:36.339" v="98" actId="20577"/>
          <ac:spMkLst>
            <pc:docMk/>
            <pc:sldMk cId="2097806077" sldId="1506"/>
            <ac:spMk id="2" creationId="{00000000-0000-0000-0000-000000000000}"/>
          </ac:spMkLst>
        </pc:spChg>
        <pc:spChg chg="mod">
          <ac:chgData name="Prashant" userId="869b1b1115b5ad8c" providerId="LiveId" clId="{9F9BD035-25DC-466B-9E95-08604A99F24F}" dt="2023-10-25T20:57:27.207" v="746" actId="404"/>
          <ac:spMkLst>
            <pc:docMk/>
            <pc:sldMk cId="2097806077" sldId="1506"/>
            <ac:spMk id="7" creationId="{D19700A2-665F-4421-B654-6C82B09CFC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EB9B2-8F0E-4500-8EEA-B55064C1787B}"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0606-7E97-4AEC-83C9-1B9BC193E346}" type="slidenum">
              <a:rPr lang="en-US" smtClean="0"/>
              <a:t>‹#›</a:t>
            </a:fld>
            <a:endParaRPr lang="en-US"/>
          </a:p>
        </p:txBody>
      </p:sp>
    </p:spTree>
    <p:extLst>
      <p:ext uri="{BB962C8B-B14F-4D97-AF65-F5344CB8AC3E}">
        <p14:creationId xmlns:p14="http://schemas.microsoft.com/office/powerpoint/2010/main" val="238316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2045511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12</a:t>
            </a:fld>
            <a:endParaRPr lang="en-US"/>
          </a:p>
        </p:txBody>
      </p:sp>
    </p:spTree>
    <p:extLst>
      <p:ext uri="{BB962C8B-B14F-4D97-AF65-F5344CB8AC3E}">
        <p14:creationId xmlns:p14="http://schemas.microsoft.com/office/powerpoint/2010/main" val="2905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90606-7E97-4AEC-83C9-1B9BC193E346}" type="slidenum">
              <a:rPr lang="en-US" smtClean="0"/>
              <a:t>13</a:t>
            </a:fld>
            <a:endParaRPr lang="en-US"/>
          </a:p>
        </p:txBody>
      </p:sp>
    </p:spTree>
    <p:extLst>
      <p:ext uri="{BB962C8B-B14F-4D97-AF65-F5344CB8AC3E}">
        <p14:creationId xmlns:p14="http://schemas.microsoft.com/office/powerpoint/2010/main" val="3114953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90606-7E97-4AEC-83C9-1B9BC193E346}" type="slidenum">
              <a:rPr lang="en-US" smtClean="0"/>
              <a:t>14</a:t>
            </a:fld>
            <a:endParaRPr lang="en-US"/>
          </a:p>
        </p:txBody>
      </p:sp>
    </p:spTree>
    <p:extLst>
      <p:ext uri="{BB962C8B-B14F-4D97-AF65-F5344CB8AC3E}">
        <p14:creationId xmlns:p14="http://schemas.microsoft.com/office/powerpoint/2010/main" val="87334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15</a:t>
            </a:fld>
            <a:endParaRPr lang="en-US"/>
          </a:p>
        </p:txBody>
      </p:sp>
    </p:spTree>
    <p:extLst>
      <p:ext uri="{BB962C8B-B14F-4D97-AF65-F5344CB8AC3E}">
        <p14:creationId xmlns:p14="http://schemas.microsoft.com/office/powerpoint/2010/main" val="2141409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90606-7E97-4AEC-83C9-1B9BC193E346}" type="slidenum">
              <a:rPr lang="en-US" smtClean="0"/>
              <a:t>16</a:t>
            </a:fld>
            <a:endParaRPr lang="en-US"/>
          </a:p>
        </p:txBody>
      </p:sp>
    </p:spTree>
    <p:extLst>
      <p:ext uri="{BB962C8B-B14F-4D97-AF65-F5344CB8AC3E}">
        <p14:creationId xmlns:p14="http://schemas.microsoft.com/office/powerpoint/2010/main" val="483073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90606-7E97-4AEC-83C9-1B9BC193E346}" type="slidenum">
              <a:rPr lang="en-US" smtClean="0"/>
              <a:t>17</a:t>
            </a:fld>
            <a:endParaRPr lang="en-US"/>
          </a:p>
        </p:txBody>
      </p:sp>
    </p:spTree>
    <p:extLst>
      <p:ext uri="{BB962C8B-B14F-4D97-AF65-F5344CB8AC3E}">
        <p14:creationId xmlns:p14="http://schemas.microsoft.com/office/powerpoint/2010/main" val="3012736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18</a:t>
            </a:fld>
            <a:endParaRPr lang="en-US"/>
          </a:p>
        </p:txBody>
      </p:sp>
    </p:spTree>
    <p:extLst>
      <p:ext uri="{BB962C8B-B14F-4D97-AF65-F5344CB8AC3E}">
        <p14:creationId xmlns:p14="http://schemas.microsoft.com/office/powerpoint/2010/main" val="335627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19</a:t>
            </a:fld>
            <a:endParaRPr lang="en-US"/>
          </a:p>
        </p:txBody>
      </p:sp>
    </p:spTree>
    <p:extLst>
      <p:ext uri="{BB962C8B-B14F-4D97-AF65-F5344CB8AC3E}">
        <p14:creationId xmlns:p14="http://schemas.microsoft.com/office/powerpoint/2010/main" val="287210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20</a:t>
            </a:fld>
            <a:endParaRPr lang="en-US"/>
          </a:p>
        </p:txBody>
      </p:sp>
    </p:spTree>
    <p:extLst>
      <p:ext uri="{BB962C8B-B14F-4D97-AF65-F5344CB8AC3E}">
        <p14:creationId xmlns:p14="http://schemas.microsoft.com/office/powerpoint/2010/main" val="348075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23</a:t>
            </a:fld>
            <a:endParaRPr lang="en-US"/>
          </a:p>
        </p:txBody>
      </p:sp>
    </p:spTree>
    <p:extLst>
      <p:ext uri="{BB962C8B-B14F-4D97-AF65-F5344CB8AC3E}">
        <p14:creationId xmlns:p14="http://schemas.microsoft.com/office/powerpoint/2010/main" val="97737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a:t>
            </a:fld>
            <a:endParaRPr lang="en-US" dirty="0"/>
          </a:p>
        </p:txBody>
      </p:sp>
    </p:spTree>
    <p:extLst>
      <p:ext uri="{BB962C8B-B14F-4D97-AF65-F5344CB8AC3E}">
        <p14:creationId xmlns:p14="http://schemas.microsoft.com/office/powerpoint/2010/main" val="278539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24</a:t>
            </a:fld>
            <a:endParaRPr lang="en-US"/>
          </a:p>
        </p:txBody>
      </p:sp>
    </p:spTree>
    <p:extLst>
      <p:ext uri="{BB962C8B-B14F-4D97-AF65-F5344CB8AC3E}">
        <p14:creationId xmlns:p14="http://schemas.microsoft.com/office/powerpoint/2010/main" val="3752771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25</a:t>
            </a:fld>
            <a:endParaRPr lang="en-US"/>
          </a:p>
        </p:txBody>
      </p:sp>
    </p:spTree>
    <p:extLst>
      <p:ext uri="{BB962C8B-B14F-4D97-AF65-F5344CB8AC3E}">
        <p14:creationId xmlns:p14="http://schemas.microsoft.com/office/powerpoint/2010/main" val="1932238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26</a:t>
            </a:fld>
            <a:endParaRPr lang="en-US"/>
          </a:p>
        </p:txBody>
      </p:sp>
    </p:spTree>
    <p:extLst>
      <p:ext uri="{BB962C8B-B14F-4D97-AF65-F5344CB8AC3E}">
        <p14:creationId xmlns:p14="http://schemas.microsoft.com/office/powerpoint/2010/main" val="1877826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27</a:t>
            </a:fld>
            <a:endParaRPr lang="en-US"/>
          </a:p>
        </p:txBody>
      </p:sp>
    </p:spTree>
    <p:extLst>
      <p:ext uri="{BB962C8B-B14F-4D97-AF65-F5344CB8AC3E}">
        <p14:creationId xmlns:p14="http://schemas.microsoft.com/office/powerpoint/2010/main" val="3942254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28</a:t>
            </a:fld>
            <a:endParaRPr lang="en-US"/>
          </a:p>
        </p:txBody>
      </p:sp>
    </p:spTree>
    <p:extLst>
      <p:ext uri="{BB962C8B-B14F-4D97-AF65-F5344CB8AC3E}">
        <p14:creationId xmlns:p14="http://schemas.microsoft.com/office/powerpoint/2010/main" val="2484347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29</a:t>
            </a:fld>
            <a:endParaRPr lang="en-US"/>
          </a:p>
        </p:txBody>
      </p:sp>
    </p:spTree>
    <p:extLst>
      <p:ext uri="{BB962C8B-B14F-4D97-AF65-F5344CB8AC3E}">
        <p14:creationId xmlns:p14="http://schemas.microsoft.com/office/powerpoint/2010/main" val="1978050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31</a:t>
            </a:fld>
            <a:endParaRPr lang="en-US"/>
          </a:p>
        </p:txBody>
      </p:sp>
    </p:spTree>
    <p:extLst>
      <p:ext uri="{BB962C8B-B14F-4D97-AF65-F5344CB8AC3E}">
        <p14:creationId xmlns:p14="http://schemas.microsoft.com/office/powerpoint/2010/main" val="2516272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32</a:t>
            </a:fld>
            <a:endParaRPr lang="en-US"/>
          </a:p>
        </p:txBody>
      </p:sp>
    </p:spTree>
    <p:extLst>
      <p:ext uri="{BB962C8B-B14F-4D97-AF65-F5344CB8AC3E}">
        <p14:creationId xmlns:p14="http://schemas.microsoft.com/office/powerpoint/2010/main" val="3667388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33</a:t>
            </a:fld>
            <a:endParaRPr lang="en-US"/>
          </a:p>
        </p:txBody>
      </p:sp>
    </p:spTree>
    <p:extLst>
      <p:ext uri="{BB962C8B-B14F-4D97-AF65-F5344CB8AC3E}">
        <p14:creationId xmlns:p14="http://schemas.microsoft.com/office/powerpoint/2010/main" val="1024007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34</a:t>
            </a:fld>
            <a:endParaRPr lang="en-US"/>
          </a:p>
        </p:txBody>
      </p:sp>
    </p:spTree>
    <p:extLst>
      <p:ext uri="{BB962C8B-B14F-4D97-AF65-F5344CB8AC3E}">
        <p14:creationId xmlns:p14="http://schemas.microsoft.com/office/powerpoint/2010/main" val="353447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5</a:t>
            </a:fld>
            <a:endParaRPr lang="en-US"/>
          </a:p>
        </p:txBody>
      </p:sp>
    </p:spTree>
    <p:extLst>
      <p:ext uri="{BB962C8B-B14F-4D97-AF65-F5344CB8AC3E}">
        <p14:creationId xmlns:p14="http://schemas.microsoft.com/office/powerpoint/2010/main" val="3900076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35</a:t>
            </a:fld>
            <a:endParaRPr lang="en-US"/>
          </a:p>
        </p:txBody>
      </p:sp>
    </p:spTree>
    <p:extLst>
      <p:ext uri="{BB962C8B-B14F-4D97-AF65-F5344CB8AC3E}">
        <p14:creationId xmlns:p14="http://schemas.microsoft.com/office/powerpoint/2010/main" val="913002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36</a:t>
            </a:fld>
            <a:endParaRPr lang="en-US"/>
          </a:p>
        </p:txBody>
      </p:sp>
    </p:spTree>
    <p:extLst>
      <p:ext uri="{BB962C8B-B14F-4D97-AF65-F5344CB8AC3E}">
        <p14:creationId xmlns:p14="http://schemas.microsoft.com/office/powerpoint/2010/main" val="1154494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37</a:t>
            </a:fld>
            <a:endParaRPr lang="en-US"/>
          </a:p>
        </p:txBody>
      </p:sp>
    </p:spTree>
    <p:extLst>
      <p:ext uri="{BB962C8B-B14F-4D97-AF65-F5344CB8AC3E}">
        <p14:creationId xmlns:p14="http://schemas.microsoft.com/office/powerpoint/2010/main" val="449906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38</a:t>
            </a:fld>
            <a:endParaRPr lang="en-US"/>
          </a:p>
        </p:txBody>
      </p:sp>
    </p:spTree>
    <p:extLst>
      <p:ext uri="{BB962C8B-B14F-4D97-AF65-F5344CB8AC3E}">
        <p14:creationId xmlns:p14="http://schemas.microsoft.com/office/powerpoint/2010/main" val="1399239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39</a:t>
            </a:fld>
            <a:endParaRPr lang="en-US"/>
          </a:p>
        </p:txBody>
      </p:sp>
    </p:spTree>
    <p:extLst>
      <p:ext uri="{BB962C8B-B14F-4D97-AF65-F5344CB8AC3E}">
        <p14:creationId xmlns:p14="http://schemas.microsoft.com/office/powerpoint/2010/main" val="4067225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40</a:t>
            </a:fld>
            <a:endParaRPr lang="en-US"/>
          </a:p>
        </p:txBody>
      </p:sp>
    </p:spTree>
    <p:extLst>
      <p:ext uri="{BB962C8B-B14F-4D97-AF65-F5344CB8AC3E}">
        <p14:creationId xmlns:p14="http://schemas.microsoft.com/office/powerpoint/2010/main" val="4011740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41</a:t>
            </a:fld>
            <a:endParaRPr lang="en-US"/>
          </a:p>
        </p:txBody>
      </p:sp>
    </p:spTree>
    <p:extLst>
      <p:ext uri="{BB962C8B-B14F-4D97-AF65-F5344CB8AC3E}">
        <p14:creationId xmlns:p14="http://schemas.microsoft.com/office/powerpoint/2010/main" val="180548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42</a:t>
            </a:fld>
            <a:endParaRPr lang="en-US"/>
          </a:p>
        </p:txBody>
      </p:sp>
    </p:spTree>
    <p:extLst>
      <p:ext uri="{BB962C8B-B14F-4D97-AF65-F5344CB8AC3E}">
        <p14:creationId xmlns:p14="http://schemas.microsoft.com/office/powerpoint/2010/main" val="339013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43</a:t>
            </a:fld>
            <a:endParaRPr lang="en-US"/>
          </a:p>
        </p:txBody>
      </p:sp>
    </p:spTree>
    <p:extLst>
      <p:ext uri="{BB962C8B-B14F-4D97-AF65-F5344CB8AC3E}">
        <p14:creationId xmlns:p14="http://schemas.microsoft.com/office/powerpoint/2010/main" val="3961906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44</a:t>
            </a:fld>
            <a:endParaRPr lang="en-US"/>
          </a:p>
        </p:txBody>
      </p:sp>
    </p:spTree>
    <p:extLst>
      <p:ext uri="{BB962C8B-B14F-4D97-AF65-F5344CB8AC3E}">
        <p14:creationId xmlns:p14="http://schemas.microsoft.com/office/powerpoint/2010/main" val="64978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6</a:t>
            </a:fld>
            <a:endParaRPr lang="en-US"/>
          </a:p>
        </p:txBody>
      </p:sp>
    </p:spTree>
    <p:extLst>
      <p:ext uri="{BB962C8B-B14F-4D97-AF65-F5344CB8AC3E}">
        <p14:creationId xmlns:p14="http://schemas.microsoft.com/office/powerpoint/2010/main" val="334529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45</a:t>
            </a:fld>
            <a:endParaRPr lang="en-US"/>
          </a:p>
        </p:txBody>
      </p:sp>
    </p:spTree>
    <p:extLst>
      <p:ext uri="{BB962C8B-B14F-4D97-AF65-F5344CB8AC3E}">
        <p14:creationId xmlns:p14="http://schemas.microsoft.com/office/powerpoint/2010/main" val="2600906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46</a:t>
            </a:fld>
            <a:endParaRPr lang="en-US"/>
          </a:p>
        </p:txBody>
      </p:sp>
    </p:spTree>
    <p:extLst>
      <p:ext uri="{BB962C8B-B14F-4D97-AF65-F5344CB8AC3E}">
        <p14:creationId xmlns:p14="http://schemas.microsoft.com/office/powerpoint/2010/main" val="221498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47</a:t>
            </a:fld>
            <a:endParaRPr lang="en-US"/>
          </a:p>
        </p:txBody>
      </p:sp>
    </p:spTree>
    <p:extLst>
      <p:ext uri="{BB962C8B-B14F-4D97-AF65-F5344CB8AC3E}">
        <p14:creationId xmlns:p14="http://schemas.microsoft.com/office/powerpoint/2010/main" val="3792495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48</a:t>
            </a:fld>
            <a:endParaRPr lang="en-US"/>
          </a:p>
        </p:txBody>
      </p:sp>
    </p:spTree>
    <p:extLst>
      <p:ext uri="{BB962C8B-B14F-4D97-AF65-F5344CB8AC3E}">
        <p14:creationId xmlns:p14="http://schemas.microsoft.com/office/powerpoint/2010/main" val="115704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7</a:t>
            </a:fld>
            <a:endParaRPr lang="en-US"/>
          </a:p>
        </p:txBody>
      </p:sp>
    </p:spTree>
    <p:extLst>
      <p:ext uri="{BB962C8B-B14F-4D97-AF65-F5344CB8AC3E}">
        <p14:creationId xmlns:p14="http://schemas.microsoft.com/office/powerpoint/2010/main" val="23017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8</a:t>
            </a:fld>
            <a:endParaRPr lang="en-US"/>
          </a:p>
        </p:txBody>
      </p:sp>
    </p:spTree>
    <p:extLst>
      <p:ext uri="{BB962C8B-B14F-4D97-AF65-F5344CB8AC3E}">
        <p14:creationId xmlns:p14="http://schemas.microsoft.com/office/powerpoint/2010/main" val="181717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9</a:t>
            </a:fld>
            <a:endParaRPr lang="en-US"/>
          </a:p>
        </p:txBody>
      </p:sp>
    </p:spTree>
    <p:extLst>
      <p:ext uri="{BB962C8B-B14F-4D97-AF65-F5344CB8AC3E}">
        <p14:creationId xmlns:p14="http://schemas.microsoft.com/office/powerpoint/2010/main" val="368106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10</a:t>
            </a:fld>
            <a:endParaRPr lang="en-US"/>
          </a:p>
        </p:txBody>
      </p:sp>
    </p:spTree>
    <p:extLst>
      <p:ext uri="{BB962C8B-B14F-4D97-AF65-F5344CB8AC3E}">
        <p14:creationId xmlns:p14="http://schemas.microsoft.com/office/powerpoint/2010/main" val="406929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690606-7E97-4AEC-83C9-1B9BC193E346}" type="slidenum">
              <a:rPr lang="en-US" smtClean="0"/>
              <a:t>11</a:t>
            </a:fld>
            <a:endParaRPr lang="en-US"/>
          </a:p>
        </p:txBody>
      </p:sp>
    </p:spTree>
    <p:extLst>
      <p:ext uri="{BB962C8B-B14F-4D97-AF65-F5344CB8AC3E}">
        <p14:creationId xmlns:p14="http://schemas.microsoft.com/office/powerpoint/2010/main" val="58262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5205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dirty="0"/>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21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2995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84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dirty="0"/>
              <a:t>Click to edit Master title style</a:t>
            </a:r>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5572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dirty="0"/>
              <a:t>Click to edit Master title style</a:t>
            </a:r>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84283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653144"/>
            <a:ext cx="10972800" cy="1143000"/>
          </a:xfrm>
        </p:spPr>
        <p:txBody>
          <a:bodyPr/>
          <a:lstStyle/>
          <a:p>
            <a:r>
              <a:rPr lang="en-US" dirty="0"/>
              <a:t>Click to edit Master title style</a:t>
            </a:r>
          </a:p>
        </p:txBody>
      </p:sp>
      <p:sp>
        <p:nvSpPr>
          <p:cNvPr id="3" name="Chart Placeholder 2"/>
          <p:cNvSpPr>
            <a:spLocks noGrp="1"/>
          </p:cNvSpPr>
          <p:nvPr>
            <p:ph type="chart" idx="1"/>
          </p:nvPr>
        </p:nvSpPr>
        <p:spPr>
          <a:xfrm>
            <a:off x="609600" y="1796144"/>
            <a:ext cx="10972800" cy="4525963"/>
          </a:xfrm>
        </p:spPr>
        <p:txBody>
          <a:bodyPr/>
          <a:lstStyle/>
          <a:p>
            <a:pPr lvl="0"/>
            <a:endParaRPr lang="en-US" noProof="0"/>
          </a:p>
        </p:txBody>
      </p:sp>
      <p:sp>
        <p:nvSpPr>
          <p:cNvPr id="4" name="Rectangle 4">
            <a:extLst>
              <a:ext uri="{FF2B5EF4-FFF2-40B4-BE49-F238E27FC236}">
                <a16:creationId xmlns:a16="http://schemas.microsoft.com/office/drawing/2014/main" id="{F0C14192-74D6-55BE-8EED-B0CFEAA21E55}"/>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F0DA8D06-8AF3-C810-94B8-8411CFBADB3E}"/>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D91012A8-D74D-535D-38AB-FA2A99A0FBBE}"/>
              </a:ext>
            </a:extLst>
          </p:cNvPr>
          <p:cNvSpPr>
            <a:spLocks noGrp="1" noChangeArrowheads="1"/>
          </p:cNvSpPr>
          <p:nvPr>
            <p:ph type="sldNum" sz="quarter" idx="12"/>
          </p:nvPr>
        </p:nvSpPr>
        <p:spPr>
          <a:ln/>
        </p:spPr>
        <p:txBody>
          <a:bodyPr/>
          <a:lstStyle>
            <a:lvl1pPr>
              <a:defRPr/>
            </a:lvl1pPr>
          </a:lstStyle>
          <a:p>
            <a:fld id="{F55FD4F8-3F1F-D44B-BAEE-B5E233286BC2}" type="slidenum">
              <a:rPr lang="ko-KR" altLang="en-US"/>
              <a:pPr/>
              <a:t>‹#›</a:t>
            </a:fld>
            <a:endParaRPr lang="en-US" altLang="ko-KR"/>
          </a:p>
        </p:txBody>
      </p:sp>
    </p:spTree>
    <p:extLst>
      <p:ext uri="{BB962C8B-B14F-4D97-AF65-F5344CB8AC3E}">
        <p14:creationId xmlns:p14="http://schemas.microsoft.com/office/powerpoint/2010/main" val="382063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95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0736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9571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609585"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park.apache.org/docs/latest/spark-standalon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kubernetes.io/" TargetMode="External"/><Relationship Id="rId4" Type="http://schemas.openxmlformats.org/officeDocument/2006/relationships/hyperlink" Target="http://mesos.apache.or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838200" y="4140200"/>
            <a:ext cx="7493000" cy="0"/>
          </a:xfrm>
          <a:prstGeom prst="line">
            <a:avLst/>
          </a:prstGeom>
          <a:ln w="19050">
            <a:solidFill>
              <a:srgbClr val="BF5700"/>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731520" y="5486401"/>
            <a:ext cx="10515600" cy="609601"/>
          </a:xfrm>
          <a:prstGeom prst="rect">
            <a:avLst/>
          </a:prstGeom>
        </p:spPr>
        <p:txBody>
          <a:bodyPr vert="horz" lIns="121920" tIns="60960" rIns="121920" bIns="6096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50000"/>
              </a:lnSpc>
            </a:pPr>
            <a:r>
              <a:rPr lang="en-US" sz="1400" cap="all" dirty="0">
                <a:solidFill>
                  <a:srgbClr val="BF5700"/>
                </a:solidFill>
                <a:latin typeface="Arial Black" charset="0"/>
              </a:rPr>
              <a:t>Prashant D. Joshi</a:t>
            </a:r>
          </a:p>
          <a:p>
            <a:pPr>
              <a:lnSpc>
                <a:spcPct val="30000"/>
              </a:lnSpc>
            </a:pPr>
            <a:r>
              <a:rPr lang="en-US" sz="1400" dirty="0">
                <a:solidFill>
                  <a:srgbClr val="BF5700"/>
                </a:solidFill>
              </a:rPr>
              <a:t>UT McCombs School of Business (MSBA), The University of Texas at Austin</a:t>
            </a:r>
          </a:p>
        </p:txBody>
      </p:sp>
      <p:sp>
        <p:nvSpPr>
          <p:cNvPr id="12" name="Text Placeholder 9"/>
          <p:cNvSpPr txBox="1">
            <a:spLocks/>
          </p:cNvSpPr>
          <p:nvPr/>
        </p:nvSpPr>
        <p:spPr>
          <a:xfrm>
            <a:off x="731520" y="609600"/>
            <a:ext cx="10437925" cy="519061"/>
          </a:xfrm>
          <a:prstGeom prst="rect">
            <a:avLst/>
          </a:prstGeom>
        </p:spPr>
        <p:txBody>
          <a:bodyPr vert="horz" lIns="121920" tIns="60960" rIns="121920" bIns="6096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cap="all" dirty="0">
                <a:solidFill>
                  <a:srgbClr val="BF5700"/>
                </a:solidFill>
                <a:latin typeface="Arial Black" charset="0"/>
              </a:rPr>
              <a:t>FALL 2023</a:t>
            </a:r>
            <a:endParaRPr lang="en-US" dirty="0">
              <a:solidFill>
                <a:srgbClr val="BF5700"/>
              </a:solidFill>
            </a:endParaRPr>
          </a:p>
        </p:txBody>
      </p:sp>
      <p:sp>
        <p:nvSpPr>
          <p:cNvPr id="13" name="Title Placeholder 7"/>
          <p:cNvSpPr txBox="1">
            <a:spLocks/>
          </p:cNvSpPr>
          <p:nvPr/>
        </p:nvSpPr>
        <p:spPr>
          <a:xfrm>
            <a:off x="670560" y="1600200"/>
            <a:ext cx="10911840" cy="2336800"/>
          </a:xfrm>
          <a:prstGeom prst="rect">
            <a:avLst/>
          </a:prstGeom>
        </p:spPr>
        <p:txBody>
          <a:bodyPr vert="horz" wrap="square" lIns="121920" tIns="60960" rIns="121920" bIns="6096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r>
              <a:rPr lang="en-US" sz="6400" dirty="0">
                <a:solidFill>
                  <a:srgbClr val="BF5700"/>
                </a:solidFill>
              </a:rPr>
              <a:t>MIS 381N</a:t>
            </a:r>
          </a:p>
          <a:p>
            <a:r>
              <a:rPr lang="en-US" sz="2667" dirty="0">
                <a:solidFill>
                  <a:srgbClr val="BF5700"/>
                </a:solidFill>
              </a:rPr>
              <a:t>Information management</a:t>
            </a:r>
          </a:p>
        </p:txBody>
      </p:sp>
      <p:sp>
        <p:nvSpPr>
          <p:cNvPr id="15" name="Text Placeholder 9"/>
          <p:cNvSpPr txBox="1">
            <a:spLocks/>
          </p:cNvSpPr>
          <p:nvPr/>
        </p:nvSpPr>
        <p:spPr>
          <a:xfrm>
            <a:off x="731520" y="4445000"/>
            <a:ext cx="10515600" cy="60960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67" dirty="0">
                <a:solidFill>
                  <a:srgbClr val="BF5700"/>
                </a:solidFill>
              </a:rPr>
              <a:t>Lecture 20</a:t>
            </a:r>
          </a:p>
          <a:p>
            <a:r>
              <a:rPr lang="en-US" sz="1867" dirty="0">
                <a:solidFill>
                  <a:srgbClr val="BF5700"/>
                </a:solidFill>
              </a:rPr>
              <a:t>Oct 25</a:t>
            </a:r>
            <a:r>
              <a:rPr lang="en-US" sz="1867" baseline="30000" dirty="0">
                <a:solidFill>
                  <a:srgbClr val="BF5700"/>
                </a:solidFill>
              </a:rPr>
              <a:t>th</a:t>
            </a:r>
            <a:r>
              <a:rPr lang="en-US" sz="1867" dirty="0">
                <a:solidFill>
                  <a:srgbClr val="BF5700"/>
                </a:solidFill>
              </a:rPr>
              <a:t> 2023</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4933" y="426721"/>
            <a:ext cx="2503196" cy="1219199"/>
          </a:xfrm>
          <a:prstGeom prst="rect">
            <a:avLst/>
          </a:prstGeom>
        </p:spPr>
      </p:pic>
    </p:spTree>
    <p:extLst>
      <p:ext uri="{BB962C8B-B14F-4D97-AF65-F5344CB8AC3E}">
        <p14:creationId xmlns:p14="http://schemas.microsoft.com/office/powerpoint/2010/main" val="18251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5631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Hadoop … and Spark</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10</a:t>
            </a:fld>
            <a:endParaRPr lang="en-US" sz="1050"/>
          </a:p>
        </p:txBody>
      </p:sp>
      <p:sp>
        <p:nvSpPr>
          <p:cNvPr id="4" name="Rectangle 3">
            <a:extLst>
              <a:ext uri="{FF2B5EF4-FFF2-40B4-BE49-F238E27FC236}">
                <a16:creationId xmlns:a16="http://schemas.microsoft.com/office/drawing/2014/main" id="{2720DAD5-9CEF-394E-B1F3-331AF157B425}"/>
              </a:ext>
            </a:extLst>
          </p:cNvPr>
          <p:cNvSpPr/>
          <p:nvPr/>
        </p:nvSpPr>
        <p:spPr>
          <a:xfrm>
            <a:off x="294292" y="1684110"/>
            <a:ext cx="11624440" cy="4231928"/>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800" dirty="0"/>
              <a:t>Hadoop and Spark are the two most popular platforms for Big Data processing</a:t>
            </a:r>
          </a:p>
          <a:p>
            <a:pPr marL="457200" indent="-457200">
              <a:spcBef>
                <a:spcPts val="600"/>
              </a:spcBef>
              <a:spcAft>
                <a:spcPts val="1200"/>
              </a:spcAft>
              <a:buClr>
                <a:srgbClr val="C00000"/>
              </a:buClr>
              <a:buSzPct val="110000"/>
              <a:buFont typeface="Arial" panose="020B0604020202020204" pitchFamily="34" charset="0"/>
              <a:buChar char="•"/>
            </a:pPr>
            <a:r>
              <a:rPr lang="en-US" sz="2800" dirty="0"/>
              <a:t>They both enable you to deal with huge collections of data no matter its format — from Excel tables to user feedback on websites to images and video files</a:t>
            </a:r>
          </a:p>
          <a:p>
            <a:pPr marL="457200" indent="-457200">
              <a:spcBef>
                <a:spcPts val="600"/>
              </a:spcBef>
              <a:spcAft>
                <a:spcPts val="1200"/>
              </a:spcAft>
              <a:buClr>
                <a:srgbClr val="C00000"/>
              </a:buClr>
              <a:buSzPct val="110000"/>
              <a:buFont typeface="Arial" panose="020B0604020202020204" pitchFamily="34" charset="0"/>
              <a:buChar char="•"/>
            </a:pPr>
            <a:r>
              <a:rPr lang="en-US" sz="2800" dirty="0"/>
              <a:t>But which one of these is the right choice for your work?</a:t>
            </a:r>
          </a:p>
          <a:p>
            <a:pPr marL="457200" indent="-457200">
              <a:spcBef>
                <a:spcPts val="600"/>
              </a:spcBef>
              <a:spcAft>
                <a:spcPts val="1200"/>
              </a:spcAft>
              <a:buClr>
                <a:srgbClr val="C00000"/>
              </a:buClr>
              <a:buSzPct val="110000"/>
              <a:buFont typeface="Arial" panose="020B0604020202020204" pitchFamily="34" charset="0"/>
              <a:buChar char="•"/>
            </a:pPr>
            <a:r>
              <a:rPr lang="en-US" sz="2800" dirty="0"/>
              <a:t>You have looked at the general Hadoop architecture. Let’s do a quick review and see how this meta morphs into Spark</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6057511"/>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6432"/>
            <a:ext cx="12192000" cy="76930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Hadoop and Spark general comparison</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11</a:t>
            </a:fld>
            <a:endParaRPr lang="en-US" sz="1050"/>
          </a:p>
        </p:txBody>
      </p:sp>
      <p:sp>
        <p:nvSpPr>
          <p:cNvPr id="7" name="TextBox 6">
            <a:extLst>
              <a:ext uri="{FF2B5EF4-FFF2-40B4-BE49-F238E27FC236}">
                <a16:creationId xmlns:a16="http://schemas.microsoft.com/office/drawing/2014/main" id="{2A06F4B6-4798-45F9-AD73-B50941D55F37}"/>
              </a:ext>
            </a:extLst>
          </p:cNvPr>
          <p:cNvSpPr txBox="1"/>
          <p:nvPr/>
        </p:nvSpPr>
        <p:spPr>
          <a:xfrm>
            <a:off x="0" y="6581001"/>
            <a:ext cx="6230678" cy="276999"/>
          </a:xfrm>
          <a:prstGeom prst="rect">
            <a:avLst/>
          </a:prstGeom>
          <a:noFill/>
        </p:spPr>
        <p:txBody>
          <a:bodyPr wrap="square">
            <a:spAutoFit/>
          </a:bodyPr>
          <a:lstStyle/>
          <a:p>
            <a:r>
              <a:rPr lang="en-US" sz="1200" dirty="0"/>
              <a:t>Source for many points https://www.altexsoft.com/blog/hadoop-vs-spark/</a:t>
            </a:r>
          </a:p>
        </p:txBody>
      </p:sp>
      <p:graphicFrame>
        <p:nvGraphicFramePr>
          <p:cNvPr id="11" name="Table 11">
            <a:extLst>
              <a:ext uri="{FF2B5EF4-FFF2-40B4-BE49-F238E27FC236}">
                <a16:creationId xmlns:a16="http://schemas.microsoft.com/office/drawing/2014/main" id="{906D0AFD-862B-4AF3-A2DF-C3DF8204D0AD}"/>
              </a:ext>
            </a:extLst>
          </p:cNvPr>
          <p:cNvGraphicFramePr>
            <a:graphicFrameLocks noGrp="1"/>
          </p:cNvGraphicFramePr>
          <p:nvPr>
            <p:extLst>
              <p:ext uri="{D42A27DB-BD31-4B8C-83A1-F6EECF244321}">
                <p14:modId xmlns:p14="http://schemas.microsoft.com/office/powerpoint/2010/main" val="3745057336"/>
              </p:ext>
            </p:extLst>
          </p:nvPr>
        </p:nvGraphicFramePr>
        <p:xfrm>
          <a:off x="0" y="1190846"/>
          <a:ext cx="12192000" cy="5356918"/>
        </p:xfrm>
        <a:graphic>
          <a:graphicData uri="http://schemas.openxmlformats.org/drawingml/2006/table">
            <a:tbl>
              <a:tblPr firstRow="1" bandRow="1">
                <a:tableStyleId>{5C22544A-7EE6-4342-B048-85BDC9FD1C3A}</a:tableStyleId>
              </a:tblPr>
              <a:tblGrid>
                <a:gridCol w="2466753">
                  <a:extLst>
                    <a:ext uri="{9D8B030D-6E8A-4147-A177-3AD203B41FA5}">
                      <a16:colId xmlns:a16="http://schemas.microsoft.com/office/drawing/2014/main" val="1948163225"/>
                    </a:ext>
                  </a:extLst>
                </a:gridCol>
                <a:gridCol w="4561368">
                  <a:extLst>
                    <a:ext uri="{9D8B030D-6E8A-4147-A177-3AD203B41FA5}">
                      <a16:colId xmlns:a16="http://schemas.microsoft.com/office/drawing/2014/main" val="309601951"/>
                    </a:ext>
                  </a:extLst>
                </a:gridCol>
                <a:gridCol w="5163879">
                  <a:extLst>
                    <a:ext uri="{9D8B030D-6E8A-4147-A177-3AD203B41FA5}">
                      <a16:colId xmlns:a16="http://schemas.microsoft.com/office/drawing/2014/main" val="4141564922"/>
                    </a:ext>
                  </a:extLst>
                </a:gridCol>
              </a:tblGrid>
              <a:tr h="520522">
                <a:tc>
                  <a:txBody>
                    <a:bodyPr/>
                    <a:lstStyle/>
                    <a:p>
                      <a:endParaRPr lang="en-US" dirty="0"/>
                    </a:p>
                  </a:txBody>
                  <a:tcPr/>
                </a:tc>
                <a:tc>
                  <a:txBody>
                    <a:bodyPr/>
                    <a:lstStyle/>
                    <a:p>
                      <a:r>
                        <a:rPr lang="en-US" dirty="0"/>
                        <a:t>Hadoop</a:t>
                      </a:r>
                    </a:p>
                  </a:txBody>
                  <a:tcPr/>
                </a:tc>
                <a:tc>
                  <a:txBody>
                    <a:bodyPr/>
                    <a:lstStyle/>
                    <a:p>
                      <a:r>
                        <a:rPr lang="en-US" dirty="0"/>
                        <a:t>Spark</a:t>
                      </a:r>
                    </a:p>
                  </a:txBody>
                  <a:tcPr/>
                </a:tc>
                <a:extLst>
                  <a:ext uri="{0D108BD9-81ED-4DB2-BD59-A6C34878D82A}">
                    <a16:rowId xmlns:a16="http://schemas.microsoft.com/office/drawing/2014/main" val="2408959604"/>
                  </a:ext>
                </a:extLst>
              </a:tr>
              <a:tr h="478939">
                <a:tc>
                  <a:txBody>
                    <a:bodyPr/>
                    <a:lstStyle/>
                    <a:p>
                      <a:r>
                        <a:rPr lang="en-US" sz="1600" dirty="0"/>
                        <a:t>What is it?</a:t>
                      </a:r>
                    </a:p>
                  </a:txBody>
                  <a:tcPr/>
                </a:tc>
                <a:tc>
                  <a:txBody>
                    <a:bodyPr/>
                    <a:lstStyle/>
                    <a:p>
                      <a:r>
                        <a:rPr lang="en-US" sz="1600" dirty="0"/>
                        <a:t>Open-source framework for distributed data storage and processing</a:t>
                      </a:r>
                    </a:p>
                  </a:txBody>
                  <a:tcPr/>
                </a:tc>
                <a:tc>
                  <a:txBody>
                    <a:bodyPr/>
                    <a:lstStyle/>
                    <a:p>
                      <a:r>
                        <a:rPr lang="en-US" sz="1600" dirty="0"/>
                        <a:t>Open-source framework for </a:t>
                      </a:r>
                      <a:r>
                        <a:rPr lang="en-US" sz="1600" b="1" i="1" dirty="0"/>
                        <a:t>in-memory </a:t>
                      </a:r>
                      <a:r>
                        <a:rPr lang="en-US" sz="1600" dirty="0"/>
                        <a:t>distributed data processing and app development</a:t>
                      </a:r>
                    </a:p>
                  </a:txBody>
                  <a:tcPr/>
                </a:tc>
                <a:extLst>
                  <a:ext uri="{0D108BD9-81ED-4DB2-BD59-A6C34878D82A}">
                    <a16:rowId xmlns:a16="http://schemas.microsoft.com/office/drawing/2014/main" val="3917164991"/>
                  </a:ext>
                </a:extLst>
              </a:tr>
              <a:tr h="340242">
                <a:tc>
                  <a:txBody>
                    <a:bodyPr/>
                    <a:lstStyle/>
                    <a:p>
                      <a:r>
                        <a:rPr lang="en-US" sz="1600" dirty="0"/>
                        <a:t>Initial release</a:t>
                      </a:r>
                    </a:p>
                  </a:txBody>
                  <a:tcPr/>
                </a:tc>
                <a:tc>
                  <a:txBody>
                    <a:bodyPr/>
                    <a:lstStyle/>
                    <a:p>
                      <a:r>
                        <a:rPr lang="en-US" sz="1600" dirty="0"/>
                        <a:t>2006</a:t>
                      </a:r>
                    </a:p>
                  </a:txBody>
                  <a:tcPr/>
                </a:tc>
                <a:tc>
                  <a:txBody>
                    <a:bodyPr/>
                    <a:lstStyle/>
                    <a:p>
                      <a:r>
                        <a:rPr lang="en-US" sz="1600" dirty="0"/>
                        <a:t>2014</a:t>
                      </a:r>
                    </a:p>
                  </a:txBody>
                  <a:tcPr/>
                </a:tc>
                <a:extLst>
                  <a:ext uri="{0D108BD9-81ED-4DB2-BD59-A6C34878D82A}">
                    <a16:rowId xmlns:a16="http://schemas.microsoft.com/office/drawing/2014/main" val="1733278826"/>
                  </a:ext>
                </a:extLst>
              </a:tr>
              <a:tr h="308344">
                <a:tc>
                  <a:txBody>
                    <a:bodyPr/>
                    <a:lstStyle/>
                    <a:p>
                      <a:r>
                        <a:rPr lang="en-US" sz="1600" dirty="0"/>
                        <a:t>Processing Methods</a:t>
                      </a:r>
                    </a:p>
                  </a:txBody>
                  <a:tcPr/>
                </a:tc>
                <a:tc>
                  <a:txBody>
                    <a:bodyPr/>
                    <a:lstStyle/>
                    <a:p>
                      <a:r>
                        <a:rPr lang="en-US" sz="1600" dirty="0"/>
                        <a:t>Batch processing, hard disks for read/write</a:t>
                      </a:r>
                    </a:p>
                  </a:txBody>
                  <a:tcPr/>
                </a:tc>
                <a:tc>
                  <a:txBody>
                    <a:bodyPr/>
                    <a:lstStyle/>
                    <a:p>
                      <a:r>
                        <a:rPr lang="en-US" sz="1600" dirty="0"/>
                        <a:t>Batch and micro-batch processing in </a:t>
                      </a:r>
                      <a:r>
                        <a:rPr lang="en-US" sz="1600" b="1" i="1" dirty="0"/>
                        <a:t>RAM</a:t>
                      </a:r>
                    </a:p>
                  </a:txBody>
                  <a:tcPr/>
                </a:tc>
                <a:extLst>
                  <a:ext uri="{0D108BD9-81ED-4DB2-BD59-A6C34878D82A}">
                    <a16:rowId xmlns:a16="http://schemas.microsoft.com/office/drawing/2014/main" val="4167998023"/>
                  </a:ext>
                </a:extLst>
              </a:tr>
              <a:tr h="520522">
                <a:tc>
                  <a:txBody>
                    <a:bodyPr/>
                    <a:lstStyle/>
                    <a:p>
                      <a:r>
                        <a:rPr lang="en-US" sz="1600" dirty="0"/>
                        <a:t>Built-in Capabilities</a:t>
                      </a:r>
                    </a:p>
                  </a:txBody>
                  <a:tcPr/>
                </a:tc>
                <a:tc>
                  <a:txBody>
                    <a:bodyPr/>
                    <a:lstStyle/>
                    <a:p>
                      <a:r>
                        <a:rPr lang="en-US" sz="1600" dirty="0"/>
                        <a:t>File system (HDFS)</a:t>
                      </a:r>
                    </a:p>
                    <a:p>
                      <a:r>
                        <a:rPr lang="en-US" sz="1600" dirty="0"/>
                        <a:t>Resource Management (YARN)</a:t>
                      </a:r>
                    </a:p>
                    <a:p>
                      <a:r>
                        <a:rPr lang="en-US" sz="1600" dirty="0"/>
                        <a:t>Processing Engine (MapReduce)</a:t>
                      </a:r>
                    </a:p>
                  </a:txBody>
                  <a:tcPr/>
                </a:tc>
                <a:tc>
                  <a:txBody>
                    <a:bodyPr/>
                    <a:lstStyle/>
                    <a:p>
                      <a:r>
                        <a:rPr lang="en-US" sz="1600" dirty="0"/>
                        <a:t>Processing Engine (Spark Core)</a:t>
                      </a:r>
                    </a:p>
                    <a:p>
                      <a:r>
                        <a:rPr lang="en-US" sz="1600" b="1" i="1" dirty="0"/>
                        <a:t>Near real-time </a:t>
                      </a:r>
                      <a:r>
                        <a:rPr lang="en-US" sz="1600" dirty="0"/>
                        <a:t>processing (Spark Streaming)</a:t>
                      </a:r>
                    </a:p>
                    <a:p>
                      <a:r>
                        <a:rPr lang="en-US" sz="1600" dirty="0"/>
                        <a:t>Structured data processing (Spark SQL)</a:t>
                      </a:r>
                    </a:p>
                    <a:p>
                      <a:r>
                        <a:rPr lang="en-US" sz="1600" dirty="0"/>
                        <a:t>Graph data management (</a:t>
                      </a:r>
                      <a:r>
                        <a:rPr lang="en-US" sz="1600" dirty="0" err="1"/>
                        <a:t>GraphX</a:t>
                      </a:r>
                      <a:r>
                        <a:rPr lang="en-US" sz="1600" dirty="0"/>
                        <a:t>)</a:t>
                      </a:r>
                    </a:p>
                    <a:p>
                      <a:r>
                        <a:rPr lang="en-US" sz="1600" dirty="0"/>
                        <a:t>ML Library (</a:t>
                      </a:r>
                      <a:r>
                        <a:rPr lang="en-US" sz="1600" dirty="0" err="1"/>
                        <a:t>Mllib</a:t>
                      </a:r>
                      <a:r>
                        <a:rPr lang="en-US" sz="1600" dirty="0"/>
                        <a:t>)</a:t>
                      </a:r>
                    </a:p>
                  </a:txBody>
                  <a:tcPr/>
                </a:tc>
                <a:extLst>
                  <a:ext uri="{0D108BD9-81ED-4DB2-BD59-A6C34878D82A}">
                    <a16:rowId xmlns:a16="http://schemas.microsoft.com/office/drawing/2014/main" val="2926727107"/>
                  </a:ext>
                </a:extLst>
              </a:tr>
              <a:tr h="355127">
                <a:tc>
                  <a:txBody>
                    <a:bodyPr/>
                    <a:lstStyle/>
                    <a:p>
                      <a:r>
                        <a:rPr lang="en-US" sz="1600" dirty="0"/>
                        <a:t>Supported Languages</a:t>
                      </a:r>
                    </a:p>
                  </a:txBody>
                  <a:tcPr/>
                </a:tc>
                <a:tc>
                  <a:txBody>
                    <a:bodyPr/>
                    <a:lstStyle/>
                    <a:p>
                      <a:r>
                        <a:rPr lang="en-US" sz="1600" dirty="0"/>
                        <a:t>Java</a:t>
                      </a:r>
                    </a:p>
                  </a:txBody>
                  <a:tcPr/>
                </a:tc>
                <a:tc>
                  <a:txBody>
                    <a:bodyPr/>
                    <a:lstStyle/>
                    <a:p>
                      <a:r>
                        <a:rPr lang="en-US" sz="1600" dirty="0"/>
                        <a:t>Scala, Java, Python, R</a:t>
                      </a:r>
                    </a:p>
                  </a:txBody>
                  <a:tcPr/>
                </a:tc>
                <a:extLst>
                  <a:ext uri="{0D108BD9-81ED-4DB2-BD59-A6C34878D82A}">
                    <a16:rowId xmlns:a16="http://schemas.microsoft.com/office/drawing/2014/main" val="542899680"/>
                  </a:ext>
                </a:extLst>
              </a:tr>
              <a:tr h="361507">
                <a:tc>
                  <a:txBody>
                    <a:bodyPr/>
                    <a:lstStyle/>
                    <a:p>
                      <a:r>
                        <a:rPr lang="en-US" sz="1600" dirty="0"/>
                        <a:t>Optimal for</a:t>
                      </a:r>
                    </a:p>
                  </a:txBody>
                  <a:tcPr/>
                </a:tc>
                <a:tc>
                  <a:txBody>
                    <a:bodyPr/>
                    <a:lstStyle/>
                    <a:p>
                      <a:r>
                        <a:rPr lang="en-US" sz="1600" dirty="0"/>
                        <a:t>Delay-tolerant processing of huge databases</a:t>
                      </a:r>
                    </a:p>
                  </a:txBody>
                  <a:tcPr/>
                </a:tc>
                <a:tc>
                  <a:txBody>
                    <a:bodyPr/>
                    <a:lstStyle/>
                    <a:p>
                      <a:r>
                        <a:rPr lang="en-US" sz="1600" dirty="0"/>
                        <a:t>Almost instant processing of live data and quick analytics</a:t>
                      </a:r>
                    </a:p>
                  </a:txBody>
                  <a:tcPr/>
                </a:tc>
                <a:extLst>
                  <a:ext uri="{0D108BD9-81ED-4DB2-BD59-A6C34878D82A}">
                    <a16:rowId xmlns:a16="http://schemas.microsoft.com/office/drawing/2014/main" val="3704960055"/>
                  </a:ext>
                </a:extLst>
              </a:tr>
              <a:tr h="520522">
                <a:tc>
                  <a:txBody>
                    <a:bodyPr/>
                    <a:lstStyle/>
                    <a:p>
                      <a:r>
                        <a:rPr lang="en-US" sz="1600" dirty="0"/>
                        <a:t>Use Cases</a:t>
                      </a:r>
                    </a:p>
                  </a:txBody>
                  <a:tcPr/>
                </a:tc>
                <a:tc>
                  <a:txBody>
                    <a:bodyPr/>
                    <a:lstStyle/>
                    <a:p>
                      <a:r>
                        <a:rPr lang="en-US" sz="1600" dirty="0"/>
                        <a:t>Enterprise archived data processing</a:t>
                      </a:r>
                    </a:p>
                    <a:p>
                      <a:r>
                        <a:rPr lang="en-US" sz="1600" dirty="0"/>
                        <a:t>Predictive maintenance</a:t>
                      </a:r>
                    </a:p>
                    <a:p>
                      <a:r>
                        <a:rPr lang="en-US" sz="1600" dirty="0"/>
                        <a:t>Log file analysis</a:t>
                      </a:r>
                    </a:p>
                  </a:txBody>
                  <a:tcPr/>
                </a:tc>
                <a:tc>
                  <a:txBody>
                    <a:bodyPr/>
                    <a:lstStyle/>
                    <a:p>
                      <a:r>
                        <a:rPr lang="en-US" sz="1600" dirty="0"/>
                        <a:t>Fraud detection</a:t>
                      </a:r>
                    </a:p>
                    <a:p>
                      <a:r>
                        <a:rPr lang="en-US" sz="1600" dirty="0"/>
                        <a:t>Telematics analysis</a:t>
                      </a:r>
                    </a:p>
                    <a:p>
                      <a:r>
                        <a:rPr lang="en-US" sz="1600" dirty="0"/>
                        <a:t>User </a:t>
                      </a:r>
                      <a:r>
                        <a:rPr lang="en-US" sz="1600" dirty="0" err="1"/>
                        <a:t>behaviour</a:t>
                      </a:r>
                      <a:r>
                        <a:rPr lang="en-US" sz="1600" dirty="0"/>
                        <a:t> analysis</a:t>
                      </a:r>
                    </a:p>
                    <a:p>
                      <a:r>
                        <a:rPr lang="en-US" sz="1600" dirty="0"/>
                        <a:t>Near real-time recommender systems</a:t>
                      </a:r>
                    </a:p>
                    <a:p>
                      <a:r>
                        <a:rPr lang="en-US" sz="1600" dirty="0"/>
                        <a:t>Stock market trend prediction</a:t>
                      </a:r>
                    </a:p>
                    <a:p>
                      <a:r>
                        <a:rPr lang="en-US" sz="1600" dirty="0"/>
                        <a:t>Risk Management</a:t>
                      </a:r>
                    </a:p>
                  </a:txBody>
                  <a:tcPr/>
                </a:tc>
                <a:extLst>
                  <a:ext uri="{0D108BD9-81ED-4DB2-BD59-A6C34878D82A}">
                    <a16:rowId xmlns:a16="http://schemas.microsoft.com/office/drawing/2014/main" val="2451740215"/>
                  </a:ext>
                </a:extLst>
              </a:tr>
            </a:tbl>
          </a:graphicData>
        </a:graphic>
      </p:graphicFrame>
    </p:spTree>
    <p:extLst>
      <p:ext uri="{BB962C8B-B14F-4D97-AF65-F5344CB8AC3E}">
        <p14:creationId xmlns:p14="http://schemas.microsoft.com/office/powerpoint/2010/main" val="3284993622"/>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1" y="55631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Hadoop quick recap</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12</a:t>
            </a:fld>
            <a:endParaRPr lang="en-US" sz="1050"/>
          </a:p>
        </p:txBody>
      </p:sp>
      <p:sp>
        <p:nvSpPr>
          <p:cNvPr id="4" name="Rectangle 3">
            <a:extLst>
              <a:ext uri="{FF2B5EF4-FFF2-40B4-BE49-F238E27FC236}">
                <a16:creationId xmlns:a16="http://schemas.microsoft.com/office/drawing/2014/main" id="{2720DAD5-9CEF-394E-B1F3-331AF157B425}"/>
              </a:ext>
            </a:extLst>
          </p:cNvPr>
          <p:cNvSpPr/>
          <p:nvPr/>
        </p:nvSpPr>
        <p:spPr>
          <a:xfrm>
            <a:off x="294291" y="1158593"/>
            <a:ext cx="11624440" cy="540147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400" dirty="0"/>
              <a:t>Apache Hadoop: Java based open-source framework for distributed storage and processing of huge datasets (since too large for a single computer)</a:t>
            </a:r>
          </a:p>
          <a:p>
            <a:pPr marL="457200" indent="-457200">
              <a:spcBef>
                <a:spcPts val="600"/>
              </a:spcBef>
              <a:spcAft>
                <a:spcPts val="1200"/>
              </a:spcAft>
              <a:buClr>
                <a:srgbClr val="C00000"/>
              </a:buClr>
              <a:buSzPct val="110000"/>
              <a:buFont typeface="Arial" panose="020B0604020202020204" pitchFamily="34" charset="0"/>
              <a:buChar char="•"/>
            </a:pPr>
            <a:r>
              <a:rPr lang="en-US" sz="2400" dirty="0"/>
              <a:t>The framework divides a huge data collection into smaller chunks across interconnected computers or nodes that make up a </a:t>
            </a:r>
            <a:r>
              <a:rPr lang="en-US" sz="2400" i="1" dirty="0"/>
              <a:t>Hadoop cluster</a:t>
            </a:r>
            <a:endParaRPr lang="en-US" sz="2400" dirty="0"/>
          </a:p>
          <a:p>
            <a:pPr marL="457200" indent="-457200">
              <a:spcBef>
                <a:spcPts val="600"/>
              </a:spcBef>
              <a:spcAft>
                <a:spcPts val="1200"/>
              </a:spcAft>
              <a:buClr>
                <a:srgbClr val="C00000"/>
              </a:buClr>
              <a:buSzPct val="110000"/>
              <a:buFont typeface="Arial" panose="020B0604020202020204" pitchFamily="34" charset="0"/>
              <a:buChar char="•"/>
            </a:pPr>
            <a:r>
              <a:rPr lang="en-US" sz="2400" dirty="0"/>
              <a:t>As a result, a ‘Big Data Analytics’ task is split up, into parallel machines, transparent to the user</a:t>
            </a:r>
          </a:p>
          <a:p>
            <a:pPr marL="457200" indent="-457200">
              <a:spcBef>
                <a:spcPts val="600"/>
              </a:spcBef>
              <a:spcAft>
                <a:spcPts val="1200"/>
              </a:spcAft>
              <a:buClr>
                <a:srgbClr val="C00000"/>
              </a:buClr>
              <a:buSzPct val="110000"/>
              <a:buFont typeface="Arial" panose="020B0604020202020204" pitchFamily="34" charset="0"/>
              <a:buChar char="•"/>
            </a:pPr>
            <a:r>
              <a:rPr lang="en-US" sz="2400" dirty="0"/>
              <a:t>Advantages</a:t>
            </a:r>
          </a:p>
          <a:p>
            <a:pPr marL="914400" lvl="1" indent="-457200">
              <a:spcBef>
                <a:spcPts val="600"/>
              </a:spcBef>
              <a:spcAft>
                <a:spcPts val="1200"/>
              </a:spcAft>
              <a:buClr>
                <a:srgbClr val="C00000"/>
              </a:buClr>
              <a:buSzPct val="110000"/>
              <a:buFont typeface="Arial" panose="020B0604020202020204" pitchFamily="34" charset="0"/>
              <a:buChar char="•"/>
            </a:pPr>
            <a:r>
              <a:rPr lang="en-US" dirty="0"/>
              <a:t>Scalability (quickly add more machines to the cluster, virtually no limit on storage)</a:t>
            </a:r>
          </a:p>
          <a:p>
            <a:pPr marL="914400" lvl="1" indent="-457200">
              <a:spcBef>
                <a:spcPts val="600"/>
              </a:spcBef>
              <a:spcAft>
                <a:spcPts val="1200"/>
              </a:spcAft>
              <a:buClr>
                <a:srgbClr val="C00000"/>
              </a:buClr>
              <a:buSzPct val="110000"/>
              <a:buFont typeface="Arial" panose="020B0604020202020204" pitchFamily="34" charset="0"/>
              <a:buChar char="•"/>
            </a:pPr>
            <a:r>
              <a:rPr lang="en-US" dirty="0"/>
              <a:t>Versatility (leverage data from multiple sources and formats)</a:t>
            </a:r>
          </a:p>
          <a:p>
            <a:pPr marL="914400" lvl="1" indent="-457200">
              <a:spcBef>
                <a:spcPts val="600"/>
              </a:spcBef>
              <a:spcAft>
                <a:spcPts val="1200"/>
              </a:spcAft>
              <a:buClr>
                <a:srgbClr val="C00000"/>
              </a:buClr>
              <a:buSzPct val="110000"/>
              <a:buFont typeface="Arial" panose="020B0604020202020204" pitchFamily="34" charset="0"/>
              <a:buChar char="•"/>
            </a:pPr>
            <a:r>
              <a:rPr lang="en-US" dirty="0"/>
              <a:t>Cost effective and cheap to maintain</a:t>
            </a:r>
          </a:p>
          <a:p>
            <a:pPr marL="914400" lvl="1" indent="-457200">
              <a:spcBef>
                <a:spcPts val="600"/>
              </a:spcBef>
              <a:spcAft>
                <a:spcPts val="1200"/>
              </a:spcAft>
              <a:buClr>
                <a:srgbClr val="C00000"/>
              </a:buClr>
              <a:buSzPct val="110000"/>
              <a:buFont typeface="Arial" panose="020B0604020202020204" pitchFamily="34" charset="0"/>
              <a:buChar char="•"/>
            </a:pPr>
            <a:r>
              <a:rPr lang="en-US" dirty="0"/>
              <a:t>Reliability</a:t>
            </a:r>
          </a:p>
        </p:txBody>
      </p:sp>
    </p:spTree>
    <p:extLst>
      <p:ext uri="{BB962C8B-B14F-4D97-AF65-F5344CB8AC3E}">
        <p14:creationId xmlns:p14="http://schemas.microsoft.com/office/powerpoint/2010/main" val="222288938"/>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6011"/>
            <a:ext cx="12191999" cy="748146"/>
          </a:xfrm>
          <a:prstGeom prst="rect">
            <a:avLst/>
          </a:prstGeom>
          <a:solidFill>
            <a:schemeClr val="accent6">
              <a:lumMod val="50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Hadoop quick recap</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5922963"/>
            <a:ext cx="2743200" cy="365125"/>
          </a:xfrm>
          <a:prstGeom prst="rect">
            <a:avLst/>
          </a:prstGeom>
        </p:spPr>
        <p:txBody>
          <a:bodyPr/>
          <a:lstStyle/>
          <a:p>
            <a:fld id="{AEA95462-E936-4273-B590-4CBECB991188}" type="slidenum">
              <a:rPr lang="en-US" sz="1050" smtClean="0"/>
              <a:pPr/>
              <a:t>13</a:t>
            </a:fld>
            <a:endParaRPr lang="en-US" sz="1050"/>
          </a:p>
        </p:txBody>
      </p:sp>
      <p:sp>
        <p:nvSpPr>
          <p:cNvPr id="4" name="Rectangle 3">
            <a:extLst>
              <a:ext uri="{FF2B5EF4-FFF2-40B4-BE49-F238E27FC236}">
                <a16:creationId xmlns:a16="http://schemas.microsoft.com/office/drawing/2014/main" id="{2720DAD5-9CEF-394E-B1F3-331AF157B425}"/>
              </a:ext>
            </a:extLst>
          </p:cNvPr>
          <p:cNvSpPr/>
          <p:nvPr/>
        </p:nvSpPr>
        <p:spPr>
          <a:xfrm>
            <a:off x="3629" y="1286922"/>
            <a:ext cx="4899000" cy="4108817"/>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400" dirty="0"/>
              <a:t>Apache Hadoop: Master, Slave, Client (or Edge for IO)</a:t>
            </a:r>
          </a:p>
          <a:p>
            <a:pPr marL="457200" indent="-457200">
              <a:spcBef>
                <a:spcPts val="600"/>
              </a:spcBef>
              <a:spcAft>
                <a:spcPts val="1200"/>
              </a:spcAft>
              <a:buClr>
                <a:srgbClr val="C00000"/>
              </a:buClr>
              <a:buSzPct val="110000"/>
              <a:buFont typeface="Arial" panose="020B0604020202020204" pitchFamily="34" charset="0"/>
              <a:buChar char="•"/>
            </a:pPr>
            <a:r>
              <a:rPr lang="en-US" sz="2400" dirty="0"/>
              <a:t>Master Nodes: Control and Coordinate the data storage and parallel processing</a:t>
            </a:r>
          </a:p>
          <a:p>
            <a:pPr marL="457200" indent="-457200">
              <a:spcBef>
                <a:spcPts val="600"/>
              </a:spcBef>
              <a:spcAft>
                <a:spcPts val="1200"/>
              </a:spcAft>
              <a:buClr>
                <a:srgbClr val="C00000"/>
              </a:buClr>
              <a:buSzPct val="110000"/>
              <a:buFont typeface="Arial" panose="020B0604020202020204" pitchFamily="34" charset="0"/>
              <a:buChar char="•"/>
            </a:pPr>
            <a:r>
              <a:rPr lang="en-US" sz="2400" dirty="0"/>
              <a:t>Slave nodes: Store and run computations according to M</a:t>
            </a:r>
          </a:p>
          <a:p>
            <a:pPr marL="457200" indent="-457200">
              <a:spcBef>
                <a:spcPts val="600"/>
              </a:spcBef>
              <a:spcAft>
                <a:spcPts val="1200"/>
              </a:spcAft>
              <a:buClr>
                <a:srgbClr val="C00000"/>
              </a:buClr>
              <a:buSzPct val="110000"/>
              <a:buFont typeface="Arial" panose="020B0604020202020204" pitchFamily="34" charset="0"/>
              <a:buChar char="•"/>
            </a:pPr>
            <a:r>
              <a:rPr lang="en-US" sz="2400" dirty="0"/>
              <a:t>Client: Interface with outside world</a:t>
            </a:r>
          </a:p>
        </p:txBody>
      </p:sp>
      <p:pic>
        <p:nvPicPr>
          <p:cNvPr id="5" name="Picture 4">
            <a:extLst>
              <a:ext uri="{FF2B5EF4-FFF2-40B4-BE49-F238E27FC236}">
                <a16:creationId xmlns:a16="http://schemas.microsoft.com/office/drawing/2014/main" id="{49946370-B620-4A78-8BAB-BFF4AFDB8586}"/>
              </a:ext>
            </a:extLst>
          </p:cNvPr>
          <p:cNvPicPr>
            <a:picLocks noChangeAspect="1"/>
          </p:cNvPicPr>
          <p:nvPr/>
        </p:nvPicPr>
        <p:blipFill>
          <a:blip r:embed="rId3"/>
          <a:stretch>
            <a:fillRect/>
          </a:stretch>
        </p:blipFill>
        <p:spPr>
          <a:xfrm>
            <a:off x="5175523" y="1243504"/>
            <a:ext cx="7012848" cy="3848414"/>
          </a:xfrm>
          <a:prstGeom prst="rect">
            <a:avLst/>
          </a:prstGeom>
        </p:spPr>
      </p:pic>
      <p:grpSp>
        <p:nvGrpSpPr>
          <p:cNvPr id="10" name="Group 9">
            <a:extLst>
              <a:ext uri="{FF2B5EF4-FFF2-40B4-BE49-F238E27FC236}">
                <a16:creationId xmlns:a16="http://schemas.microsoft.com/office/drawing/2014/main" id="{0371F4AA-A57F-47FB-BA2D-9EEF09552DE5}"/>
              </a:ext>
            </a:extLst>
          </p:cNvPr>
          <p:cNvGrpSpPr/>
          <p:nvPr/>
        </p:nvGrpSpPr>
        <p:grpSpPr>
          <a:xfrm>
            <a:off x="426850" y="4972526"/>
            <a:ext cx="5874628" cy="1214200"/>
            <a:chOff x="446567" y="5611983"/>
            <a:chExt cx="5874628" cy="1214200"/>
          </a:xfrm>
        </p:grpSpPr>
        <p:sp>
          <p:nvSpPr>
            <p:cNvPr id="7" name="TextBox 6">
              <a:extLst>
                <a:ext uri="{FF2B5EF4-FFF2-40B4-BE49-F238E27FC236}">
                  <a16:creationId xmlns:a16="http://schemas.microsoft.com/office/drawing/2014/main" id="{825698B7-4C21-4710-9052-6B7B94AEF3BA}"/>
                </a:ext>
              </a:extLst>
            </p:cNvPr>
            <p:cNvSpPr txBox="1"/>
            <p:nvPr/>
          </p:nvSpPr>
          <p:spPr>
            <a:xfrm>
              <a:off x="446567" y="6179852"/>
              <a:ext cx="3040912" cy="646331"/>
            </a:xfrm>
            <a:prstGeom prst="rect">
              <a:avLst/>
            </a:prstGeom>
            <a:noFill/>
            <a:ln>
              <a:solidFill>
                <a:schemeClr val="accent2">
                  <a:lumMod val="75000"/>
                </a:schemeClr>
              </a:solidFill>
            </a:ln>
          </p:spPr>
          <p:txBody>
            <a:bodyPr wrap="square" rtlCol="0">
              <a:spAutoFit/>
            </a:bodyPr>
            <a:lstStyle/>
            <a:p>
              <a:pPr algn="ctr"/>
              <a:r>
                <a:rPr lang="en-US" b="1" dirty="0">
                  <a:solidFill>
                    <a:schemeClr val="accent2">
                      <a:lumMod val="75000"/>
                    </a:schemeClr>
                  </a:solidFill>
                </a:rPr>
                <a:t>Storage Layer: Hadoop File System (HDFS)</a:t>
              </a:r>
            </a:p>
          </p:txBody>
        </p:sp>
        <p:cxnSp>
          <p:nvCxnSpPr>
            <p:cNvPr id="9" name="Straight Arrow Connector 8">
              <a:extLst>
                <a:ext uri="{FF2B5EF4-FFF2-40B4-BE49-F238E27FC236}">
                  <a16:creationId xmlns:a16="http://schemas.microsoft.com/office/drawing/2014/main" id="{996D810E-5E32-40D2-AEB9-AD5DD0CDD79F}"/>
                </a:ext>
              </a:extLst>
            </p:cNvPr>
            <p:cNvCxnSpPr>
              <a:cxnSpLocks/>
              <a:stCxn id="7" idx="3"/>
            </p:cNvCxnSpPr>
            <p:nvPr/>
          </p:nvCxnSpPr>
          <p:spPr>
            <a:xfrm flipV="1">
              <a:off x="3487479" y="5611983"/>
              <a:ext cx="2833716" cy="891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1598C3E-53FF-4128-A1D6-11A877D69C2A}"/>
              </a:ext>
            </a:extLst>
          </p:cNvPr>
          <p:cNvGrpSpPr/>
          <p:nvPr/>
        </p:nvGrpSpPr>
        <p:grpSpPr>
          <a:xfrm>
            <a:off x="4573687" y="4972526"/>
            <a:ext cx="4130749" cy="1164058"/>
            <a:chOff x="446567" y="5662125"/>
            <a:chExt cx="4130749" cy="1164058"/>
          </a:xfrm>
        </p:grpSpPr>
        <p:sp>
          <p:nvSpPr>
            <p:cNvPr id="12" name="TextBox 11">
              <a:extLst>
                <a:ext uri="{FF2B5EF4-FFF2-40B4-BE49-F238E27FC236}">
                  <a16:creationId xmlns:a16="http://schemas.microsoft.com/office/drawing/2014/main" id="{2C851FD3-91B1-41B4-98BA-4C978CB0E768}"/>
                </a:ext>
              </a:extLst>
            </p:cNvPr>
            <p:cNvSpPr txBox="1"/>
            <p:nvPr/>
          </p:nvSpPr>
          <p:spPr>
            <a:xfrm>
              <a:off x="446567" y="6179852"/>
              <a:ext cx="3040912" cy="646331"/>
            </a:xfrm>
            <a:prstGeom prst="rect">
              <a:avLst/>
            </a:prstGeom>
            <a:noFill/>
            <a:ln>
              <a:solidFill>
                <a:srgbClr val="00B050"/>
              </a:solidFill>
            </a:ln>
          </p:spPr>
          <p:txBody>
            <a:bodyPr wrap="square" rtlCol="0">
              <a:spAutoFit/>
            </a:bodyPr>
            <a:lstStyle/>
            <a:p>
              <a:pPr algn="ctr"/>
              <a:r>
                <a:rPr lang="en-US" b="1" dirty="0">
                  <a:solidFill>
                    <a:srgbClr val="00B050"/>
                  </a:solidFill>
                </a:rPr>
                <a:t>Resource Management Layer: YARN </a:t>
              </a:r>
              <a:r>
                <a:rPr lang="en-US" sz="1200" b="1" dirty="0">
                  <a:solidFill>
                    <a:srgbClr val="00B050"/>
                  </a:solidFill>
                </a:rPr>
                <a:t>(Yet another resource negotiator)</a:t>
              </a:r>
              <a:endParaRPr lang="en-US" b="1" dirty="0">
                <a:solidFill>
                  <a:srgbClr val="00B050"/>
                </a:solidFill>
              </a:endParaRPr>
            </a:p>
          </p:txBody>
        </p:sp>
        <p:cxnSp>
          <p:nvCxnSpPr>
            <p:cNvPr id="13" name="Straight Arrow Connector 12">
              <a:extLst>
                <a:ext uri="{FF2B5EF4-FFF2-40B4-BE49-F238E27FC236}">
                  <a16:creationId xmlns:a16="http://schemas.microsoft.com/office/drawing/2014/main" id="{C3656FF6-39A5-4613-80BE-918E00294E34}"/>
                </a:ext>
              </a:extLst>
            </p:cNvPr>
            <p:cNvCxnSpPr>
              <a:cxnSpLocks/>
              <a:stCxn id="12" idx="3"/>
            </p:cNvCxnSpPr>
            <p:nvPr/>
          </p:nvCxnSpPr>
          <p:spPr>
            <a:xfrm flipV="1">
              <a:off x="3487479" y="5662125"/>
              <a:ext cx="1089837" cy="840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9C011F5-5495-4BE5-AA59-E9661E2DD295}"/>
              </a:ext>
            </a:extLst>
          </p:cNvPr>
          <p:cNvGrpSpPr/>
          <p:nvPr/>
        </p:nvGrpSpPr>
        <p:grpSpPr>
          <a:xfrm>
            <a:off x="8755024" y="4972526"/>
            <a:ext cx="3040912" cy="1164058"/>
            <a:chOff x="446567" y="5662125"/>
            <a:chExt cx="3040912" cy="1164058"/>
          </a:xfrm>
        </p:grpSpPr>
        <p:sp>
          <p:nvSpPr>
            <p:cNvPr id="16" name="TextBox 15">
              <a:extLst>
                <a:ext uri="{FF2B5EF4-FFF2-40B4-BE49-F238E27FC236}">
                  <a16:creationId xmlns:a16="http://schemas.microsoft.com/office/drawing/2014/main" id="{DB9E7817-77B4-41FA-B2B7-AC214F98F8ED}"/>
                </a:ext>
              </a:extLst>
            </p:cNvPr>
            <p:cNvSpPr txBox="1"/>
            <p:nvPr/>
          </p:nvSpPr>
          <p:spPr>
            <a:xfrm>
              <a:off x="446567" y="6179852"/>
              <a:ext cx="3040912" cy="646331"/>
            </a:xfrm>
            <a:prstGeom prst="rect">
              <a:avLst/>
            </a:prstGeom>
            <a:noFill/>
            <a:ln>
              <a:solidFill>
                <a:srgbClr val="C00000"/>
              </a:solidFill>
            </a:ln>
          </p:spPr>
          <p:txBody>
            <a:bodyPr wrap="square" rtlCol="0">
              <a:spAutoFit/>
            </a:bodyPr>
            <a:lstStyle/>
            <a:p>
              <a:pPr algn="ctr"/>
              <a:r>
                <a:rPr lang="en-US" b="1" dirty="0">
                  <a:solidFill>
                    <a:srgbClr val="C00000"/>
                  </a:solidFill>
                </a:rPr>
                <a:t>Resource Management Layer: YARN </a:t>
              </a:r>
              <a:r>
                <a:rPr lang="en-US" sz="1200" b="1" dirty="0">
                  <a:solidFill>
                    <a:srgbClr val="C00000"/>
                  </a:solidFill>
                </a:rPr>
                <a:t>(Yet another resource negotiator)</a:t>
              </a:r>
              <a:endParaRPr lang="en-US" b="1" dirty="0">
                <a:solidFill>
                  <a:srgbClr val="C00000"/>
                </a:solidFill>
              </a:endParaRPr>
            </a:p>
          </p:txBody>
        </p:sp>
        <p:cxnSp>
          <p:nvCxnSpPr>
            <p:cNvPr id="17" name="Straight Arrow Connector 16">
              <a:extLst>
                <a:ext uri="{FF2B5EF4-FFF2-40B4-BE49-F238E27FC236}">
                  <a16:creationId xmlns:a16="http://schemas.microsoft.com/office/drawing/2014/main" id="{52AE5F67-B7EE-471B-BD96-9C843B7EA98D}"/>
                </a:ext>
              </a:extLst>
            </p:cNvPr>
            <p:cNvCxnSpPr>
              <a:cxnSpLocks/>
              <a:stCxn id="16" idx="0"/>
            </p:cNvCxnSpPr>
            <p:nvPr/>
          </p:nvCxnSpPr>
          <p:spPr>
            <a:xfrm flipV="1">
              <a:off x="1967023" y="5662125"/>
              <a:ext cx="736221" cy="517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0278620"/>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Hadoop quick recap</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14</a:t>
            </a:fld>
            <a:endParaRPr lang="en-US" sz="1050"/>
          </a:p>
        </p:txBody>
      </p:sp>
      <p:sp>
        <p:nvSpPr>
          <p:cNvPr id="4" name="Rectangle 3">
            <a:extLst>
              <a:ext uri="{FF2B5EF4-FFF2-40B4-BE49-F238E27FC236}">
                <a16:creationId xmlns:a16="http://schemas.microsoft.com/office/drawing/2014/main" id="{2720DAD5-9CEF-394E-B1F3-331AF157B425}"/>
              </a:ext>
            </a:extLst>
          </p:cNvPr>
          <p:cNvSpPr/>
          <p:nvPr/>
        </p:nvSpPr>
        <p:spPr>
          <a:xfrm>
            <a:off x="86915" y="870707"/>
            <a:ext cx="12105085" cy="5755422"/>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400" dirty="0"/>
              <a:t>HDFS (Hadoop Distributed File System)</a:t>
            </a:r>
          </a:p>
          <a:p>
            <a:pPr marL="914400" lvl="1" indent="-457200">
              <a:spcBef>
                <a:spcPts val="600"/>
              </a:spcBef>
              <a:buClr>
                <a:srgbClr val="C00000"/>
              </a:buClr>
              <a:buSzPct val="110000"/>
              <a:buFont typeface="Arial" panose="020B0604020202020204" pitchFamily="34" charset="0"/>
              <a:buChar char="•"/>
            </a:pPr>
            <a:r>
              <a:rPr lang="en-US" sz="2400" dirty="0"/>
              <a:t>Split blocks across computers</a:t>
            </a:r>
          </a:p>
          <a:p>
            <a:pPr marL="914400" lvl="1" indent="-457200">
              <a:spcBef>
                <a:spcPts val="600"/>
              </a:spcBef>
              <a:buClr>
                <a:srgbClr val="C00000"/>
              </a:buClr>
              <a:buSzPct val="110000"/>
              <a:buFont typeface="Arial" panose="020B0604020202020204" pitchFamily="34" charset="0"/>
              <a:buChar char="•"/>
            </a:pPr>
            <a:r>
              <a:rPr lang="en-US" sz="2400" dirty="0"/>
              <a:t>Typically </a:t>
            </a:r>
            <a:r>
              <a:rPr lang="en-US" sz="2400" i="1" dirty="0"/>
              <a:t>write once read multiple times </a:t>
            </a:r>
            <a:r>
              <a:rPr lang="en-US" sz="2400" dirty="0"/>
              <a:t>efficiency</a:t>
            </a:r>
          </a:p>
          <a:p>
            <a:pPr marL="914400" lvl="1" indent="-457200">
              <a:spcBef>
                <a:spcPts val="600"/>
              </a:spcBef>
              <a:buClr>
                <a:srgbClr val="C00000"/>
              </a:buClr>
              <a:buSzPct val="110000"/>
              <a:buFont typeface="Arial" panose="020B0604020202020204" pitchFamily="34" charset="0"/>
              <a:buChar char="•"/>
            </a:pPr>
            <a:r>
              <a:rPr lang="en-US" sz="2400" dirty="0"/>
              <a:t>Data replicated for resiliency</a:t>
            </a:r>
          </a:p>
          <a:p>
            <a:pPr marL="914400" lvl="1" indent="-457200">
              <a:spcBef>
                <a:spcPts val="600"/>
              </a:spcBef>
              <a:buClr>
                <a:srgbClr val="C00000"/>
              </a:buClr>
              <a:buSzPct val="110000"/>
              <a:buFont typeface="Arial" panose="020B0604020202020204" pitchFamily="34" charset="0"/>
              <a:buChar char="•"/>
            </a:pPr>
            <a:r>
              <a:rPr lang="en-US" sz="2400" dirty="0" err="1"/>
              <a:t>NameNode</a:t>
            </a:r>
            <a:r>
              <a:rPr lang="en-US" sz="2400" dirty="0"/>
              <a:t> (metadata) and </a:t>
            </a:r>
            <a:r>
              <a:rPr lang="en-US" sz="2400" dirty="0" err="1"/>
              <a:t>DataNodes</a:t>
            </a:r>
            <a:r>
              <a:rPr lang="en-US" sz="2400" dirty="0"/>
              <a:t> (racks of 40-50 nodes connected to 1 network node)</a:t>
            </a:r>
          </a:p>
          <a:p>
            <a:pPr marL="457200" indent="-457200">
              <a:spcBef>
                <a:spcPts val="600"/>
              </a:spcBef>
              <a:spcAft>
                <a:spcPts val="1200"/>
              </a:spcAft>
              <a:buClr>
                <a:srgbClr val="C00000"/>
              </a:buClr>
              <a:buSzPct val="110000"/>
              <a:buFont typeface="Arial" panose="020B0604020202020204" pitchFamily="34" charset="0"/>
              <a:buChar char="•"/>
            </a:pPr>
            <a:r>
              <a:rPr lang="en-US" sz="2400" dirty="0"/>
              <a:t>YARN resource management software layer</a:t>
            </a:r>
          </a:p>
          <a:p>
            <a:pPr marL="914400" lvl="1" indent="-457200">
              <a:spcBef>
                <a:spcPts val="600"/>
              </a:spcBef>
              <a:buClr>
                <a:srgbClr val="C00000"/>
              </a:buClr>
              <a:buSzPct val="110000"/>
              <a:buFont typeface="Arial" panose="020B0604020202020204" pitchFamily="34" charset="0"/>
              <a:buChar char="•"/>
            </a:pPr>
            <a:r>
              <a:rPr lang="en-US" sz="2400" dirty="0"/>
              <a:t>monitors the usage of CPU, memory, and disk space</a:t>
            </a:r>
          </a:p>
          <a:p>
            <a:pPr marL="914400" lvl="1" indent="-457200">
              <a:spcBef>
                <a:spcPts val="600"/>
              </a:spcBef>
              <a:buClr>
                <a:srgbClr val="C00000"/>
              </a:buClr>
              <a:buSzPct val="110000"/>
              <a:buFont typeface="Arial" panose="020B0604020202020204" pitchFamily="34" charset="0"/>
              <a:buChar char="•"/>
            </a:pPr>
            <a:r>
              <a:rPr lang="en-US" sz="2400" dirty="0"/>
              <a:t>allocates resources to running applications</a:t>
            </a:r>
          </a:p>
          <a:p>
            <a:pPr marL="914400" lvl="1" indent="-457200">
              <a:spcBef>
                <a:spcPts val="600"/>
              </a:spcBef>
              <a:buClr>
                <a:srgbClr val="C00000"/>
              </a:buClr>
              <a:buSzPct val="110000"/>
              <a:buFont typeface="Arial" panose="020B0604020202020204" pitchFamily="34" charset="0"/>
              <a:buChar char="•"/>
            </a:pPr>
            <a:r>
              <a:rPr lang="en-US" sz="2400" dirty="0"/>
              <a:t>schedules jobs based on the application requirements</a:t>
            </a:r>
          </a:p>
          <a:p>
            <a:pPr marL="457200" indent="-457200">
              <a:spcBef>
                <a:spcPts val="600"/>
              </a:spcBef>
              <a:spcAft>
                <a:spcPts val="1200"/>
              </a:spcAft>
              <a:buClr>
                <a:srgbClr val="C00000"/>
              </a:buClr>
              <a:buSzPct val="110000"/>
              <a:buFont typeface="Arial" panose="020B0604020202020204" pitchFamily="34" charset="0"/>
              <a:buChar char="•"/>
            </a:pPr>
            <a:r>
              <a:rPr lang="en-US" sz="2400" dirty="0"/>
              <a:t>Processing Layer (MapReduce)</a:t>
            </a:r>
          </a:p>
          <a:p>
            <a:pPr marL="914400" lvl="1" indent="-457200">
              <a:spcBef>
                <a:spcPts val="600"/>
              </a:spcBef>
              <a:spcAft>
                <a:spcPts val="1200"/>
              </a:spcAft>
              <a:buClr>
                <a:srgbClr val="C00000"/>
              </a:buClr>
              <a:buSzPct val="110000"/>
              <a:buFont typeface="Arial" panose="020B0604020202020204" pitchFamily="34" charset="0"/>
              <a:buChar char="•"/>
            </a:pPr>
            <a:r>
              <a:rPr lang="en-US" sz="2400" dirty="0"/>
              <a:t>Two phases, first of map, and second of reduce</a:t>
            </a:r>
          </a:p>
        </p:txBody>
      </p:sp>
      <p:pic>
        <p:nvPicPr>
          <p:cNvPr id="5" name="Picture 4">
            <a:extLst>
              <a:ext uri="{FF2B5EF4-FFF2-40B4-BE49-F238E27FC236}">
                <a16:creationId xmlns:a16="http://schemas.microsoft.com/office/drawing/2014/main" id="{49946370-B620-4A78-8BAB-BFF4AFDB8586}"/>
              </a:ext>
            </a:extLst>
          </p:cNvPr>
          <p:cNvPicPr>
            <a:picLocks noChangeAspect="1"/>
          </p:cNvPicPr>
          <p:nvPr/>
        </p:nvPicPr>
        <p:blipFill>
          <a:blip r:embed="rId3"/>
          <a:stretch>
            <a:fillRect/>
          </a:stretch>
        </p:blipFill>
        <p:spPr>
          <a:xfrm>
            <a:off x="7320932" y="30794"/>
            <a:ext cx="4871067" cy="2673077"/>
          </a:xfrm>
          <a:prstGeom prst="rect">
            <a:avLst/>
          </a:prstGeom>
        </p:spPr>
      </p:pic>
    </p:spTree>
    <p:extLst>
      <p:ext uri="{BB962C8B-B14F-4D97-AF65-F5344CB8AC3E}">
        <p14:creationId xmlns:p14="http://schemas.microsoft.com/office/powerpoint/2010/main" val="2174900919"/>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6395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MapReduce Issues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15</a:t>
            </a:fld>
            <a:endParaRPr lang="en-US" sz="1050"/>
          </a:p>
        </p:txBody>
      </p:sp>
      <p:sp>
        <p:nvSpPr>
          <p:cNvPr id="4" name="Rectangle 3">
            <a:extLst>
              <a:ext uri="{FF2B5EF4-FFF2-40B4-BE49-F238E27FC236}">
                <a16:creationId xmlns:a16="http://schemas.microsoft.com/office/drawing/2014/main" id="{2720DAD5-9CEF-394E-B1F3-331AF157B425}"/>
              </a:ext>
            </a:extLst>
          </p:cNvPr>
          <p:cNvSpPr/>
          <p:nvPr/>
        </p:nvSpPr>
        <p:spPr>
          <a:xfrm>
            <a:off x="283779" y="1631558"/>
            <a:ext cx="11624440" cy="4231928"/>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All data processing tasks need to be decomposed into Map and Reduce steps</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“Acyclic Data Flow” from Disk to Disk (HDFS)</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Read and write to disk before and after Map and Reduce, making it inefficient for iterative tasks such as the ones required for Machine Learning algorithms</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Efficient for streaming data, but less efficient for interactivity and batch processing</a:t>
            </a:r>
          </a:p>
        </p:txBody>
      </p:sp>
    </p:spTree>
    <p:extLst>
      <p:ext uri="{BB962C8B-B14F-4D97-AF65-F5344CB8AC3E}">
        <p14:creationId xmlns:p14="http://schemas.microsoft.com/office/powerpoint/2010/main" val="2168135693"/>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772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Hadoop limitations</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16</a:t>
            </a:fld>
            <a:endParaRPr lang="en-US" sz="1050"/>
          </a:p>
        </p:txBody>
      </p:sp>
      <p:sp>
        <p:nvSpPr>
          <p:cNvPr id="7" name="Rectangle 6">
            <a:extLst>
              <a:ext uri="{FF2B5EF4-FFF2-40B4-BE49-F238E27FC236}">
                <a16:creationId xmlns:a16="http://schemas.microsoft.com/office/drawing/2014/main" id="{10EF5D86-1428-4433-88A6-FECD34BFA47C}"/>
              </a:ext>
            </a:extLst>
          </p:cNvPr>
          <p:cNvSpPr/>
          <p:nvPr/>
        </p:nvSpPr>
        <p:spPr>
          <a:xfrm>
            <a:off x="283779" y="1360427"/>
            <a:ext cx="11624440" cy="5324535"/>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Hadoop alone has many limitations</a:t>
            </a:r>
          </a:p>
          <a:p>
            <a:pPr marL="914400" lvl="1" indent="-457200">
              <a:spcBef>
                <a:spcPts val="600"/>
              </a:spcBef>
              <a:spcAft>
                <a:spcPts val="1200"/>
              </a:spcAft>
              <a:buClr>
                <a:srgbClr val="C00000"/>
              </a:buClr>
              <a:buSzPct val="110000"/>
              <a:buFont typeface="Arial" panose="020B0604020202020204" pitchFamily="34" charset="0"/>
              <a:buChar char="•"/>
            </a:pPr>
            <a:r>
              <a:rPr lang="en-US" sz="2800" b="1" dirty="0"/>
              <a:t>Small file problem: </a:t>
            </a:r>
            <a:r>
              <a:rPr lang="en-US" sz="2800" dirty="0"/>
              <a:t>Hadoop was created to deal with huge datasets. For every data unit, the </a:t>
            </a:r>
            <a:r>
              <a:rPr lang="en-US" sz="2800" dirty="0" err="1"/>
              <a:t>NameNode</a:t>
            </a:r>
            <a:r>
              <a:rPr lang="en-US" sz="2800" dirty="0"/>
              <a:t> stores metadata with names, access rights, locations, etc. Millions of small files will evidently occupy too much memory in the Master Nodes and slow down the processing</a:t>
            </a:r>
          </a:p>
          <a:p>
            <a:pPr marL="914400" lvl="1" indent="-457200">
              <a:spcBef>
                <a:spcPts val="600"/>
              </a:spcBef>
              <a:spcAft>
                <a:spcPts val="1200"/>
              </a:spcAft>
              <a:buClr>
                <a:srgbClr val="C00000"/>
              </a:buClr>
              <a:buSzPct val="110000"/>
              <a:buFont typeface="Arial" panose="020B0604020202020204" pitchFamily="34" charset="0"/>
              <a:buChar char="•"/>
            </a:pPr>
            <a:r>
              <a:rPr lang="en-US" sz="2800" b="1" dirty="0"/>
              <a:t>High data access latency: </a:t>
            </a:r>
            <a:r>
              <a:rPr lang="en-US" sz="2800" dirty="0"/>
              <a:t>high throughput in large data batches, but the expense of latency</a:t>
            </a:r>
          </a:p>
          <a:p>
            <a:pPr marL="914400" lvl="1" indent="-457200">
              <a:spcBef>
                <a:spcPts val="600"/>
              </a:spcBef>
              <a:spcAft>
                <a:spcPts val="1200"/>
              </a:spcAft>
              <a:buClr>
                <a:srgbClr val="C00000"/>
              </a:buClr>
              <a:buSzPct val="110000"/>
              <a:buFont typeface="Arial" panose="020B0604020202020204" pitchFamily="34" charset="0"/>
              <a:buChar char="•"/>
            </a:pPr>
            <a:r>
              <a:rPr lang="en-US" sz="2800" b="1" dirty="0"/>
              <a:t>Real-time Data Access: </a:t>
            </a:r>
            <a:r>
              <a:rPr lang="en-US" sz="2800" dirty="0"/>
              <a:t>Unsuitable for nearly real-time data access</a:t>
            </a:r>
          </a:p>
          <a:p>
            <a:pPr marL="914400" lvl="1" indent="-457200">
              <a:spcBef>
                <a:spcPts val="600"/>
              </a:spcBef>
              <a:spcAft>
                <a:spcPts val="1200"/>
              </a:spcAft>
              <a:buClr>
                <a:srgbClr val="C00000"/>
              </a:buClr>
              <a:buSzPct val="110000"/>
              <a:buFont typeface="Arial" panose="020B0604020202020204" pitchFamily="34" charset="0"/>
              <a:buChar char="•"/>
            </a:pPr>
            <a:r>
              <a:rPr lang="en-US" sz="2800" b="1" dirty="0">
                <a:latin typeface="Arial" panose="020B0604020202020204" pitchFamily="34" charset="0"/>
                <a:cs typeface="Arial" panose="020B0604020202020204" pitchFamily="34" charset="0"/>
              </a:rPr>
              <a:t>Complex programming environment: </a:t>
            </a:r>
            <a:r>
              <a:rPr lang="en-US" sz="2800" dirty="0">
                <a:latin typeface="Arial" panose="020B0604020202020204" pitchFamily="34" charset="0"/>
                <a:cs typeface="Arial" panose="020B0604020202020204" pitchFamily="34" charset="0"/>
              </a:rPr>
              <a:t>Java and Java APIs knowledge</a:t>
            </a:r>
          </a:p>
        </p:txBody>
      </p:sp>
    </p:spTree>
    <p:extLst>
      <p:ext uri="{BB962C8B-B14F-4D97-AF65-F5344CB8AC3E}">
        <p14:creationId xmlns:p14="http://schemas.microsoft.com/office/powerpoint/2010/main" val="2251170607"/>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Apache Hadoop Ecosystem</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17</a:t>
            </a:fld>
            <a:endParaRPr lang="en-US" sz="1050"/>
          </a:p>
        </p:txBody>
      </p:sp>
      <p:pic>
        <p:nvPicPr>
          <p:cNvPr id="7" name="Picture 6">
            <a:extLst>
              <a:ext uri="{FF2B5EF4-FFF2-40B4-BE49-F238E27FC236}">
                <a16:creationId xmlns:a16="http://schemas.microsoft.com/office/drawing/2014/main" id="{88643A50-9640-4CAA-967C-485F4FD608BA}"/>
              </a:ext>
            </a:extLst>
          </p:cNvPr>
          <p:cNvPicPr>
            <a:picLocks noChangeAspect="1"/>
          </p:cNvPicPr>
          <p:nvPr/>
        </p:nvPicPr>
        <p:blipFill>
          <a:blip r:embed="rId3"/>
          <a:stretch>
            <a:fillRect/>
          </a:stretch>
        </p:blipFill>
        <p:spPr>
          <a:xfrm>
            <a:off x="6422064" y="1601095"/>
            <a:ext cx="5632275" cy="4901923"/>
          </a:xfrm>
          <a:prstGeom prst="rect">
            <a:avLst/>
          </a:prstGeom>
        </p:spPr>
      </p:pic>
      <p:sp>
        <p:nvSpPr>
          <p:cNvPr id="9" name="TextBox 8">
            <a:extLst>
              <a:ext uri="{FF2B5EF4-FFF2-40B4-BE49-F238E27FC236}">
                <a16:creationId xmlns:a16="http://schemas.microsoft.com/office/drawing/2014/main" id="{9E5E112F-801C-4861-9068-68586262D6E5}"/>
              </a:ext>
            </a:extLst>
          </p:cNvPr>
          <p:cNvSpPr txBox="1"/>
          <p:nvPr/>
        </p:nvSpPr>
        <p:spPr>
          <a:xfrm>
            <a:off x="365" y="866852"/>
            <a:ext cx="12191634" cy="646331"/>
          </a:xfrm>
          <a:prstGeom prst="rect">
            <a:avLst/>
          </a:prstGeom>
          <a:noFill/>
        </p:spPr>
        <p:txBody>
          <a:bodyPr wrap="square">
            <a:spAutoFit/>
          </a:bodyPr>
          <a:lstStyle/>
          <a:p>
            <a:pPr algn="ctr"/>
            <a:r>
              <a:rPr lang="en-US" dirty="0"/>
              <a:t>These pitfalls along with the need to cover an end-to-end Big Data workflow prompted the emergence of various compatible additional services, together, </a:t>
            </a:r>
            <a:r>
              <a:rPr lang="en-US" i="1" dirty="0">
                <a:highlight>
                  <a:srgbClr val="00FFFF"/>
                </a:highlight>
              </a:rPr>
              <a:t>Hadoop ecosystem </a:t>
            </a:r>
            <a:r>
              <a:rPr lang="en-US" i="1" dirty="0"/>
              <a:t>— a </a:t>
            </a:r>
            <a:r>
              <a:rPr lang="en-US" dirty="0"/>
              <a:t>suite of tools supplementing the framework and addressing its limitations.</a:t>
            </a:r>
          </a:p>
        </p:txBody>
      </p:sp>
      <p:sp>
        <p:nvSpPr>
          <p:cNvPr id="10" name="Speech Bubble: Oval 9">
            <a:extLst>
              <a:ext uri="{FF2B5EF4-FFF2-40B4-BE49-F238E27FC236}">
                <a16:creationId xmlns:a16="http://schemas.microsoft.com/office/drawing/2014/main" id="{22F97301-1BE4-4406-B579-E1EBC9C93271}"/>
              </a:ext>
            </a:extLst>
          </p:cNvPr>
          <p:cNvSpPr/>
          <p:nvPr/>
        </p:nvSpPr>
        <p:spPr>
          <a:xfrm>
            <a:off x="0" y="5379585"/>
            <a:ext cx="3551274" cy="1488558"/>
          </a:xfrm>
          <a:prstGeom prst="wedgeEllipseCallout">
            <a:avLst>
              <a:gd name="adj1" fmla="val 135668"/>
              <a:gd name="adj2" fmla="val -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Hbase</a:t>
            </a:r>
            <a:r>
              <a:rPr lang="en-US" dirty="0"/>
              <a:t>: NoSQL </a:t>
            </a:r>
            <a:r>
              <a:rPr lang="en-US" dirty="0" err="1"/>
              <a:t>db</a:t>
            </a:r>
            <a:r>
              <a:rPr lang="en-US" dirty="0"/>
              <a:t> on top of HDFS. “In-Memory” processing enables quick real time access</a:t>
            </a:r>
          </a:p>
        </p:txBody>
      </p:sp>
      <p:sp>
        <p:nvSpPr>
          <p:cNvPr id="11" name="Speech Bubble: Oval 10">
            <a:extLst>
              <a:ext uri="{FF2B5EF4-FFF2-40B4-BE49-F238E27FC236}">
                <a16:creationId xmlns:a16="http://schemas.microsoft.com/office/drawing/2014/main" id="{96FA48D9-01BB-44F4-8348-D675D8791583}"/>
              </a:ext>
            </a:extLst>
          </p:cNvPr>
          <p:cNvSpPr/>
          <p:nvPr/>
        </p:nvSpPr>
        <p:spPr>
          <a:xfrm>
            <a:off x="2544725" y="4214038"/>
            <a:ext cx="3551274" cy="1488558"/>
          </a:xfrm>
          <a:prstGeom prst="wedgeEllipseCallout">
            <a:avLst>
              <a:gd name="adj1" fmla="val 65010"/>
              <a:gd name="adj2" fmla="val 3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Apache PHOENIX, Pig </a:t>
            </a:r>
            <a:r>
              <a:rPr lang="en-US" dirty="0" err="1"/>
              <a:t>etc</a:t>
            </a:r>
            <a:r>
              <a:rPr lang="en-US" dirty="0"/>
              <a:t> help with SQL queries into HBASE commands</a:t>
            </a:r>
          </a:p>
        </p:txBody>
      </p:sp>
      <p:sp>
        <p:nvSpPr>
          <p:cNvPr id="12" name="Speech Bubble: Oval 11">
            <a:extLst>
              <a:ext uri="{FF2B5EF4-FFF2-40B4-BE49-F238E27FC236}">
                <a16:creationId xmlns:a16="http://schemas.microsoft.com/office/drawing/2014/main" id="{55FA9C2F-AEFC-429A-A5FC-3576E143F33B}"/>
              </a:ext>
            </a:extLst>
          </p:cNvPr>
          <p:cNvSpPr/>
          <p:nvPr/>
        </p:nvSpPr>
        <p:spPr>
          <a:xfrm>
            <a:off x="0" y="2955852"/>
            <a:ext cx="5071730" cy="1258186"/>
          </a:xfrm>
          <a:prstGeom prst="wedgeEllipseCallout">
            <a:avLst>
              <a:gd name="adj1" fmla="val 80921"/>
              <a:gd name="adj2" fmla="val -1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Sqoop for data transfer between RDBMs and Hadoop; Oozie for scheduling jobs; Flume for help on log data analysis</a:t>
            </a:r>
          </a:p>
        </p:txBody>
      </p:sp>
      <p:sp>
        <p:nvSpPr>
          <p:cNvPr id="13" name="TextBox 12">
            <a:extLst>
              <a:ext uri="{FF2B5EF4-FFF2-40B4-BE49-F238E27FC236}">
                <a16:creationId xmlns:a16="http://schemas.microsoft.com/office/drawing/2014/main" id="{259CE810-9876-4655-BEC1-95FE88AAC9CF}"/>
              </a:ext>
            </a:extLst>
          </p:cNvPr>
          <p:cNvSpPr txBox="1"/>
          <p:nvPr/>
        </p:nvSpPr>
        <p:spPr>
          <a:xfrm>
            <a:off x="-25370" y="1657297"/>
            <a:ext cx="6284402" cy="1200329"/>
          </a:xfrm>
          <a:prstGeom prst="rect">
            <a:avLst/>
          </a:prstGeom>
          <a:noFill/>
          <a:ln w="38100">
            <a:solidFill>
              <a:srgbClr val="00CCFF"/>
            </a:solidFill>
            <a:prstDash val="sysDot"/>
          </a:ln>
        </p:spPr>
        <p:txBody>
          <a:bodyPr wrap="square" rtlCol="0">
            <a:spAutoFit/>
          </a:bodyPr>
          <a:lstStyle/>
          <a:p>
            <a:pPr algn="ctr"/>
            <a:r>
              <a:rPr lang="en-US" sz="2400" b="1" dirty="0"/>
              <a:t>Apache Spark, </a:t>
            </a:r>
            <a:r>
              <a:rPr lang="en-US" sz="2400" dirty="0"/>
              <a:t>the</a:t>
            </a:r>
            <a:r>
              <a:rPr lang="en-US" sz="2400" b="1" dirty="0"/>
              <a:t> </a:t>
            </a:r>
            <a:r>
              <a:rPr lang="en-US" sz="2400" dirty="0"/>
              <a:t>big star of the Big Data world was born from the need to </a:t>
            </a:r>
            <a:r>
              <a:rPr lang="en-US" sz="2400" dirty="0">
                <a:highlight>
                  <a:srgbClr val="00FFFF"/>
                </a:highlight>
              </a:rPr>
              <a:t>process data much faster than MapReduce.</a:t>
            </a:r>
          </a:p>
        </p:txBody>
      </p:sp>
      <p:sp>
        <p:nvSpPr>
          <p:cNvPr id="14" name="Rectangle 13">
            <a:extLst>
              <a:ext uri="{FF2B5EF4-FFF2-40B4-BE49-F238E27FC236}">
                <a16:creationId xmlns:a16="http://schemas.microsoft.com/office/drawing/2014/main" id="{24D4CBC2-B1EB-4187-A5D7-3A914A6BF500}"/>
              </a:ext>
            </a:extLst>
          </p:cNvPr>
          <p:cNvSpPr/>
          <p:nvPr/>
        </p:nvSpPr>
        <p:spPr>
          <a:xfrm>
            <a:off x="0" y="2955851"/>
            <a:ext cx="6422064" cy="3912291"/>
          </a:xfrm>
          <a:prstGeom prst="rect">
            <a:avLst/>
          </a:prstGeom>
          <a:solidFill>
            <a:schemeClr val="bg1">
              <a:lumMod val="85000"/>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208083"/>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SQL → MapReduce → Spark</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7060689"/>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Apache Spark</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19</a:t>
            </a:fld>
            <a:endParaRPr lang="en-US" sz="1050"/>
          </a:p>
        </p:txBody>
      </p:sp>
      <p:sp>
        <p:nvSpPr>
          <p:cNvPr id="4" name="Rectangle 3">
            <a:extLst>
              <a:ext uri="{FF2B5EF4-FFF2-40B4-BE49-F238E27FC236}">
                <a16:creationId xmlns:a16="http://schemas.microsoft.com/office/drawing/2014/main" id="{DA4CC1AD-E37E-DD46-9125-A39CF32D9585}"/>
              </a:ext>
            </a:extLst>
          </p:cNvPr>
          <p:cNvSpPr/>
          <p:nvPr/>
        </p:nvSpPr>
        <p:spPr>
          <a:xfrm>
            <a:off x="283779" y="920326"/>
            <a:ext cx="11624440" cy="1384995"/>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Apache Spark supports </a:t>
            </a:r>
            <a:r>
              <a:rPr lang="en-US" sz="2800" dirty="0"/>
              <a:t>data analysis, machine learning, graphs, streaming data, etc. It can read/write from a range of data types and allows development in multiple languages.</a:t>
            </a:r>
            <a:endParaRPr lang="en-US" sz="2800" dirty="0">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6627FF9D-B5B9-BB34-F75E-513024E44108}"/>
              </a:ext>
            </a:extLst>
          </p:cNvPr>
          <p:cNvGrpSpPr/>
          <p:nvPr/>
        </p:nvGrpSpPr>
        <p:grpSpPr>
          <a:xfrm>
            <a:off x="1865212" y="2492069"/>
            <a:ext cx="8345588" cy="3810081"/>
            <a:chOff x="1865212" y="2492069"/>
            <a:chExt cx="8345588" cy="3810081"/>
          </a:xfrm>
        </p:grpSpPr>
        <p:sp>
          <p:nvSpPr>
            <p:cNvPr id="3" name="Rectangle 2">
              <a:extLst>
                <a:ext uri="{FF2B5EF4-FFF2-40B4-BE49-F238E27FC236}">
                  <a16:creationId xmlns:a16="http://schemas.microsoft.com/office/drawing/2014/main" id="{77263138-0C9A-CC96-C495-6043AF1320F7}"/>
                </a:ext>
              </a:extLst>
            </p:cNvPr>
            <p:cNvSpPr/>
            <p:nvPr/>
          </p:nvSpPr>
          <p:spPr>
            <a:xfrm>
              <a:off x="3222369" y="4618507"/>
              <a:ext cx="5580450" cy="404119"/>
            </a:xfrm>
            <a:prstGeom prst="rect">
              <a:avLst/>
            </a:prstGeom>
            <a:solidFill>
              <a:schemeClr val="accent1">
                <a:lumMod val="75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Spark Core/RDDs</a:t>
              </a:r>
            </a:p>
          </p:txBody>
        </p:sp>
        <p:sp>
          <p:nvSpPr>
            <p:cNvPr id="5" name="Rectangle 4">
              <a:extLst>
                <a:ext uri="{FF2B5EF4-FFF2-40B4-BE49-F238E27FC236}">
                  <a16:creationId xmlns:a16="http://schemas.microsoft.com/office/drawing/2014/main" id="{61A096F6-06B0-AD3C-BE0C-A3E668A01DB3}"/>
                </a:ext>
              </a:extLst>
            </p:cNvPr>
            <p:cNvSpPr/>
            <p:nvPr/>
          </p:nvSpPr>
          <p:spPr>
            <a:xfrm>
              <a:off x="5151292" y="3848756"/>
              <a:ext cx="1414356" cy="769751"/>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Spark Streaming</a:t>
              </a:r>
            </a:p>
          </p:txBody>
        </p:sp>
        <p:sp>
          <p:nvSpPr>
            <p:cNvPr id="7" name="Rectangle 6">
              <a:extLst>
                <a:ext uri="{FF2B5EF4-FFF2-40B4-BE49-F238E27FC236}">
                  <a16:creationId xmlns:a16="http://schemas.microsoft.com/office/drawing/2014/main" id="{0F1B71C5-DB48-36FD-A666-55A366CD1183}"/>
                </a:ext>
              </a:extLst>
            </p:cNvPr>
            <p:cNvSpPr/>
            <p:nvPr/>
          </p:nvSpPr>
          <p:spPr>
            <a:xfrm>
              <a:off x="6565648" y="3848756"/>
              <a:ext cx="1135333" cy="769751"/>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MLlib</a:t>
              </a:r>
              <a:endParaRPr lang="en-US" dirty="0">
                <a:solidFill>
                  <a:schemeClr val="tx1"/>
                </a:solidFill>
              </a:endParaRPr>
            </a:p>
          </p:txBody>
        </p:sp>
        <p:sp>
          <p:nvSpPr>
            <p:cNvPr id="8" name="Rectangle 7">
              <a:extLst>
                <a:ext uri="{FF2B5EF4-FFF2-40B4-BE49-F238E27FC236}">
                  <a16:creationId xmlns:a16="http://schemas.microsoft.com/office/drawing/2014/main" id="{829446C0-B527-B4A0-431E-0BFA6A17D30D}"/>
                </a:ext>
              </a:extLst>
            </p:cNvPr>
            <p:cNvSpPr/>
            <p:nvPr/>
          </p:nvSpPr>
          <p:spPr>
            <a:xfrm>
              <a:off x="7700981" y="3848756"/>
              <a:ext cx="1101838" cy="76975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GraphX</a:t>
              </a:r>
              <a:endParaRPr lang="en-US" dirty="0">
                <a:solidFill>
                  <a:schemeClr val="tx1"/>
                </a:solidFill>
              </a:endParaRPr>
            </a:p>
          </p:txBody>
        </p:sp>
        <p:sp>
          <p:nvSpPr>
            <p:cNvPr id="9" name="Rectangle 8">
              <a:extLst>
                <a:ext uri="{FF2B5EF4-FFF2-40B4-BE49-F238E27FC236}">
                  <a16:creationId xmlns:a16="http://schemas.microsoft.com/office/drawing/2014/main" id="{BAA369D9-5FE9-A6B3-DE87-510EC88E0CF6}"/>
                </a:ext>
              </a:extLst>
            </p:cNvPr>
            <p:cNvSpPr/>
            <p:nvPr/>
          </p:nvSpPr>
          <p:spPr>
            <a:xfrm>
              <a:off x="6565647" y="3367661"/>
              <a:ext cx="2237172" cy="461851"/>
            </a:xfrm>
            <a:prstGeom prst="rect">
              <a:avLst/>
            </a:prstGeom>
            <a:solidFill>
              <a:srgbClr val="66FFCC"/>
            </a:solidFill>
            <a:ln>
              <a:solidFill>
                <a:srgbClr val="66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ML Pipelines</a:t>
              </a:r>
            </a:p>
          </p:txBody>
        </p:sp>
        <p:sp>
          <p:nvSpPr>
            <p:cNvPr id="10" name="Rectangle 9">
              <a:extLst>
                <a:ext uri="{FF2B5EF4-FFF2-40B4-BE49-F238E27FC236}">
                  <a16:creationId xmlns:a16="http://schemas.microsoft.com/office/drawing/2014/main" id="{487FBB58-A09D-530C-C9C1-247436063655}"/>
                </a:ext>
              </a:extLst>
            </p:cNvPr>
            <p:cNvSpPr/>
            <p:nvPr/>
          </p:nvSpPr>
          <p:spPr>
            <a:xfrm>
              <a:off x="3222369" y="3848756"/>
              <a:ext cx="1928924" cy="769751"/>
            </a:xfrm>
            <a:prstGeom prst="rect">
              <a:avLst/>
            </a:prstGeom>
            <a:solidFill>
              <a:srgbClr val="CCCCCC"/>
            </a:solidFill>
            <a:ln>
              <a:solidFill>
                <a:srgbClr val="CCCC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Spark SQL</a:t>
              </a:r>
            </a:p>
          </p:txBody>
        </p:sp>
        <p:sp>
          <p:nvSpPr>
            <p:cNvPr id="11" name="Rectangle 10">
              <a:extLst>
                <a:ext uri="{FF2B5EF4-FFF2-40B4-BE49-F238E27FC236}">
                  <a16:creationId xmlns:a16="http://schemas.microsoft.com/office/drawing/2014/main" id="{A330DDC3-24BE-9659-4DFE-C6E7DC6CB601}"/>
                </a:ext>
              </a:extLst>
            </p:cNvPr>
            <p:cNvSpPr/>
            <p:nvPr/>
          </p:nvSpPr>
          <p:spPr>
            <a:xfrm>
              <a:off x="3222369" y="3377283"/>
              <a:ext cx="1919302" cy="442607"/>
            </a:xfrm>
            <a:prstGeom prst="rect">
              <a:avLst/>
            </a:prstGeom>
            <a:solidFill>
              <a:srgbClr val="66FFCC"/>
            </a:solidFill>
            <a:ln>
              <a:solidFill>
                <a:srgbClr val="66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DataFrames</a:t>
              </a:r>
              <a:endParaRPr lang="en-US" dirty="0">
                <a:solidFill>
                  <a:schemeClr val="tx1"/>
                </a:solidFill>
              </a:endParaRPr>
            </a:p>
          </p:txBody>
        </p:sp>
        <p:sp>
          <p:nvSpPr>
            <p:cNvPr id="12" name="TextBox 11">
              <a:extLst>
                <a:ext uri="{FF2B5EF4-FFF2-40B4-BE49-F238E27FC236}">
                  <a16:creationId xmlns:a16="http://schemas.microsoft.com/office/drawing/2014/main" id="{FF95F7CB-46B8-1B40-5E33-E737F9733E4C}"/>
                </a:ext>
              </a:extLst>
            </p:cNvPr>
            <p:cNvSpPr txBox="1"/>
            <p:nvPr/>
          </p:nvSpPr>
          <p:spPr>
            <a:xfrm>
              <a:off x="5151292" y="5184347"/>
              <a:ext cx="1933914" cy="369332"/>
            </a:xfrm>
            <a:prstGeom prst="rect">
              <a:avLst/>
            </a:prstGeom>
            <a:noFill/>
          </p:spPr>
          <p:txBody>
            <a:bodyPr wrap="square" rtlCol="0">
              <a:spAutoFit/>
            </a:bodyPr>
            <a:lstStyle/>
            <a:p>
              <a:r>
                <a:rPr lang="en-US" dirty="0"/>
                <a:t>Data Sources</a:t>
              </a:r>
            </a:p>
          </p:txBody>
        </p:sp>
        <p:sp>
          <p:nvSpPr>
            <p:cNvPr id="13" name="Rectangle 12">
              <a:extLst>
                <a:ext uri="{FF2B5EF4-FFF2-40B4-BE49-F238E27FC236}">
                  <a16:creationId xmlns:a16="http://schemas.microsoft.com/office/drawing/2014/main" id="{A3D3E312-D528-647E-C1AF-A3B558A5FC11}"/>
                </a:ext>
              </a:extLst>
            </p:cNvPr>
            <p:cNvSpPr/>
            <p:nvPr/>
          </p:nvSpPr>
          <p:spPr>
            <a:xfrm>
              <a:off x="4275740" y="2492069"/>
              <a:ext cx="3252055" cy="49071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solidFill>
                    <a:schemeClr val="tx1"/>
                  </a:solidFill>
                </a:rPr>
                <a:t>Scala</a:t>
              </a:r>
              <a:r>
                <a:rPr lang="en-US" dirty="0">
                  <a:solidFill>
                    <a:schemeClr val="tx1"/>
                  </a:solidFill>
                </a:rPr>
                <a:t>, Java, Python, R, SQL</a:t>
              </a:r>
            </a:p>
          </p:txBody>
        </p:sp>
        <p:cxnSp>
          <p:nvCxnSpPr>
            <p:cNvPr id="14" name="Straight Arrow Connector 13">
              <a:extLst>
                <a:ext uri="{FF2B5EF4-FFF2-40B4-BE49-F238E27FC236}">
                  <a16:creationId xmlns:a16="http://schemas.microsoft.com/office/drawing/2014/main" id="{E6848BBA-E413-D2B5-5634-936EB3FEC038}"/>
                </a:ext>
              </a:extLst>
            </p:cNvPr>
            <p:cNvCxnSpPr/>
            <p:nvPr/>
          </p:nvCxnSpPr>
          <p:spPr>
            <a:xfrm flipH="1">
              <a:off x="5245970" y="3047669"/>
              <a:ext cx="567666" cy="339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9C2EFAA6-09CA-657F-BCC8-BC9F46BD8ECB}"/>
                </a:ext>
              </a:extLst>
            </p:cNvPr>
            <p:cNvCxnSpPr/>
            <p:nvPr/>
          </p:nvCxnSpPr>
          <p:spPr>
            <a:xfrm>
              <a:off x="5823258" y="3047669"/>
              <a:ext cx="655801" cy="3294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7EBAF1B4-58BD-0134-5549-C687C93FD2B7}"/>
                </a:ext>
              </a:extLst>
            </p:cNvPr>
            <p:cNvCxnSpPr/>
            <p:nvPr/>
          </p:nvCxnSpPr>
          <p:spPr>
            <a:xfrm>
              <a:off x="5813636" y="3038191"/>
              <a:ext cx="0" cy="4641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AFFB0C9F-5CB9-FF9E-9D09-E9A99AE48852}"/>
                </a:ext>
              </a:extLst>
            </p:cNvPr>
            <p:cNvSpPr txBox="1"/>
            <p:nvPr/>
          </p:nvSpPr>
          <p:spPr>
            <a:xfrm>
              <a:off x="1865212" y="5963596"/>
              <a:ext cx="834558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en-US" sz="1600" dirty="0" err="1"/>
                <a:t>Hadoop</a:t>
              </a:r>
              <a:r>
                <a:rPr lang="en-US" sz="1600" dirty="0"/>
                <a:t> HDFS, </a:t>
              </a:r>
              <a:r>
                <a:rPr lang="en-US" sz="1600" dirty="0" err="1"/>
                <a:t>HBase</a:t>
              </a:r>
              <a:r>
                <a:rPr lang="en-US" sz="1600" dirty="0"/>
                <a:t>, Hive, Apache S3, Streaming,  JSON, MySQL, and HPC-style (</a:t>
              </a:r>
              <a:r>
                <a:rPr lang="en-US" sz="1600" dirty="0" err="1"/>
                <a:t>GlusterFS</a:t>
              </a:r>
              <a:r>
                <a:rPr lang="en-US" sz="1600" dirty="0"/>
                <a:t>, </a:t>
              </a:r>
              <a:r>
                <a:rPr lang="en-US" sz="1600" dirty="0" err="1"/>
                <a:t>Lustre</a:t>
              </a:r>
              <a:r>
                <a:rPr lang="en-US" sz="1600" dirty="0"/>
                <a:t>)</a:t>
              </a:r>
            </a:p>
          </p:txBody>
        </p:sp>
        <p:cxnSp>
          <p:nvCxnSpPr>
            <p:cNvPr id="18" name="Straight Arrow Connector 17">
              <a:extLst>
                <a:ext uri="{FF2B5EF4-FFF2-40B4-BE49-F238E27FC236}">
                  <a16:creationId xmlns:a16="http://schemas.microsoft.com/office/drawing/2014/main" id="{B61F7FD8-24A1-5E1F-1D7C-CBFC0EA20828}"/>
                </a:ext>
              </a:extLst>
            </p:cNvPr>
            <p:cNvCxnSpPr/>
            <p:nvPr/>
          </p:nvCxnSpPr>
          <p:spPr>
            <a:xfrm flipH="1">
              <a:off x="4776055" y="5070734"/>
              <a:ext cx="340794" cy="89286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AE2E6961-8F82-7636-4B55-FD282F9F68A1}"/>
                </a:ext>
              </a:extLst>
            </p:cNvPr>
            <p:cNvCxnSpPr/>
            <p:nvPr/>
          </p:nvCxnSpPr>
          <p:spPr>
            <a:xfrm>
              <a:off x="7566282" y="5070734"/>
              <a:ext cx="577287" cy="89286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59B349D0-1EC4-5C9F-E4E1-4D9D4CAD9D84}"/>
                </a:ext>
              </a:extLst>
            </p:cNvPr>
            <p:cNvCxnSpPr/>
            <p:nvPr/>
          </p:nvCxnSpPr>
          <p:spPr>
            <a:xfrm flipH="1">
              <a:off x="3419429" y="5072584"/>
              <a:ext cx="577288" cy="89101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361C75D1-9456-D2DA-12CA-91446F6968AF}"/>
                </a:ext>
              </a:extLst>
            </p:cNvPr>
            <p:cNvCxnSpPr/>
            <p:nvPr/>
          </p:nvCxnSpPr>
          <p:spPr>
            <a:xfrm>
              <a:off x="6767702" y="5072584"/>
              <a:ext cx="317504" cy="89101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45A47CD6-16D8-6304-EAB0-A95E449E4919}"/>
                </a:ext>
              </a:extLst>
            </p:cNvPr>
            <p:cNvCxnSpPr>
              <a:stCxn id="11" idx="3"/>
              <a:endCxn id="9" idx="1"/>
            </p:cNvCxnSpPr>
            <p:nvPr/>
          </p:nvCxnSpPr>
          <p:spPr>
            <a:xfrm>
              <a:off x="5141671" y="3598586"/>
              <a:ext cx="1423976"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199518743"/>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945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555691"/>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  Objectives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a:t>
            </a:fld>
            <a:endParaRPr lang="en-US" sz="1050" dirty="0"/>
          </a:p>
        </p:txBody>
      </p:sp>
      <p:grpSp>
        <p:nvGrpSpPr>
          <p:cNvPr id="4" name="Group 3">
            <a:extLst>
              <a:ext uri="{FF2B5EF4-FFF2-40B4-BE49-F238E27FC236}">
                <a16:creationId xmlns:a16="http://schemas.microsoft.com/office/drawing/2014/main" id="{88C0F840-6A23-E446-91E6-A1B488978391}"/>
              </a:ext>
            </a:extLst>
          </p:cNvPr>
          <p:cNvGrpSpPr/>
          <p:nvPr/>
        </p:nvGrpSpPr>
        <p:grpSpPr>
          <a:xfrm>
            <a:off x="517611" y="2160740"/>
            <a:ext cx="11156779" cy="3831818"/>
            <a:chOff x="507125" y="2160740"/>
            <a:chExt cx="11156779" cy="3831818"/>
          </a:xfrm>
        </p:grpSpPr>
        <p:sp>
          <p:nvSpPr>
            <p:cNvPr id="15" name="Rectangle 14">
              <a:extLst>
                <a:ext uri="{FF2B5EF4-FFF2-40B4-BE49-F238E27FC236}">
                  <a16:creationId xmlns:a16="http://schemas.microsoft.com/office/drawing/2014/main" id="{681A4239-F818-4A8B-B313-689493078372}"/>
                </a:ext>
              </a:extLst>
            </p:cNvPr>
            <p:cNvSpPr/>
            <p:nvPr/>
          </p:nvSpPr>
          <p:spPr>
            <a:xfrm>
              <a:off x="3931969" y="2160740"/>
              <a:ext cx="7731935" cy="3831818"/>
            </a:xfrm>
            <a:prstGeom prst="rect">
              <a:avLst/>
            </a:prstGeom>
            <a:solidFill>
              <a:schemeClr val="accent6">
                <a:lumMod val="20000"/>
                <a:lumOff val="80000"/>
              </a:schemeClr>
            </a:solidFill>
            <a:ln>
              <a:solidFill>
                <a:srgbClr val="002A7E"/>
              </a:solidFill>
            </a:ln>
          </p:spPr>
          <p:txBody>
            <a:bodyPr wrap="square" anchor="ctr" anchorCtr="0">
              <a:spAutoFit/>
            </a:bodyPr>
            <a:lstStyle/>
            <a:p>
              <a:pPr>
                <a:spcAft>
                  <a:spcPts val="1800"/>
                </a:spcAft>
                <a:buClr>
                  <a:srgbClr val="C00000"/>
                </a:buClr>
                <a:buSzPct val="110000"/>
              </a:pPr>
              <a:r>
                <a:rPr lang="en-US" sz="2800" dirty="0">
                  <a:latin typeface="Arial" panose="020B0604020202020204" pitchFamily="34" charset="0"/>
                  <a:cs typeface="Arial" panose="020B0604020202020204" pitchFamily="34" charset="0"/>
                </a:rPr>
                <a:t>Introduction to Spark</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Progress on Final Projects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Quick recap of Hadoop/MapReduce</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Motivation for Spark</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Spark Overview</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Questions and discussion</a:t>
              </a:r>
            </a:p>
          </p:txBody>
        </p:sp>
        <p:pic>
          <p:nvPicPr>
            <p:cNvPr id="8" name="Picture 7">
              <a:extLst>
                <a:ext uri="{FF2B5EF4-FFF2-40B4-BE49-F238E27FC236}">
                  <a16:creationId xmlns:a16="http://schemas.microsoft.com/office/drawing/2014/main" id="{DF8E805C-6A40-4C75-A189-316100BC4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25" y="3075620"/>
              <a:ext cx="3026730" cy="2002056"/>
            </a:xfrm>
            <a:prstGeom prst="rect">
              <a:avLst/>
            </a:prstGeom>
          </p:spPr>
        </p:pic>
      </p:grpSp>
    </p:spTree>
    <p:extLst>
      <p:ext uri="{BB962C8B-B14F-4D97-AF65-F5344CB8AC3E}">
        <p14:creationId xmlns:p14="http://schemas.microsoft.com/office/powerpoint/2010/main" val="300540814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facts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20</a:t>
            </a:fld>
            <a:endParaRPr lang="en-US" sz="1050"/>
          </a:p>
        </p:txBody>
      </p:sp>
      <p:sp>
        <p:nvSpPr>
          <p:cNvPr id="4" name="Rectangle 3">
            <a:extLst>
              <a:ext uri="{FF2B5EF4-FFF2-40B4-BE49-F238E27FC236}">
                <a16:creationId xmlns:a16="http://schemas.microsoft.com/office/drawing/2014/main" id="{DA4CC1AD-E37E-DD46-9125-A39CF32D9585}"/>
              </a:ext>
            </a:extLst>
          </p:cNvPr>
          <p:cNvSpPr/>
          <p:nvPr/>
        </p:nvSpPr>
        <p:spPr>
          <a:xfrm>
            <a:off x="283779" y="920326"/>
            <a:ext cx="11624440" cy="4939814"/>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A general framework for distributed computing leveraging the Hadoop ecosystem, designed specifically to replace MapReduce</a:t>
            </a:r>
          </a:p>
          <a:p>
            <a:pPr marL="457200" indent="-457200">
              <a:spcBef>
                <a:spcPts val="600"/>
              </a:spcBef>
              <a:spcAft>
                <a:spcPts val="1200"/>
              </a:spcAft>
              <a:buClr>
                <a:srgbClr val="C00000"/>
              </a:buClr>
              <a:buSzPct val="110000"/>
              <a:buFont typeface="Arial" panose="020B0604020202020204" pitchFamily="34" charset="0"/>
              <a:buChar char="•"/>
            </a:pPr>
            <a:r>
              <a:rPr lang="en-US" sz="2400" dirty="0">
                <a:solidFill>
                  <a:srgbClr val="C00000"/>
                </a:solidFill>
                <a:latin typeface="Arial" panose="020B0604020202020204" pitchFamily="34" charset="0"/>
                <a:cs typeface="Arial" panose="020B0604020202020204" pitchFamily="34" charset="0"/>
              </a:rPr>
              <a:t>In-memory caching of data </a:t>
            </a:r>
            <a:r>
              <a:rPr lang="en-US" sz="2400" dirty="0">
                <a:latin typeface="Arial" panose="020B0604020202020204" pitchFamily="34" charset="0"/>
                <a:cs typeface="Arial" panose="020B0604020202020204" pitchFamily="34" charset="0"/>
              </a:rPr>
              <a:t>for efficient iterative, graph, and other types of tasks needed to support machine learning algorithms</a:t>
            </a:r>
          </a:p>
          <a:p>
            <a:pPr marL="457200" indent="-457200">
              <a:spcBef>
                <a:spcPts val="600"/>
              </a:spcBef>
              <a:spcAft>
                <a:spcPts val="12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Supports interactive data analysis required for</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exploratory data analysis</a:t>
            </a:r>
          </a:p>
          <a:p>
            <a:pPr marL="457200" indent="-457200">
              <a:spcBef>
                <a:spcPts val="600"/>
              </a:spcBef>
              <a:spcAft>
                <a:spcPts val="12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Lazy Evaluation</a:t>
            </a:r>
          </a:p>
          <a:p>
            <a:pPr marL="457200" indent="-457200">
              <a:spcBef>
                <a:spcPts val="600"/>
              </a:spcBef>
              <a:spcAft>
                <a:spcPts val="1200"/>
              </a:spcAft>
              <a:buClr>
                <a:srgbClr val="C00000"/>
              </a:buClr>
              <a:buSzPct val="110000"/>
              <a:buFont typeface="Arial" panose="020B0604020202020204" pitchFamily="34" charset="0"/>
              <a:buChar char="•"/>
            </a:pPr>
            <a:r>
              <a:rPr lang="en-US" sz="2400" dirty="0">
                <a:latin typeface="Arial" panose="020B0604020202020204" pitchFamily="34" charset="0"/>
                <a:cs typeface="Arial" panose="020B0604020202020204" pitchFamily="34" charset="0"/>
              </a:rPr>
              <a:t>The main difference between Hadoop and Spark lies in data processing methods</a:t>
            </a:r>
          </a:p>
          <a:p>
            <a:pPr marL="914400" lvl="1" indent="-457200">
              <a:spcBef>
                <a:spcPts val="600"/>
              </a:spcBef>
              <a:spcAft>
                <a:spcPts val="1200"/>
              </a:spcAft>
              <a:buClr>
                <a:srgbClr val="C00000"/>
              </a:buClr>
              <a:buSzPct val="110000"/>
              <a:buFont typeface="Arial" panose="020B0604020202020204" pitchFamily="34" charset="0"/>
              <a:buChar char="•"/>
            </a:pPr>
            <a:r>
              <a:rPr lang="en-US" sz="2400" dirty="0"/>
              <a:t>MapReduce stores intermediate results on local discs and reads them later for further calculations. In contrast, Spark caches data in the RAM (Random Access Memory) which is orders of magnitude faster!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576487"/>
      </p:ext>
    </p:extLst>
  </p:cSld>
  <p:clrMapOvr>
    <a:masterClrMapping/>
  </p:clrMapOvr>
  <mc:AlternateContent xmlns:mc="http://schemas.openxmlformats.org/markup-compatibility/2006">
    <mc:Choice xmlns:p14="http://schemas.microsoft.com/office/powerpoint/2010/main" Requires="p14">
      <p:transition spd="slow" p14:dur="2000" advTm="34935"/>
    </mc:Choice>
    <mc:Fallback>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6B10-E9E6-DE85-858D-4B9AA0413B9C}"/>
              </a:ext>
            </a:extLst>
          </p:cNvPr>
          <p:cNvSpPr>
            <a:spLocks noGrp="1"/>
          </p:cNvSpPr>
          <p:nvPr>
            <p:ph type="title"/>
          </p:nvPr>
        </p:nvSpPr>
        <p:spPr>
          <a:xfrm>
            <a:off x="345760" y="573437"/>
            <a:ext cx="10972800" cy="508588"/>
          </a:xfrm>
          <a:solidFill>
            <a:schemeClr val="accent6">
              <a:lumMod val="75000"/>
            </a:schemeClr>
          </a:solidFill>
        </p:spPr>
        <p:txBody>
          <a:bodyPr>
            <a:normAutofit fontScale="90000"/>
          </a:bodyPr>
          <a:lstStyle/>
          <a:p>
            <a:r>
              <a:rPr lang="en-US" dirty="0">
                <a:solidFill>
                  <a:schemeClr val="bg1"/>
                </a:solidFill>
              </a:rPr>
              <a:t>Example of Lazy Evaluation</a:t>
            </a:r>
          </a:p>
        </p:txBody>
      </p:sp>
      <p:sp>
        <p:nvSpPr>
          <p:cNvPr id="3" name="Content Placeholder 2">
            <a:extLst>
              <a:ext uri="{FF2B5EF4-FFF2-40B4-BE49-F238E27FC236}">
                <a16:creationId xmlns:a16="http://schemas.microsoft.com/office/drawing/2014/main" id="{EB7BFA9C-5665-AC34-FE9D-846CA5233330}"/>
              </a:ext>
            </a:extLst>
          </p:cNvPr>
          <p:cNvSpPr>
            <a:spLocks noGrp="1"/>
          </p:cNvSpPr>
          <p:nvPr>
            <p:ph idx="1"/>
          </p:nvPr>
        </p:nvSpPr>
        <p:spPr>
          <a:xfrm>
            <a:off x="345760" y="1082025"/>
            <a:ext cx="10058400" cy="1785034"/>
          </a:xfrm>
        </p:spPr>
        <p:txBody>
          <a:bodyPr>
            <a:normAutofit fontScale="55000" lnSpcReduction="20000"/>
          </a:bodyPr>
          <a:lstStyle/>
          <a:p>
            <a:r>
              <a:rPr lang="en-US" dirty="0"/>
              <a:t>Get a list of numbers</a:t>
            </a:r>
          </a:p>
          <a:p>
            <a:r>
              <a:rPr lang="en-US" dirty="0"/>
              <a:t>Square each of them</a:t>
            </a:r>
          </a:p>
          <a:p>
            <a:r>
              <a:rPr lang="en-US" dirty="0"/>
              <a:t>Obtain the list of even numbers</a:t>
            </a:r>
          </a:p>
          <a:p>
            <a:r>
              <a:rPr lang="en-US" dirty="0"/>
              <a:t>Find the average of all the above even numbers &lt;&lt;&lt; This is where execution starts</a:t>
            </a:r>
          </a:p>
        </p:txBody>
      </p:sp>
      <p:sp>
        <p:nvSpPr>
          <p:cNvPr id="4" name="Footer Placeholder 3">
            <a:extLst>
              <a:ext uri="{FF2B5EF4-FFF2-40B4-BE49-F238E27FC236}">
                <a16:creationId xmlns:a16="http://schemas.microsoft.com/office/drawing/2014/main" id="{D4138448-F930-A093-A922-C641300B4149}"/>
              </a:ext>
            </a:extLst>
          </p:cNvPr>
          <p:cNvSpPr>
            <a:spLocks noGrp="1"/>
          </p:cNvSpPr>
          <p:nvPr>
            <p:ph type="ftr" sz="quarter" idx="11"/>
          </p:nvPr>
        </p:nvSpPr>
        <p:spPr>
          <a:xfrm>
            <a:off x="3686185" y="6459785"/>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Mccombs school of business</a:t>
            </a:r>
            <a:endParaRPr lang="en-US" dirty="0"/>
          </a:p>
        </p:txBody>
      </p:sp>
      <p:sp>
        <p:nvSpPr>
          <p:cNvPr id="5" name="Slide Number Placeholder 4">
            <a:extLst>
              <a:ext uri="{FF2B5EF4-FFF2-40B4-BE49-F238E27FC236}">
                <a16:creationId xmlns:a16="http://schemas.microsoft.com/office/drawing/2014/main" id="{BABB4C81-7551-49AF-537F-E78A3188D10D}"/>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4ECBF-9429-AF44-87C2-C36FD4876131}" type="slidenum">
              <a:rPr lang="en-US" smtClean="0"/>
              <a:pPr/>
              <a:t>21</a:t>
            </a:fld>
            <a:endParaRPr lang="en-US"/>
          </a:p>
        </p:txBody>
      </p:sp>
      <p:sp>
        <p:nvSpPr>
          <p:cNvPr id="6" name="TextBox 5">
            <a:extLst>
              <a:ext uri="{FF2B5EF4-FFF2-40B4-BE49-F238E27FC236}">
                <a16:creationId xmlns:a16="http://schemas.microsoft.com/office/drawing/2014/main" id="{9E93F205-4EC5-28F5-4EFB-D038A15309ED}"/>
              </a:ext>
            </a:extLst>
          </p:cNvPr>
          <p:cNvSpPr txBox="1"/>
          <p:nvPr/>
        </p:nvSpPr>
        <p:spPr>
          <a:xfrm>
            <a:off x="494091" y="2733885"/>
            <a:ext cx="6103815" cy="4154984"/>
          </a:xfrm>
          <a:prstGeom prst="rect">
            <a:avLst/>
          </a:prstGeom>
          <a:noFill/>
        </p:spPr>
        <p:txBody>
          <a:bodyPr wrap="square" rtlCol="0">
            <a:spAutoFit/>
          </a:bodyPr>
          <a:lstStyle/>
          <a:p>
            <a:r>
              <a:rPr lang="en-US" sz="1600" dirty="0"/>
              <a:t># Create an RDD with a list of numbers</a:t>
            </a:r>
          </a:p>
          <a:p>
            <a:r>
              <a:rPr lang="en-US" sz="1600" dirty="0"/>
              <a:t>numbers = </a:t>
            </a:r>
            <a:r>
              <a:rPr lang="en-US" sz="1600" dirty="0" err="1"/>
              <a:t>sc.parallelize</a:t>
            </a:r>
            <a:r>
              <a:rPr lang="en-US" sz="1600" dirty="0"/>
              <a:t>([1, 2, 3, 4, 5, 6, 7, 8, 9, 10])</a:t>
            </a:r>
          </a:p>
          <a:p>
            <a:endParaRPr lang="en-US" sz="1600" dirty="0"/>
          </a:p>
          <a:p>
            <a:r>
              <a:rPr lang="en-US" sz="1600" dirty="0"/>
              <a:t># Transformation 1: Square each number</a:t>
            </a:r>
          </a:p>
          <a:p>
            <a:r>
              <a:rPr lang="en-US" sz="1600" dirty="0" err="1"/>
              <a:t>squared_numbers</a:t>
            </a:r>
            <a:r>
              <a:rPr lang="en-US" sz="1600" dirty="0"/>
              <a:t> = </a:t>
            </a:r>
            <a:r>
              <a:rPr lang="en-US" sz="1600" dirty="0" err="1"/>
              <a:t>numbers.map</a:t>
            </a:r>
            <a:r>
              <a:rPr lang="en-US" sz="1600" dirty="0"/>
              <a:t>(lambda x: x ** 2)</a:t>
            </a:r>
          </a:p>
          <a:p>
            <a:endParaRPr lang="en-US" sz="1600" dirty="0"/>
          </a:p>
          <a:p>
            <a:r>
              <a:rPr lang="en-US" sz="1600" dirty="0"/>
              <a:t># Transformation 2: Filter out even numbers</a:t>
            </a:r>
          </a:p>
          <a:p>
            <a:r>
              <a:rPr lang="en-US" sz="1600" dirty="0" err="1"/>
              <a:t>even_numbers</a:t>
            </a:r>
            <a:r>
              <a:rPr lang="en-US" sz="1600" dirty="0"/>
              <a:t> = </a:t>
            </a:r>
            <a:r>
              <a:rPr lang="en-US" sz="1600" dirty="0" err="1"/>
              <a:t>squared_numbers.filter</a:t>
            </a:r>
            <a:r>
              <a:rPr lang="en-US" sz="1600" dirty="0"/>
              <a:t>(lambda x: x % 2 == 0)</a:t>
            </a:r>
          </a:p>
          <a:p>
            <a:endParaRPr lang="en-US" sz="1600" dirty="0"/>
          </a:p>
          <a:p>
            <a:r>
              <a:rPr lang="en-US" sz="1600" dirty="0"/>
              <a:t># Transformation 3: Find the sum of squared numbers</a:t>
            </a:r>
          </a:p>
          <a:p>
            <a:r>
              <a:rPr lang="en-US" sz="1600" dirty="0" err="1"/>
              <a:t>sum_of_squares</a:t>
            </a:r>
            <a:r>
              <a:rPr lang="en-US" sz="1600" dirty="0"/>
              <a:t> = </a:t>
            </a:r>
            <a:r>
              <a:rPr lang="en-US" sz="1600" dirty="0" err="1"/>
              <a:t>squared_numbers.reduce</a:t>
            </a:r>
            <a:r>
              <a:rPr lang="en-US" sz="1600" dirty="0"/>
              <a:t>(lambda x, y: x + y)</a:t>
            </a:r>
          </a:p>
          <a:p>
            <a:endParaRPr lang="en-US" sz="1600" dirty="0"/>
          </a:p>
          <a:p>
            <a:r>
              <a:rPr lang="en-US" sz="2400" b="1" dirty="0">
                <a:solidFill>
                  <a:srgbClr val="00B050"/>
                </a:solidFill>
              </a:rPr>
              <a:t># Action: Print the result</a:t>
            </a:r>
          </a:p>
          <a:p>
            <a:r>
              <a:rPr lang="en-US" sz="2400" b="1" dirty="0">
                <a:solidFill>
                  <a:srgbClr val="00B050"/>
                </a:solidFill>
              </a:rPr>
              <a:t>print("Sum of the squares of even numbers:", </a:t>
            </a:r>
            <a:r>
              <a:rPr lang="en-US" sz="2400" b="1" dirty="0" err="1">
                <a:solidFill>
                  <a:srgbClr val="00B050"/>
                </a:solidFill>
              </a:rPr>
              <a:t>sum_of_squares</a:t>
            </a:r>
            <a:r>
              <a:rPr lang="en-US" sz="2400" b="1" dirty="0">
                <a:solidFill>
                  <a:srgbClr val="00B050"/>
                </a:solidFill>
              </a:rPr>
              <a:t>)</a:t>
            </a:r>
            <a:endParaRPr lang="en-US" sz="1600" b="1" dirty="0">
              <a:solidFill>
                <a:srgbClr val="00B050"/>
              </a:solidFill>
            </a:endParaRPr>
          </a:p>
        </p:txBody>
      </p:sp>
      <p:sp>
        <p:nvSpPr>
          <p:cNvPr id="7" name="TextBox 6">
            <a:extLst>
              <a:ext uri="{FF2B5EF4-FFF2-40B4-BE49-F238E27FC236}">
                <a16:creationId xmlns:a16="http://schemas.microsoft.com/office/drawing/2014/main" id="{7A6A5F86-4FB4-051F-449A-E163C6120C7C}"/>
              </a:ext>
            </a:extLst>
          </p:cNvPr>
          <p:cNvSpPr txBox="1"/>
          <p:nvPr/>
        </p:nvSpPr>
        <p:spPr>
          <a:xfrm>
            <a:off x="5589721" y="2984353"/>
            <a:ext cx="2016370" cy="1200329"/>
          </a:xfrm>
          <a:prstGeom prst="rect">
            <a:avLst/>
          </a:prstGeom>
          <a:noFill/>
        </p:spPr>
        <p:txBody>
          <a:bodyPr wrap="square" rtlCol="0">
            <a:spAutoFit/>
          </a:bodyPr>
          <a:lstStyle/>
          <a:p>
            <a:r>
              <a:rPr lang="en-US" dirty="0"/>
              <a:t>Question: Do we need to square the odd numbers at all?</a:t>
            </a:r>
          </a:p>
        </p:txBody>
      </p:sp>
      <p:pic>
        <p:nvPicPr>
          <p:cNvPr id="1028" name="Picture 4" descr="Question Face Blinking Emoji - Emoji Angry Png, Transparent Png ...">
            <a:extLst>
              <a:ext uri="{FF2B5EF4-FFF2-40B4-BE49-F238E27FC236}">
                <a16:creationId xmlns:a16="http://schemas.microsoft.com/office/drawing/2014/main" id="{DC901AB9-A819-B82E-17C3-58CA063A5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965955" y="3346970"/>
            <a:ext cx="434732" cy="4750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E1452B-8C29-53EA-5EDF-52341C9B9CE0}"/>
              </a:ext>
            </a:extLst>
          </p:cNvPr>
          <p:cNvSpPr txBox="1"/>
          <p:nvPr/>
        </p:nvSpPr>
        <p:spPr>
          <a:xfrm>
            <a:off x="7949327" y="4740330"/>
            <a:ext cx="3902262" cy="1754326"/>
          </a:xfrm>
          <a:prstGeom prst="rect">
            <a:avLst/>
          </a:prstGeom>
          <a:noFill/>
        </p:spPr>
        <p:txBody>
          <a:bodyPr wrap="square" rtlCol="0">
            <a:spAutoFit/>
          </a:bodyPr>
          <a:lstStyle/>
          <a:p>
            <a:r>
              <a:rPr lang="en-US" dirty="0"/>
              <a:t>Spark Lazy Evaluation</a:t>
            </a:r>
          </a:p>
          <a:p>
            <a:r>
              <a:rPr lang="en-US" dirty="0"/>
              <a:t>- Optimization: merge, reorder, eliminate unnecessary transformations</a:t>
            </a:r>
          </a:p>
          <a:p>
            <a:r>
              <a:rPr lang="en-US" dirty="0"/>
              <a:t>- Efficiency: transformations are evaluated ONLY when action is invoked</a:t>
            </a:r>
          </a:p>
          <a:p>
            <a:endParaRPr lang="en-US" dirty="0"/>
          </a:p>
        </p:txBody>
      </p:sp>
    </p:spTree>
    <p:extLst>
      <p:ext uri="{BB962C8B-B14F-4D97-AF65-F5344CB8AC3E}">
        <p14:creationId xmlns:p14="http://schemas.microsoft.com/office/powerpoint/2010/main" val="35373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85B9-1D83-4B66-B7B8-66A7F98D6153}"/>
              </a:ext>
            </a:extLst>
          </p:cNvPr>
          <p:cNvSpPr>
            <a:spLocks noGrp="1"/>
          </p:cNvSpPr>
          <p:nvPr>
            <p:ph type="title"/>
          </p:nvPr>
        </p:nvSpPr>
        <p:spPr>
          <a:xfrm>
            <a:off x="0" y="571210"/>
            <a:ext cx="12192000" cy="595087"/>
          </a:xfrm>
          <a:solidFill>
            <a:schemeClr val="accent6">
              <a:lumMod val="75000"/>
            </a:schemeClr>
          </a:solidFill>
        </p:spPr>
        <p:txBody>
          <a:bodyPr>
            <a:normAutofit fontScale="90000"/>
          </a:bodyPr>
          <a:lstStyle/>
          <a:p>
            <a:r>
              <a:rPr lang="en-US" dirty="0">
                <a:solidFill>
                  <a:schemeClr val="bg1"/>
                </a:solidFill>
              </a:rPr>
              <a:t>Another feature: Persistence</a:t>
            </a:r>
          </a:p>
        </p:txBody>
      </p:sp>
      <p:sp>
        <p:nvSpPr>
          <p:cNvPr id="3" name="Content Placeholder 2">
            <a:extLst>
              <a:ext uri="{FF2B5EF4-FFF2-40B4-BE49-F238E27FC236}">
                <a16:creationId xmlns:a16="http://schemas.microsoft.com/office/drawing/2014/main" id="{B4CB5D61-8448-459E-9A9B-0FD65157058E}"/>
              </a:ext>
            </a:extLst>
          </p:cNvPr>
          <p:cNvSpPr>
            <a:spLocks noGrp="1"/>
          </p:cNvSpPr>
          <p:nvPr>
            <p:ph idx="1"/>
          </p:nvPr>
        </p:nvSpPr>
        <p:spPr>
          <a:xfrm>
            <a:off x="503746" y="1651978"/>
            <a:ext cx="10972800" cy="3886200"/>
          </a:xfrm>
        </p:spPr>
        <p:txBody>
          <a:bodyPr>
            <a:normAutofit fontScale="85000" lnSpcReduction="20000"/>
          </a:bodyPr>
          <a:lstStyle/>
          <a:p>
            <a:r>
              <a:rPr lang="en-US" dirty="0"/>
              <a:t>Recall that RDDs are recomputed as needed</a:t>
            </a:r>
          </a:p>
          <a:p>
            <a:r>
              <a:rPr lang="en-US" dirty="0"/>
              <a:t>– An action initiates evaluation</a:t>
            </a:r>
          </a:p>
          <a:p>
            <a:r>
              <a:rPr lang="en-US" dirty="0"/>
              <a:t>– Additional action results in another evaluation</a:t>
            </a:r>
          </a:p>
          <a:p>
            <a:r>
              <a:rPr lang="en-US" dirty="0"/>
              <a:t>An RDD can be persisted for efficiency</a:t>
            </a:r>
          </a:p>
          <a:p>
            <a:r>
              <a:rPr lang="en-US" dirty="0"/>
              <a:t>Making an RDD persistent:</a:t>
            </a:r>
          </a:p>
          <a:p>
            <a:r>
              <a:rPr lang="en-US" dirty="0"/>
              <a:t>– cache()</a:t>
            </a:r>
          </a:p>
          <a:p>
            <a:r>
              <a:rPr lang="en-US" dirty="0"/>
              <a:t>– persist(</a:t>
            </a:r>
            <a:r>
              <a:rPr lang="en-US" dirty="0" err="1"/>
              <a:t>StorageLevel</a:t>
            </a:r>
            <a:r>
              <a:rPr lang="en-US" dirty="0"/>
              <a:t> </a:t>
            </a:r>
            <a:r>
              <a:rPr lang="en-US" i="1" dirty="0"/>
              <a:t>level</a:t>
            </a:r>
            <a:r>
              <a:rPr lang="en-US" dirty="0"/>
              <a:t>)</a:t>
            </a:r>
          </a:p>
        </p:txBody>
      </p:sp>
      <p:sp>
        <p:nvSpPr>
          <p:cNvPr id="4" name="Footer Placeholder 3">
            <a:extLst>
              <a:ext uri="{FF2B5EF4-FFF2-40B4-BE49-F238E27FC236}">
                <a16:creationId xmlns:a16="http://schemas.microsoft.com/office/drawing/2014/main" id="{80621CC6-6421-4F8C-BC09-5F92B1251C1B}"/>
              </a:ext>
            </a:extLst>
          </p:cNvPr>
          <p:cNvSpPr>
            <a:spLocks noGrp="1"/>
          </p:cNvSpPr>
          <p:nvPr>
            <p:ph type="ftr" sz="quarter" idx="11"/>
          </p:nvPr>
        </p:nvSpPr>
        <p:spPr>
          <a:xfrm>
            <a:off x="3686185" y="6459785"/>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Mccombs school of business</a:t>
            </a:r>
            <a:endParaRPr lang="en-US" dirty="0"/>
          </a:p>
        </p:txBody>
      </p:sp>
      <p:sp>
        <p:nvSpPr>
          <p:cNvPr id="5" name="Slide Number Placeholder 4">
            <a:extLst>
              <a:ext uri="{FF2B5EF4-FFF2-40B4-BE49-F238E27FC236}">
                <a16:creationId xmlns:a16="http://schemas.microsoft.com/office/drawing/2014/main" id="{4A230F2C-9F61-4E90-B6EF-6954D565ECA7}"/>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54ECBF-9429-AF44-87C2-C36FD4876131}" type="slidenum">
              <a:rPr lang="en-US" smtClean="0"/>
              <a:pPr/>
              <a:t>22</a:t>
            </a:fld>
            <a:endParaRPr lang="en-US"/>
          </a:p>
        </p:txBody>
      </p:sp>
      <p:grpSp>
        <p:nvGrpSpPr>
          <p:cNvPr id="8" name="Group 7">
            <a:extLst>
              <a:ext uri="{FF2B5EF4-FFF2-40B4-BE49-F238E27FC236}">
                <a16:creationId xmlns:a16="http://schemas.microsoft.com/office/drawing/2014/main" id="{9F37D33A-2D06-D2EB-8A6D-352E2DB58DD4}"/>
              </a:ext>
            </a:extLst>
          </p:cNvPr>
          <p:cNvGrpSpPr/>
          <p:nvPr/>
        </p:nvGrpSpPr>
        <p:grpSpPr>
          <a:xfrm>
            <a:off x="7329196" y="3931073"/>
            <a:ext cx="2571262" cy="1121424"/>
            <a:chOff x="7690339" y="3119985"/>
            <a:chExt cx="2571262" cy="1121424"/>
          </a:xfrm>
        </p:grpSpPr>
        <p:sp>
          <p:nvSpPr>
            <p:cNvPr id="6" name="TextBox 5">
              <a:extLst>
                <a:ext uri="{FF2B5EF4-FFF2-40B4-BE49-F238E27FC236}">
                  <a16:creationId xmlns:a16="http://schemas.microsoft.com/office/drawing/2014/main" id="{8A40AC39-6599-3FE2-9E66-ED6EB537EF1F}"/>
                </a:ext>
              </a:extLst>
            </p:cNvPr>
            <p:cNvSpPr txBox="1"/>
            <p:nvPr/>
          </p:nvSpPr>
          <p:spPr>
            <a:xfrm>
              <a:off x="7690339" y="3595078"/>
              <a:ext cx="2571262" cy="646331"/>
            </a:xfrm>
            <a:prstGeom prst="rect">
              <a:avLst/>
            </a:prstGeom>
            <a:noFill/>
          </p:spPr>
          <p:txBody>
            <a:bodyPr wrap="square" rtlCol="0">
              <a:spAutoFit/>
            </a:bodyPr>
            <a:lstStyle/>
            <a:p>
              <a:r>
                <a:rPr lang="en-US" dirty="0"/>
                <a:t>Why do you think you might need this?</a:t>
              </a:r>
            </a:p>
          </p:txBody>
        </p:sp>
        <p:pic>
          <p:nvPicPr>
            <p:cNvPr id="7" name="Picture 4" descr="Question Face Blinking Emoji - Emoji Angry Png, Transparent Png ...">
              <a:extLst>
                <a:ext uri="{FF2B5EF4-FFF2-40B4-BE49-F238E27FC236}">
                  <a16:creationId xmlns:a16="http://schemas.microsoft.com/office/drawing/2014/main" id="{4862DA1F-D02F-E753-DC7B-B7E7F8043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291623" y="3119985"/>
              <a:ext cx="434732" cy="47509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4BD4CF3D-EAD2-4393-F21B-D4B46B02F074}"/>
              </a:ext>
            </a:extLst>
          </p:cNvPr>
          <p:cNvSpPr txBox="1"/>
          <p:nvPr/>
        </p:nvSpPr>
        <p:spPr>
          <a:xfrm>
            <a:off x="5927970" y="5688240"/>
            <a:ext cx="6096000" cy="954107"/>
          </a:xfrm>
          <a:prstGeom prst="rect">
            <a:avLst/>
          </a:prstGeom>
          <a:noFill/>
        </p:spPr>
        <p:txBody>
          <a:bodyPr wrap="square">
            <a:spAutoFit/>
          </a:bodyPr>
          <a:lstStyle/>
          <a:p>
            <a:r>
              <a:rPr lang="en-US" sz="1400" dirty="0"/>
              <a:t>Example: Persistence is particularly valuable for iterative algorithms, such as machine learning algorithms like gradient descent or graph algorithms like PageRank. Without persistence, these algorithms would recompute the same data in each iteration, resulting in significant performance overhead</a:t>
            </a:r>
          </a:p>
        </p:txBody>
      </p:sp>
    </p:spTree>
    <p:extLst>
      <p:ext uri="{BB962C8B-B14F-4D97-AF65-F5344CB8AC3E}">
        <p14:creationId xmlns:p14="http://schemas.microsoft.com/office/powerpoint/2010/main" val="256688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640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facts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23</a:t>
            </a:fld>
            <a:endParaRPr lang="en-US" sz="1050"/>
          </a:p>
        </p:txBody>
      </p:sp>
      <p:pic>
        <p:nvPicPr>
          <p:cNvPr id="5" name="Picture 4">
            <a:extLst>
              <a:ext uri="{FF2B5EF4-FFF2-40B4-BE49-F238E27FC236}">
                <a16:creationId xmlns:a16="http://schemas.microsoft.com/office/drawing/2014/main" id="{112BE11E-C931-4147-ACDD-76982327633C}"/>
              </a:ext>
            </a:extLst>
          </p:cNvPr>
          <p:cNvPicPr>
            <a:picLocks noChangeAspect="1"/>
          </p:cNvPicPr>
          <p:nvPr/>
        </p:nvPicPr>
        <p:blipFill>
          <a:blip r:embed="rId3"/>
          <a:stretch>
            <a:fillRect/>
          </a:stretch>
        </p:blipFill>
        <p:spPr>
          <a:xfrm>
            <a:off x="6666982" y="1931448"/>
            <a:ext cx="5570891" cy="2995103"/>
          </a:xfrm>
          <a:prstGeom prst="rect">
            <a:avLst/>
          </a:prstGeom>
        </p:spPr>
      </p:pic>
      <p:sp>
        <p:nvSpPr>
          <p:cNvPr id="7" name="Rectangle 6">
            <a:extLst>
              <a:ext uri="{FF2B5EF4-FFF2-40B4-BE49-F238E27FC236}">
                <a16:creationId xmlns:a16="http://schemas.microsoft.com/office/drawing/2014/main" id="{D19700A2-665F-4421-B654-6C82B09CFC89}"/>
              </a:ext>
            </a:extLst>
          </p:cNvPr>
          <p:cNvSpPr/>
          <p:nvPr/>
        </p:nvSpPr>
        <p:spPr>
          <a:xfrm>
            <a:off x="294288" y="1452882"/>
            <a:ext cx="6372692" cy="4924425"/>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800" dirty="0"/>
              <a:t>The framework is the computational engine known as Spark Core</a:t>
            </a:r>
          </a:p>
          <a:p>
            <a:pPr marL="914400" lvl="1"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Distributed data processing</a:t>
            </a:r>
          </a:p>
          <a:p>
            <a:pPr marL="914400" lvl="1"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Memory Management</a:t>
            </a:r>
          </a:p>
          <a:p>
            <a:pPr marL="914400" lvl="1"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Task Scheduling</a:t>
            </a:r>
          </a:p>
          <a:p>
            <a:pPr marL="914400" lvl="1"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Fault recovery</a:t>
            </a:r>
          </a:p>
          <a:p>
            <a:pPr marL="914400" lvl="1" indent="-457200">
              <a:spcBef>
                <a:spcPts val="600"/>
              </a:spcBef>
              <a:spcAft>
                <a:spcPts val="12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External IO</a:t>
            </a:r>
            <a:endParaRPr lang="en-US" sz="2800" dirty="0">
              <a:latin typeface="Arial" panose="020B0604020202020204" pitchFamily="34" charset="0"/>
              <a:cs typeface="Arial" panose="020B0604020202020204" pitchFamily="34" charset="0"/>
            </a:endParaRPr>
          </a:p>
          <a:p>
            <a:pPr marL="914400" lvl="1" indent="-457200">
              <a:spcBef>
                <a:spcPts val="600"/>
              </a:spcBef>
              <a:spcAft>
                <a:spcPts val="1200"/>
              </a:spcAft>
              <a:buClr>
                <a:srgbClr val="C00000"/>
              </a:buClr>
              <a:buSzPct val="1100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4467A760-9BEF-4DD4-AE90-A397E9682BA3}"/>
              </a:ext>
            </a:extLst>
          </p:cNvPr>
          <p:cNvGrpSpPr/>
          <p:nvPr/>
        </p:nvGrpSpPr>
        <p:grpSpPr>
          <a:xfrm>
            <a:off x="5034114" y="2142754"/>
            <a:ext cx="7203758" cy="1772341"/>
            <a:chOff x="5034114" y="2142754"/>
            <a:chExt cx="7203758" cy="1772341"/>
          </a:xfrm>
        </p:grpSpPr>
        <p:sp>
          <p:nvSpPr>
            <p:cNvPr id="3" name="Oval 2">
              <a:extLst>
                <a:ext uri="{FF2B5EF4-FFF2-40B4-BE49-F238E27FC236}">
                  <a16:creationId xmlns:a16="http://schemas.microsoft.com/office/drawing/2014/main" id="{04BD741A-0E99-490B-915A-510A3C07ADAB}"/>
                </a:ext>
              </a:extLst>
            </p:cNvPr>
            <p:cNvSpPr/>
            <p:nvPr/>
          </p:nvSpPr>
          <p:spPr>
            <a:xfrm>
              <a:off x="6666981" y="3429000"/>
              <a:ext cx="5570891" cy="277761"/>
            </a:xfrm>
            <a:prstGeom prst="ellipse">
              <a:avLst/>
            </a:prstGeom>
            <a:solidFill>
              <a:schemeClr val="bg1">
                <a:lumMod val="95000"/>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661BD12-AB76-4488-88BB-92F4FDBC5070}"/>
                </a:ext>
              </a:extLst>
            </p:cNvPr>
            <p:cNvCxnSpPr>
              <a:endCxn id="7" idx="3"/>
            </p:cNvCxnSpPr>
            <p:nvPr/>
          </p:nvCxnSpPr>
          <p:spPr>
            <a:xfrm>
              <a:off x="5034114" y="2142754"/>
              <a:ext cx="1632866" cy="177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0CC0AC9-E31F-6DA9-B71B-310931218918}"/>
              </a:ext>
            </a:extLst>
          </p:cNvPr>
          <p:cNvSpPr txBox="1"/>
          <p:nvPr/>
        </p:nvSpPr>
        <p:spPr>
          <a:xfrm>
            <a:off x="8822474" y="1218666"/>
            <a:ext cx="1252651" cy="369332"/>
          </a:xfrm>
          <a:prstGeom prst="rect">
            <a:avLst/>
          </a:prstGeom>
          <a:noFill/>
        </p:spPr>
        <p:txBody>
          <a:bodyPr wrap="none" rtlCol="0">
            <a:spAutoFit/>
          </a:bodyPr>
          <a:lstStyle/>
          <a:p>
            <a:r>
              <a:rPr lang="en-US" dirty="0"/>
              <a:t>Spark Stack</a:t>
            </a:r>
          </a:p>
        </p:txBody>
      </p:sp>
      <p:sp>
        <p:nvSpPr>
          <p:cNvPr id="10" name="Rectangle: Rounded Corners 9">
            <a:extLst>
              <a:ext uri="{FF2B5EF4-FFF2-40B4-BE49-F238E27FC236}">
                <a16:creationId xmlns:a16="http://schemas.microsoft.com/office/drawing/2014/main" id="{ACBED075-9D09-3BD7-C41C-351EEAE906E7}"/>
              </a:ext>
            </a:extLst>
          </p:cNvPr>
          <p:cNvSpPr/>
          <p:nvPr/>
        </p:nvSpPr>
        <p:spPr>
          <a:xfrm>
            <a:off x="6666980" y="1723114"/>
            <a:ext cx="5525020" cy="21303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Spark Libs (Spark SQL, ML libs, Spark R)</a:t>
            </a:r>
          </a:p>
        </p:txBody>
      </p:sp>
    </p:spTree>
    <p:extLst>
      <p:ext uri="{BB962C8B-B14F-4D97-AF65-F5344CB8AC3E}">
        <p14:creationId xmlns:p14="http://schemas.microsoft.com/office/powerpoint/2010/main" val="3084787849"/>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0376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facts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24</a:t>
            </a:fld>
            <a:endParaRPr lang="en-US" sz="1050"/>
          </a:p>
        </p:txBody>
      </p:sp>
      <p:sp>
        <p:nvSpPr>
          <p:cNvPr id="7" name="Rectangle 6">
            <a:extLst>
              <a:ext uri="{FF2B5EF4-FFF2-40B4-BE49-F238E27FC236}">
                <a16:creationId xmlns:a16="http://schemas.microsoft.com/office/drawing/2014/main" id="{D19700A2-665F-4421-B654-6C82B09CFC89}"/>
              </a:ext>
            </a:extLst>
          </p:cNvPr>
          <p:cNvSpPr/>
          <p:nvPr/>
        </p:nvSpPr>
        <p:spPr>
          <a:xfrm>
            <a:off x="314293" y="1562586"/>
            <a:ext cx="11563413" cy="4939814"/>
          </a:xfrm>
          <a:prstGeom prst="rect">
            <a:avLst/>
          </a:prstGeom>
          <a:solidFill>
            <a:schemeClr val="accent6">
              <a:lumMod val="40000"/>
              <a:lumOff val="60000"/>
            </a:schemeClr>
          </a:solidFill>
          <a:ln>
            <a:solidFill>
              <a:srgbClr val="002A7E"/>
            </a:solidFill>
          </a:ln>
        </p:spPr>
        <p:txBody>
          <a:bodyPr wrap="square">
            <a:spAutoFit/>
          </a:bodyPr>
          <a:lstStyle/>
          <a:p>
            <a:pPr marL="914400" lvl="1" indent="-457200">
              <a:spcBef>
                <a:spcPts val="600"/>
              </a:spcBef>
              <a:spcAft>
                <a:spcPts val="1200"/>
              </a:spcAft>
              <a:buClr>
                <a:srgbClr val="C00000"/>
              </a:buClr>
              <a:buSzPct val="110000"/>
              <a:buFont typeface="Arial" panose="020B0604020202020204" pitchFamily="34" charset="0"/>
              <a:buChar char="•"/>
            </a:pPr>
            <a:r>
              <a:rPr lang="en-US" sz="2800" dirty="0"/>
              <a:t>Designed specifically to replace MapReduce</a:t>
            </a:r>
          </a:p>
          <a:p>
            <a:pPr marL="914400" lvl="1"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Uses local RAMs for data transfer resulting in orders of magnitude speedup</a:t>
            </a:r>
          </a:p>
          <a:p>
            <a:pPr marL="914400" lvl="1" indent="-457200">
              <a:spcBef>
                <a:spcPts val="600"/>
              </a:spcBef>
              <a:spcAft>
                <a:spcPts val="1200"/>
              </a:spcAft>
              <a:buClr>
                <a:srgbClr val="C00000"/>
              </a:buClr>
              <a:buSzPct val="110000"/>
              <a:buFont typeface="Arial" panose="020B0604020202020204" pitchFamily="34" charset="0"/>
              <a:buChar char="•"/>
            </a:pPr>
            <a:r>
              <a:rPr lang="en-US" sz="2800" dirty="0"/>
              <a:t>The fundamental data structure Spark Core works with is </a:t>
            </a:r>
            <a:r>
              <a:rPr lang="en-US" sz="2800" i="1" dirty="0"/>
              <a:t>Resilient Distributed Dataset (RDD) </a:t>
            </a:r>
          </a:p>
          <a:p>
            <a:pPr marL="1371600" lvl="2" indent="-457200">
              <a:spcBef>
                <a:spcPts val="600"/>
              </a:spcBef>
              <a:spcAft>
                <a:spcPts val="1200"/>
              </a:spcAft>
              <a:buClr>
                <a:srgbClr val="C00000"/>
              </a:buClr>
              <a:buSzPct val="110000"/>
              <a:buFont typeface="Arial" panose="020B0604020202020204" pitchFamily="34" charset="0"/>
              <a:buChar char="•"/>
            </a:pPr>
            <a:r>
              <a:rPr lang="en-US" sz="2000" dirty="0"/>
              <a:t>Basically, it’s a read-only and fault-tolerant collection of records that can be processed in parallel, hiding partitioning from an end-user. </a:t>
            </a:r>
          </a:p>
          <a:p>
            <a:pPr marL="1371600" lvl="2" indent="-457200">
              <a:spcBef>
                <a:spcPts val="600"/>
              </a:spcBef>
              <a:spcAft>
                <a:spcPts val="1200"/>
              </a:spcAft>
              <a:buClr>
                <a:srgbClr val="C00000"/>
              </a:buClr>
              <a:buSzPct val="110000"/>
              <a:buFont typeface="Arial" panose="020B0604020202020204" pitchFamily="34" charset="0"/>
              <a:buChar char="•"/>
            </a:pPr>
            <a:r>
              <a:rPr lang="en-US" sz="2000" dirty="0"/>
              <a:t>RDD easily handles both structured and unstructured data</a:t>
            </a:r>
          </a:p>
          <a:p>
            <a:pPr marL="1371600" lvl="2" indent="-457200">
              <a:spcBef>
                <a:spcPts val="600"/>
              </a:spcBef>
              <a:spcAft>
                <a:spcPts val="1200"/>
              </a:spcAft>
              <a:buClr>
                <a:srgbClr val="C00000"/>
              </a:buClr>
              <a:buSzPct val="110000"/>
              <a:buFont typeface="Arial" panose="020B0604020202020204" pitchFamily="34" charset="0"/>
              <a:buChar char="•"/>
            </a:pPr>
            <a:r>
              <a:rPr lang="en-US" sz="2000" i="1" dirty="0" err="1"/>
              <a:t>DataFrames</a:t>
            </a:r>
            <a:r>
              <a:rPr lang="en-US" sz="2000" i="1" dirty="0"/>
              <a:t> </a:t>
            </a:r>
            <a:r>
              <a:rPr lang="en-US" sz="2000" dirty="0"/>
              <a:t>are used to organize information in the named columns, like tables in relational databases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21652"/>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0376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Spark vs MapReduce</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25</a:t>
            </a:fld>
            <a:endParaRPr lang="en-US" sz="1050"/>
          </a:p>
        </p:txBody>
      </p:sp>
      <p:sp>
        <p:nvSpPr>
          <p:cNvPr id="7" name="Rectangle 6">
            <a:extLst>
              <a:ext uri="{FF2B5EF4-FFF2-40B4-BE49-F238E27FC236}">
                <a16:creationId xmlns:a16="http://schemas.microsoft.com/office/drawing/2014/main" id="{D19700A2-665F-4421-B654-6C82B09CFC89}"/>
              </a:ext>
            </a:extLst>
          </p:cNvPr>
          <p:cNvSpPr/>
          <p:nvPr/>
        </p:nvSpPr>
        <p:spPr>
          <a:xfrm>
            <a:off x="314293" y="1251906"/>
            <a:ext cx="11563413" cy="5447645"/>
          </a:xfrm>
          <a:prstGeom prst="rect">
            <a:avLst/>
          </a:prstGeom>
          <a:solidFill>
            <a:schemeClr val="accent6">
              <a:lumMod val="40000"/>
              <a:lumOff val="60000"/>
            </a:schemeClr>
          </a:solidFill>
          <a:ln>
            <a:solidFill>
              <a:srgbClr val="002A7E"/>
            </a:solidFill>
          </a:ln>
        </p:spPr>
        <p:txBody>
          <a:bodyPr wrap="square">
            <a:spAutoFit/>
          </a:bodyPr>
          <a:lstStyle/>
          <a:p>
            <a:pPr marL="914400" lvl="1" indent="-457200">
              <a:spcBef>
                <a:spcPts val="600"/>
              </a:spcBef>
              <a:spcAft>
                <a:spcPts val="1200"/>
              </a:spcAft>
              <a:buClr>
                <a:srgbClr val="C00000"/>
              </a:buClr>
              <a:buSzPct val="110000"/>
              <a:buFont typeface="Arial" panose="020B0604020202020204" pitchFamily="34" charset="0"/>
              <a:buChar char="•"/>
            </a:pPr>
            <a:r>
              <a:rPr lang="en-US" sz="2800" dirty="0"/>
              <a:t>A key distinction between Spark and MapReduce is that Spark provides a broader set of high-level APIs and libraries that go beyond the “Map” and “Reduce” operations!</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JOINS (inner, outer, etc. between different datasets)</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Filtering (similar to SQL’s WHERE)</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Grouping and Aggregation (ex. SUM, COUNT, AVG, MIN, MAX,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Sorting (</a:t>
            </a:r>
            <a:r>
              <a:rPr lang="en-US" dirty="0" err="1">
                <a:latin typeface="Arial" panose="020B0604020202020204" pitchFamily="34" charset="0"/>
                <a:cs typeface="Arial" panose="020B0604020202020204" pitchFamily="34" charset="0"/>
              </a:rPr>
              <a:t>asc</a:t>
            </a:r>
            <a:r>
              <a:rPr lang="en-US" dirty="0">
                <a:latin typeface="Arial" panose="020B0604020202020204" pitchFamily="34" charset="0"/>
                <a:cs typeface="Arial" panose="020B0604020202020204" pitchFamily="34" charset="0"/>
              </a:rPr>
              <a:t>, desc, across multiple columns)</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Spark SQL allows SQL-like queries on structured data</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ML libraries for machine learning algorithms, data analysis, predictive modelling </a:t>
            </a:r>
            <a:r>
              <a:rPr lang="en-US" dirty="0" err="1">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Graph Processing (</a:t>
            </a:r>
            <a:r>
              <a:rPr lang="en-US" dirty="0" err="1">
                <a:latin typeface="Arial" panose="020B0604020202020204" pitchFamily="34" charset="0"/>
                <a:cs typeface="Arial" panose="020B0604020202020204" pitchFamily="34" charset="0"/>
              </a:rPr>
              <a:t>GraphX</a:t>
            </a:r>
            <a:r>
              <a:rPr lang="en-US" dirty="0">
                <a:latin typeface="Arial" panose="020B0604020202020204" pitchFamily="34" charset="0"/>
                <a:cs typeface="Arial" panose="020B0604020202020204" pitchFamily="34" charset="0"/>
              </a:rPr>
              <a:t> lib enable graph processing ops)</a:t>
            </a:r>
          </a:p>
          <a:p>
            <a:pPr marL="1371600" lvl="2" indent="-457200">
              <a:spcBef>
                <a:spcPts val="600"/>
              </a:spcBef>
              <a:spcAft>
                <a:spcPts val="1200"/>
              </a:spcAft>
              <a:buClr>
                <a:srgbClr val="C00000"/>
              </a:buClr>
              <a:buSzPct val="110000"/>
              <a:buFont typeface="Arial" panose="020B0604020202020204" pitchFamily="34" charset="0"/>
              <a:buChar char="•"/>
            </a:pPr>
            <a:r>
              <a:rPr lang="en-US" dirty="0">
                <a:latin typeface="Arial" panose="020B0604020202020204" pitchFamily="34" charset="0"/>
                <a:cs typeface="Arial" panose="020B0604020202020204" pitchFamily="34" charset="0"/>
              </a:rPr>
              <a:t>Real Time Streaming (well… sort of!)</a:t>
            </a:r>
          </a:p>
        </p:txBody>
      </p:sp>
    </p:spTree>
    <p:extLst>
      <p:ext uri="{BB962C8B-B14F-4D97-AF65-F5344CB8AC3E}">
        <p14:creationId xmlns:p14="http://schemas.microsoft.com/office/powerpoint/2010/main" val="2097806077"/>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5" y="51427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a:t>
            </a:r>
            <a:r>
              <a:rPr lang="en-US" sz="3600" b="1" dirty="0">
                <a:solidFill>
                  <a:schemeClr val="bg1"/>
                </a:solidFill>
                <a:latin typeface="Bradley Hand ITC" panose="03070402050302030203" pitchFamily="66" charset="0"/>
              </a:rPr>
              <a:t>Spark has no default storage system and resource manager</a:t>
            </a:r>
          </a:p>
          <a:p>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26</a:t>
            </a:fld>
            <a:endParaRPr lang="en-US" sz="1050"/>
          </a:p>
        </p:txBody>
      </p:sp>
      <p:sp>
        <p:nvSpPr>
          <p:cNvPr id="7" name="Rectangle 6">
            <a:extLst>
              <a:ext uri="{FF2B5EF4-FFF2-40B4-BE49-F238E27FC236}">
                <a16:creationId xmlns:a16="http://schemas.microsoft.com/office/drawing/2014/main" id="{D19700A2-665F-4421-B654-6C82B09CFC89}"/>
              </a:ext>
            </a:extLst>
          </p:cNvPr>
          <p:cNvSpPr/>
          <p:nvPr/>
        </p:nvSpPr>
        <p:spPr>
          <a:xfrm>
            <a:off x="314293" y="1502688"/>
            <a:ext cx="11563413" cy="5355312"/>
          </a:xfrm>
          <a:prstGeom prst="rect">
            <a:avLst/>
          </a:prstGeom>
          <a:solidFill>
            <a:schemeClr val="accent6">
              <a:lumMod val="40000"/>
              <a:lumOff val="60000"/>
            </a:schemeClr>
          </a:solidFill>
          <a:ln>
            <a:solidFill>
              <a:srgbClr val="002A7E"/>
            </a:solidFill>
          </a:ln>
        </p:spPr>
        <p:txBody>
          <a:bodyPr wrap="square">
            <a:spAutoFit/>
          </a:bodyPr>
          <a:lstStyle/>
          <a:p>
            <a:pPr marL="914400" lvl="1" indent="-457200">
              <a:spcBef>
                <a:spcPts val="600"/>
              </a:spcBef>
              <a:spcAft>
                <a:spcPts val="1200"/>
              </a:spcAft>
              <a:buClr>
                <a:srgbClr val="C00000"/>
              </a:buClr>
              <a:buSzPct val="110000"/>
              <a:buFont typeface="Arial" panose="020B0604020202020204" pitchFamily="34" charset="0"/>
              <a:buChar char="•"/>
            </a:pPr>
            <a:r>
              <a:rPr lang="en-US" dirty="0"/>
              <a:t>Unlike Hadoop, which unites storing, processing, and resource management capabilities, Spark is for processing only, having no native storage system. </a:t>
            </a:r>
          </a:p>
          <a:p>
            <a:pPr marL="1371600" lvl="2" indent="-457200">
              <a:spcBef>
                <a:spcPts val="600"/>
              </a:spcBef>
              <a:spcAft>
                <a:spcPts val="1200"/>
              </a:spcAft>
              <a:buClr>
                <a:srgbClr val="C00000"/>
              </a:buClr>
              <a:buSzPct val="110000"/>
              <a:buFont typeface="Arial" panose="020B0604020202020204" pitchFamily="34" charset="0"/>
              <a:buChar char="•"/>
            </a:pPr>
            <a:r>
              <a:rPr lang="en-US" dirty="0"/>
              <a:t>Instead, it reads/writes data from/to different sources, including HDFS, HBase, and Apache Cassandra, etc. It is compatible with data repositories, outside the Hadoop ecosystem such as Amazon S3.</a:t>
            </a:r>
          </a:p>
          <a:p>
            <a:pPr marL="914400" lvl="1" indent="-457200">
              <a:spcBef>
                <a:spcPts val="600"/>
              </a:spcBef>
              <a:spcAft>
                <a:spcPts val="1200"/>
              </a:spcAft>
              <a:buClr>
                <a:srgbClr val="C00000"/>
              </a:buClr>
              <a:buSzPct val="110000"/>
              <a:buFont typeface="Arial" panose="020B0604020202020204" pitchFamily="34" charset="0"/>
              <a:buChar char="•"/>
            </a:pPr>
            <a:r>
              <a:rPr lang="en-US" dirty="0"/>
              <a:t>Processing data across multiple servers, Spark cannot control resources (CPU and </a:t>
            </a:r>
            <a:r>
              <a:rPr lang="en-US" dirty="0" err="1"/>
              <a:t>memoy</a:t>
            </a:r>
            <a:r>
              <a:rPr lang="en-US" dirty="0"/>
              <a:t>) by itself</a:t>
            </a:r>
          </a:p>
          <a:p>
            <a:pPr marL="1371600" lvl="2" indent="-457200">
              <a:spcBef>
                <a:spcPts val="600"/>
              </a:spcBef>
              <a:spcAft>
                <a:spcPts val="1200"/>
              </a:spcAft>
              <a:buClr>
                <a:srgbClr val="C00000"/>
              </a:buClr>
              <a:buSzPct val="110000"/>
              <a:buFont typeface="Arial" panose="020B0604020202020204" pitchFamily="34" charset="0"/>
              <a:buChar char="•"/>
            </a:pPr>
            <a:r>
              <a:rPr lang="en-US" dirty="0"/>
              <a:t>Hence it needs a resource or cluster manager. </a:t>
            </a:r>
          </a:p>
          <a:p>
            <a:pPr marL="1371600" lvl="2" indent="-457200">
              <a:spcBef>
                <a:spcPts val="600"/>
              </a:spcBef>
              <a:spcAft>
                <a:spcPts val="1200"/>
              </a:spcAft>
              <a:buClr>
                <a:srgbClr val="C00000"/>
              </a:buClr>
              <a:buSzPct val="110000"/>
              <a:buFont typeface="Arial" panose="020B0604020202020204" pitchFamily="34" charset="0"/>
              <a:buChar char="•"/>
            </a:pPr>
            <a:r>
              <a:rPr lang="en-US" dirty="0"/>
              <a:t>Currently, the framework supports four options:</a:t>
            </a:r>
          </a:p>
          <a:p>
            <a:pPr marL="1828800" lvl="3" indent="-457200">
              <a:spcBef>
                <a:spcPts val="600"/>
              </a:spcBef>
              <a:spcAft>
                <a:spcPts val="1200"/>
              </a:spcAft>
              <a:buClr>
                <a:srgbClr val="C00000"/>
              </a:buClr>
              <a:buSzPct val="110000"/>
              <a:buFont typeface="Arial" panose="020B0604020202020204" pitchFamily="34" charset="0"/>
              <a:buChar char="•"/>
            </a:pPr>
            <a:r>
              <a:rPr lang="en-US" dirty="0">
                <a:hlinkClick r:id="rId3"/>
              </a:rPr>
              <a:t>Standalone</a:t>
            </a:r>
            <a:r>
              <a:rPr lang="en-US" dirty="0"/>
              <a:t>, a simple pre-built cluster manager</a:t>
            </a:r>
          </a:p>
          <a:p>
            <a:pPr marL="1828800" lvl="3" indent="-457200">
              <a:spcBef>
                <a:spcPts val="600"/>
              </a:spcBef>
              <a:spcAft>
                <a:spcPts val="1200"/>
              </a:spcAft>
              <a:buClr>
                <a:srgbClr val="C00000"/>
              </a:buClr>
              <a:buSzPct val="110000"/>
              <a:buFont typeface="Arial" panose="020B0604020202020204" pitchFamily="34" charset="0"/>
              <a:buChar char="•"/>
            </a:pPr>
            <a:r>
              <a:rPr lang="en-US" dirty="0"/>
              <a:t>Hadoop YARN, which is the most common choice for Spark</a:t>
            </a:r>
          </a:p>
          <a:p>
            <a:pPr marL="1828800" lvl="3" indent="-457200">
              <a:spcBef>
                <a:spcPts val="600"/>
              </a:spcBef>
              <a:spcAft>
                <a:spcPts val="1200"/>
              </a:spcAft>
              <a:buClr>
                <a:srgbClr val="C00000"/>
              </a:buClr>
              <a:buSzPct val="110000"/>
              <a:buFont typeface="Arial" panose="020B0604020202020204" pitchFamily="34" charset="0"/>
              <a:buChar char="•"/>
            </a:pPr>
            <a:r>
              <a:rPr lang="en-US" dirty="0">
                <a:hlinkClick r:id="rId4"/>
              </a:rPr>
              <a:t>Apache Mesos</a:t>
            </a:r>
            <a:r>
              <a:rPr lang="en-US" dirty="0"/>
              <a:t>, used to control resources of entire data centers and heavy-duty services</a:t>
            </a:r>
          </a:p>
          <a:p>
            <a:pPr marL="1828800" lvl="3" indent="-457200">
              <a:spcBef>
                <a:spcPts val="600"/>
              </a:spcBef>
              <a:spcAft>
                <a:spcPts val="1200"/>
              </a:spcAft>
              <a:buClr>
                <a:srgbClr val="C00000"/>
              </a:buClr>
              <a:buSzPct val="110000"/>
              <a:buFont typeface="Arial" panose="020B0604020202020204" pitchFamily="34" charset="0"/>
              <a:buChar char="•"/>
            </a:pPr>
            <a:r>
              <a:rPr lang="en-US" dirty="0">
                <a:hlinkClick r:id="rId5"/>
              </a:rPr>
              <a:t>Kubernetes</a:t>
            </a:r>
            <a:r>
              <a:rPr lang="en-US" dirty="0"/>
              <a:t>, a container orchestration platform</a:t>
            </a:r>
          </a:p>
          <a:p>
            <a:r>
              <a:rPr lang="en-US" sz="1400" dirty="0"/>
              <a:t>		</a:t>
            </a:r>
            <a:r>
              <a:rPr lang="en-US" sz="1200" dirty="0"/>
              <a:t>(Running Spark on Kubernetes makes sense if a company plans to move the entire company tech stack to the cloud-native infrastructure)</a:t>
            </a:r>
            <a:endParaRPr lang="en-US" sz="1400" dirty="0"/>
          </a:p>
        </p:txBody>
      </p:sp>
    </p:spTree>
    <p:extLst>
      <p:ext uri="{BB962C8B-B14F-4D97-AF65-F5344CB8AC3E}">
        <p14:creationId xmlns:p14="http://schemas.microsoft.com/office/powerpoint/2010/main" val="2809278070"/>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a:t>
            </a:r>
            <a:r>
              <a:rPr lang="en-US" sz="3200" b="1" dirty="0">
                <a:solidFill>
                  <a:schemeClr val="bg1"/>
                </a:solidFill>
                <a:latin typeface="Bradley Hand ITC" panose="03070402050302030203" pitchFamily="66" charset="0"/>
              </a:rPr>
              <a:t>Native libraries: Spark Streaming, Spark SQL, </a:t>
            </a:r>
            <a:r>
              <a:rPr lang="en-US" sz="3200" b="1" dirty="0" err="1">
                <a:solidFill>
                  <a:schemeClr val="bg1"/>
                </a:solidFill>
                <a:latin typeface="Bradley Hand ITC" panose="03070402050302030203" pitchFamily="66" charset="0"/>
              </a:rPr>
              <a:t>MLlib</a:t>
            </a:r>
            <a:r>
              <a:rPr lang="en-US" sz="3200" b="1" dirty="0">
                <a:solidFill>
                  <a:schemeClr val="bg1"/>
                </a:solidFill>
                <a:latin typeface="Bradley Hand ITC" panose="03070402050302030203" pitchFamily="66" charset="0"/>
              </a:rPr>
              <a:t>, and </a:t>
            </a:r>
            <a:r>
              <a:rPr lang="en-US" sz="3200" b="1" dirty="0" err="1">
                <a:solidFill>
                  <a:schemeClr val="bg1"/>
                </a:solidFill>
                <a:latin typeface="Bradley Hand ITC" panose="03070402050302030203" pitchFamily="66" charset="0"/>
              </a:rPr>
              <a:t>GraphX</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27</a:t>
            </a:fld>
            <a:endParaRPr lang="en-US" sz="1050"/>
          </a:p>
        </p:txBody>
      </p:sp>
      <p:sp>
        <p:nvSpPr>
          <p:cNvPr id="7" name="Rectangle 6">
            <a:extLst>
              <a:ext uri="{FF2B5EF4-FFF2-40B4-BE49-F238E27FC236}">
                <a16:creationId xmlns:a16="http://schemas.microsoft.com/office/drawing/2014/main" id="{D19700A2-665F-4421-B654-6C82B09CFC89}"/>
              </a:ext>
            </a:extLst>
          </p:cNvPr>
          <p:cNvSpPr/>
          <p:nvPr/>
        </p:nvSpPr>
        <p:spPr>
          <a:xfrm>
            <a:off x="314292" y="1018492"/>
            <a:ext cx="11563413" cy="5663089"/>
          </a:xfrm>
          <a:prstGeom prst="rect">
            <a:avLst/>
          </a:prstGeom>
          <a:solidFill>
            <a:schemeClr val="accent6">
              <a:lumMod val="40000"/>
              <a:lumOff val="60000"/>
            </a:schemeClr>
          </a:solidFill>
          <a:ln>
            <a:solidFill>
              <a:srgbClr val="002A7E"/>
            </a:solidFill>
          </a:ln>
        </p:spPr>
        <p:txBody>
          <a:bodyPr wrap="square">
            <a:spAutoFit/>
          </a:bodyPr>
          <a:lstStyle/>
          <a:p>
            <a:pPr marL="914400" lvl="1" indent="-457200">
              <a:spcBef>
                <a:spcPts val="600"/>
              </a:spcBef>
              <a:spcAft>
                <a:spcPts val="1200"/>
              </a:spcAft>
              <a:buClr>
                <a:srgbClr val="C00000"/>
              </a:buClr>
              <a:buSzPct val="110000"/>
              <a:buFont typeface="Arial" panose="020B0604020202020204" pitchFamily="34" charset="0"/>
              <a:buChar char="•"/>
            </a:pPr>
            <a:r>
              <a:rPr lang="en-US" sz="2000" dirty="0"/>
              <a:t>While using an external cluster manager and data repository, Spark comes with a stack of four libraries that allow for creating various analytics apps on top of a single platform.</a:t>
            </a:r>
          </a:p>
          <a:p>
            <a:pPr marL="1371600" lvl="2" indent="-457200">
              <a:spcBef>
                <a:spcPts val="600"/>
              </a:spcBef>
              <a:spcAft>
                <a:spcPts val="1200"/>
              </a:spcAft>
              <a:buClr>
                <a:srgbClr val="C00000"/>
              </a:buClr>
              <a:buSzPct val="110000"/>
              <a:buFont typeface="Arial" panose="020B0604020202020204" pitchFamily="34" charset="0"/>
              <a:buChar char="•"/>
            </a:pPr>
            <a:r>
              <a:rPr lang="en-US" sz="2000" b="1" dirty="0"/>
              <a:t>Spark Streaming</a:t>
            </a:r>
            <a:r>
              <a:rPr lang="en-US" sz="2000" dirty="0"/>
              <a:t> empowers the core engine with near-real-time processing capabilities and facilitates building streaming analytics products. The module can absorb live data streams</a:t>
            </a:r>
          </a:p>
          <a:p>
            <a:pPr marL="1371600" lvl="2" indent="-457200">
              <a:spcBef>
                <a:spcPts val="600"/>
              </a:spcBef>
              <a:spcAft>
                <a:spcPts val="1200"/>
              </a:spcAft>
              <a:buClr>
                <a:srgbClr val="C00000"/>
              </a:buClr>
              <a:buSzPct val="110000"/>
              <a:buFont typeface="Arial" panose="020B0604020202020204" pitchFamily="34" charset="0"/>
              <a:buChar char="•"/>
            </a:pPr>
            <a:r>
              <a:rPr lang="en-US" sz="2000" b="1" dirty="0"/>
              <a:t>Spark SQL </a:t>
            </a:r>
            <a:r>
              <a:rPr lang="en-US" sz="2000" dirty="0"/>
              <a:t>creates a communication layer between RDDs and relational databases. It allows data scientists to conveniently query structured data in Spark programs.</a:t>
            </a:r>
          </a:p>
          <a:p>
            <a:pPr marL="1371600" lvl="2" indent="-457200">
              <a:spcBef>
                <a:spcPts val="600"/>
              </a:spcBef>
              <a:spcAft>
                <a:spcPts val="1200"/>
              </a:spcAft>
              <a:buClr>
                <a:srgbClr val="C00000"/>
              </a:buClr>
              <a:buSzPct val="110000"/>
              <a:buFont typeface="Arial" panose="020B0604020202020204" pitchFamily="34" charset="0"/>
              <a:buChar char="•"/>
            </a:pPr>
            <a:r>
              <a:rPr lang="en-US" sz="2000" b="1" dirty="0" err="1"/>
              <a:t>GraphX</a:t>
            </a:r>
            <a:r>
              <a:rPr lang="en-US" sz="2000" b="1" dirty="0"/>
              <a:t> </a:t>
            </a:r>
            <a:r>
              <a:rPr lang="en-US" sz="2000" dirty="0"/>
              <a:t>offers a set of operators and algorithms to run analytics on graph data.</a:t>
            </a:r>
          </a:p>
          <a:p>
            <a:pPr marL="1371600" lvl="2" indent="-457200">
              <a:spcBef>
                <a:spcPts val="600"/>
              </a:spcBef>
              <a:spcAft>
                <a:spcPts val="1200"/>
              </a:spcAft>
              <a:buClr>
                <a:srgbClr val="C00000"/>
              </a:buClr>
              <a:buSzPct val="110000"/>
              <a:buFont typeface="Arial" panose="020B0604020202020204" pitchFamily="34" charset="0"/>
              <a:buChar char="•"/>
            </a:pPr>
            <a:r>
              <a:rPr lang="en-US" sz="2000" b="1" dirty="0" err="1"/>
              <a:t>MLlib</a:t>
            </a:r>
            <a:r>
              <a:rPr lang="en-US" sz="2000" b="1" dirty="0"/>
              <a:t> </a:t>
            </a:r>
            <a:r>
              <a:rPr lang="en-US" sz="2000" dirty="0"/>
              <a:t>is a scalable machine learning library, containing algorithms for a range of ML tasks such as classification, clustering, and regression. It also provides tools for statistics, creating ML pipelines, model evaluation, and more</a:t>
            </a:r>
          </a:p>
          <a:p>
            <a:pPr marL="914400" lvl="1" indent="-457200">
              <a:spcBef>
                <a:spcPts val="600"/>
              </a:spcBef>
              <a:spcAft>
                <a:spcPts val="1200"/>
              </a:spcAft>
              <a:buClr>
                <a:srgbClr val="C00000"/>
              </a:buClr>
              <a:buSzPct val="110000"/>
              <a:buFont typeface="Arial" panose="020B0604020202020204" pitchFamily="34" charset="0"/>
              <a:buChar char="•"/>
            </a:pPr>
            <a:r>
              <a:rPr lang="en-US" b="1" dirty="0"/>
              <a:t>Multi-language intuitive APIs</a:t>
            </a:r>
          </a:p>
          <a:p>
            <a:pPr marL="1371600" lvl="2" indent="-457200">
              <a:spcBef>
                <a:spcPts val="600"/>
              </a:spcBef>
              <a:spcAft>
                <a:spcPts val="1200"/>
              </a:spcAft>
              <a:buClr>
                <a:srgbClr val="C00000"/>
              </a:buClr>
              <a:buSzPct val="110000"/>
              <a:buFont typeface="Arial" panose="020B0604020202020204" pitchFamily="34" charset="0"/>
              <a:buChar char="•"/>
            </a:pPr>
            <a:r>
              <a:rPr lang="en-US" dirty="0"/>
              <a:t>Spark core engine, data structures, and libraries are available via developer-friendly APIs. Written in Scala, the framework also supports Java, Python, and R, enabling experts with other languages (compared to Java-centric Hadoop)</a:t>
            </a:r>
          </a:p>
        </p:txBody>
      </p:sp>
    </p:spTree>
    <p:extLst>
      <p:ext uri="{BB962C8B-B14F-4D97-AF65-F5344CB8AC3E}">
        <p14:creationId xmlns:p14="http://schemas.microsoft.com/office/powerpoint/2010/main" val="1232995698"/>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540126"/>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Spark Limitations</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28</a:t>
            </a:fld>
            <a:endParaRPr lang="en-US" sz="1050"/>
          </a:p>
        </p:txBody>
      </p:sp>
      <p:sp>
        <p:nvSpPr>
          <p:cNvPr id="7" name="Rectangle 6">
            <a:extLst>
              <a:ext uri="{FF2B5EF4-FFF2-40B4-BE49-F238E27FC236}">
                <a16:creationId xmlns:a16="http://schemas.microsoft.com/office/drawing/2014/main" id="{D19700A2-665F-4421-B654-6C82B09CFC89}"/>
              </a:ext>
            </a:extLst>
          </p:cNvPr>
          <p:cNvSpPr/>
          <p:nvPr/>
        </p:nvSpPr>
        <p:spPr>
          <a:xfrm>
            <a:off x="314292" y="1881150"/>
            <a:ext cx="11563413" cy="4062651"/>
          </a:xfrm>
          <a:prstGeom prst="rect">
            <a:avLst/>
          </a:prstGeom>
          <a:solidFill>
            <a:schemeClr val="accent6">
              <a:lumMod val="40000"/>
              <a:lumOff val="60000"/>
            </a:schemeClr>
          </a:solidFill>
          <a:ln>
            <a:solidFill>
              <a:srgbClr val="002A7E"/>
            </a:solidFill>
          </a:ln>
        </p:spPr>
        <p:txBody>
          <a:bodyPr wrap="square">
            <a:spAutoFit/>
          </a:bodyPr>
          <a:lstStyle/>
          <a:p>
            <a:pPr marL="914400" lvl="1" indent="-457200">
              <a:spcBef>
                <a:spcPts val="600"/>
              </a:spcBef>
              <a:spcAft>
                <a:spcPts val="1200"/>
              </a:spcAft>
              <a:buClr>
                <a:srgbClr val="C00000"/>
              </a:buClr>
              <a:buSzPct val="110000"/>
              <a:buFont typeface="Arial" panose="020B0604020202020204" pitchFamily="34" charset="0"/>
              <a:buChar char="•"/>
            </a:pPr>
            <a:r>
              <a:rPr lang="en-US" dirty="0"/>
              <a:t>Spark has some advantages over Hadoop’s MapReduce engine. Yet, it also comes with certain drawbacks</a:t>
            </a:r>
          </a:p>
          <a:p>
            <a:pPr marL="1371600" lvl="2" indent="-457200">
              <a:spcBef>
                <a:spcPts val="600"/>
              </a:spcBef>
              <a:spcAft>
                <a:spcPts val="1200"/>
              </a:spcAft>
              <a:buClr>
                <a:srgbClr val="C00000"/>
              </a:buClr>
              <a:buSzPct val="110000"/>
              <a:buFont typeface="Arial" panose="020B0604020202020204" pitchFamily="34" charset="0"/>
              <a:buChar char="•"/>
            </a:pPr>
            <a:r>
              <a:rPr lang="en-US" b="1" dirty="0"/>
              <a:t>Pricey hardware. </a:t>
            </a:r>
            <a:r>
              <a:rPr lang="en-US" dirty="0"/>
              <a:t>RAM prices are higher than those of hard discs exploited by MapReduce, making Spark operations more expensive.</a:t>
            </a:r>
          </a:p>
          <a:p>
            <a:pPr marL="1371600" lvl="2" indent="-457200">
              <a:spcBef>
                <a:spcPts val="600"/>
              </a:spcBef>
              <a:spcAft>
                <a:spcPts val="1200"/>
              </a:spcAft>
              <a:buClr>
                <a:srgbClr val="C00000"/>
              </a:buClr>
              <a:buSzPct val="110000"/>
              <a:buFont typeface="Arial" panose="020B0604020202020204" pitchFamily="34" charset="0"/>
              <a:buChar char="•"/>
            </a:pPr>
            <a:r>
              <a:rPr lang="en-US" b="1" dirty="0"/>
              <a:t>Near, but not truly real-time processing. </a:t>
            </a:r>
            <a:r>
              <a:rPr lang="en-US" dirty="0"/>
              <a:t>Spark Streaming and in-memory caching allow you to analyze data very quickly. But still it won’t be truly real-time, since the module works with micro-batches — or small groups of events collected over a predefined interval. Genuine real-time processing tools process data streams at the moment they are generated.</a:t>
            </a:r>
          </a:p>
          <a:p>
            <a:pPr marL="1828800" lvl="3" indent="-457200">
              <a:spcBef>
                <a:spcPts val="600"/>
              </a:spcBef>
              <a:spcAft>
                <a:spcPts val="1200"/>
              </a:spcAft>
              <a:buClr>
                <a:srgbClr val="C00000"/>
              </a:buClr>
              <a:buSzPct val="110000"/>
              <a:buFont typeface="Arial" panose="020B0604020202020204" pitchFamily="34" charset="0"/>
              <a:buChar char="•"/>
            </a:pPr>
            <a:r>
              <a:rPr lang="en-US" dirty="0"/>
              <a:t>Hence not a perfect fit for IOT issues, where Apache </a:t>
            </a:r>
            <a:r>
              <a:rPr lang="en-US" dirty="0" err="1"/>
              <a:t>Flink</a:t>
            </a:r>
            <a:r>
              <a:rPr lang="en-US" dirty="0"/>
              <a:t> might help with live data processing</a:t>
            </a:r>
          </a:p>
          <a:p>
            <a:pPr marL="1371600" lvl="2" indent="-457200">
              <a:spcBef>
                <a:spcPts val="600"/>
              </a:spcBef>
              <a:spcAft>
                <a:spcPts val="1200"/>
              </a:spcAft>
              <a:buClr>
                <a:srgbClr val="C00000"/>
              </a:buClr>
              <a:buSzPct val="110000"/>
              <a:buFont typeface="Arial" panose="020B0604020202020204" pitchFamily="34" charset="0"/>
              <a:buChar char="•"/>
            </a:pPr>
            <a:r>
              <a:rPr lang="en-US" b="1" dirty="0"/>
              <a:t>Issues with small files. </a:t>
            </a:r>
            <a:r>
              <a:rPr lang="en-US" dirty="0"/>
              <a:t>Like Hadoop, Spark doesn’t cope well with a large number of small datasets. More files within a workload mean more metadata to parse and more tasks to schedule, which can slow up the processing dramatically.</a:t>
            </a:r>
          </a:p>
        </p:txBody>
      </p:sp>
    </p:spTree>
    <p:extLst>
      <p:ext uri="{BB962C8B-B14F-4D97-AF65-F5344CB8AC3E}">
        <p14:creationId xmlns:p14="http://schemas.microsoft.com/office/powerpoint/2010/main" val="4159938221"/>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580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bg1"/>
                </a:solidFill>
                <a:latin typeface="Bradley Hand ITC" panose="03070402050302030203" pitchFamily="66" charset="0"/>
              </a:rPr>
              <a:t> … so, how do we choose between Hadoop and Spark?</a:t>
            </a:r>
            <a:endParaRPr lang="en-US" sz="1200" dirty="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29</a:t>
            </a:fld>
            <a:endParaRPr lang="en-US" sz="1050"/>
          </a:p>
        </p:txBody>
      </p:sp>
      <p:sp>
        <p:nvSpPr>
          <p:cNvPr id="7" name="Rectangle 6">
            <a:extLst>
              <a:ext uri="{FF2B5EF4-FFF2-40B4-BE49-F238E27FC236}">
                <a16:creationId xmlns:a16="http://schemas.microsoft.com/office/drawing/2014/main" id="{D19700A2-665F-4421-B654-6C82B09CFC89}"/>
              </a:ext>
            </a:extLst>
          </p:cNvPr>
          <p:cNvSpPr/>
          <p:nvPr/>
        </p:nvSpPr>
        <p:spPr>
          <a:xfrm>
            <a:off x="392950" y="1470229"/>
            <a:ext cx="11563413" cy="5293757"/>
          </a:xfrm>
          <a:prstGeom prst="rect">
            <a:avLst/>
          </a:prstGeom>
          <a:solidFill>
            <a:schemeClr val="accent6">
              <a:lumMod val="40000"/>
              <a:lumOff val="60000"/>
            </a:schemeClr>
          </a:solidFill>
          <a:ln>
            <a:solidFill>
              <a:srgbClr val="002A7E"/>
            </a:solidFill>
          </a:ln>
        </p:spPr>
        <p:txBody>
          <a:bodyPr wrap="square">
            <a:spAutoFit/>
          </a:bodyPr>
          <a:lstStyle/>
          <a:p>
            <a:pPr lvl="1">
              <a:spcBef>
                <a:spcPts val="600"/>
              </a:spcBef>
              <a:spcAft>
                <a:spcPts val="1200"/>
              </a:spcAft>
              <a:buClr>
                <a:srgbClr val="C00000"/>
              </a:buClr>
              <a:buSzPct val="110000"/>
            </a:pPr>
            <a:r>
              <a:rPr lang="en-US" dirty="0"/>
              <a:t>Strictly speaking, the choice is not between Spark and Hadoop, but between two processing engines, since Hadoop is more than that.</a:t>
            </a:r>
          </a:p>
          <a:p>
            <a:pPr marL="914400" lvl="1" indent="-457200">
              <a:spcBef>
                <a:spcPts val="600"/>
              </a:spcBef>
              <a:spcAft>
                <a:spcPts val="1200"/>
              </a:spcAft>
              <a:buClr>
                <a:srgbClr val="C00000"/>
              </a:buClr>
              <a:buSzPct val="110000"/>
              <a:buFont typeface="Arial" panose="020B0604020202020204" pitchFamily="34" charset="0"/>
              <a:buChar char="•"/>
            </a:pPr>
            <a:r>
              <a:rPr lang="en-US" dirty="0"/>
              <a:t>A clear advantage of MapReduce is that you can perform large, delay-tolerant processing tasks at a relatively low cost. It works best for archived data that can be analyzed later — say, during night hours. </a:t>
            </a:r>
          </a:p>
          <a:p>
            <a:pPr marL="1371600" lvl="2" indent="-457200">
              <a:spcBef>
                <a:spcPts val="600"/>
              </a:spcBef>
              <a:buClr>
                <a:srgbClr val="C00000"/>
              </a:buClr>
              <a:buSzPct val="110000"/>
              <a:buFont typeface="Arial" panose="020B0604020202020204" pitchFamily="34" charset="0"/>
              <a:buChar char="•"/>
            </a:pPr>
            <a:r>
              <a:rPr lang="en-US" dirty="0"/>
              <a:t>Some real-life use cases are</a:t>
            </a:r>
          </a:p>
          <a:p>
            <a:r>
              <a:rPr lang="en-US" dirty="0"/>
              <a:t>		online sentiment analysis to understand how people feel about your products</a:t>
            </a:r>
          </a:p>
          <a:p>
            <a:r>
              <a:rPr lang="en-US" dirty="0"/>
              <a:t>		predictive maintenance to address issues with equipment before they really happen</a:t>
            </a:r>
          </a:p>
          <a:p>
            <a:r>
              <a:rPr lang="en-US" dirty="0"/>
              <a:t>		log files analysis to prevent security breaches</a:t>
            </a:r>
          </a:p>
          <a:p>
            <a:pPr marL="914400" lvl="1" indent="-457200">
              <a:spcBef>
                <a:spcPts val="600"/>
              </a:spcBef>
              <a:spcAft>
                <a:spcPts val="1200"/>
              </a:spcAft>
              <a:buClr>
                <a:srgbClr val="C00000"/>
              </a:buClr>
              <a:buSzPct val="110000"/>
              <a:buFont typeface="Arial" panose="020B0604020202020204" pitchFamily="34" charset="0"/>
              <a:buChar char="•"/>
            </a:pPr>
            <a:r>
              <a:rPr lang="en-US" dirty="0"/>
              <a:t>Spark in turn, shines when speed is prioritized over price. It’s a natural choice for</a:t>
            </a:r>
          </a:p>
          <a:p>
            <a:r>
              <a:rPr lang="en-US" dirty="0"/>
              <a:t>		fraud detection and prevention,</a:t>
            </a:r>
          </a:p>
          <a:p>
            <a:r>
              <a:rPr lang="en-US" dirty="0"/>
              <a:t>		stock market trends prediction,</a:t>
            </a:r>
          </a:p>
          <a:p>
            <a:r>
              <a:rPr lang="en-US" dirty="0"/>
              <a:t>		near real-time recommendation systems</a:t>
            </a:r>
          </a:p>
          <a:p>
            <a:r>
              <a:rPr lang="en-US" dirty="0"/>
              <a:t>		risk management</a:t>
            </a:r>
          </a:p>
          <a:p>
            <a:endParaRPr lang="en-US" dirty="0"/>
          </a:p>
          <a:p>
            <a:pPr marL="914400" lvl="1" indent="-457200">
              <a:spcBef>
                <a:spcPts val="600"/>
              </a:spcBef>
              <a:spcAft>
                <a:spcPts val="1200"/>
              </a:spcAft>
              <a:buClr>
                <a:srgbClr val="C00000"/>
              </a:buClr>
              <a:buSzPct val="110000"/>
              <a:buFont typeface="Arial" panose="020B0604020202020204" pitchFamily="34" charset="0"/>
              <a:buChar char="•"/>
            </a:pPr>
            <a:r>
              <a:rPr lang="en-US" dirty="0"/>
              <a:t>Yet, other factors — like availability of experts — may also tip the scale. Besides that, the efficiency of Spark and Hadoop depends greatly on the right tools they are combined with.		</a:t>
            </a:r>
          </a:p>
        </p:txBody>
      </p:sp>
    </p:spTree>
    <p:extLst>
      <p:ext uri="{BB962C8B-B14F-4D97-AF65-F5344CB8AC3E}">
        <p14:creationId xmlns:p14="http://schemas.microsoft.com/office/powerpoint/2010/main" val="735985842"/>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6">
                  <a:lumMod val="75000"/>
                </a:schemeClr>
              </a:solidFill>
            </a:endParaRPr>
          </a:p>
        </p:txBody>
      </p:sp>
      <p:sp>
        <p:nvSpPr>
          <p:cNvPr id="5" name="Content Placeholder 5"/>
          <p:cNvSpPr>
            <a:spLocks noGrp="1"/>
          </p:cNvSpPr>
          <p:nvPr>
            <p:ph idx="1"/>
          </p:nvPr>
        </p:nvSpPr>
        <p:spPr>
          <a:xfrm>
            <a:off x="0" y="2522613"/>
            <a:ext cx="12192000" cy="1844435"/>
          </a:xfrm>
        </p:spPr>
        <p:txBody>
          <a:bodyPr>
            <a:noAutofit/>
          </a:bodyPr>
          <a:lstStyle/>
          <a:p>
            <a:pPr marL="0" indent="0" algn="ctr">
              <a:lnSpc>
                <a:spcPct val="100000"/>
              </a:lnSpc>
              <a:spcBef>
                <a:spcPts val="0"/>
              </a:spcBef>
              <a:buNone/>
            </a:pPr>
            <a:r>
              <a:rPr lang="en-US" sz="5400" b="1" dirty="0">
                <a:solidFill>
                  <a:schemeClr val="bg1"/>
                </a:solidFill>
                <a:latin typeface="Arial" panose="020B0604020202020204" pitchFamily="34" charset="0"/>
                <a:cs typeface="Arial" panose="020B0604020202020204" pitchFamily="34" charset="0"/>
              </a:rPr>
              <a:t>What questions may I answer before we begin …</a:t>
            </a:r>
            <a:endParaRPr lang="en-US" sz="44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BADDD1-82C6-4B00-9CEB-96CAA9FA3095}"/>
              </a:ext>
            </a:extLst>
          </p:cNvPr>
          <p:cNvSpPr txBox="1"/>
          <p:nvPr/>
        </p:nvSpPr>
        <p:spPr>
          <a:xfrm>
            <a:off x="540633" y="4615425"/>
            <a:ext cx="11110734" cy="923330"/>
          </a:xfrm>
          <a:prstGeom prst="rect">
            <a:avLst/>
          </a:prstGeom>
          <a:noFill/>
          <a:ln w="28575">
            <a:noFill/>
          </a:ln>
        </p:spPr>
        <p:txBody>
          <a:bodyPr wrap="none" rtlCol="0">
            <a:spAutoFit/>
          </a:bodyPr>
          <a:lstStyle/>
          <a:p>
            <a:r>
              <a:rPr lang="en-US" sz="5400" b="1" dirty="0">
                <a:solidFill>
                  <a:schemeClr val="accent6">
                    <a:lumMod val="75000"/>
                  </a:schemeClr>
                </a:solidFill>
                <a:latin typeface="Arial" panose="020B0604020202020204" pitchFamily="34" charset="0"/>
                <a:cs typeface="Arial" panose="020B0604020202020204" pitchFamily="34" charset="0"/>
              </a:rPr>
              <a:t>All questions are good questions</a:t>
            </a:r>
          </a:p>
        </p:txBody>
      </p:sp>
    </p:spTree>
    <p:extLst>
      <p:ext uri="{BB962C8B-B14F-4D97-AF65-F5344CB8AC3E}">
        <p14:creationId xmlns:p14="http://schemas.microsoft.com/office/powerpoint/2010/main" val="98083871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5" y="51835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449078"/>
            <a:ext cx="12219710" cy="1015663"/>
          </a:xfrm>
          <a:prstGeom prst="rect">
            <a:avLst/>
          </a:prstGeom>
          <a:solidFill>
            <a:schemeClr val="accent6">
              <a:lumMod val="75000"/>
            </a:schemeClr>
          </a:solidFill>
        </p:spPr>
        <p:txBody>
          <a:bodyPr wrap="square" rtlCol="0">
            <a:spAutoFit/>
          </a:bodyPr>
          <a:lstStyle/>
          <a:p>
            <a:r>
              <a:rPr lang="en-US" sz="6000" b="1">
                <a:solidFill>
                  <a:schemeClr val="bg1"/>
                </a:solidFill>
                <a:latin typeface="Bradley Hand ITC" panose="03070402050302030203" pitchFamily="66" charset="0"/>
              </a:rPr>
              <a:t>Next class</a:t>
            </a:r>
          </a:p>
        </p:txBody>
      </p:sp>
      <p:sp>
        <p:nvSpPr>
          <p:cNvPr id="15" name="Rectangle 14">
            <a:extLst>
              <a:ext uri="{FF2B5EF4-FFF2-40B4-BE49-F238E27FC236}">
                <a16:creationId xmlns:a16="http://schemas.microsoft.com/office/drawing/2014/main" id="{681A4239-F818-4A8B-B313-689493078372}"/>
              </a:ext>
            </a:extLst>
          </p:cNvPr>
          <p:cNvSpPr/>
          <p:nvPr/>
        </p:nvSpPr>
        <p:spPr>
          <a:xfrm>
            <a:off x="4079394" y="3705954"/>
            <a:ext cx="7731935" cy="523220"/>
          </a:xfrm>
          <a:prstGeom prst="rect">
            <a:avLst/>
          </a:prstGeom>
          <a:solidFill>
            <a:schemeClr val="accent6">
              <a:lumMod val="40000"/>
              <a:lumOff val="60000"/>
            </a:schemeClr>
          </a:solidFill>
          <a:ln>
            <a:solidFill>
              <a:srgbClr val="002A7E"/>
            </a:solidFill>
          </a:ln>
        </p:spPr>
        <p:txBody>
          <a:bodyPr wrap="square" anchor="ctr" anchorCtr="0">
            <a:spAutoFit/>
          </a:bodyPr>
          <a:lstStyle/>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Topic Focus: Spark, MongoDB</a:t>
            </a:r>
          </a:p>
        </p:txBody>
      </p:sp>
      <p:pic>
        <p:nvPicPr>
          <p:cNvPr id="6" name="Picture 5">
            <a:extLst>
              <a:ext uri="{FF2B5EF4-FFF2-40B4-BE49-F238E27FC236}">
                <a16:creationId xmlns:a16="http://schemas.microsoft.com/office/drawing/2014/main" id="{AEF49163-6710-4B6C-8383-56B509407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1" y="3017525"/>
            <a:ext cx="3198556" cy="1794970"/>
          </a:xfrm>
          <a:prstGeom prst="rect">
            <a:avLst/>
          </a:prstGeom>
        </p:spPr>
      </p:pic>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30</a:t>
            </a:fld>
            <a:endParaRPr lang="en-US" sz="1050"/>
          </a:p>
        </p:txBody>
      </p:sp>
    </p:spTree>
    <p:extLst>
      <p:ext uri="{BB962C8B-B14F-4D97-AF65-F5344CB8AC3E}">
        <p14:creationId xmlns:p14="http://schemas.microsoft.com/office/powerpoint/2010/main" val="1814957432"/>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What questions may I answer before we conclude …</a:t>
            </a:r>
            <a:endParaRPr lang="en-US" sz="4400" b="1">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665BF37-5DFC-2C49-8103-1C2AA6EB5B31}"/>
              </a:ext>
            </a:extLst>
          </p:cNvPr>
          <p:cNvSpPr txBox="1"/>
          <p:nvPr/>
        </p:nvSpPr>
        <p:spPr>
          <a:xfrm>
            <a:off x="540633" y="4615425"/>
            <a:ext cx="11110734" cy="923330"/>
          </a:xfrm>
          <a:prstGeom prst="rect">
            <a:avLst/>
          </a:prstGeom>
          <a:solidFill>
            <a:schemeClr val="accent6">
              <a:lumMod val="75000"/>
            </a:schemeClr>
          </a:solidFill>
          <a:ln w="28575">
            <a:noFill/>
          </a:ln>
        </p:spPr>
        <p:txBody>
          <a:bodyPr wrap="none" rtlCol="0">
            <a:spAutoFit/>
          </a:bodyPr>
          <a:lstStyle/>
          <a:p>
            <a:r>
              <a:rPr lang="en-US" sz="5400" b="1">
                <a:solidFill>
                  <a:srgbClr val="FFFF00"/>
                </a:solidFill>
                <a:latin typeface="Arial" panose="020B0604020202020204" pitchFamily="34" charset="0"/>
                <a:cs typeface="Arial" panose="020B0604020202020204" pitchFamily="34" charset="0"/>
              </a:rPr>
              <a:t>All questions are good questions</a:t>
            </a:r>
          </a:p>
        </p:txBody>
      </p:sp>
    </p:spTree>
    <p:extLst>
      <p:ext uri="{BB962C8B-B14F-4D97-AF65-F5344CB8AC3E}">
        <p14:creationId xmlns:p14="http://schemas.microsoft.com/office/powerpoint/2010/main" val="3013528727"/>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Appendix</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017441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Apache Big Data Ecosystem (partial)</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33</a:t>
            </a:fld>
            <a:endParaRPr lang="en-US" sz="1050"/>
          </a:p>
        </p:txBody>
      </p:sp>
      <p:graphicFrame>
        <p:nvGraphicFramePr>
          <p:cNvPr id="4" name="Table 3">
            <a:extLst>
              <a:ext uri="{FF2B5EF4-FFF2-40B4-BE49-F238E27FC236}">
                <a16:creationId xmlns:a16="http://schemas.microsoft.com/office/drawing/2014/main" id="{35B1A742-7D05-064B-A7CE-8530DFBDE855}"/>
              </a:ext>
            </a:extLst>
          </p:cNvPr>
          <p:cNvGraphicFramePr>
            <a:graphicFrameLocks noGrp="1"/>
          </p:cNvGraphicFramePr>
          <p:nvPr>
            <p:extLst>
              <p:ext uri="{D42A27DB-BD31-4B8C-83A1-F6EECF244321}">
                <p14:modId xmlns:p14="http://schemas.microsoft.com/office/powerpoint/2010/main" val="2507270066"/>
              </p:ext>
            </p:extLst>
          </p:nvPr>
        </p:nvGraphicFramePr>
        <p:xfrm>
          <a:off x="1146450" y="1246492"/>
          <a:ext cx="1714809" cy="3899169"/>
        </p:xfrm>
        <a:graphic>
          <a:graphicData uri="http://schemas.openxmlformats.org/drawingml/2006/table">
            <a:tbl>
              <a:tblPr firstRow="1" bandRow="1">
                <a:tableStyleId>{5C22544A-7EE6-4342-B048-85BDC9FD1C3A}</a:tableStyleId>
              </a:tblPr>
              <a:tblGrid>
                <a:gridCol w="1714809">
                  <a:extLst>
                    <a:ext uri="{9D8B030D-6E8A-4147-A177-3AD203B41FA5}">
                      <a16:colId xmlns:a16="http://schemas.microsoft.com/office/drawing/2014/main" val="2352968305"/>
                    </a:ext>
                  </a:extLst>
                </a:gridCol>
              </a:tblGrid>
              <a:tr h="607329">
                <a:tc>
                  <a:txBody>
                    <a:bodyPr/>
                    <a:lstStyle/>
                    <a:p>
                      <a:endParaRPr lang="en-US" sz="2000">
                        <a:latin typeface="Arial" panose="020B0604020202020204" pitchFamily="34" charset="0"/>
                        <a:cs typeface="Arial" panose="020B0604020202020204" pitchFamily="34" charset="0"/>
                      </a:endParaRPr>
                    </a:p>
                  </a:txBody>
                  <a:tcPr anchor="ctr">
                    <a:noFill/>
                  </a:tcPr>
                </a:tc>
                <a:extLst>
                  <a:ext uri="{0D108BD9-81ED-4DB2-BD59-A6C34878D82A}">
                    <a16:rowId xmlns:a16="http://schemas.microsoft.com/office/drawing/2014/main" val="2900433877"/>
                  </a:ext>
                </a:extLst>
              </a:tr>
              <a:tr h="1097280">
                <a:tc>
                  <a:txBody>
                    <a:bodyPr/>
                    <a:lstStyle/>
                    <a:p>
                      <a:r>
                        <a:rPr lang="en-US" sz="2000">
                          <a:latin typeface="Arial" panose="020B0604020202020204" pitchFamily="34" charset="0"/>
                          <a:cs typeface="Arial" panose="020B0604020202020204" pitchFamily="34" charset="0"/>
                        </a:rPr>
                        <a:t>Data Interaction</a:t>
                      </a:r>
                    </a:p>
                  </a:txBody>
                  <a:tcPr anchor="ctr"/>
                </a:tc>
                <a:extLst>
                  <a:ext uri="{0D108BD9-81ED-4DB2-BD59-A6C34878D82A}">
                    <a16:rowId xmlns:a16="http://schemas.microsoft.com/office/drawing/2014/main" val="1214061155"/>
                  </a:ext>
                </a:extLst>
              </a:tr>
              <a:tr h="1097280">
                <a:tc>
                  <a:txBody>
                    <a:bodyPr/>
                    <a:lstStyle/>
                    <a:p>
                      <a:r>
                        <a:rPr lang="en-US" sz="2000">
                          <a:latin typeface="Arial" panose="020B0604020202020204" pitchFamily="34" charset="0"/>
                          <a:cs typeface="Arial" panose="020B0604020202020204" pitchFamily="34" charset="0"/>
                        </a:rPr>
                        <a:t>Data Management</a:t>
                      </a:r>
                    </a:p>
                  </a:txBody>
                  <a:tcPr anchor="ctr"/>
                </a:tc>
                <a:extLst>
                  <a:ext uri="{0D108BD9-81ED-4DB2-BD59-A6C34878D82A}">
                    <a16:rowId xmlns:a16="http://schemas.microsoft.com/office/drawing/2014/main" val="1824844093"/>
                  </a:ext>
                </a:extLst>
              </a:tr>
              <a:tr h="1097280">
                <a:tc>
                  <a:txBody>
                    <a:bodyPr/>
                    <a:lstStyle/>
                    <a:p>
                      <a:r>
                        <a:rPr lang="en-US" sz="2000">
                          <a:latin typeface="Arial" panose="020B0604020202020204" pitchFamily="34" charset="0"/>
                          <a:cs typeface="Arial" panose="020B0604020202020204" pitchFamily="34" charset="0"/>
                        </a:rPr>
                        <a:t>Compute/ Storage Infrastructure</a:t>
                      </a:r>
                    </a:p>
                  </a:txBody>
                  <a:tcPr anchor="ctr"/>
                </a:tc>
                <a:extLst>
                  <a:ext uri="{0D108BD9-81ED-4DB2-BD59-A6C34878D82A}">
                    <a16:rowId xmlns:a16="http://schemas.microsoft.com/office/drawing/2014/main" val="3955336305"/>
                  </a:ext>
                </a:extLst>
              </a:tr>
            </a:tbl>
          </a:graphicData>
        </a:graphic>
      </p:graphicFrame>
      <p:sp>
        <p:nvSpPr>
          <p:cNvPr id="3" name="Rectangle 2">
            <a:extLst>
              <a:ext uri="{FF2B5EF4-FFF2-40B4-BE49-F238E27FC236}">
                <a16:creationId xmlns:a16="http://schemas.microsoft.com/office/drawing/2014/main" id="{B7C386AD-CB88-9C41-B68E-E22C36637C89}"/>
              </a:ext>
            </a:extLst>
          </p:cNvPr>
          <p:cNvSpPr/>
          <p:nvPr/>
        </p:nvSpPr>
        <p:spPr>
          <a:xfrm>
            <a:off x="2826567" y="4046151"/>
            <a:ext cx="8167649" cy="10995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nchorCtr="0"/>
          <a:lstStyle/>
          <a:p>
            <a:pPr algn="ctr"/>
            <a:r>
              <a:rPr lang="en-US" sz="2000">
                <a:solidFill>
                  <a:schemeClr val="tx1"/>
                </a:solidFill>
                <a:latin typeface="Arial" panose="020B0604020202020204" pitchFamily="34" charset="0"/>
                <a:cs typeface="Arial" panose="020B0604020202020204" pitchFamily="34" charset="0"/>
              </a:rPr>
              <a:t>Hadoop Distributed File System (HDFS)</a:t>
            </a:r>
          </a:p>
        </p:txBody>
      </p:sp>
      <p:sp>
        <p:nvSpPr>
          <p:cNvPr id="7" name="Rectangle 6">
            <a:extLst>
              <a:ext uri="{FF2B5EF4-FFF2-40B4-BE49-F238E27FC236}">
                <a16:creationId xmlns:a16="http://schemas.microsoft.com/office/drawing/2014/main" id="{C4A6F741-8423-AA4E-B713-BEB29700B480}"/>
              </a:ext>
            </a:extLst>
          </p:cNvPr>
          <p:cNvSpPr/>
          <p:nvPr/>
        </p:nvSpPr>
        <p:spPr>
          <a:xfrm>
            <a:off x="2826568" y="3560331"/>
            <a:ext cx="6161669" cy="82296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b" anchorCtr="0"/>
          <a:lstStyle/>
          <a:p>
            <a:pPr algn="ctr"/>
            <a:r>
              <a:rPr lang="en-US" sz="2000">
                <a:solidFill>
                  <a:schemeClr val="tx1"/>
                </a:solidFill>
                <a:latin typeface="Arial" panose="020B0604020202020204" pitchFamily="34" charset="0"/>
                <a:cs typeface="Arial" panose="020B0604020202020204" pitchFamily="34" charset="0"/>
              </a:rPr>
              <a:t>Distributed Resource Management (YARN, Mesos </a:t>
            </a:r>
            <a:r>
              <a:rPr lang="en-US" sz="2000" err="1">
                <a:solidFill>
                  <a:schemeClr val="tx1"/>
                </a:solidFill>
                <a:latin typeface="Arial" panose="020B0604020202020204" pitchFamily="34" charset="0"/>
                <a:cs typeface="Arial" panose="020B0604020202020204" pitchFamily="34" charset="0"/>
              </a:rPr>
              <a:t>ZooKeeper</a:t>
            </a:r>
            <a:r>
              <a:rPr lang="en-US" sz="2000">
                <a:solidFill>
                  <a:schemeClr val="tx1"/>
                </a:solidFill>
                <a:latin typeface="Arial" panose="020B0604020202020204" pitchFamily="34" charset="0"/>
                <a:cs typeface="Arial" panose="020B0604020202020204" pitchFamily="34" charset="0"/>
              </a:rPr>
              <a:t>, Oozie)</a:t>
            </a:r>
          </a:p>
        </p:txBody>
      </p:sp>
      <p:sp>
        <p:nvSpPr>
          <p:cNvPr id="8" name="Rectangle 7">
            <a:extLst>
              <a:ext uri="{FF2B5EF4-FFF2-40B4-BE49-F238E27FC236}">
                <a16:creationId xmlns:a16="http://schemas.microsoft.com/office/drawing/2014/main" id="{08DBDC29-29DD-E440-B60E-A71903E12872}"/>
              </a:ext>
            </a:extLst>
          </p:cNvPr>
          <p:cNvSpPr/>
          <p:nvPr/>
        </p:nvSpPr>
        <p:spPr>
          <a:xfrm>
            <a:off x="2826568" y="2953166"/>
            <a:ext cx="6161670" cy="7315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Computing Framework (MapReduce, Spark, Storm)</a:t>
            </a:r>
          </a:p>
        </p:txBody>
      </p:sp>
      <p:sp>
        <p:nvSpPr>
          <p:cNvPr id="9" name="Rectangle 8">
            <a:extLst>
              <a:ext uri="{FF2B5EF4-FFF2-40B4-BE49-F238E27FC236}">
                <a16:creationId xmlns:a16="http://schemas.microsoft.com/office/drawing/2014/main" id="{EA6A7337-7E7B-004A-9E25-D8D54E9FCF8B}"/>
              </a:ext>
            </a:extLst>
          </p:cNvPr>
          <p:cNvSpPr/>
          <p:nvPr/>
        </p:nvSpPr>
        <p:spPr>
          <a:xfrm>
            <a:off x="2826568" y="1853656"/>
            <a:ext cx="8167648" cy="10995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1"/>
          <a:lstStyle/>
          <a:p>
            <a:pPr algn="ctr"/>
            <a:r>
              <a:rPr lang="en-US" sz="2000">
                <a:solidFill>
                  <a:schemeClr val="tx1"/>
                </a:solidFill>
                <a:latin typeface="Arial" panose="020B0604020202020204" pitchFamily="34" charset="0"/>
                <a:cs typeface="Arial" panose="020B0604020202020204" pitchFamily="34" charset="0"/>
              </a:rPr>
              <a:t>Pig, Hive, Impala</a:t>
            </a:r>
          </a:p>
        </p:txBody>
      </p:sp>
      <p:sp>
        <p:nvSpPr>
          <p:cNvPr id="5" name="Rectangle 4">
            <a:extLst>
              <a:ext uri="{FF2B5EF4-FFF2-40B4-BE49-F238E27FC236}">
                <a16:creationId xmlns:a16="http://schemas.microsoft.com/office/drawing/2014/main" id="{D9DE6216-C64F-DD48-9CA9-FD728038CCB1}"/>
              </a:ext>
            </a:extLst>
          </p:cNvPr>
          <p:cNvSpPr/>
          <p:nvPr/>
        </p:nvSpPr>
        <p:spPr>
          <a:xfrm>
            <a:off x="8988237" y="2953166"/>
            <a:ext cx="2005979" cy="143012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NoSQL Database (</a:t>
            </a:r>
            <a:r>
              <a:rPr lang="en-US" sz="2000" err="1">
                <a:solidFill>
                  <a:schemeClr val="tx1"/>
                </a:solidFill>
                <a:latin typeface="Arial" panose="020B0604020202020204" pitchFamily="34" charset="0"/>
                <a:cs typeface="Arial" panose="020B0604020202020204" pitchFamily="34" charset="0"/>
              </a:rPr>
              <a:t>Hbase</a:t>
            </a:r>
            <a:r>
              <a:rPr lang="en-US" sz="200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34672"/>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9" grpId="1"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Disk vs. In-memory</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34</a:t>
            </a:fld>
            <a:endParaRPr lang="en-US" sz="1050"/>
          </a:p>
        </p:txBody>
      </p:sp>
      <p:grpSp>
        <p:nvGrpSpPr>
          <p:cNvPr id="42" name="Group 41">
            <a:extLst>
              <a:ext uri="{FF2B5EF4-FFF2-40B4-BE49-F238E27FC236}">
                <a16:creationId xmlns:a16="http://schemas.microsoft.com/office/drawing/2014/main" id="{2BAEA74C-4833-AA4E-86DF-AF88F8D85056}"/>
              </a:ext>
            </a:extLst>
          </p:cNvPr>
          <p:cNvGrpSpPr/>
          <p:nvPr/>
        </p:nvGrpSpPr>
        <p:grpSpPr>
          <a:xfrm>
            <a:off x="1831467" y="1227457"/>
            <a:ext cx="8529066" cy="4439851"/>
            <a:chOff x="1897264" y="1227457"/>
            <a:chExt cx="8529066" cy="4439851"/>
          </a:xfrm>
        </p:grpSpPr>
        <p:grpSp>
          <p:nvGrpSpPr>
            <p:cNvPr id="40" name="Group 39">
              <a:extLst>
                <a:ext uri="{FF2B5EF4-FFF2-40B4-BE49-F238E27FC236}">
                  <a16:creationId xmlns:a16="http://schemas.microsoft.com/office/drawing/2014/main" id="{E869E5E0-B311-3349-9875-0A2EE29201E4}"/>
                </a:ext>
              </a:extLst>
            </p:cNvPr>
            <p:cNvGrpSpPr/>
            <p:nvPr/>
          </p:nvGrpSpPr>
          <p:grpSpPr>
            <a:xfrm>
              <a:off x="2515017" y="2036507"/>
              <a:ext cx="7293560" cy="1450581"/>
              <a:chOff x="1981200" y="2036507"/>
              <a:chExt cx="7293560" cy="1450581"/>
            </a:xfrm>
          </p:grpSpPr>
          <p:sp>
            <p:nvSpPr>
              <p:cNvPr id="22" name="TextBox 21">
                <a:extLst>
                  <a:ext uri="{FF2B5EF4-FFF2-40B4-BE49-F238E27FC236}">
                    <a16:creationId xmlns:a16="http://schemas.microsoft.com/office/drawing/2014/main" id="{4BC758EB-D612-7C40-AAF0-A8A954EB87AC}"/>
                  </a:ext>
                </a:extLst>
              </p:cNvPr>
              <p:cNvSpPr txBox="1"/>
              <p:nvPr/>
            </p:nvSpPr>
            <p:spPr>
              <a:xfrm>
                <a:off x="2379280" y="2052297"/>
                <a:ext cx="1245038"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HDFS </a:t>
                </a:r>
              </a:p>
              <a:p>
                <a:r>
                  <a:rPr lang="en-US">
                    <a:latin typeface="Arial" panose="020B0604020202020204" pitchFamily="34" charset="0"/>
                    <a:cs typeface="Arial" panose="020B0604020202020204" pitchFamily="34" charset="0"/>
                  </a:rPr>
                  <a:t>read</a:t>
                </a:r>
              </a:p>
            </p:txBody>
          </p:sp>
          <p:grpSp>
            <p:nvGrpSpPr>
              <p:cNvPr id="3" name="Group 2">
                <a:extLst>
                  <a:ext uri="{FF2B5EF4-FFF2-40B4-BE49-F238E27FC236}">
                    <a16:creationId xmlns:a16="http://schemas.microsoft.com/office/drawing/2014/main" id="{4C26A4C6-97A6-7D4C-A6B2-FDF1C6F06873}"/>
                  </a:ext>
                </a:extLst>
              </p:cNvPr>
              <p:cNvGrpSpPr/>
              <p:nvPr/>
            </p:nvGrpSpPr>
            <p:grpSpPr>
              <a:xfrm>
                <a:off x="1981200" y="2698627"/>
                <a:ext cx="7293560" cy="788461"/>
                <a:chOff x="1981200" y="2698627"/>
                <a:chExt cx="7293560" cy="788461"/>
              </a:xfrm>
            </p:grpSpPr>
            <p:sp>
              <p:nvSpPr>
                <p:cNvPr id="15" name="Can 14">
                  <a:extLst>
                    <a:ext uri="{FF2B5EF4-FFF2-40B4-BE49-F238E27FC236}">
                      <a16:creationId xmlns:a16="http://schemas.microsoft.com/office/drawing/2014/main" id="{4401D0FF-328A-6D41-B67C-AB3C830809E6}"/>
                    </a:ext>
                  </a:extLst>
                </p:cNvPr>
                <p:cNvSpPr/>
                <p:nvPr/>
              </p:nvSpPr>
              <p:spPr>
                <a:xfrm>
                  <a:off x="1981200" y="2698627"/>
                  <a:ext cx="398080" cy="691842"/>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3ADD9E5E-646F-1E4B-9EE9-95513C7F7EBD}"/>
                    </a:ext>
                  </a:extLst>
                </p:cNvPr>
                <p:cNvSpPr/>
                <p:nvPr/>
              </p:nvSpPr>
              <p:spPr>
                <a:xfrm>
                  <a:off x="2917125" y="2917669"/>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Iteration1</a:t>
                  </a:r>
                </a:p>
              </p:txBody>
            </p:sp>
            <p:sp>
              <p:nvSpPr>
                <p:cNvPr id="17" name="Rectangle 16">
                  <a:extLst>
                    <a:ext uri="{FF2B5EF4-FFF2-40B4-BE49-F238E27FC236}">
                      <a16:creationId xmlns:a16="http://schemas.microsoft.com/office/drawing/2014/main" id="{2E55DDD7-A663-794B-9BBD-FFE4898356BA}"/>
                    </a:ext>
                  </a:extLst>
                </p:cNvPr>
                <p:cNvSpPr/>
                <p:nvPr/>
              </p:nvSpPr>
              <p:spPr>
                <a:xfrm>
                  <a:off x="5990732" y="2929054"/>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Iteration2</a:t>
                  </a:r>
                </a:p>
              </p:txBody>
            </p:sp>
            <p:cxnSp>
              <p:nvCxnSpPr>
                <p:cNvPr id="18" name="Straight Arrow Connector 17">
                  <a:extLst>
                    <a:ext uri="{FF2B5EF4-FFF2-40B4-BE49-F238E27FC236}">
                      <a16:creationId xmlns:a16="http://schemas.microsoft.com/office/drawing/2014/main" id="{437ABCDA-4508-B245-82F2-197F0A5FB03F}"/>
                    </a:ext>
                  </a:extLst>
                </p:cNvPr>
                <p:cNvCxnSpPr>
                  <a:endCxn id="16" idx="1"/>
                </p:cNvCxnSpPr>
                <p:nvPr/>
              </p:nvCxnSpPr>
              <p:spPr>
                <a:xfrm flipV="1">
                  <a:off x="2379281" y="3097737"/>
                  <a:ext cx="537845" cy="264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F305C97-894B-B044-AA38-66798A30BC8F}"/>
                    </a:ext>
                  </a:extLst>
                </p:cNvPr>
                <p:cNvCxnSpPr>
                  <a:stCxn id="16" idx="3"/>
                </p:cNvCxnSpPr>
                <p:nvPr/>
              </p:nvCxnSpPr>
              <p:spPr>
                <a:xfrm>
                  <a:off x="4054498" y="3097737"/>
                  <a:ext cx="800977" cy="1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11F1A85-607A-7F4F-B787-C29CF825D9D5}"/>
                    </a:ext>
                  </a:extLst>
                </p:cNvPr>
                <p:cNvCxnSpPr>
                  <a:stCxn id="23" idx="4"/>
                  <a:endCxn id="17" idx="1"/>
                </p:cNvCxnSpPr>
                <p:nvPr/>
              </p:nvCxnSpPr>
              <p:spPr>
                <a:xfrm>
                  <a:off x="5253554" y="3089226"/>
                  <a:ext cx="737178" cy="19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18A5D85-7662-514D-81DF-C1CDC2E8B13B}"/>
                    </a:ext>
                  </a:extLst>
                </p:cNvPr>
                <p:cNvCxnSpPr>
                  <a:stCxn id="17" idx="3"/>
                  <a:endCxn id="24" idx="2"/>
                </p:cNvCxnSpPr>
                <p:nvPr/>
              </p:nvCxnSpPr>
              <p:spPr>
                <a:xfrm>
                  <a:off x="7128104" y="3109123"/>
                  <a:ext cx="882484" cy="320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Can 22">
                  <a:extLst>
                    <a:ext uri="{FF2B5EF4-FFF2-40B4-BE49-F238E27FC236}">
                      <a16:creationId xmlns:a16="http://schemas.microsoft.com/office/drawing/2014/main" id="{10862441-C597-0F43-A799-A52EE1B655F3}"/>
                    </a:ext>
                  </a:extLst>
                </p:cNvPr>
                <p:cNvSpPr/>
                <p:nvPr/>
              </p:nvSpPr>
              <p:spPr>
                <a:xfrm>
                  <a:off x="4855474" y="2743305"/>
                  <a:ext cx="398080" cy="691842"/>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4" name="Can 23">
                  <a:extLst>
                    <a:ext uri="{FF2B5EF4-FFF2-40B4-BE49-F238E27FC236}">
                      <a16:creationId xmlns:a16="http://schemas.microsoft.com/office/drawing/2014/main" id="{E032150F-865C-8445-BAE9-74A8328F4D34}"/>
                    </a:ext>
                  </a:extLst>
                </p:cNvPr>
                <p:cNvSpPr/>
                <p:nvPr/>
              </p:nvSpPr>
              <p:spPr>
                <a:xfrm>
                  <a:off x="8010588" y="2795246"/>
                  <a:ext cx="398080" cy="691842"/>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3956909A-D3BC-684A-96E4-1AFCF7DA6814}"/>
                    </a:ext>
                  </a:extLst>
                </p:cNvPr>
                <p:cNvCxnSpPr/>
                <p:nvPr/>
              </p:nvCxnSpPr>
              <p:spPr>
                <a:xfrm>
                  <a:off x="8408669" y="3152628"/>
                  <a:ext cx="866091" cy="2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6" name="TextBox 25">
                <a:extLst>
                  <a:ext uri="{FF2B5EF4-FFF2-40B4-BE49-F238E27FC236}">
                    <a16:creationId xmlns:a16="http://schemas.microsoft.com/office/drawing/2014/main" id="{D29A5497-3156-D440-B49F-1A4F34CF5ADC}"/>
                  </a:ext>
                </a:extLst>
              </p:cNvPr>
              <p:cNvSpPr txBox="1"/>
              <p:nvPr/>
            </p:nvSpPr>
            <p:spPr>
              <a:xfrm>
                <a:off x="4064191" y="2052297"/>
                <a:ext cx="1245038"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HDFS </a:t>
                </a:r>
              </a:p>
              <a:p>
                <a:r>
                  <a:rPr lang="en-US">
                    <a:latin typeface="Arial" panose="020B0604020202020204" pitchFamily="34" charset="0"/>
                    <a:cs typeface="Arial" panose="020B0604020202020204" pitchFamily="34" charset="0"/>
                  </a:rPr>
                  <a:t>Write</a:t>
                </a:r>
              </a:p>
            </p:txBody>
          </p:sp>
          <p:sp>
            <p:nvSpPr>
              <p:cNvPr id="27" name="TextBox 26">
                <a:extLst>
                  <a:ext uri="{FF2B5EF4-FFF2-40B4-BE49-F238E27FC236}">
                    <a16:creationId xmlns:a16="http://schemas.microsoft.com/office/drawing/2014/main" id="{70A750F7-24D0-E741-8D91-0A1AE4D21B71}"/>
                  </a:ext>
                </a:extLst>
              </p:cNvPr>
              <p:cNvSpPr txBox="1"/>
              <p:nvPr/>
            </p:nvSpPr>
            <p:spPr>
              <a:xfrm>
                <a:off x="5244939" y="2036507"/>
                <a:ext cx="1245038"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HDFS </a:t>
                </a:r>
              </a:p>
              <a:p>
                <a:r>
                  <a:rPr lang="en-US">
                    <a:latin typeface="Arial" panose="020B0604020202020204" pitchFamily="34" charset="0"/>
                    <a:cs typeface="Arial" panose="020B0604020202020204" pitchFamily="34" charset="0"/>
                  </a:rPr>
                  <a:t>read</a:t>
                </a:r>
              </a:p>
            </p:txBody>
          </p:sp>
          <p:sp>
            <p:nvSpPr>
              <p:cNvPr id="28" name="TextBox 27">
                <a:extLst>
                  <a:ext uri="{FF2B5EF4-FFF2-40B4-BE49-F238E27FC236}">
                    <a16:creationId xmlns:a16="http://schemas.microsoft.com/office/drawing/2014/main" id="{91C7343F-6900-8B4C-BCD8-CFC7C071F8B4}"/>
                  </a:ext>
                </a:extLst>
              </p:cNvPr>
              <p:cNvSpPr txBox="1"/>
              <p:nvPr/>
            </p:nvSpPr>
            <p:spPr>
              <a:xfrm>
                <a:off x="7128104" y="2208628"/>
                <a:ext cx="1245038"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HDFS </a:t>
                </a:r>
              </a:p>
              <a:p>
                <a:r>
                  <a:rPr lang="en-US">
                    <a:latin typeface="Arial" panose="020B0604020202020204" pitchFamily="34" charset="0"/>
                    <a:cs typeface="Arial" panose="020B0604020202020204" pitchFamily="34" charset="0"/>
                  </a:rPr>
                  <a:t>Write</a:t>
                </a:r>
              </a:p>
            </p:txBody>
          </p:sp>
        </p:grpSp>
        <p:sp>
          <p:nvSpPr>
            <p:cNvPr id="29" name="TextBox 28">
              <a:extLst>
                <a:ext uri="{FF2B5EF4-FFF2-40B4-BE49-F238E27FC236}">
                  <a16:creationId xmlns:a16="http://schemas.microsoft.com/office/drawing/2014/main" id="{EDB605A0-365B-3847-A916-137D5E48E5DB}"/>
                </a:ext>
              </a:extLst>
            </p:cNvPr>
            <p:cNvSpPr txBox="1"/>
            <p:nvPr/>
          </p:nvSpPr>
          <p:spPr>
            <a:xfrm>
              <a:off x="3899262" y="3883107"/>
              <a:ext cx="4525070" cy="461665"/>
            </a:xfrm>
            <a:prstGeom prst="rect">
              <a:avLst/>
            </a:prstGeom>
            <a:solidFill>
              <a:schemeClr val="accent1">
                <a:lumMod val="20000"/>
                <a:lumOff val="80000"/>
              </a:schemeClr>
            </a:solidFill>
          </p:spPr>
          <p:txBody>
            <a:bodyPr wrap="square" rtlCol="0">
              <a:spAutoFit/>
            </a:bodyPr>
            <a:lstStyle/>
            <a:p>
              <a:r>
                <a:rPr lang="en-US" sz="2400">
                  <a:latin typeface="Arial" panose="020B0604020202020204" pitchFamily="34" charset="0"/>
                  <a:cs typeface="Arial" panose="020B0604020202020204" pitchFamily="34" charset="0"/>
                </a:rPr>
                <a:t>Spark: In-Memory Data Sharing</a:t>
              </a:r>
            </a:p>
          </p:txBody>
        </p:sp>
        <p:sp>
          <p:nvSpPr>
            <p:cNvPr id="30" name="TextBox 29">
              <a:extLst>
                <a:ext uri="{FF2B5EF4-FFF2-40B4-BE49-F238E27FC236}">
                  <a16:creationId xmlns:a16="http://schemas.microsoft.com/office/drawing/2014/main" id="{F9207664-9D31-4A45-91C6-C2C82DCF8BF1}"/>
                </a:ext>
              </a:extLst>
            </p:cNvPr>
            <p:cNvSpPr txBox="1"/>
            <p:nvPr/>
          </p:nvSpPr>
          <p:spPr>
            <a:xfrm>
              <a:off x="3364492" y="1227457"/>
              <a:ext cx="5594611" cy="461665"/>
            </a:xfrm>
            <a:prstGeom prst="rect">
              <a:avLst/>
            </a:prstGeom>
            <a:solidFill>
              <a:schemeClr val="accent1">
                <a:lumMod val="20000"/>
                <a:lumOff val="80000"/>
              </a:schemeClr>
            </a:solidFill>
          </p:spPr>
          <p:txBody>
            <a:bodyPr wrap="square" rtlCol="0">
              <a:spAutoFit/>
            </a:bodyPr>
            <a:lstStyle/>
            <a:p>
              <a:r>
                <a:rPr lang="en-US" sz="2400">
                  <a:latin typeface="Arial" panose="020B0604020202020204" pitchFamily="34" charset="0"/>
                  <a:cs typeface="Arial" panose="020B0604020202020204" pitchFamily="34" charset="0"/>
                </a:rPr>
                <a:t>MapReduce: Use Disk for Data Sharing</a:t>
              </a:r>
            </a:p>
          </p:txBody>
        </p:sp>
        <p:grpSp>
          <p:nvGrpSpPr>
            <p:cNvPr id="41" name="Group 40">
              <a:extLst>
                <a:ext uri="{FF2B5EF4-FFF2-40B4-BE49-F238E27FC236}">
                  <a16:creationId xmlns:a16="http://schemas.microsoft.com/office/drawing/2014/main" id="{75F8FD77-1641-C248-8FB7-76683D22EB52}"/>
                </a:ext>
              </a:extLst>
            </p:cNvPr>
            <p:cNvGrpSpPr/>
            <p:nvPr/>
          </p:nvGrpSpPr>
          <p:grpSpPr>
            <a:xfrm>
              <a:off x="1897264" y="4191026"/>
              <a:ext cx="8529066" cy="1476282"/>
              <a:chOff x="1897264" y="4191026"/>
              <a:chExt cx="8529066" cy="1476282"/>
            </a:xfrm>
          </p:grpSpPr>
          <p:sp>
            <p:nvSpPr>
              <p:cNvPr id="14" name="TextBox 13">
                <a:extLst>
                  <a:ext uri="{FF2B5EF4-FFF2-40B4-BE49-F238E27FC236}">
                    <a16:creationId xmlns:a16="http://schemas.microsoft.com/office/drawing/2014/main" id="{A1BA3AC8-8EAA-EF45-B2F2-22FAB7A9F276}"/>
                  </a:ext>
                </a:extLst>
              </p:cNvPr>
              <p:cNvSpPr txBox="1"/>
              <p:nvPr/>
            </p:nvSpPr>
            <p:spPr>
              <a:xfrm>
                <a:off x="2379280" y="4191026"/>
                <a:ext cx="1245038" cy="64633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HDFS read</a:t>
                </a:r>
              </a:p>
            </p:txBody>
          </p:sp>
          <p:grpSp>
            <p:nvGrpSpPr>
              <p:cNvPr id="39" name="Group 38">
                <a:extLst>
                  <a:ext uri="{FF2B5EF4-FFF2-40B4-BE49-F238E27FC236}">
                    <a16:creationId xmlns:a16="http://schemas.microsoft.com/office/drawing/2014/main" id="{817AE144-686B-284A-9BE7-A82893938101}"/>
                  </a:ext>
                </a:extLst>
              </p:cNvPr>
              <p:cNvGrpSpPr/>
              <p:nvPr/>
            </p:nvGrpSpPr>
            <p:grpSpPr>
              <a:xfrm>
                <a:off x="1897264" y="4965388"/>
                <a:ext cx="8529066" cy="701920"/>
                <a:chOff x="1897264" y="4965388"/>
                <a:chExt cx="8529066" cy="701920"/>
              </a:xfrm>
            </p:grpSpPr>
            <p:grpSp>
              <p:nvGrpSpPr>
                <p:cNvPr id="34" name="Group 33">
                  <a:extLst>
                    <a:ext uri="{FF2B5EF4-FFF2-40B4-BE49-F238E27FC236}">
                      <a16:creationId xmlns:a16="http://schemas.microsoft.com/office/drawing/2014/main" id="{73EC1828-5975-494D-913E-350A3EAC2F0E}"/>
                    </a:ext>
                  </a:extLst>
                </p:cNvPr>
                <p:cNvGrpSpPr/>
                <p:nvPr/>
              </p:nvGrpSpPr>
              <p:grpSpPr>
                <a:xfrm>
                  <a:off x="1897264" y="4965388"/>
                  <a:ext cx="8529066" cy="691842"/>
                  <a:chOff x="1897264" y="4965388"/>
                  <a:chExt cx="8529066" cy="691842"/>
                </a:xfrm>
              </p:grpSpPr>
              <p:sp>
                <p:nvSpPr>
                  <p:cNvPr id="5" name="Can 4">
                    <a:extLst>
                      <a:ext uri="{FF2B5EF4-FFF2-40B4-BE49-F238E27FC236}">
                        <a16:creationId xmlns:a16="http://schemas.microsoft.com/office/drawing/2014/main" id="{ADDEB343-136A-2F44-B9AF-B827C785EB56}"/>
                      </a:ext>
                    </a:extLst>
                  </p:cNvPr>
                  <p:cNvSpPr/>
                  <p:nvPr/>
                </p:nvSpPr>
                <p:spPr>
                  <a:xfrm>
                    <a:off x="1897264" y="4965388"/>
                    <a:ext cx="398080" cy="691842"/>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BD07DB1-CF10-0B4E-B581-12818F335976}"/>
                      </a:ext>
                    </a:extLst>
                  </p:cNvPr>
                  <p:cNvSpPr/>
                  <p:nvPr/>
                </p:nvSpPr>
                <p:spPr>
                  <a:xfrm>
                    <a:off x="2833189" y="5184430"/>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Iteration1</a:t>
                    </a:r>
                  </a:p>
                </p:txBody>
              </p:sp>
              <p:sp>
                <p:nvSpPr>
                  <p:cNvPr id="8" name="Rectangle 7">
                    <a:extLst>
                      <a:ext uri="{FF2B5EF4-FFF2-40B4-BE49-F238E27FC236}">
                        <a16:creationId xmlns:a16="http://schemas.microsoft.com/office/drawing/2014/main" id="{9B4E6B1B-28D0-4C47-85C3-063B4714A76F}"/>
                      </a:ext>
                    </a:extLst>
                  </p:cNvPr>
                  <p:cNvSpPr/>
                  <p:nvPr/>
                </p:nvSpPr>
                <p:spPr>
                  <a:xfrm>
                    <a:off x="6856823" y="5186647"/>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Iteration2</a:t>
                    </a:r>
                  </a:p>
                </p:txBody>
              </p:sp>
              <p:cxnSp>
                <p:nvCxnSpPr>
                  <p:cNvPr id="10" name="Straight Arrow Connector 9">
                    <a:extLst>
                      <a:ext uri="{FF2B5EF4-FFF2-40B4-BE49-F238E27FC236}">
                        <a16:creationId xmlns:a16="http://schemas.microsoft.com/office/drawing/2014/main" id="{0B56E2B4-2FFF-684A-A36E-C669196299EB}"/>
                      </a:ext>
                    </a:extLst>
                  </p:cNvPr>
                  <p:cNvCxnSpPr>
                    <a:endCxn id="7" idx="1"/>
                  </p:cNvCxnSpPr>
                  <p:nvPr/>
                </p:nvCxnSpPr>
                <p:spPr>
                  <a:xfrm flipV="1">
                    <a:off x="2295345" y="5364498"/>
                    <a:ext cx="537845" cy="264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7AB94D9-B0EF-244B-8BE9-25F48DF5CF41}"/>
                      </a:ext>
                    </a:extLst>
                  </p:cNvPr>
                  <p:cNvCxnSpPr>
                    <a:stCxn id="7" idx="3"/>
                  </p:cNvCxnSpPr>
                  <p:nvPr/>
                </p:nvCxnSpPr>
                <p:spPr>
                  <a:xfrm>
                    <a:off x="3970562" y="5364498"/>
                    <a:ext cx="800977" cy="1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B67D63-5B14-A244-B126-3C0739E338AB}"/>
                      </a:ext>
                    </a:extLst>
                  </p:cNvPr>
                  <p:cNvCxnSpPr>
                    <a:cxnSpLocks/>
                  </p:cNvCxnSpPr>
                  <p:nvPr/>
                </p:nvCxnSpPr>
                <p:spPr>
                  <a:xfrm>
                    <a:off x="5867459" y="5355988"/>
                    <a:ext cx="989365" cy="104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9B03BBB-1CC8-154E-A6F2-D3A1D392353D}"/>
                      </a:ext>
                    </a:extLst>
                  </p:cNvPr>
                  <p:cNvCxnSpPr>
                    <a:stCxn id="8" idx="3"/>
                  </p:cNvCxnSpPr>
                  <p:nvPr/>
                </p:nvCxnSpPr>
                <p:spPr>
                  <a:xfrm>
                    <a:off x="7994195" y="5366716"/>
                    <a:ext cx="434846" cy="2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E722A92-E54F-1E41-8428-13095B66BBF6}"/>
                      </a:ext>
                    </a:extLst>
                  </p:cNvPr>
                  <p:cNvCxnSpPr/>
                  <p:nvPr/>
                </p:nvCxnSpPr>
                <p:spPr>
                  <a:xfrm>
                    <a:off x="9498756" y="5362879"/>
                    <a:ext cx="927574" cy="2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 name="Rounded Rectangle 36">
                  <a:extLst>
                    <a:ext uri="{FF2B5EF4-FFF2-40B4-BE49-F238E27FC236}">
                      <a16:creationId xmlns:a16="http://schemas.microsoft.com/office/drawing/2014/main" id="{4DF333E1-10FB-2541-9F1B-EC18F820C0FE}"/>
                    </a:ext>
                  </a:extLst>
                </p:cNvPr>
                <p:cNvSpPr/>
                <p:nvPr/>
              </p:nvSpPr>
              <p:spPr>
                <a:xfrm>
                  <a:off x="4780027" y="5088129"/>
                  <a:ext cx="1097280" cy="5791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1"/>
                      </a:solidFill>
                      <a:latin typeface="Arial" panose="020B0604020202020204" pitchFamily="34" charset="0"/>
                      <a:cs typeface="Arial" panose="020B0604020202020204" pitchFamily="34" charset="0"/>
                    </a:rPr>
                    <a:t>In- memory</a:t>
                  </a:r>
                </a:p>
              </p:txBody>
            </p:sp>
            <p:sp>
              <p:nvSpPr>
                <p:cNvPr id="38" name="Rounded Rectangle 37">
                  <a:extLst>
                    <a:ext uri="{FF2B5EF4-FFF2-40B4-BE49-F238E27FC236}">
                      <a16:creationId xmlns:a16="http://schemas.microsoft.com/office/drawing/2014/main" id="{C8671C5A-96C1-C043-9011-12700099F4C0}"/>
                    </a:ext>
                  </a:extLst>
                </p:cNvPr>
                <p:cNvSpPr/>
                <p:nvPr/>
              </p:nvSpPr>
              <p:spPr>
                <a:xfrm>
                  <a:off x="8429041" y="5088129"/>
                  <a:ext cx="1097280" cy="5791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1"/>
                      </a:solidFill>
                      <a:latin typeface="Arial" panose="020B0604020202020204" pitchFamily="34" charset="0"/>
                      <a:cs typeface="Arial" panose="020B0604020202020204" pitchFamily="34" charset="0"/>
                    </a:rPr>
                    <a:t>In- memory</a:t>
                  </a:r>
                </a:p>
              </p:txBody>
            </p:sp>
          </p:grpSp>
        </p:grpSp>
      </p:grpSp>
    </p:spTree>
    <p:extLst>
      <p:ext uri="{BB962C8B-B14F-4D97-AF65-F5344CB8AC3E}">
        <p14:creationId xmlns:p14="http://schemas.microsoft.com/office/powerpoint/2010/main" val="1717481228"/>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Sort performance comparison</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35</a:t>
            </a:fld>
            <a:endParaRPr lang="en-US" sz="1050"/>
          </a:p>
        </p:txBody>
      </p:sp>
      <p:graphicFrame>
        <p:nvGraphicFramePr>
          <p:cNvPr id="4" name="Content Placeholder 7">
            <a:extLst>
              <a:ext uri="{FF2B5EF4-FFF2-40B4-BE49-F238E27FC236}">
                <a16:creationId xmlns:a16="http://schemas.microsoft.com/office/drawing/2014/main" id="{57E87488-8C5E-034C-BB18-917C348DEA38}"/>
              </a:ext>
            </a:extLst>
          </p:cNvPr>
          <p:cNvGraphicFramePr>
            <a:graphicFrameLocks/>
          </p:cNvGraphicFramePr>
          <p:nvPr>
            <p:extLst>
              <p:ext uri="{D42A27DB-BD31-4B8C-83A1-F6EECF244321}">
                <p14:modId xmlns:p14="http://schemas.microsoft.com/office/powerpoint/2010/main" val="3982396656"/>
              </p:ext>
            </p:extLst>
          </p:nvPr>
        </p:nvGraphicFramePr>
        <p:xfrm>
          <a:off x="1066800" y="1126421"/>
          <a:ext cx="10058401" cy="4093914"/>
        </p:xfrm>
        <a:graphic>
          <a:graphicData uri="http://schemas.openxmlformats.org/drawingml/2006/table">
            <a:tbl>
              <a:tblPr firstRow="1" bandRow="1">
                <a:tableStyleId>{5C22544A-7EE6-4342-B048-85BDC9FD1C3A}</a:tableStyleId>
              </a:tblPr>
              <a:tblGrid>
                <a:gridCol w="2812027">
                  <a:extLst>
                    <a:ext uri="{9D8B030D-6E8A-4147-A177-3AD203B41FA5}">
                      <a16:colId xmlns:a16="http://schemas.microsoft.com/office/drawing/2014/main" val="20000"/>
                    </a:ext>
                  </a:extLst>
                </a:gridCol>
                <a:gridCol w="2869106">
                  <a:extLst>
                    <a:ext uri="{9D8B030D-6E8A-4147-A177-3AD203B41FA5}">
                      <a16:colId xmlns:a16="http://schemas.microsoft.com/office/drawing/2014/main" val="20001"/>
                    </a:ext>
                  </a:extLst>
                </a:gridCol>
                <a:gridCol w="4377268">
                  <a:extLst>
                    <a:ext uri="{9D8B030D-6E8A-4147-A177-3AD203B41FA5}">
                      <a16:colId xmlns:a16="http://schemas.microsoft.com/office/drawing/2014/main" val="20002"/>
                    </a:ext>
                  </a:extLst>
                </a:gridCol>
              </a:tblGrid>
              <a:tr h="623413">
                <a:tc>
                  <a:txBody>
                    <a:bodyPr/>
                    <a:lstStyle/>
                    <a:p>
                      <a:pPr algn="ctr"/>
                      <a:endParaRPr lang="en-US" sz="1800">
                        <a:latin typeface="Arial" panose="020B0604020202020204" pitchFamily="34" charset="0"/>
                        <a:cs typeface="Arial" panose="020B0604020202020204" pitchFamily="34" charset="0"/>
                      </a:endParaRPr>
                    </a:p>
                  </a:txBody>
                  <a:tcPr marL="38100" marR="38100" marT="38091" marB="38091" anchor="ctr"/>
                </a:tc>
                <a:tc>
                  <a:txBody>
                    <a:bodyPr/>
                    <a:lstStyle/>
                    <a:p>
                      <a:pPr algn="ctr"/>
                      <a:r>
                        <a:rPr lang="en-US" sz="1800" b="1">
                          <a:latin typeface="Arial" panose="020B0604020202020204" pitchFamily="34" charset="0"/>
                          <a:cs typeface="Arial" panose="020B0604020202020204" pitchFamily="34" charset="0"/>
                        </a:rPr>
                        <a:t>Hadoop MR</a:t>
                      </a:r>
                      <a:br>
                        <a:rPr lang="en-US" sz="1800" b="1">
                          <a:latin typeface="Arial" panose="020B0604020202020204" pitchFamily="34" charset="0"/>
                          <a:cs typeface="Arial" panose="020B0604020202020204" pitchFamily="34" charset="0"/>
                        </a:rPr>
                      </a:br>
                      <a:r>
                        <a:rPr lang="en-US" sz="1800" b="1">
                          <a:latin typeface="Arial" panose="020B0604020202020204" pitchFamily="34" charset="0"/>
                          <a:cs typeface="Arial" panose="020B0604020202020204" pitchFamily="34" charset="0"/>
                        </a:rPr>
                        <a:t>Record (2013)</a:t>
                      </a:r>
                      <a:endParaRPr lang="en-US" sz="1800">
                        <a:latin typeface="Arial" panose="020B0604020202020204" pitchFamily="34" charset="0"/>
                        <a:cs typeface="Arial" panose="020B0604020202020204" pitchFamily="34" charset="0"/>
                      </a:endParaRPr>
                    </a:p>
                  </a:txBody>
                  <a:tcPr marL="38100" marR="38100" marT="38091" marB="38091" anchor="ctr"/>
                </a:tc>
                <a:tc>
                  <a:txBody>
                    <a:bodyPr/>
                    <a:lstStyle/>
                    <a:p>
                      <a:pPr algn="ctr"/>
                      <a:r>
                        <a:rPr lang="en-US" sz="1800" b="1">
                          <a:latin typeface="Arial" panose="020B0604020202020204" pitchFamily="34" charset="0"/>
                          <a:cs typeface="Arial" panose="020B0604020202020204" pitchFamily="34" charset="0"/>
                        </a:rPr>
                        <a:t>Spark</a:t>
                      </a:r>
                      <a:br>
                        <a:rPr lang="en-US" sz="1800" b="1">
                          <a:latin typeface="Arial" panose="020B0604020202020204" pitchFamily="34" charset="0"/>
                          <a:cs typeface="Arial" panose="020B0604020202020204" pitchFamily="34" charset="0"/>
                        </a:rPr>
                      </a:br>
                      <a:r>
                        <a:rPr lang="en-US" sz="1800" b="1">
                          <a:latin typeface="Arial" panose="020B0604020202020204" pitchFamily="34" charset="0"/>
                          <a:cs typeface="Arial" panose="020B0604020202020204" pitchFamily="34" charset="0"/>
                        </a:rPr>
                        <a:t>Record (2014)</a:t>
                      </a:r>
                      <a:endParaRPr lang="en-US" sz="1800">
                        <a:latin typeface="Arial" panose="020B0604020202020204" pitchFamily="34" charset="0"/>
                        <a:cs typeface="Arial" panose="020B0604020202020204" pitchFamily="34" charset="0"/>
                      </a:endParaRPr>
                    </a:p>
                  </a:txBody>
                  <a:tcPr marL="38100" marR="38100" marT="38091" marB="38091" anchor="ctr"/>
                </a:tc>
                <a:extLst>
                  <a:ext uri="{0D108BD9-81ED-4DB2-BD59-A6C34878D82A}">
                    <a16:rowId xmlns:a16="http://schemas.microsoft.com/office/drawing/2014/main" val="10000"/>
                  </a:ext>
                </a:extLst>
              </a:tr>
              <a:tr h="369908">
                <a:tc>
                  <a:txBody>
                    <a:bodyPr/>
                    <a:lstStyle/>
                    <a:p>
                      <a:pPr algn="ctr"/>
                      <a:r>
                        <a:rPr lang="en-US" sz="1800">
                          <a:latin typeface="Arial" panose="020B0604020202020204" pitchFamily="34" charset="0"/>
                          <a:cs typeface="Arial" panose="020B0604020202020204" pitchFamily="34" charset="0"/>
                        </a:rPr>
                        <a:t>Data Size</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102.5 TB</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100 TB</a:t>
                      </a:r>
                    </a:p>
                  </a:txBody>
                  <a:tcPr marL="38100" marR="38100" marT="38091" marB="38091" anchor="ctr"/>
                </a:tc>
                <a:extLst>
                  <a:ext uri="{0D108BD9-81ED-4DB2-BD59-A6C34878D82A}">
                    <a16:rowId xmlns:a16="http://schemas.microsoft.com/office/drawing/2014/main" val="10001"/>
                  </a:ext>
                </a:extLst>
              </a:tr>
              <a:tr h="369908">
                <a:tc>
                  <a:txBody>
                    <a:bodyPr/>
                    <a:lstStyle/>
                    <a:p>
                      <a:pPr algn="ctr"/>
                      <a:r>
                        <a:rPr lang="en-US" sz="1800">
                          <a:latin typeface="Arial" panose="020B0604020202020204" pitchFamily="34" charset="0"/>
                          <a:cs typeface="Arial" panose="020B0604020202020204" pitchFamily="34" charset="0"/>
                        </a:rPr>
                        <a:t>Elapsed Time</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72 mins</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23 mins</a:t>
                      </a:r>
                    </a:p>
                  </a:txBody>
                  <a:tcPr marL="38100" marR="38100" marT="38091" marB="38091" anchor="ctr"/>
                </a:tc>
                <a:extLst>
                  <a:ext uri="{0D108BD9-81ED-4DB2-BD59-A6C34878D82A}">
                    <a16:rowId xmlns:a16="http://schemas.microsoft.com/office/drawing/2014/main" val="10002"/>
                  </a:ext>
                </a:extLst>
              </a:tr>
              <a:tr h="369908">
                <a:tc>
                  <a:txBody>
                    <a:bodyPr/>
                    <a:lstStyle/>
                    <a:p>
                      <a:pPr algn="ctr"/>
                      <a:r>
                        <a:rPr lang="en-US" sz="1800">
                          <a:latin typeface="Arial" panose="020B0604020202020204" pitchFamily="34" charset="0"/>
                          <a:cs typeface="Arial" panose="020B0604020202020204" pitchFamily="34" charset="0"/>
                        </a:rPr>
                        <a:t># Nodes</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2100</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206</a:t>
                      </a:r>
                    </a:p>
                  </a:txBody>
                  <a:tcPr marL="38100" marR="38100" marT="38091" marB="38091" anchor="ctr"/>
                </a:tc>
                <a:extLst>
                  <a:ext uri="{0D108BD9-81ED-4DB2-BD59-A6C34878D82A}">
                    <a16:rowId xmlns:a16="http://schemas.microsoft.com/office/drawing/2014/main" val="10003"/>
                  </a:ext>
                </a:extLst>
              </a:tr>
              <a:tr h="369908">
                <a:tc>
                  <a:txBody>
                    <a:bodyPr/>
                    <a:lstStyle/>
                    <a:p>
                      <a:pPr algn="ctr"/>
                      <a:r>
                        <a:rPr lang="en-US" sz="1800">
                          <a:latin typeface="Arial" panose="020B0604020202020204" pitchFamily="34" charset="0"/>
                          <a:cs typeface="Arial" panose="020B0604020202020204" pitchFamily="34" charset="0"/>
                        </a:rPr>
                        <a:t># Cores</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50400 physical</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6592 virtualized</a:t>
                      </a:r>
                    </a:p>
                  </a:txBody>
                  <a:tcPr marL="38100" marR="38100" marT="38091" marB="38091" anchor="ctr"/>
                </a:tc>
                <a:extLst>
                  <a:ext uri="{0D108BD9-81ED-4DB2-BD59-A6C34878D82A}">
                    <a16:rowId xmlns:a16="http://schemas.microsoft.com/office/drawing/2014/main" val="10004"/>
                  </a:ext>
                </a:extLst>
              </a:tr>
              <a:tr h="623413">
                <a:tc>
                  <a:txBody>
                    <a:bodyPr/>
                    <a:lstStyle/>
                    <a:p>
                      <a:pPr algn="ctr"/>
                      <a:r>
                        <a:rPr lang="en-US" sz="1800">
                          <a:latin typeface="Arial" panose="020B0604020202020204" pitchFamily="34" charset="0"/>
                          <a:cs typeface="Arial" panose="020B0604020202020204" pitchFamily="34" charset="0"/>
                        </a:rPr>
                        <a:t>Cluster disk throughput</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3150 GB/s</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(est.)</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618 GB/s</a:t>
                      </a:r>
                    </a:p>
                  </a:txBody>
                  <a:tcPr marL="38100" marR="38100" marT="38091" marB="38091" anchor="ctr"/>
                </a:tc>
                <a:extLst>
                  <a:ext uri="{0D108BD9-81ED-4DB2-BD59-A6C34878D82A}">
                    <a16:rowId xmlns:a16="http://schemas.microsoft.com/office/drawing/2014/main" val="10005"/>
                  </a:ext>
                </a:extLst>
              </a:tr>
              <a:tr h="623413">
                <a:tc>
                  <a:txBody>
                    <a:bodyPr/>
                    <a:lstStyle/>
                    <a:p>
                      <a:pPr algn="ctr"/>
                      <a:r>
                        <a:rPr lang="en-US" sz="1800">
                          <a:latin typeface="Arial" panose="020B0604020202020204" pitchFamily="34" charset="0"/>
                          <a:cs typeface="Arial" panose="020B0604020202020204" pitchFamily="34" charset="0"/>
                        </a:rPr>
                        <a:t>Network</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dedicated data center, 10Gbps</a:t>
                      </a:r>
                    </a:p>
                  </a:txBody>
                  <a:tcPr marL="38100" marR="38100" marT="38091" marB="38091" anchor="ctr"/>
                </a:tc>
                <a:tc>
                  <a:txBody>
                    <a:bodyPr/>
                    <a:lstStyle/>
                    <a:p>
                      <a:pPr algn="ctr"/>
                      <a:r>
                        <a:rPr lang="en-US" sz="1800">
                          <a:latin typeface="Arial" panose="020B0604020202020204" pitchFamily="34" charset="0"/>
                          <a:cs typeface="Arial" panose="020B0604020202020204" pitchFamily="34" charset="0"/>
                        </a:rPr>
                        <a:t>virtualized (EC2) 10Gbps network</a:t>
                      </a:r>
                    </a:p>
                  </a:txBody>
                  <a:tcPr marL="38100" marR="38100" marT="38091" marB="38091" anchor="ctr"/>
                </a:tc>
                <a:extLst>
                  <a:ext uri="{0D108BD9-81ED-4DB2-BD59-A6C34878D82A}">
                    <a16:rowId xmlns:a16="http://schemas.microsoft.com/office/drawing/2014/main" val="10006"/>
                  </a:ext>
                </a:extLst>
              </a:tr>
              <a:tr h="369908">
                <a:tc>
                  <a:txBody>
                    <a:bodyPr/>
                    <a:lstStyle/>
                    <a:p>
                      <a:pPr algn="ctr"/>
                      <a:r>
                        <a:rPr lang="en-US" sz="1800" b="1">
                          <a:latin typeface="Arial" panose="020B0604020202020204" pitchFamily="34" charset="0"/>
                          <a:cs typeface="Arial" panose="020B0604020202020204" pitchFamily="34" charset="0"/>
                        </a:rPr>
                        <a:t>Sort rate</a:t>
                      </a:r>
                      <a:endParaRPr lang="en-US" sz="1800">
                        <a:latin typeface="Arial" panose="020B0604020202020204" pitchFamily="34" charset="0"/>
                        <a:cs typeface="Arial" panose="020B0604020202020204" pitchFamily="34" charset="0"/>
                      </a:endParaRPr>
                    </a:p>
                  </a:txBody>
                  <a:tcPr marL="38100" marR="38100" marT="38091" marB="38091" anchor="ctr"/>
                </a:tc>
                <a:tc>
                  <a:txBody>
                    <a:bodyPr/>
                    <a:lstStyle/>
                    <a:p>
                      <a:pPr algn="ctr"/>
                      <a:r>
                        <a:rPr lang="en-US" sz="1800" b="1">
                          <a:latin typeface="Arial" panose="020B0604020202020204" pitchFamily="34" charset="0"/>
                          <a:cs typeface="Arial" panose="020B0604020202020204" pitchFamily="34" charset="0"/>
                        </a:rPr>
                        <a:t>1.42 TB/min</a:t>
                      </a:r>
                      <a:endParaRPr lang="en-US" sz="1800">
                        <a:latin typeface="Arial" panose="020B0604020202020204" pitchFamily="34" charset="0"/>
                        <a:cs typeface="Arial" panose="020B0604020202020204" pitchFamily="34" charset="0"/>
                      </a:endParaRPr>
                    </a:p>
                  </a:txBody>
                  <a:tcPr marL="38100" marR="38100" marT="38091" marB="38091" anchor="ctr"/>
                </a:tc>
                <a:tc>
                  <a:txBody>
                    <a:bodyPr/>
                    <a:lstStyle/>
                    <a:p>
                      <a:pPr algn="ctr"/>
                      <a:r>
                        <a:rPr lang="en-US" sz="1800" b="1">
                          <a:latin typeface="Arial" panose="020B0604020202020204" pitchFamily="34" charset="0"/>
                          <a:cs typeface="Arial" panose="020B0604020202020204" pitchFamily="34" charset="0"/>
                        </a:rPr>
                        <a:t>4.27 TB/min</a:t>
                      </a:r>
                      <a:endParaRPr lang="en-US" sz="1800">
                        <a:latin typeface="Arial" panose="020B0604020202020204" pitchFamily="34" charset="0"/>
                        <a:cs typeface="Arial" panose="020B0604020202020204" pitchFamily="34" charset="0"/>
                      </a:endParaRPr>
                    </a:p>
                  </a:txBody>
                  <a:tcPr marL="38100" marR="38100" marT="38091" marB="38091" anchor="ctr"/>
                </a:tc>
                <a:extLst>
                  <a:ext uri="{0D108BD9-81ED-4DB2-BD59-A6C34878D82A}">
                    <a16:rowId xmlns:a16="http://schemas.microsoft.com/office/drawing/2014/main" val="10007"/>
                  </a:ext>
                </a:extLst>
              </a:tr>
              <a:tr h="369908">
                <a:tc>
                  <a:txBody>
                    <a:bodyPr/>
                    <a:lstStyle/>
                    <a:p>
                      <a:pPr algn="ctr"/>
                      <a:r>
                        <a:rPr lang="en-US" sz="1800" b="1">
                          <a:latin typeface="Arial" panose="020B0604020202020204" pitchFamily="34" charset="0"/>
                          <a:cs typeface="Arial" panose="020B0604020202020204" pitchFamily="34" charset="0"/>
                        </a:rPr>
                        <a:t>Sort rate/node</a:t>
                      </a:r>
                      <a:endParaRPr lang="en-US" sz="1800">
                        <a:latin typeface="Arial" panose="020B0604020202020204" pitchFamily="34" charset="0"/>
                        <a:cs typeface="Arial" panose="020B0604020202020204" pitchFamily="34" charset="0"/>
                      </a:endParaRPr>
                    </a:p>
                  </a:txBody>
                  <a:tcPr marL="38100" marR="38100" marT="38091" marB="38091" anchor="ctr"/>
                </a:tc>
                <a:tc>
                  <a:txBody>
                    <a:bodyPr/>
                    <a:lstStyle/>
                    <a:p>
                      <a:pPr algn="ctr"/>
                      <a:r>
                        <a:rPr lang="en-US" sz="1800" b="1">
                          <a:latin typeface="Arial" panose="020B0604020202020204" pitchFamily="34" charset="0"/>
                          <a:cs typeface="Arial" panose="020B0604020202020204" pitchFamily="34" charset="0"/>
                        </a:rPr>
                        <a:t>0.67 GB/min</a:t>
                      </a:r>
                      <a:endParaRPr lang="en-US" sz="1800">
                        <a:latin typeface="Arial" panose="020B0604020202020204" pitchFamily="34" charset="0"/>
                        <a:cs typeface="Arial" panose="020B0604020202020204" pitchFamily="34" charset="0"/>
                      </a:endParaRPr>
                    </a:p>
                  </a:txBody>
                  <a:tcPr marL="38100" marR="38100" marT="38091" marB="38091" anchor="ctr"/>
                </a:tc>
                <a:tc>
                  <a:txBody>
                    <a:bodyPr/>
                    <a:lstStyle/>
                    <a:p>
                      <a:pPr algn="ctr"/>
                      <a:r>
                        <a:rPr lang="en-US" sz="1800" b="1">
                          <a:latin typeface="Arial" panose="020B0604020202020204" pitchFamily="34" charset="0"/>
                          <a:cs typeface="Arial" panose="020B0604020202020204" pitchFamily="34" charset="0"/>
                        </a:rPr>
                        <a:t>20.7 GB/min</a:t>
                      </a:r>
                      <a:endParaRPr lang="en-US" sz="1800">
                        <a:latin typeface="Arial" panose="020B0604020202020204" pitchFamily="34" charset="0"/>
                        <a:cs typeface="Arial" panose="020B0604020202020204" pitchFamily="34" charset="0"/>
                      </a:endParaRPr>
                    </a:p>
                  </a:txBody>
                  <a:tcPr marL="38100" marR="38100" marT="38091" marB="38091" anchor="ct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5F02184B-C263-B94B-BEDD-6FAC381CDC66}"/>
              </a:ext>
            </a:extLst>
          </p:cNvPr>
          <p:cNvSpPr txBox="1"/>
          <p:nvPr/>
        </p:nvSpPr>
        <p:spPr>
          <a:xfrm>
            <a:off x="3256546" y="5400011"/>
            <a:ext cx="5678906" cy="461665"/>
          </a:xfrm>
          <a:prstGeom prst="rect">
            <a:avLst/>
          </a:prstGeom>
          <a:solidFill>
            <a:schemeClr val="accent6">
              <a:lumMod val="40000"/>
              <a:lumOff val="60000"/>
            </a:schemeClr>
          </a:solidFill>
          <a:ln>
            <a:solidFill>
              <a:schemeClr val="accent6"/>
            </a:solidFill>
          </a:ln>
        </p:spPr>
        <p:txBody>
          <a:bodyPr wrap="square" rtlCol="0">
            <a:spAutoFit/>
          </a:bodyPr>
          <a:lstStyle/>
          <a:p>
            <a:r>
              <a:rPr lang="en-US" sz="2400" b="1">
                <a:latin typeface="Arial" panose="020B0604020202020204" pitchFamily="34" charset="0"/>
                <a:cs typeface="Arial" panose="020B0604020202020204" pitchFamily="34" charset="0"/>
              </a:rPr>
              <a:t>Spark is 3x faster with 1/10 the nodes</a:t>
            </a:r>
          </a:p>
        </p:txBody>
      </p:sp>
      <p:sp>
        <p:nvSpPr>
          <p:cNvPr id="7" name="TextBox 6">
            <a:extLst>
              <a:ext uri="{FF2B5EF4-FFF2-40B4-BE49-F238E27FC236}">
                <a16:creationId xmlns:a16="http://schemas.microsoft.com/office/drawing/2014/main" id="{EBE6805B-24F9-234A-84C3-970997CFC96D}"/>
              </a:ext>
            </a:extLst>
          </p:cNvPr>
          <p:cNvSpPr txBox="1"/>
          <p:nvPr/>
        </p:nvSpPr>
        <p:spPr>
          <a:xfrm>
            <a:off x="115173" y="6285470"/>
            <a:ext cx="6798974" cy="461665"/>
          </a:xfrm>
          <a:prstGeom prst="rect">
            <a:avLst/>
          </a:prstGeom>
          <a:noFill/>
        </p:spPr>
        <p:txBody>
          <a:bodyPr wrap="square" rtlCol="0">
            <a:spAutoFit/>
          </a:bodyPr>
          <a:lstStyle/>
          <a:p>
            <a:r>
              <a:rPr lang="en-US" sz="1200">
                <a:solidFill>
                  <a:schemeClr val="bg2">
                    <a:lumMod val="90000"/>
                  </a:schemeClr>
                </a:solidFill>
                <a:latin typeface="Arial" panose="020B0604020202020204" pitchFamily="34" charset="0"/>
                <a:cs typeface="Arial" panose="020B0604020202020204" pitchFamily="34" charset="0"/>
              </a:rPr>
              <a:t>Sort benchmark, Daytona Gray: sort of 100 TB of data (1 trillion records)</a:t>
            </a:r>
          </a:p>
          <a:p>
            <a:r>
              <a:rPr lang="en-US" sz="1200">
                <a:solidFill>
                  <a:schemeClr val="bg2">
                    <a:lumMod val="90000"/>
                  </a:schemeClr>
                </a:solidFill>
                <a:latin typeface="Arial" panose="020B0604020202020204" pitchFamily="34" charset="0"/>
                <a:cs typeface="Arial" panose="020B0604020202020204" pitchFamily="34" charset="0"/>
              </a:rPr>
              <a:t>http://</a:t>
            </a:r>
            <a:r>
              <a:rPr lang="en-US" sz="1200" err="1">
                <a:solidFill>
                  <a:schemeClr val="bg2">
                    <a:lumMod val="90000"/>
                  </a:schemeClr>
                </a:solidFill>
                <a:latin typeface="Arial" panose="020B0604020202020204" pitchFamily="34" charset="0"/>
                <a:cs typeface="Arial" panose="020B0604020202020204" pitchFamily="34" charset="0"/>
              </a:rPr>
              <a:t>databricks.com</a:t>
            </a:r>
            <a:r>
              <a:rPr lang="en-US" sz="1200">
                <a:solidFill>
                  <a:schemeClr val="bg2">
                    <a:lumMod val="90000"/>
                  </a:schemeClr>
                </a:solidFill>
                <a:latin typeface="Arial" panose="020B0604020202020204" pitchFamily="34" charset="0"/>
                <a:cs typeface="Arial" panose="020B0604020202020204" pitchFamily="34" charset="0"/>
              </a:rPr>
              <a:t>/blog/2014/11/05/spark-officially-sets-a-new-record-in-large-scale-</a:t>
            </a:r>
            <a:r>
              <a:rPr lang="en-US" sz="1200" err="1">
                <a:solidFill>
                  <a:schemeClr val="bg2">
                    <a:lumMod val="90000"/>
                  </a:schemeClr>
                </a:solidFill>
                <a:latin typeface="Arial" panose="020B0604020202020204" pitchFamily="34" charset="0"/>
                <a:cs typeface="Arial" panose="020B0604020202020204" pitchFamily="34" charset="0"/>
              </a:rPr>
              <a:t>sorting.html</a:t>
            </a:r>
            <a:endParaRPr lang="en-US" sz="1200">
              <a:solidFill>
                <a:schemeClr val="bg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831022"/>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Production applications of Spark</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36</a:t>
            </a:fld>
            <a:endParaRPr lang="en-US" sz="1050"/>
          </a:p>
        </p:txBody>
      </p:sp>
      <p:sp>
        <p:nvSpPr>
          <p:cNvPr id="4" name="Rectangle 3">
            <a:extLst>
              <a:ext uri="{FF2B5EF4-FFF2-40B4-BE49-F238E27FC236}">
                <a16:creationId xmlns:a16="http://schemas.microsoft.com/office/drawing/2014/main" id="{0FB1799E-59E9-1C46-A313-AC875B72CBA4}"/>
              </a:ext>
            </a:extLst>
          </p:cNvPr>
          <p:cNvSpPr/>
          <p:nvPr/>
        </p:nvSpPr>
        <p:spPr>
          <a:xfrm>
            <a:off x="294291" y="1158593"/>
            <a:ext cx="11624440" cy="4739759"/>
          </a:xfrm>
          <a:prstGeom prst="rect">
            <a:avLst/>
          </a:prstGeom>
          <a:solidFill>
            <a:schemeClr val="accent1">
              <a:lumMod val="20000"/>
              <a:lumOff val="80000"/>
            </a:schemeClr>
          </a:solidFill>
          <a:ln>
            <a:solidFill>
              <a:srgbClr val="002A7E"/>
            </a:solidFill>
          </a:ln>
        </p:spPr>
        <p:txBody>
          <a:bodyPr wrap="square">
            <a:spAutoFit/>
          </a:bodyPr>
          <a:lstStyle/>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Uber gathers terabytes of event data from its mobile users every day </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Continuous ETL pipeline using Kafka, Spark Streaming, and HDFS</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Raw unstructured event data converted to structured data in real-time</a:t>
            </a:r>
          </a:p>
          <a:p>
            <a:pPr marL="914400" lvl="1" indent="-457200">
              <a:spcBef>
                <a:spcPts val="300"/>
              </a:spcBef>
              <a:spcAft>
                <a:spcPts val="12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These data are used for complex analytics and operations</a:t>
            </a:r>
            <a:r>
              <a:rPr lang="en-US" sz="2800">
                <a:latin typeface="Arial" panose="020B0604020202020204" pitchFamily="34" charset="0"/>
                <a:cs typeface="Arial" panose="020B0604020202020204" pitchFamily="34" charset="0"/>
              </a:rPr>
              <a:t> optimization</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Pinterest – Uses a Spark ETL pipeline </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Leverages Spark Streaming to gain immediate insight into how users all over the world are engaging with Pins—in real time. </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Can make more relevant recommendations as people navigate the site</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Recommends related Pins </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Determine which products to buy, or destinations to visit</a:t>
            </a:r>
          </a:p>
        </p:txBody>
      </p:sp>
    </p:spTree>
    <p:extLst>
      <p:ext uri="{BB962C8B-B14F-4D97-AF65-F5344CB8AC3E}">
        <p14:creationId xmlns:p14="http://schemas.microsoft.com/office/powerpoint/2010/main" val="3803901260"/>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Production applications of Spark</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37</a:t>
            </a:fld>
            <a:endParaRPr lang="en-US" sz="1050"/>
          </a:p>
        </p:txBody>
      </p:sp>
      <p:sp>
        <p:nvSpPr>
          <p:cNvPr id="4" name="Rectangle 3">
            <a:extLst>
              <a:ext uri="{FF2B5EF4-FFF2-40B4-BE49-F238E27FC236}">
                <a16:creationId xmlns:a16="http://schemas.microsoft.com/office/drawing/2014/main" id="{0FB1799E-59E9-1C46-A313-AC875B72CBA4}"/>
              </a:ext>
            </a:extLst>
          </p:cNvPr>
          <p:cNvSpPr/>
          <p:nvPr/>
        </p:nvSpPr>
        <p:spPr>
          <a:xfrm>
            <a:off x="294291" y="998173"/>
            <a:ext cx="11624440" cy="5463034"/>
          </a:xfrm>
          <a:prstGeom prst="rect">
            <a:avLst/>
          </a:prstGeom>
          <a:solidFill>
            <a:schemeClr val="accent1">
              <a:lumMod val="20000"/>
              <a:lumOff val="80000"/>
            </a:schemeClr>
          </a:solidFill>
          <a:ln>
            <a:solidFill>
              <a:srgbClr val="002A7E"/>
            </a:solidFill>
          </a:ln>
        </p:spPr>
        <p:txBody>
          <a:bodyPr wrap="square">
            <a:spAutoFit/>
          </a:bodyPr>
          <a:lstStyle/>
          <a:p>
            <a:pPr marL="457200" indent="-457200">
              <a:spcBef>
                <a:spcPts val="600"/>
              </a:spcBef>
              <a:spcAft>
                <a:spcPts val="300"/>
              </a:spcAft>
              <a:buClr>
                <a:srgbClr val="C00000"/>
              </a:buClr>
              <a:buSzPct val="110000"/>
              <a:buFont typeface="Arial" panose="020B0604020202020204" pitchFamily="34" charset="0"/>
              <a:buChar char="•"/>
            </a:pPr>
            <a:r>
              <a:rPr lang="en-US" sz="2800" err="1">
                <a:latin typeface="Arial" panose="020B0604020202020204" pitchFamily="34" charset="0"/>
                <a:cs typeface="Arial" panose="020B0604020202020204" pitchFamily="34" charset="0"/>
              </a:rPr>
              <a:t>Conviva</a:t>
            </a:r>
            <a:r>
              <a:rPr lang="en-US" sz="2800">
                <a:latin typeface="Arial" panose="020B0604020202020204" pitchFamily="34" charset="0"/>
                <a:cs typeface="Arial" panose="020B0604020202020204" pitchFamily="34" charset="0"/>
              </a:rPr>
              <a:t>, streaming video company second only to YouTube with 4 million video feeds per month</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Uses Spark to reduce customer churn by optimizing video streams and managing live video traffic</a:t>
            </a:r>
          </a:p>
          <a:p>
            <a:pPr marL="914400" lvl="1" indent="-457200">
              <a:spcBef>
                <a:spcPts val="300"/>
              </a:spcBef>
              <a:spcAft>
                <a:spcPts val="9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Maintains a consistently smooth, high quality viewing experience</a:t>
            </a:r>
            <a:endParaRPr lang="en-US" sz="2800">
              <a:latin typeface="Arial" panose="020B0604020202020204" pitchFamily="34" charset="0"/>
              <a:cs typeface="Arial" panose="020B0604020202020204" pitchFamily="34" charset="0"/>
            </a:endParaRP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Capital One </a:t>
            </a:r>
          </a:p>
          <a:p>
            <a:pPr marL="914400" lvl="1" indent="-457200">
              <a:spcBef>
                <a:spcPts val="300"/>
              </a:spcBef>
              <a:spcAft>
                <a:spcPts val="9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Uses Spark and data science algorithms to understand customer behavior, develop new financial products and services and find attributes and patterns that point to an increased probability for fraud</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Netflix</a:t>
            </a:r>
          </a:p>
          <a:p>
            <a:pPr marL="914400" lvl="1" indent="-457200">
              <a:spcBef>
                <a:spcPts val="300"/>
              </a:spcBef>
              <a:spcAft>
                <a:spcPts val="9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Leverages Spark to understand viewing habits, recommends content and drive new content creation </a:t>
            </a:r>
          </a:p>
        </p:txBody>
      </p:sp>
    </p:spTree>
    <p:extLst>
      <p:ext uri="{BB962C8B-B14F-4D97-AF65-F5344CB8AC3E}">
        <p14:creationId xmlns:p14="http://schemas.microsoft.com/office/powerpoint/2010/main" val="3522167678"/>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a:t>
            </a:r>
            <a:r>
              <a:rPr lang="en-US" sz="4400">
                <a:solidFill>
                  <a:schemeClr val="bg1"/>
                </a:solidFill>
                <a:latin typeface="Bradley Hand ITC" panose="03070402050302030203" pitchFamily="66" charset="0"/>
              </a:rPr>
              <a:t>k High Level</a:t>
            </a:r>
            <a:r>
              <a:rPr lang="en-US" sz="4400" b="1">
                <a:solidFill>
                  <a:schemeClr val="bg1"/>
                </a:solidFill>
                <a:latin typeface="Bradley Hand ITC" panose="03070402050302030203" pitchFamily="66" charset="0"/>
              </a:rPr>
              <a:t> Structure</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38</a:t>
            </a:fld>
            <a:endParaRPr lang="en-US" sz="1050"/>
          </a:p>
        </p:txBody>
      </p:sp>
      <p:sp>
        <p:nvSpPr>
          <p:cNvPr id="3" name="Rectangle 2">
            <a:extLst>
              <a:ext uri="{FF2B5EF4-FFF2-40B4-BE49-F238E27FC236}">
                <a16:creationId xmlns:a16="http://schemas.microsoft.com/office/drawing/2014/main" id="{63E3F4F5-E078-DB45-99C9-6B3D3579857C}"/>
              </a:ext>
            </a:extLst>
          </p:cNvPr>
          <p:cNvSpPr/>
          <p:nvPr/>
        </p:nvSpPr>
        <p:spPr>
          <a:xfrm>
            <a:off x="834189" y="2887579"/>
            <a:ext cx="818148" cy="32886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lang="en-US" sz="2400">
                <a:solidFill>
                  <a:schemeClr val="accent5"/>
                </a:solidFill>
                <a:latin typeface="Arial" panose="020B0604020202020204" pitchFamily="34" charset="0"/>
                <a:cs typeface="Arial" panose="020B0604020202020204" pitchFamily="34" charset="0"/>
              </a:rPr>
              <a:t>Spark Core</a:t>
            </a:r>
          </a:p>
        </p:txBody>
      </p:sp>
      <p:grpSp>
        <p:nvGrpSpPr>
          <p:cNvPr id="9" name="Group 8">
            <a:extLst>
              <a:ext uri="{FF2B5EF4-FFF2-40B4-BE49-F238E27FC236}">
                <a16:creationId xmlns:a16="http://schemas.microsoft.com/office/drawing/2014/main" id="{0D1700B4-6E3A-4643-8355-D866DCAB0F4B}"/>
              </a:ext>
            </a:extLst>
          </p:cNvPr>
          <p:cNvGrpSpPr/>
          <p:nvPr/>
        </p:nvGrpSpPr>
        <p:grpSpPr>
          <a:xfrm>
            <a:off x="1795323" y="1376915"/>
            <a:ext cx="8135390" cy="4799296"/>
            <a:chOff x="1795323" y="1376915"/>
            <a:chExt cx="8135390" cy="4799296"/>
          </a:xfrm>
        </p:grpSpPr>
        <p:sp>
          <p:nvSpPr>
            <p:cNvPr id="5" name="Rectangle 4">
              <a:extLst>
                <a:ext uri="{FF2B5EF4-FFF2-40B4-BE49-F238E27FC236}">
                  <a16:creationId xmlns:a16="http://schemas.microsoft.com/office/drawing/2014/main" id="{5C774286-DC7E-4647-AC71-4C4CE687259B}"/>
                </a:ext>
              </a:extLst>
            </p:cNvPr>
            <p:cNvSpPr/>
            <p:nvPr/>
          </p:nvSpPr>
          <p:spPr>
            <a:xfrm>
              <a:off x="1795324" y="4713171"/>
              <a:ext cx="8135389" cy="1463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Low Level APIs</a:t>
              </a:r>
            </a:p>
            <a:p>
              <a:pPr algn="ctr"/>
              <a:endParaRPr lang="en-US" sz="2400">
                <a:solidFill>
                  <a:schemeClr val="tx1"/>
                </a:solidFill>
                <a:latin typeface="Arial" panose="020B0604020202020204" pitchFamily="34" charset="0"/>
                <a:cs typeface="Arial" panose="020B0604020202020204" pitchFamily="34" charset="0"/>
              </a:endParaRPr>
            </a:p>
            <a:p>
              <a:pPr algn="ctr"/>
              <a:r>
                <a:rPr lang="en-US" sz="1600">
                  <a:solidFill>
                    <a:schemeClr val="tx1"/>
                  </a:solidFill>
                  <a:latin typeface="Arial" panose="020B0604020202020204" pitchFamily="34" charset="0"/>
                  <a:cs typeface="Arial" panose="020B0604020202020204" pitchFamily="34" charset="0"/>
                </a:rPr>
                <a:t>Distributed Variables			RDDs</a:t>
              </a:r>
            </a:p>
          </p:txBody>
        </p:sp>
        <p:sp>
          <p:nvSpPr>
            <p:cNvPr id="8" name="Rectangle 7">
              <a:extLst>
                <a:ext uri="{FF2B5EF4-FFF2-40B4-BE49-F238E27FC236}">
                  <a16:creationId xmlns:a16="http://schemas.microsoft.com/office/drawing/2014/main" id="{EA8566E6-CB52-4182-9614-0706CA993704}"/>
                </a:ext>
              </a:extLst>
            </p:cNvPr>
            <p:cNvSpPr/>
            <p:nvPr/>
          </p:nvSpPr>
          <p:spPr>
            <a:xfrm>
              <a:off x="1795324" y="2887579"/>
              <a:ext cx="8135389" cy="1463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Structured APIs</a:t>
              </a:r>
            </a:p>
            <a:p>
              <a:pPr algn="ctr"/>
              <a:br>
                <a:rPr lang="en-US" sz="2400">
                  <a:solidFill>
                    <a:schemeClr val="tx1"/>
                  </a:solidFill>
                  <a:latin typeface="Arial" panose="020B0604020202020204" pitchFamily="34" charset="0"/>
                  <a:cs typeface="Arial" panose="020B0604020202020204" pitchFamily="34" charset="0"/>
                </a:rPr>
              </a:br>
              <a:r>
                <a:rPr lang="en-US" sz="1600">
                  <a:solidFill>
                    <a:schemeClr val="tx1"/>
                  </a:solidFill>
                  <a:latin typeface="Arial" panose="020B0604020202020204" pitchFamily="34" charset="0"/>
                  <a:cs typeface="Arial" panose="020B0604020202020204" pitchFamily="34" charset="0"/>
                </a:rPr>
                <a:t>Datasets			</a:t>
              </a:r>
              <a:r>
                <a:rPr lang="en-US" sz="1600" err="1">
                  <a:solidFill>
                    <a:schemeClr val="tx1"/>
                  </a:solidFill>
                  <a:latin typeface="Arial" panose="020B0604020202020204" pitchFamily="34" charset="0"/>
                  <a:cs typeface="Arial" panose="020B0604020202020204" pitchFamily="34" charset="0"/>
                </a:rPr>
                <a:t>DataFrames</a:t>
              </a:r>
              <a:r>
                <a:rPr lang="en-US" sz="1600">
                  <a:solidFill>
                    <a:schemeClr val="tx1"/>
                  </a:solidFill>
                  <a:latin typeface="Arial" panose="020B0604020202020204" pitchFamily="34" charset="0"/>
                  <a:cs typeface="Arial" panose="020B0604020202020204" pitchFamily="34" charset="0"/>
                </a:rPr>
                <a:t>			SQL</a:t>
              </a:r>
              <a:endParaRPr lang="en-US" sz="240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9342052-1EFD-43B8-B850-359C88BFE223}"/>
                </a:ext>
              </a:extLst>
            </p:cNvPr>
            <p:cNvSpPr/>
            <p:nvPr/>
          </p:nvSpPr>
          <p:spPr>
            <a:xfrm>
              <a:off x="1795323" y="1376915"/>
              <a:ext cx="2186569" cy="135033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Structured Streaming</a:t>
              </a:r>
            </a:p>
          </p:txBody>
        </p:sp>
        <p:sp>
          <p:nvSpPr>
            <p:cNvPr id="12" name="Rectangle 11">
              <a:extLst>
                <a:ext uri="{FF2B5EF4-FFF2-40B4-BE49-F238E27FC236}">
                  <a16:creationId xmlns:a16="http://schemas.microsoft.com/office/drawing/2014/main" id="{48DE6007-83D8-4203-AB14-401589FFB766}"/>
                </a:ext>
              </a:extLst>
            </p:cNvPr>
            <p:cNvSpPr/>
            <p:nvPr/>
          </p:nvSpPr>
          <p:spPr>
            <a:xfrm>
              <a:off x="4769733" y="1376915"/>
              <a:ext cx="2186569" cy="135033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Advanced Analytics</a:t>
              </a:r>
            </a:p>
          </p:txBody>
        </p:sp>
        <p:sp>
          <p:nvSpPr>
            <p:cNvPr id="13" name="Rectangle 12">
              <a:extLst>
                <a:ext uri="{FF2B5EF4-FFF2-40B4-BE49-F238E27FC236}">
                  <a16:creationId xmlns:a16="http://schemas.microsoft.com/office/drawing/2014/main" id="{A6085E14-6EF3-4640-9CDF-5534B62F7F5C}"/>
                </a:ext>
              </a:extLst>
            </p:cNvPr>
            <p:cNvSpPr/>
            <p:nvPr/>
          </p:nvSpPr>
          <p:spPr>
            <a:xfrm>
              <a:off x="7744144" y="1376915"/>
              <a:ext cx="2186569" cy="135033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Ecosystem</a:t>
              </a:r>
            </a:p>
          </p:txBody>
        </p:sp>
      </p:grpSp>
    </p:spTree>
    <p:extLst>
      <p:ext uri="{BB962C8B-B14F-4D97-AF65-F5344CB8AC3E}">
        <p14:creationId xmlns:p14="http://schemas.microsoft.com/office/powerpoint/2010/main" val="1340041160"/>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Components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39</a:t>
            </a:fld>
            <a:endParaRPr lang="en-US" sz="1050"/>
          </a:p>
        </p:txBody>
      </p:sp>
      <p:pic>
        <p:nvPicPr>
          <p:cNvPr id="3" name="Picture 2">
            <a:extLst>
              <a:ext uri="{FF2B5EF4-FFF2-40B4-BE49-F238E27FC236}">
                <a16:creationId xmlns:a16="http://schemas.microsoft.com/office/drawing/2014/main" id="{235A302B-E9DF-8B45-89B6-004A0C2381A8}"/>
              </a:ext>
            </a:extLst>
          </p:cNvPr>
          <p:cNvPicPr>
            <a:picLocks noChangeAspect="1"/>
          </p:cNvPicPr>
          <p:nvPr/>
        </p:nvPicPr>
        <p:blipFill>
          <a:blip r:embed="rId3"/>
          <a:stretch>
            <a:fillRect/>
          </a:stretch>
        </p:blipFill>
        <p:spPr>
          <a:xfrm>
            <a:off x="2673350" y="1644650"/>
            <a:ext cx="6845300" cy="3568700"/>
          </a:xfrm>
          <a:prstGeom prst="rect">
            <a:avLst/>
          </a:prstGeom>
        </p:spPr>
      </p:pic>
    </p:spTree>
    <p:extLst>
      <p:ext uri="{BB962C8B-B14F-4D97-AF65-F5344CB8AC3E}">
        <p14:creationId xmlns:p14="http://schemas.microsoft.com/office/powerpoint/2010/main" val="3607561416"/>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81A4239-F818-4A8B-B313-689493078372}"/>
              </a:ext>
            </a:extLst>
          </p:cNvPr>
          <p:cNvSpPr/>
          <p:nvPr/>
        </p:nvSpPr>
        <p:spPr>
          <a:xfrm>
            <a:off x="283779" y="2257647"/>
            <a:ext cx="11624440" cy="2708434"/>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mj-lt"/>
              <a:buAutoNum type="arabicPeriod"/>
            </a:pPr>
            <a:r>
              <a:rPr lang="en-US" sz="2000" dirty="0">
                <a:latin typeface="Arial" panose="020B0604020202020204" pitchFamily="34" charset="0"/>
                <a:cs typeface="Arial" panose="020B0604020202020204" pitchFamily="34" charset="0"/>
              </a:rPr>
              <a:t>Project Status Update from each group representative</a:t>
            </a:r>
          </a:p>
          <a:p>
            <a:pPr marL="457200" indent="-457200">
              <a:spcAft>
                <a:spcPts val="1200"/>
              </a:spcAft>
              <a:buClr>
                <a:srgbClr val="C00000"/>
              </a:buClr>
              <a:buSzPct val="110000"/>
              <a:buFont typeface="+mj-lt"/>
              <a:buAutoNum type="arabicPeriod"/>
            </a:pPr>
            <a:r>
              <a:rPr lang="en-US" sz="2000" dirty="0">
                <a:latin typeface="Arial" panose="020B0604020202020204" pitchFamily="34" charset="0"/>
                <a:cs typeface="Arial" panose="020B0604020202020204" pitchFamily="34" charset="0"/>
              </a:rPr>
              <a:t>Spark-Intro pdf uploaded into Reading</a:t>
            </a:r>
          </a:p>
          <a:p>
            <a:pPr marL="457200" indent="-457200">
              <a:spcAft>
                <a:spcPts val="1200"/>
              </a:spcAft>
              <a:buClr>
                <a:srgbClr val="C00000"/>
              </a:buClr>
              <a:buSzPct val="110000"/>
              <a:buFont typeface="+mj-lt"/>
              <a:buAutoNum type="arabicPeriod"/>
            </a:pPr>
            <a:r>
              <a:rPr lang="en-US" sz="2000" dirty="0">
                <a:latin typeface="Arial" panose="020B0604020202020204" pitchFamily="34" charset="0"/>
                <a:cs typeface="Arial" panose="020B0604020202020204" pitchFamily="34" charset="0"/>
              </a:rPr>
              <a:t>Status of Hadoop/MapReduce homework?</a:t>
            </a:r>
          </a:p>
          <a:p>
            <a:pPr marL="457200" indent="-457200">
              <a:spcAft>
                <a:spcPts val="1200"/>
              </a:spcAft>
              <a:buClr>
                <a:srgbClr val="C00000"/>
              </a:buClr>
              <a:buSzPct val="110000"/>
              <a:buFont typeface="+mj-lt"/>
              <a:buAutoNum type="arabicPeriod"/>
            </a:pPr>
            <a:r>
              <a:rPr lang="en-US" sz="2000" dirty="0">
                <a:latin typeface="Arial" panose="020B0604020202020204" pitchFamily="34" charset="0"/>
                <a:cs typeface="Arial" panose="020B0604020202020204" pitchFamily="34" charset="0"/>
              </a:rPr>
              <a:t>Kubernetes homework not yet on Canvas… Will add it in after above homework deadline</a:t>
            </a:r>
          </a:p>
          <a:p>
            <a:pPr marL="457200" indent="-457200">
              <a:spcAft>
                <a:spcPts val="1200"/>
              </a:spcAft>
              <a:buClr>
                <a:srgbClr val="C00000"/>
              </a:buClr>
              <a:buSzPct val="110000"/>
              <a:buFont typeface="+mj-lt"/>
              <a:buAutoNum type="arabicPeriod"/>
            </a:pPr>
            <a:r>
              <a:rPr lang="en-US" sz="2000" dirty="0">
                <a:latin typeface="Arial" panose="020B0604020202020204" pitchFamily="34" charset="0"/>
                <a:cs typeface="Arial" panose="020B0604020202020204" pitchFamily="34" charset="0"/>
              </a:rPr>
              <a:t>Last homework on Snowflake will be after this</a:t>
            </a:r>
          </a:p>
          <a:p>
            <a:pPr marL="457200" indent="-457200">
              <a:spcAft>
                <a:spcPts val="1200"/>
              </a:spcAft>
              <a:buClr>
                <a:srgbClr val="C00000"/>
              </a:buClr>
              <a:buSzPct val="110000"/>
              <a:buFont typeface="+mj-lt"/>
              <a:buAutoNum type="arabicPeriod"/>
            </a:pPr>
            <a:r>
              <a:rPr lang="en-US" sz="2000" dirty="0">
                <a:latin typeface="Arial" panose="020B0604020202020204" pitchFamily="34" charset="0"/>
                <a:cs typeface="Arial" panose="020B0604020202020204" pitchFamily="34" charset="0"/>
              </a:rPr>
              <a:t>Last time’s class participation is only half-way entered… so don’t panic! </a:t>
            </a:r>
            <a:r>
              <a:rPr lang="en-US" sz="2000" dirty="0">
                <a:latin typeface="Arial" panose="020B0604020202020204" pitchFamily="34" charset="0"/>
                <a:cs typeface="Arial" panose="020B0604020202020204" pitchFamily="34" charset="0"/>
                <a:sym typeface="Wingdings" panose="05000000000000000000" pitchFamily="2" charset="2"/>
              </a:rPr>
              <a:t></a:t>
            </a:r>
            <a:endParaRPr lang="en-US" sz="2000" dirty="0">
              <a:latin typeface="Arial" panose="020B0604020202020204" pitchFamily="34" charset="0"/>
              <a:cs typeface="Arial" panose="020B0604020202020204" pitchFamily="34" charset="0"/>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a:t>
            </a:fld>
            <a:endParaRPr lang="en-US" sz="1050" dirty="0"/>
          </a:p>
        </p:txBody>
      </p:sp>
      <p:sp>
        <p:nvSpPr>
          <p:cNvPr id="3" name="TextBox 2">
            <a:extLst>
              <a:ext uri="{FF2B5EF4-FFF2-40B4-BE49-F238E27FC236}">
                <a16:creationId xmlns:a16="http://schemas.microsoft.com/office/drawing/2014/main" id="{A1DB7D31-28C4-B21A-6A68-79975BFE8BAC}"/>
              </a:ext>
            </a:extLst>
          </p:cNvPr>
          <p:cNvSpPr txBox="1"/>
          <p:nvPr/>
        </p:nvSpPr>
        <p:spPr>
          <a:xfrm>
            <a:off x="-433" y="514682"/>
            <a:ext cx="12219710" cy="954107"/>
          </a:xfrm>
          <a:prstGeom prst="rect">
            <a:avLst/>
          </a:prstGeom>
          <a:solidFill>
            <a:schemeClr val="accent6">
              <a:lumMod val="75000"/>
            </a:schemeClr>
          </a:solidFill>
        </p:spPr>
        <p:txBody>
          <a:bodyPr wrap="square" rtlCol="0">
            <a:spAutoFit/>
          </a:bodyPr>
          <a:lstStyle/>
          <a:p>
            <a:r>
              <a:rPr lang="en-US" sz="5600" b="1" dirty="0">
                <a:solidFill>
                  <a:schemeClr val="bg1"/>
                </a:solidFill>
                <a:latin typeface="Bradley Hand ITC" panose="03070402050302030203" pitchFamily="66" charset="0"/>
              </a:rPr>
              <a:t>Housekeeping</a:t>
            </a:r>
          </a:p>
        </p:txBody>
      </p:sp>
    </p:spTree>
    <p:extLst>
      <p:ext uri="{BB962C8B-B14F-4D97-AF65-F5344CB8AC3E}">
        <p14:creationId xmlns:p14="http://schemas.microsoft.com/office/powerpoint/2010/main" val="1895251965"/>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API Language Support</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40</a:t>
            </a:fld>
            <a:endParaRPr lang="en-US" sz="1050"/>
          </a:p>
        </p:txBody>
      </p:sp>
      <p:pic>
        <p:nvPicPr>
          <p:cNvPr id="3" name="Picture 2">
            <a:extLst>
              <a:ext uri="{FF2B5EF4-FFF2-40B4-BE49-F238E27FC236}">
                <a16:creationId xmlns:a16="http://schemas.microsoft.com/office/drawing/2014/main" id="{235A302B-E9DF-8B45-89B6-004A0C2381A8}"/>
              </a:ext>
            </a:extLst>
          </p:cNvPr>
          <p:cNvPicPr>
            <a:picLocks noChangeAspect="1"/>
          </p:cNvPicPr>
          <p:nvPr/>
        </p:nvPicPr>
        <p:blipFill>
          <a:blip r:embed="rId3"/>
          <a:stretch>
            <a:fillRect/>
          </a:stretch>
        </p:blipFill>
        <p:spPr>
          <a:xfrm>
            <a:off x="2673350" y="1644650"/>
            <a:ext cx="6845300" cy="3568700"/>
          </a:xfrm>
          <a:prstGeom prst="rect">
            <a:avLst/>
          </a:prstGeom>
        </p:spPr>
      </p:pic>
      <p:sp>
        <p:nvSpPr>
          <p:cNvPr id="4" name="Rectangle 3">
            <a:extLst>
              <a:ext uri="{FF2B5EF4-FFF2-40B4-BE49-F238E27FC236}">
                <a16:creationId xmlns:a16="http://schemas.microsoft.com/office/drawing/2014/main" id="{0201BB10-D5AC-244E-9EEE-78474E188219}"/>
              </a:ext>
            </a:extLst>
          </p:cNvPr>
          <p:cNvSpPr/>
          <p:nvPr/>
        </p:nvSpPr>
        <p:spPr>
          <a:xfrm>
            <a:off x="2673350" y="1043352"/>
            <a:ext cx="6779078" cy="60129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accent5"/>
                </a:solidFill>
                <a:latin typeface="Arial" panose="020B0604020202020204" pitchFamily="34" charset="0"/>
                <a:cs typeface="Arial" panose="020B0604020202020204" pitchFamily="34" charset="0"/>
              </a:rPr>
              <a:t>Scala, Java, Python, R, SQL</a:t>
            </a:r>
          </a:p>
        </p:txBody>
      </p:sp>
    </p:spTree>
    <p:extLst>
      <p:ext uri="{BB962C8B-B14F-4D97-AF65-F5344CB8AC3E}">
        <p14:creationId xmlns:p14="http://schemas.microsoft.com/office/powerpoint/2010/main" val="4054161494"/>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Storage Support</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41</a:t>
            </a:fld>
            <a:endParaRPr lang="en-US" sz="1050"/>
          </a:p>
        </p:txBody>
      </p:sp>
      <p:pic>
        <p:nvPicPr>
          <p:cNvPr id="3" name="Picture 2">
            <a:extLst>
              <a:ext uri="{FF2B5EF4-FFF2-40B4-BE49-F238E27FC236}">
                <a16:creationId xmlns:a16="http://schemas.microsoft.com/office/drawing/2014/main" id="{235A302B-E9DF-8B45-89B6-004A0C2381A8}"/>
              </a:ext>
            </a:extLst>
          </p:cNvPr>
          <p:cNvPicPr>
            <a:picLocks noChangeAspect="1"/>
          </p:cNvPicPr>
          <p:nvPr/>
        </p:nvPicPr>
        <p:blipFill>
          <a:blip r:embed="rId3"/>
          <a:stretch>
            <a:fillRect/>
          </a:stretch>
        </p:blipFill>
        <p:spPr>
          <a:xfrm>
            <a:off x="2673350" y="1644650"/>
            <a:ext cx="6845300" cy="3568700"/>
          </a:xfrm>
          <a:prstGeom prst="rect">
            <a:avLst/>
          </a:prstGeom>
        </p:spPr>
      </p:pic>
      <p:sp>
        <p:nvSpPr>
          <p:cNvPr id="4" name="Rectangle 3">
            <a:extLst>
              <a:ext uri="{FF2B5EF4-FFF2-40B4-BE49-F238E27FC236}">
                <a16:creationId xmlns:a16="http://schemas.microsoft.com/office/drawing/2014/main" id="{0201BB10-D5AC-244E-9EEE-78474E188219}"/>
              </a:ext>
            </a:extLst>
          </p:cNvPr>
          <p:cNvSpPr/>
          <p:nvPr/>
        </p:nvSpPr>
        <p:spPr>
          <a:xfrm>
            <a:off x="2673350" y="1043352"/>
            <a:ext cx="6779078" cy="60129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accent5"/>
                </a:solidFill>
                <a:latin typeface="Arial" panose="020B0604020202020204" pitchFamily="34" charset="0"/>
                <a:cs typeface="Arial" panose="020B0604020202020204" pitchFamily="34" charset="0"/>
              </a:rPr>
              <a:t>Scala, Java, Python, R, SQL</a:t>
            </a:r>
          </a:p>
        </p:txBody>
      </p:sp>
      <p:sp>
        <p:nvSpPr>
          <p:cNvPr id="7" name="Rectangle 6">
            <a:extLst>
              <a:ext uri="{FF2B5EF4-FFF2-40B4-BE49-F238E27FC236}">
                <a16:creationId xmlns:a16="http://schemas.microsoft.com/office/drawing/2014/main" id="{464BAB34-8ECD-C340-822D-7B4BA5DFBDDB}"/>
              </a:ext>
            </a:extLst>
          </p:cNvPr>
          <p:cNvSpPr/>
          <p:nvPr/>
        </p:nvSpPr>
        <p:spPr>
          <a:xfrm>
            <a:off x="2739572" y="5256886"/>
            <a:ext cx="6779078" cy="60129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accent5"/>
                </a:solidFill>
                <a:latin typeface="Arial" panose="020B0604020202020204" pitchFamily="34" charset="0"/>
                <a:cs typeface="Arial" panose="020B0604020202020204" pitchFamily="34" charset="0"/>
              </a:rPr>
              <a:t>HDFS, S3, Azure, Kafka, …</a:t>
            </a:r>
          </a:p>
        </p:txBody>
      </p:sp>
    </p:spTree>
    <p:extLst>
      <p:ext uri="{BB962C8B-B14F-4D97-AF65-F5344CB8AC3E}">
        <p14:creationId xmlns:p14="http://schemas.microsoft.com/office/powerpoint/2010/main" val="3641876250"/>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Architecture</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42</a:t>
            </a:fld>
            <a:endParaRPr lang="en-US" sz="1050"/>
          </a:p>
        </p:txBody>
      </p:sp>
      <p:sp>
        <p:nvSpPr>
          <p:cNvPr id="5" name="TextBox 4">
            <a:extLst>
              <a:ext uri="{FF2B5EF4-FFF2-40B4-BE49-F238E27FC236}">
                <a16:creationId xmlns:a16="http://schemas.microsoft.com/office/drawing/2014/main" id="{72A1322F-FBAD-0148-B60F-47B36FD47EAA}"/>
              </a:ext>
            </a:extLst>
          </p:cNvPr>
          <p:cNvSpPr txBox="1"/>
          <p:nvPr/>
        </p:nvSpPr>
        <p:spPr>
          <a:xfrm>
            <a:off x="2662990" y="934488"/>
            <a:ext cx="1973179"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Driver Process</a:t>
            </a:r>
          </a:p>
        </p:txBody>
      </p:sp>
      <p:sp>
        <p:nvSpPr>
          <p:cNvPr id="7" name="TextBox 6">
            <a:extLst>
              <a:ext uri="{FF2B5EF4-FFF2-40B4-BE49-F238E27FC236}">
                <a16:creationId xmlns:a16="http://schemas.microsoft.com/office/drawing/2014/main" id="{BC9CA46F-41BD-7B4E-A97E-AB670442053D}"/>
              </a:ext>
            </a:extLst>
          </p:cNvPr>
          <p:cNvSpPr txBox="1"/>
          <p:nvPr/>
        </p:nvSpPr>
        <p:spPr>
          <a:xfrm>
            <a:off x="6416843" y="891012"/>
            <a:ext cx="1315452"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Executors</a:t>
            </a:r>
          </a:p>
        </p:txBody>
      </p:sp>
      <p:sp>
        <p:nvSpPr>
          <p:cNvPr id="10" name="Rectangle 9">
            <a:extLst>
              <a:ext uri="{FF2B5EF4-FFF2-40B4-BE49-F238E27FC236}">
                <a16:creationId xmlns:a16="http://schemas.microsoft.com/office/drawing/2014/main" id="{B60370F0-041C-4DBE-BD07-AAF2210A4D83}"/>
              </a:ext>
            </a:extLst>
          </p:cNvPr>
          <p:cNvSpPr/>
          <p:nvPr/>
        </p:nvSpPr>
        <p:spPr>
          <a:xfrm>
            <a:off x="1795323" y="1376914"/>
            <a:ext cx="3171124" cy="3703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AC23D9B3-8F47-4826-975B-57EAEF77704D}"/>
              </a:ext>
            </a:extLst>
          </p:cNvPr>
          <p:cNvSpPr/>
          <p:nvPr/>
        </p:nvSpPr>
        <p:spPr>
          <a:xfrm>
            <a:off x="2008093" y="1625598"/>
            <a:ext cx="2683436" cy="180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Spark Session</a:t>
            </a:r>
          </a:p>
        </p:txBody>
      </p:sp>
      <p:sp>
        <p:nvSpPr>
          <p:cNvPr id="12" name="Rectangle: Rounded Corners 11">
            <a:extLst>
              <a:ext uri="{FF2B5EF4-FFF2-40B4-BE49-F238E27FC236}">
                <a16:creationId xmlns:a16="http://schemas.microsoft.com/office/drawing/2014/main" id="{15827043-BA7E-4535-A8BA-91C9686C160F}"/>
              </a:ext>
            </a:extLst>
          </p:cNvPr>
          <p:cNvSpPr/>
          <p:nvPr/>
        </p:nvSpPr>
        <p:spPr>
          <a:xfrm>
            <a:off x="2039167" y="4026973"/>
            <a:ext cx="2683436" cy="79869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User Code</a:t>
            </a:r>
          </a:p>
        </p:txBody>
      </p:sp>
      <p:grpSp>
        <p:nvGrpSpPr>
          <p:cNvPr id="19" name="Group 18">
            <a:extLst>
              <a:ext uri="{FF2B5EF4-FFF2-40B4-BE49-F238E27FC236}">
                <a16:creationId xmlns:a16="http://schemas.microsoft.com/office/drawing/2014/main" id="{3BE6F31F-18C9-44DF-AE9C-83427BA972C6}"/>
              </a:ext>
            </a:extLst>
          </p:cNvPr>
          <p:cNvGrpSpPr/>
          <p:nvPr/>
        </p:nvGrpSpPr>
        <p:grpSpPr>
          <a:xfrm>
            <a:off x="2887762" y="3228457"/>
            <a:ext cx="924097" cy="968190"/>
            <a:chOff x="2892597" y="3243891"/>
            <a:chExt cx="924097" cy="968190"/>
          </a:xfrm>
        </p:grpSpPr>
        <p:sp>
          <p:nvSpPr>
            <p:cNvPr id="14" name="Arrow: Curved Right 13">
              <a:extLst>
                <a:ext uri="{FF2B5EF4-FFF2-40B4-BE49-F238E27FC236}">
                  <a16:creationId xmlns:a16="http://schemas.microsoft.com/office/drawing/2014/main" id="{4D430231-C090-4003-A89A-7B1650113D31}"/>
                </a:ext>
              </a:extLst>
            </p:cNvPr>
            <p:cNvSpPr/>
            <p:nvPr/>
          </p:nvSpPr>
          <p:spPr>
            <a:xfrm>
              <a:off x="2892597" y="3243891"/>
              <a:ext cx="418353" cy="9681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Right 17">
              <a:extLst>
                <a:ext uri="{FF2B5EF4-FFF2-40B4-BE49-F238E27FC236}">
                  <a16:creationId xmlns:a16="http://schemas.microsoft.com/office/drawing/2014/main" id="{22C84DCE-BD70-431C-8E0B-D3DDAE83BC24}"/>
                </a:ext>
              </a:extLst>
            </p:cNvPr>
            <p:cNvSpPr/>
            <p:nvPr/>
          </p:nvSpPr>
          <p:spPr>
            <a:xfrm rot="10800000">
              <a:off x="3398341" y="3243891"/>
              <a:ext cx="418353" cy="9681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Rectangle 19">
            <a:extLst>
              <a:ext uri="{FF2B5EF4-FFF2-40B4-BE49-F238E27FC236}">
                <a16:creationId xmlns:a16="http://schemas.microsoft.com/office/drawing/2014/main" id="{1F8D8995-AF7D-428B-9B8B-21CC9CC40738}"/>
              </a:ext>
            </a:extLst>
          </p:cNvPr>
          <p:cNvSpPr/>
          <p:nvPr/>
        </p:nvSpPr>
        <p:spPr>
          <a:xfrm>
            <a:off x="2103716" y="5799506"/>
            <a:ext cx="8885125" cy="73675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Arial" panose="020B0604020202020204" pitchFamily="34" charset="0"/>
                <a:cs typeface="Arial" panose="020B0604020202020204" pitchFamily="34" charset="0"/>
              </a:rPr>
              <a:t>Cluster Manager</a:t>
            </a:r>
          </a:p>
        </p:txBody>
      </p:sp>
      <p:sp>
        <p:nvSpPr>
          <p:cNvPr id="3" name="Rectangle 2">
            <a:extLst>
              <a:ext uri="{FF2B5EF4-FFF2-40B4-BE49-F238E27FC236}">
                <a16:creationId xmlns:a16="http://schemas.microsoft.com/office/drawing/2014/main" id="{7D2E15F1-BBD4-964E-AAE4-879E6997CECC}"/>
              </a:ext>
            </a:extLst>
          </p:cNvPr>
          <p:cNvSpPr/>
          <p:nvPr/>
        </p:nvSpPr>
        <p:spPr>
          <a:xfrm>
            <a:off x="5807242" y="1490147"/>
            <a:ext cx="1395663" cy="124364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14239B24-056D-7048-BFB0-F5058C4E16E5}"/>
              </a:ext>
            </a:extLst>
          </p:cNvPr>
          <p:cNvSpPr/>
          <p:nvPr/>
        </p:nvSpPr>
        <p:spPr>
          <a:xfrm>
            <a:off x="7587916" y="1479470"/>
            <a:ext cx="1395663" cy="124364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6A995655-C675-C94F-B6B8-09380D314C63}"/>
              </a:ext>
            </a:extLst>
          </p:cNvPr>
          <p:cNvSpPr/>
          <p:nvPr/>
        </p:nvSpPr>
        <p:spPr>
          <a:xfrm>
            <a:off x="5815042" y="3807612"/>
            <a:ext cx="1395663" cy="124364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72F0785C-495D-DA4A-91BD-755F4A49FCAC}"/>
              </a:ext>
            </a:extLst>
          </p:cNvPr>
          <p:cNvSpPr/>
          <p:nvPr/>
        </p:nvSpPr>
        <p:spPr>
          <a:xfrm>
            <a:off x="7587916" y="3807612"/>
            <a:ext cx="1395663" cy="124364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tx1"/>
              </a:solidFill>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21148B49-1F1D-8E4B-B3F4-FED216447921}"/>
              </a:ext>
            </a:extLst>
          </p:cNvPr>
          <p:cNvCxnSpPr>
            <a:cxnSpLocks/>
            <a:stCxn id="10" idx="2"/>
          </p:cNvCxnSpPr>
          <p:nvPr/>
        </p:nvCxnSpPr>
        <p:spPr>
          <a:xfrm>
            <a:off x="3380885" y="5080000"/>
            <a:ext cx="0" cy="762982"/>
          </a:xfrm>
          <a:prstGeom prst="straightConnector1">
            <a:avLst/>
          </a:prstGeom>
          <a:ln w="76200">
            <a:solidFill>
              <a:schemeClr val="accent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40F61B-E382-AD42-B682-4DF3287A780A}"/>
              </a:ext>
            </a:extLst>
          </p:cNvPr>
          <p:cNvCxnSpPr>
            <a:cxnSpLocks/>
          </p:cNvCxnSpPr>
          <p:nvPr/>
        </p:nvCxnSpPr>
        <p:spPr>
          <a:xfrm>
            <a:off x="6442916" y="5051254"/>
            <a:ext cx="0" cy="762982"/>
          </a:xfrm>
          <a:prstGeom prst="straightConnector1">
            <a:avLst/>
          </a:prstGeom>
          <a:ln w="76200">
            <a:solidFill>
              <a:schemeClr val="accent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3FC509-F2C4-044A-A628-DDE6534BE9D8}"/>
              </a:ext>
            </a:extLst>
          </p:cNvPr>
          <p:cNvCxnSpPr>
            <a:cxnSpLocks/>
          </p:cNvCxnSpPr>
          <p:nvPr/>
        </p:nvCxnSpPr>
        <p:spPr>
          <a:xfrm>
            <a:off x="8261694" y="5036524"/>
            <a:ext cx="0" cy="762982"/>
          </a:xfrm>
          <a:prstGeom prst="straightConnector1">
            <a:avLst/>
          </a:prstGeom>
          <a:ln w="76200">
            <a:solidFill>
              <a:schemeClr val="accent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2467D1-5533-2240-BEA7-74AD0B038D99}"/>
              </a:ext>
            </a:extLst>
          </p:cNvPr>
          <p:cNvCxnSpPr>
            <a:cxnSpLocks/>
          </p:cNvCxnSpPr>
          <p:nvPr/>
        </p:nvCxnSpPr>
        <p:spPr>
          <a:xfrm>
            <a:off x="6442916" y="2849101"/>
            <a:ext cx="0" cy="762982"/>
          </a:xfrm>
          <a:prstGeom prst="straightConnector1">
            <a:avLst/>
          </a:prstGeom>
          <a:ln w="76200">
            <a:solidFill>
              <a:schemeClr val="accent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D5C7F7-6D57-E948-9263-95590B3B9F9F}"/>
              </a:ext>
            </a:extLst>
          </p:cNvPr>
          <p:cNvCxnSpPr>
            <a:cxnSpLocks/>
          </p:cNvCxnSpPr>
          <p:nvPr/>
        </p:nvCxnSpPr>
        <p:spPr>
          <a:xfrm>
            <a:off x="8261694" y="2849101"/>
            <a:ext cx="0" cy="762982"/>
          </a:xfrm>
          <a:prstGeom prst="straightConnector1">
            <a:avLst/>
          </a:prstGeom>
          <a:ln w="76200">
            <a:solidFill>
              <a:schemeClr val="accent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79D8DDF1-9587-B24B-8C21-BD6B76BBF135}"/>
              </a:ext>
            </a:extLst>
          </p:cNvPr>
          <p:cNvCxnSpPr>
            <a:stCxn id="11" idx="3"/>
            <a:endCxn id="3" idx="1"/>
          </p:cNvCxnSpPr>
          <p:nvPr/>
        </p:nvCxnSpPr>
        <p:spPr>
          <a:xfrm flipV="1">
            <a:off x="4691529" y="2111968"/>
            <a:ext cx="1115713" cy="415331"/>
          </a:xfrm>
          <a:prstGeom prst="bentConnector3">
            <a:avLst/>
          </a:prstGeom>
          <a:ln w="571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20DBEA26-134B-D746-91B0-9ECB34E733E7}"/>
              </a:ext>
            </a:extLst>
          </p:cNvPr>
          <p:cNvCxnSpPr>
            <a:cxnSpLocks/>
            <a:stCxn id="11" idx="3"/>
            <a:endCxn id="16" idx="1"/>
          </p:cNvCxnSpPr>
          <p:nvPr/>
        </p:nvCxnSpPr>
        <p:spPr>
          <a:xfrm>
            <a:off x="4691529" y="2527299"/>
            <a:ext cx="1123513" cy="1902134"/>
          </a:xfrm>
          <a:prstGeom prst="bentConnector3">
            <a:avLst/>
          </a:prstGeom>
          <a:ln w="571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E1A4B51C-1B03-2048-8AAD-885E2DBE0F97}"/>
              </a:ext>
            </a:extLst>
          </p:cNvPr>
          <p:cNvCxnSpPr>
            <a:cxnSpLocks/>
            <a:stCxn id="11" idx="3"/>
            <a:endCxn id="15" idx="1"/>
          </p:cNvCxnSpPr>
          <p:nvPr/>
        </p:nvCxnSpPr>
        <p:spPr>
          <a:xfrm flipV="1">
            <a:off x="4691529" y="2101291"/>
            <a:ext cx="2896387" cy="426008"/>
          </a:xfrm>
          <a:prstGeom prst="bentConnector3">
            <a:avLst>
              <a:gd name="adj1" fmla="val 30061"/>
            </a:avLst>
          </a:prstGeom>
          <a:ln w="571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BAA69544-D217-504E-AB96-3073DDDBD5D7}"/>
              </a:ext>
            </a:extLst>
          </p:cNvPr>
          <p:cNvCxnSpPr>
            <a:cxnSpLocks/>
            <a:stCxn id="11" idx="3"/>
            <a:endCxn id="17" idx="1"/>
          </p:cNvCxnSpPr>
          <p:nvPr/>
        </p:nvCxnSpPr>
        <p:spPr>
          <a:xfrm>
            <a:off x="4691529" y="2527299"/>
            <a:ext cx="2896387" cy="1902134"/>
          </a:xfrm>
          <a:prstGeom prst="bentConnector3">
            <a:avLst>
              <a:gd name="adj1" fmla="val 30060"/>
            </a:avLst>
          </a:prstGeom>
          <a:ln w="571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314629"/>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Data Representation in Spark</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43</a:t>
            </a:fld>
            <a:endParaRPr lang="en-US" sz="1050"/>
          </a:p>
        </p:txBody>
      </p:sp>
      <p:sp>
        <p:nvSpPr>
          <p:cNvPr id="9" name="Rectangle 8">
            <a:extLst>
              <a:ext uri="{FF2B5EF4-FFF2-40B4-BE49-F238E27FC236}">
                <a16:creationId xmlns:a16="http://schemas.microsoft.com/office/drawing/2014/main" id="{93D0F32A-DD44-D748-BC86-F8F7C5222871}"/>
              </a:ext>
            </a:extLst>
          </p:cNvPr>
          <p:cNvSpPr/>
          <p:nvPr/>
        </p:nvSpPr>
        <p:spPr>
          <a:xfrm>
            <a:off x="4030134" y="901921"/>
            <a:ext cx="7704666" cy="5570756"/>
          </a:xfrm>
          <a:prstGeom prst="rect">
            <a:avLst/>
          </a:prstGeom>
          <a:solidFill>
            <a:schemeClr val="accent1">
              <a:lumMod val="20000"/>
              <a:lumOff val="80000"/>
            </a:schemeClr>
          </a:solidFill>
          <a:ln>
            <a:solidFill>
              <a:srgbClr val="002A7E"/>
            </a:solidFill>
          </a:ln>
        </p:spPr>
        <p:txBody>
          <a:bodyPr wrap="square">
            <a:spAutoFit/>
          </a:bodyPr>
          <a:lstStyle/>
          <a:p>
            <a:pPr marL="457200" indent="-457200">
              <a:spcBef>
                <a:spcPts val="600"/>
              </a:spcBef>
              <a:buClr>
                <a:srgbClr val="C00000"/>
              </a:buClr>
              <a:buSzPct val="110000"/>
              <a:buFont typeface="Arial" panose="020B0604020202020204" pitchFamily="34" charset="0"/>
              <a:buChar char="•"/>
            </a:pPr>
            <a:r>
              <a:rPr lang="en-US" sz="2400">
                <a:latin typeface="Arial" panose="020B0604020202020204" pitchFamily="34" charset="0"/>
                <a:cs typeface="Arial" panose="020B0604020202020204" pitchFamily="34" charset="0"/>
              </a:rPr>
              <a:t>Resilient Distributed Datasets (RDDs) </a:t>
            </a:r>
          </a:p>
          <a:p>
            <a:pPr marL="914400" lvl="1" indent="-457200">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Fundamental data structure of Spark</a:t>
            </a:r>
          </a:p>
          <a:p>
            <a:pPr marL="914400" lvl="1" indent="-457200">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Read-only partition collection of records. </a:t>
            </a:r>
          </a:p>
          <a:p>
            <a:pPr marL="914400" lvl="1" indent="-457200">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A programmer can perform in-memory computations on large clusters in a fault-tolerant manner</a:t>
            </a:r>
          </a:p>
          <a:p>
            <a:pPr marL="914400" lvl="1" indent="-457200">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Efficient and performant</a:t>
            </a:r>
            <a:r>
              <a:rPr lang="en-US" sz="2400">
                <a:latin typeface="Arial" panose="020B0604020202020204" pitchFamily="34" charset="0"/>
                <a:cs typeface="Arial" panose="020B0604020202020204" pitchFamily="34" charset="0"/>
              </a:rPr>
              <a:t> </a:t>
            </a:r>
          </a:p>
          <a:p>
            <a:pPr marL="457200" indent="-457200">
              <a:spcBef>
                <a:spcPts val="600"/>
              </a:spcBef>
              <a:spcAft>
                <a:spcPts val="300"/>
              </a:spcAft>
              <a:buClr>
                <a:srgbClr val="C00000"/>
              </a:buClr>
              <a:buSzPct val="110000"/>
              <a:buFont typeface="Arial" panose="020B0604020202020204" pitchFamily="34" charset="0"/>
              <a:buChar char="•"/>
            </a:pPr>
            <a:r>
              <a:rPr lang="en-US" sz="2400" err="1">
                <a:latin typeface="Arial" panose="020B0604020202020204" pitchFamily="34" charset="0"/>
                <a:cs typeface="Arial" panose="020B0604020202020204" pitchFamily="34" charset="0"/>
              </a:rPr>
              <a:t>DataFrame</a:t>
            </a:r>
            <a:r>
              <a:rPr lang="en-US" sz="2400">
                <a:latin typeface="Arial" panose="020B0604020202020204" pitchFamily="34" charset="0"/>
                <a:cs typeface="Arial" panose="020B0604020202020204" pitchFamily="34" charset="0"/>
              </a:rPr>
              <a:t> API</a:t>
            </a:r>
          </a:p>
          <a:p>
            <a:pPr marL="914400" lvl="1" indent="-457200">
              <a:spcBef>
                <a:spcPts val="600"/>
              </a:spcBef>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Data organized into named columns</a:t>
            </a:r>
          </a:p>
          <a:p>
            <a:pPr marL="914400" lvl="1" indent="-457200">
              <a:spcBef>
                <a:spcPts val="600"/>
              </a:spcBef>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Immutable distributed collection of data. </a:t>
            </a:r>
          </a:p>
          <a:p>
            <a:pPr marL="914400" lvl="1" indent="-457200">
              <a:spcBef>
                <a:spcPts val="600"/>
              </a:spcBef>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A programmer can impose structure onto a distributed collection of data, allowing higher-level abstraction</a:t>
            </a:r>
          </a:p>
          <a:p>
            <a:pPr marL="457200" indent="-457200">
              <a:spcBef>
                <a:spcPts val="600"/>
              </a:spcBef>
              <a:spcAft>
                <a:spcPts val="300"/>
              </a:spcAft>
              <a:buClr>
                <a:srgbClr val="C00000"/>
              </a:buClr>
              <a:buSzPct val="110000"/>
              <a:buFont typeface="Arial" panose="020B0604020202020204" pitchFamily="34" charset="0"/>
              <a:buChar char="•"/>
            </a:pPr>
            <a:r>
              <a:rPr lang="en-US" sz="2400">
                <a:latin typeface="Arial" panose="020B0604020202020204" pitchFamily="34" charset="0"/>
                <a:cs typeface="Arial" panose="020B0604020202020204" pitchFamily="34" charset="0"/>
              </a:rPr>
              <a:t>Dataset:</a:t>
            </a:r>
          </a:p>
          <a:p>
            <a:pPr marL="914400" lvl="1" indent="-457200">
              <a:spcBef>
                <a:spcPts val="600"/>
              </a:spcBef>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Extension of </a:t>
            </a:r>
            <a:r>
              <a:rPr lang="en-US" sz="2000" err="1">
                <a:latin typeface="Arial" panose="020B0604020202020204" pitchFamily="34" charset="0"/>
                <a:cs typeface="Arial" panose="020B0604020202020204" pitchFamily="34" charset="0"/>
              </a:rPr>
              <a:t>DataFrame</a:t>
            </a:r>
            <a:r>
              <a:rPr lang="en-US" sz="2000">
                <a:latin typeface="Arial" panose="020B0604020202020204" pitchFamily="34" charset="0"/>
                <a:cs typeface="Arial" panose="020B0604020202020204" pitchFamily="34" charset="0"/>
              </a:rPr>
              <a:t> API </a:t>
            </a:r>
          </a:p>
          <a:p>
            <a:pPr marL="914400" lvl="1" indent="-457200">
              <a:spcBef>
                <a:spcPts val="600"/>
              </a:spcBef>
              <a:spcAft>
                <a:spcPts val="300"/>
              </a:spcAft>
              <a:buClr>
                <a:srgbClr val="C00000"/>
              </a:buClr>
              <a:buSzPct val="110000"/>
              <a:buFont typeface="System Font Regular"/>
              <a:buChar char="−"/>
            </a:pPr>
            <a:r>
              <a:rPr lang="en-US" sz="2000">
                <a:latin typeface="Arial" panose="020B0604020202020204" pitchFamily="34" charset="0"/>
                <a:cs typeface="Arial" panose="020B0604020202020204" pitchFamily="34" charset="0"/>
              </a:rPr>
              <a:t>Type-safe, object-oriented programming interface</a:t>
            </a:r>
          </a:p>
        </p:txBody>
      </p:sp>
      <p:pic>
        <p:nvPicPr>
          <p:cNvPr id="10" name="Picture 9">
            <a:extLst>
              <a:ext uri="{FF2B5EF4-FFF2-40B4-BE49-F238E27FC236}">
                <a16:creationId xmlns:a16="http://schemas.microsoft.com/office/drawing/2014/main" id="{FA4E1378-03F9-F743-B376-6EA263CA0FD5}"/>
              </a:ext>
            </a:extLst>
          </p:cNvPr>
          <p:cNvPicPr>
            <a:picLocks noChangeAspect="1"/>
          </p:cNvPicPr>
          <p:nvPr/>
        </p:nvPicPr>
        <p:blipFill>
          <a:blip r:embed="rId3"/>
          <a:stretch>
            <a:fillRect/>
          </a:stretch>
        </p:blipFill>
        <p:spPr>
          <a:xfrm>
            <a:off x="122376" y="901921"/>
            <a:ext cx="3730680" cy="2201333"/>
          </a:xfrm>
          <a:prstGeom prst="rect">
            <a:avLst/>
          </a:prstGeom>
        </p:spPr>
      </p:pic>
      <p:sp>
        <p:nvSpPr>
          <p:cNvPr id="11" name="Rectangle 10">
            <a:extLst>
              <a:ext uri="{FF2B5EF4-FFF2-40B4-BE49-F238E27FC236}">
                <a16:creationId xmlns:a16="http://schemas.microsoft.com/office/drawing/2014/main" id="{14CAE2DB-5497-3E48-AE99-5D94747A69A4}"/>
              </a:ext>
            </a:extLst>
          </p:cNvPr>
          <p:cNvSpPr/>
          <p:nvPr/>
        </p:nvSpPr>
        <p:spPr>
          <a:xfrm>
            <a:off x="355600" y="1964267"/>
            <a:ext cx="474133"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249D12-DDFC-884B-8DB6-7AE0D1C7A8EE}"/>
              </a:ext>
            </a:extLst>
          </p:cNvPr>
          <p:cNvSpPr/>
          <p:nvPr/>
        </p:nvSpPr>
        <p:spPr>
          <a:xfrm>
            <a:off x="2785979" y="2801128"/>
            <a:ext cx="474133"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C701E5C-3C54-5F48-AC3B-7322666FDE5E}"/>
              </a:ext>
            </a:extLst>
          </p:cNvPr>
          <p:cNvSpPr/>
          <p:nvPr/>
        </p:nvSpPr>
        <p:spPr>
          <a:xfrm>
            <a:off x="1598111" y="1968723"/>
            <a:ext cx="711952" cy="249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30776"/>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Resilient Distributed Datasets (RDDs)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44</a:t>
            </a:fld>
            <a:endParaRPr lang="en-US" sz="1050"/>
          </a:p>
        </p:txBody>
      </p:sp>
      <p:sp>
        <p:nvSpPr>
          <p:cNvPr id="4" name="Rectangle 3">
            <a:extLst>
              <a:ext uri="{FF2B5EF4-FFF2-40B4-BE49-F238E27FC236}">
                <a16:creationId xmlns:a16="http://schemas.microsoft.com/office/drawing/2014/main" id="{63F4DE36-3469-D14E-83ED-F6FCA6CF5CB4}"/>
              </a:ext>
            </a:extLst>
          </p:cNvPr>
          <p:cNvSpPr/>
          <p:nvPr/>
        </p:nvSpPr>
        <p:spPr>
          <a:xfrm>
            <a:off x="294291" y="1158593"/>
            <a:ext cx="11624440" cy="3570208"/>
          </a:xfrm>
          <a:prstGeom prst="rect">
            <a:avLst/>
          </a:prstGeom>
          <a:solidFill>
            <a:schemeClr val="accent1">
              <a:lumMod val="20000"/>
              <a:lumOff val="80000"/>
            </a:schemeClr>
          </a:solidFill>
          <a:ln>
            <a:solidFill>
              <a:srgbClr val="002A7E"/>
            </a:solidFill>
          </a:ln>
        </p:spPr>
        <p:txBody>
          <a:bodyPr wrap="square">
            <a:spAutoFit/>
          </a:bodyPr>
          <a:lstStyle/>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RDDs (Resilient Distributed Datasets) play the role of data containers</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All the different processing components in Spark share the same abstraction called RDD</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As applications share the RDD abstraction, you can mix different kind of transformations to create new RDDs </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Created by parallelizing a collection or reading a file</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Fault tolerant</a:t>
            </a:r>
          </a:p>
        </p:txBody>
      </p:sp>
    </p:spTree>
    <p:extLst>
      <p:ext uri="{BB962C8B-B14F-4D97-AF65-F5344CB8AC3E}">
        <p14:creationId xmlns:p14="http://schemas.microsoft.com/office/powerpoint/2010/main" val="1192118678"/>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a:t>
            </a:r>
            <a:r>
              <a:rPr lang="en-US" sz="4400" b="1" err="1">
                <a:solidFill>
                  <a:schemeClr val="bg1"/>
                </a:solidFill>
                <a:latin typeface="Bradley Hand ITC" panose="03070402050302030203" pitchFamily="66" charset="0"/>
              </a:rPr>
              <a:t>DataFrames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45</a:t>
            </a:fld>
            <a:endParaRPr lang="en-US" sz="1050"/>
          </a:p>
        </p:txBody>
      </p:sp>
      <p:sp>
        <p:nvSpPr>
          <p:cNvPr id="4" name="Rectangle 3">
            <a:extLst>
              <a:ext uri="{FF2B5EF4-FFF2-40B4-BE49-F238E27FC236}">
                <a16:creationId xmlns:a16="http://schemas.microsoft.com/office/drawing/2014/main" id="{D39E853B-00C1-174A-8E79-DA3BB134748E}"/>
              </a:ext>
            </a:extLst>
          </p:cNvPr>
          <p:cNvSpPr/>
          <p:nvPr/>
        </p:nvSpPr>
        <p:spPr>
          <a:xfrm>
            <a:off x="294291" y="950047"/>
            <a:ext cx="11624440" cy="5640006"/>
          </a:xfrm>
          <a:prstGeom prst="rect">
            <a:avLst/>
          </a:prstGeom>
          <a:solidFill>
            <a:schemeClr val="accent1">
              <a:lumMod val="20000"/>
              <a:lumOff val="80000"/>
            </a:schemeClr>
          </a:solidFill>
          <a:ln>
            <a:solidFill>
              <a:srgbClr val="002A7E"/>
            </a:solidFill>
          </a:ln>
        </p:spPr>
        <p:txBody>
          <a:bodyPr wrap="square">
            <a:spAutoFit/>
          </a:bodyPr>
          <a:lstStyle/>
          <a:p>
            <a:pPr marL="457200" indent="-457200">
              <a:spcBef>
                <a:spcPts val="600"/>
              </a:spcBef>
              <a:spcAft>
                <a:spcPts val="300"/>
              </a:spcAft>
              <a:buClr>
                <a:srgbClr val="C00000"/>
              </a:buClr>
              <a:buSzPct val="110000"/>
              <a:buFont typeface="Arial" panose="020B0604020202020204" pitchFamily="34" charset="0"/>
              <a:buChar char="•"/>
            </a:pPr>
            <a:r>
              <a:rPr lang="en-US" sz="2800" err="1">
                <a:latin typeface="Arial" panose="020B0604020202020204" pitchFamily="34" charset="0"/>
                <a:cs typeface="Arial" panose="020B0604020202020204" pitchFamily="34" charset="0"/>
              </a:rPr>
              <a:t>DataFrames</a:t>
            </a:r>
            <a:r>
              <a:rPr lang="en-US" sz="2800">
                <a:latin typeface="Arial" panose="020B0604020202020204" pitchFamily="34" charset="0"/>
                <a:cs typeface="Arial" panose="020B0604020202020204" pitchFamily="34" charset="0"/>
              </a:rPr>
              <a:t> (DFs) are distributed datasets organized in named columns</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They are similar to tables in a relational database, Python Pandas </a:t>
            </a:r>
            <a:r>
              <a:rPr lang="en-US" sz="2800" err="1">
                <a:latin typeface="Arial" panose="020B0604020202020204" pitchFamily="34" charset="0"/>
                <a:cs typeface="Arial" panose="020B0604020202020204" pitchFamily="34" charset="0"/>
              </a:rPr>
              <a:t>Dataframe</a:t>
            </a:r>
            <a:r>
              <a:rPr lang="en-US" sz="2800">
                <a:latin typeface="Arial" panose="020B0604020202020204" pitchFamily="34" charset="0"/>
                <a:cs typeface="Arial" panose="020B0604020202020204" pitchFamily="34" charset="0"/>
              </a:rPr>
              <a:t> or </a:t>
            </a:r>
            <a:r>
              <a:rPr lang="en-US" sz="2800" err="1">
                <a:latin typeface="Arial" panose="020B0604020202020204" pitchFamily="34" charset="0"/>
                <a:cs typeface="Arial" panose="020B0604020202020204" pitchFamily="34" charset="0"/>
              </a:rPr>
              <a:t>DataTables</a:t>
            </a:r>
            <a:r>
              <a:rPr lang="en-US" sz="2800">
                <a:latin typeface="Arial" panose="020B0604020202020204" pitchFamily="34" charset="0"/>
                <a:cs typeface="Arial" panose="020B0604020202020204" pitchFamily="34" charset="0"/>
              </a:rPr>
              <a:t> in R</a:t>
            </a:r>
          </a:p>
          <a:p>
            <a:pPr marL="914400" lvl="1" indent="-457200">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Immutable once constructed</a:t>
            </a:r>
          </a:p>
          <a:p>
            <a:pPr marL="914400" lvl="1" indent="-457200">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Track lineage</a:t>
            </a:r>
          </a:p>
          <a:p>
            <a:pPr marL="914400" lvl="1" indent="-457200">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Enable distributed computations</a:t>
            </a:r>
          </a:p>
          <a:p>
            <a:pPr marL="457200" indent="-457200">
              <a:spcBef>
                <a:spcPts val="600"/>
              </a:spcBef>
              <a:spcAft>
                <a:spcPts val="300"/>
              </a:spcAft>
              <a:buClr>
                <a:srgbClr val="C00000"/>
              </a:buClr>
              <a:buSzPct val="110000"/>
              <a:buFont typeface="Arial" panose="020B0604020202020204" pitchFamily="34" charset="0"/>
              <a:buChar char="•"/>
            </a:pPr>
            <a:r>
              <a:rPr lang="en-US" sz="2800">
                <a:latin typeface="Arial" panose="020B0604020202020204" pitchFamily="34" charset="0"/>
                <a:cs typeface="Arial" panose="020B0604020202020204" pitchFamily="34" charset="0"/>
              </a:rPr>
              <a:t>How to construct </a:t>
            </a:r>
            <a:r>
              <a:rPr lang="en-US" sz="2800" err="1">
                <a:latin typeface="Arial" panose="020B0604020202020204" pitchFamily="34" charset="0"/>
                <a:cs typeface="Arial" panose="020B0604020202020204" pitchFamily="34" charset="0"/>
              </a:rPr>
              <a:t>DataFrames</a:t>
            </a:r>
            <a:r>
              <a:rPr lang="en-US" sz="2800">
                <a:latin typeface="Arial" panose="020B0604020202020204" pitchFamily="34" charset="0"/>
                <a:cs typeface="Arial" panose="020B0604020202020204" pitchFamily="34" charset="0"/>
              </a:rPr>
              <a:t>?</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Read from file(s)</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Transform an existing DF(Spark or Pandas)</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Parallelizing a python collection list</a:t>
            </a:r>
          </a:p>
          <a:p>
            <a:pPr marL="914400" lvl="1" indent="-457200">
              <a:spcBef>
                <a:spcPts val="300"/>
              </a:spcBef>
              <a:spcAft>
                <a:spcPts val="300"/>
              </a:spcAft>
              <a:buClr>
                <a:srgbClr val="C00000"/>
              </a:buClr>
              <a:buSzPct val="110000"/>
              <a:buFont typeface="System Font Regular"/>
              <a:buChar char="−"/>
            </a:pPr>
            <a:r>
              <a:rPr lang="en-US" sz="2400">
                <a:latin typeface="Arial" panose="020B0604020202020204" pitchFamily="34" charset="0"/>
                <a:cs typeface="Arial" panose="020B0604020202020204" pitchFamily="34" charset="0"/>
              </a:rPr>
              <a:t>Apply transformations and actions</a:t>
            </a:r>
          </a:p>
        </p:txBody>
      </p:sp>
    </p:spTree>
    <p:extLst>
      <p:ext uri="{BB962C8B-B14F-4D97-AF65-F5344CB8AC3E}">
        <p14:creationId xmlns:p14="http://schemas.microsoft.com/office/powerpoint/2010/main" val="1612348971"/>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a:t>
            </a:r>
            <a:r>
              <a:rPr lang="en-US" sz="4400" b="1" err="1">
                <a:solidFill>
                  <a:schemeClr val="bg1"/>
                </a:solidFill>
                <a:latin typeface="Bradley Hand ITC" panose="03070402050302030203" pitchFamily="66" charset="0"/>
              </a:rPr>
              <a:t>DataFrame</a:t>
            </a:r>
            <a:r>
              <a:rPr lang="en-US" sz="4400" b="1">
                <a:solidFill>
                  <a:schemeClr val="bg1"/>
                </a:solidFill>
                <a:latin typeface="Bradley Hand ITC" panose="03070402050302030203" pitchFamily="66" charset="0"/>
              </a:rPr>
              <a:t> examples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46</a:t>
            </a:fld>
            <a:endParaRPr lang="en-US" sz="1050"/>
          </a:p>
        </p:txBody>
      </p:sp>
      <p:sp>
        <p:nvSpPr>
          <p:cNvPr id="4" name="TextBox 3">
            <a:extLst>
              <a:ext uri="{FF2B5EF4-FFF2-40B4-BE49-F238E27FC236}">
                <a16:creationId xmlns:a16="http://schemas.microsoft.com/office/drawing/2014/main" id="{D4A990BD-4346-2544-A7D0-0EB04ADAEB18}"/>
              </a:ext>
            </a:extLst>
          </p:cNvPr>
          <p:cNvSpPr txBox="1"/>
          <p:nvPr/>
        </p:nvSpPr>
        <p:spPr>
          <a:xfrm>
            <a:off x="1066799" y="1378821"/>
            <a:ext cx="10058400" cy="4524315"/>
          </a:xfrm>
          <a:prstGeom prst="rect">
            <a:avLst/>
          </a:prstGeom>
          <a:noFill/>
        </p:spPr>
        <p:txBody>
          <a:bodyPr wrap="square" rtlCol="0">
            <a:spAutoFit/>
          </a:bodyPr>
          <a:lstStyle/>
          <a:p>
            <a:r>
              <a:rPr lang="en-US" sz="2400">
                <a:solidFill>
                  <a:schemeClr val="accent6">
                    <a:lumMod val="75000"/>
                  </a:schemeClr>
                </a:solidFill>
                <a:latin typeface="Arial" panose="020B0604020202020204" pitchFamily="34" charset="0"/>
                <a:cs typeface="Arial" panose="020B0604020202020204" pitchFamily="34" charset="0"/>
              </a:rPr>
              <a:t>// Create a new DataFrame that contains “students” </a:t>
            </a:r>
          </a:p>
          <a:p>
            <a:r>
              <a:rPr lang="en-US" sz="2400">
                <a:latin typeface="Arial" panose="020B0604020202020204" pitchFamily="34" charset="0"/>
                <a:cs typeface="Arial" panose="020B0604020202020204" pitchFamily="34" charset="0"/>
              </a:rPr>
              <a:t>students = </a:t>
            </a:r>
            <a:r>
              <a:rPr lang="en-US" sz="2400" err="1">
                <a:latin typeface="Arial" panose="020B0604020202020204" pitchFamily="34" charset="0"/>
                <a:cs typeface="Arial" panose="020B0604020202020204" pitchFamily="34" charset="0"/>
              </a:rPr>
              <a:t>users.filter</a:t>
            </a:r>
            <a:r>
              <a:rPr lang="en-US" sz="2400">
                <a:latin typeface="Arial" panose="020B0604020202020204" pitchFamily="34" charset="0"/>
                <a:cs typeface="Arial" panose="020B0604020202020204" pitchFamily="34" charset="0"/>
              </a:rPr>
              <a:t>(</a:t>
            </a:r>
            <a:r>
              <a:rPr lang="en-US" sz="2400" err="1">
                <a:latin typeface="Arial" panose="020B0604020202020204" pitchFamily="34" charset="0"/>
                <a:cs typeface="Arial" panose="020B0604020202020204" pitchFamily="34" charset="0"/>
              </a:rPr>
              <a:t>users.age</a:t>
            </a:r>
            <a:r>
              <a:rPr lang="en-US" sz="2400">
                <a:latin typeface="Arial" panose="020B0604020202020204" pitchFamily="34" charset="0"/>
                <a:cs typeface="Arial" panose="020B0604020202020204" pitchFamily="34" charset="0"/>
              </a:rPr>
              <a:t> &lt; 21)</a:t>
            </a:r>
          </a:p>
          <a:p>
            <a:endParaRPr lang="en-US" sz="2400">
              <a:solidFill>
                <a:srgbClr val="FF6600"/>
              </a:solidFill>
              <a:latin typeface="Arial" panose="020B0604020202020204" pitchFamily="34" charset="0"/>
              <a:cs typeface="Arial" panose="020B0604020202020204" pitchFamily="34" charset="0"/>
            </a:endParaRPr>
          </a:p>
          <a:p>
            <a:r>
              <a:rPr lang="en-US" sz="2400">
                <a:solidFill>
                  <a:srgbClr val="FF6600"/>
                </a:solidFill>
                <a:latin typeface="Arial" panose="020B0604020202020204" pitchFamily="34" charset="0"/>
                <a:cs typeface="Arial" panose="020B0604020202020204" pitchFamily="34" charset="0"/>
              </a:rPr>
              <a:t>//Alternatively, using Pandas-like syntax</a:t>
            </a:r>
          </a:p>
          <a:p>
            <a:r>
              <a:rPr lang="en-US" sz="2400">
                <a:latin typeface="Arial" panose="020B0604020202020204" pitchFamily="34" charset="0"/>
                <a:cs typeface="Arial" panose="020B0604020202020204" pitchFamily="34" charset="0"/>
              </a:rPr>
              <a:t>students = users[</a:t>
            </a:r>
            <a:r>
              <a:rPr lang="en-US" sz="2400" err="1">
                <a:latin typeface="Arial" panose="020B0604020202020204" pitchFamily="34" charset="0"/>
                <a:cs typeface="Arial" panose="020B0604020202020204" pitchFamily="34" charset="0"/>
              </a:rPr>
              <a:t>users.age</a:t>
            </a:r>
            <a:r>
              <a:rPr lang="en-US" sz="2400">
                <a:latin typeface="Arial" panose="020B0604020202020204" pitchFamily="34" charset="0"/>
                <a:cs typeface="Arial" panose="020B0604020202020204" pitchFamily="34" charset="0"/>
              </a:rPr>
              <a:t> &lt; 21]</a:t>
            </a:r>
          </a:p>
          <a:p>
            <a:endParaRPr lang="en-US" sz="2400">
              <a:solidFill>
                <a:srgbClr val="FF6600"/>
              </a:solidFill>
              <a:latin typeface="Arial" panose="020B0604020202020204" pitchFamily="34" charset="0"/>
              <a:cs typeface="Arial" panose="020B0604020202020204" pitchFamily="34" charset="0"/>
            </a:endParaRPr>
          </a:p>
          <a:p>
            <a:r>
              <a:rPr lang="en-US" sz="2400">
                <a:solidFill>
                  <a:srgbClr val="FF6600"/>
                </a:solidFill>
                <a:latin typeface="Arial" panose="020B0604020202020204" pitchFamily="34" charset="0"/>
                <a:cs typeface="Arial" panose="020B0604020202020204" pitchFamily="34" charset="0"/>
              </a:rPr>
              <a:t>//Count the number of students users by gender</a:t>
            </a:r>
          </a:p>
          <a:p>
            <a:r>
              <a:rPr lang="en-US" sz="2400" err="1">
                <a:latin typeface="Arial" panose="020B0604020202020204" pitchFamily="34" charset="0"/>
                <a:cs typeface="Arial" panose="020B0604020202020204" pitchFamily="34" charset="0"/>
              </a:rPr>
              <a:t>students.groupBy</a:t>
            </a:r>
            <a:r>
              <a:rPr lang="en-US" sz="2400">
                <a:latin typeface="Arial" panose="020B0604020202020204" pitchFamily="34" charset="0"/>
                <a:cs typeface="Arial" panose="020B0604020202020204" pitchFamily="34" charset="0"/>
              </a:rPr>
              <a:t>("gender").count()</a:t>
            </a:r>
          </a:p>
          <a:p>
            <a:endParaRPr lang="en-US" sz="2400">
              <a:solidFill>
                <a:srgbClr val="FF6600"/>
              </a:solidFill>
              <a:latin typeface="Arial" panose="020B0604020202020204" pitchFamily="34" charset="0"/>
              <a:cs typeface="Arial" panose="020B0604020202020204" pitchFamily="34" charset="0"/>
            </a:endParaRPr>
          </a:p>
          <a:p>
            <a:r>
              <a:rPr lang="en-US" sz="2400">
                <a:solidFill>
                  <a:srgbClr val="FF6600"/>
                </a:solidFill>
                <a:latin typeface="Arial" panose="020B0604020202020204" pitchFamily="34" charset="0"/>
                <a:cs typeface="Arial" panose="020B0604020202020204" pitchFamily="34" charset="0"/>
              </a:rPr>
              <a:t>// Join young students with another DataFrame called logs</a:t>
            </a:r>
            <a:endParaRPr lang="en-US" sz="2400">
              <a:latin typeface="Arial" panose="020B0604020202020204" pitchFamily="34" charset="0"/>
              <a:cs typeface="Arial" panose="020B0604020202020204" pitchFamily="34" charset="0"/>
            </a:endParaRPr>
          </a:p>
          <a:p>
            <a:r>
              <a:rPr lang="en-US" sz="2400" err="1">
                <a:latin typeface="Arial" panose="020B0604020202020204" pitchFamily="34" charset="0"/>
                <a:cs typeface="Arial" panose="020B0604020202020204" pitchFamily="34" charset="0"/>
              </a:rPr>
              <a:t>students.join</a:t>
            </a:r>
            <a:r>
              <a:rPr lang="en-US" sz="2400">
                <a:latin typeface="Arial" panose="020B0604020202020204" pitchFamily="34" charset="0"/>
                <a:cs typeface="Arial" panose="020B0604020202020204" pitchFamily="34" charset="0"/>
              </a:rPr>
              <a:t>(logs, </a:t>
            </a:r>
            <a:r>
              <a:rPr lang="en-US" sz="2400" err="1">
                <a:latin typeface="Arial" panose="020B0604020202020204" pitchFamily="34" charset="0"/>
                <a:cs typeface="Arial" panose="020B0604020202020204" pitchFamily="34" charset="0"/>
              </a:rPr>
              <a:t>logs.userId</a:t>
            </a:r>
            <a:r>
              <a:rPr lang="en-US" sz="2400">
                <a:latin typeface="Arial" panose="020B0604020202020204" pitchFamily="34" charset="0"/>
                <a:cs typeface="Arial" panose="020B0604020202020204" pitchFamily="34" charset="0"/>
              </a:rPr>
              <a:t> == </a:t>
            </a:r>
            <a:r>
              <a:rPr lang="en-US" sz="2400" err="1">
                <a:latin typeface="Arial" panose="020B0604020202020204" pitchFamily="34" charset="0"/>
                <a:cs typeface="Arial" panose="020B0604020202020204" pitchFamily="34" charset="0"/>
              </a:rPr>
              <a:t>users.userId</a:t>
            </a:r>
            <a:r>
              <a:rPr lang="en-US" sz="2400">
                <a:latin typeface="Arial" panose="020B0604020202020204" pitchFamily="34" charset="0"/>
                <a:cs typeface="Arial" panose="020B0604020202020204" pitchFamily="34" charset="0"/>
              </a:rPr>
              <a:t>,</a:t>
            </a:r>
          </a:p>
          <a:p>
            <a:r>
              <a:rPr lang="en-US" sz="2400">
                <a:latin typeface="Arial" panose="020B0604020202020204" pitchFamily="34" charset="0"/>
                <a:cs typeface="Arial" panose="020B0604020202020204" pitchFamily="34" charset="0"/>
              </a:rPr>
              <a:t>“</a:t>
            </a:r>
            <a:r>
              <a:rPr lang="en-US" sz="2400" err="1">
                <a:latin typeface="Arial" panose="020B0604020202020204" pitchFamily="34" charset="0"/>
                <a:cs typeface="Arial" panose="020B0604020202020204" pitchFamily="34" charset="0"/>
              </a:rPr>
              <a:t>left_outer</a:t>
            </a:r>
            <a:r>
              <a:rPr lang="en-US" sz="24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48969951"/>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Spark Operations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47</a:t>
            </a:fld>
            <a:endParaRPr lang="en-US" sz="1050"/>
          </a:p>
        </p:txBody>
      </p:sp>
      <p:graphicFrame>
        <p:nvGraphicFramePr>
          <p:cNvPr id="7" name="Table 6">
            <a:extLst>
              <a:ext uri="{FF2B5EF4-FFF2-40B4-BE49-F238E27FC236}">
                <a16:creationId xmlns:a16="http://schemas.microsoft.com/office/drawing/2014/main" id="{83CB9EFF-2F4D-D14F-A048-AA3C99681C7C}"/>
              </a:ext>
            </a:extLst>
          </p:cNvPr>
          <p:cNvGraphicFramePr>
            <a:graphicFrameLocks noGrp="1"/>
          </p:cNvGraphicFramePr>
          <p:nvPr>
            <p:extLst>
              <p:ext uri="{D42A27DB-BD31-4B8C-83A1-F6EECF244321}">
                <p14:modId xmlns:p14="http://schemas.microsoft.com/office/powerpoint/2010/main" val="1485543016"/>
              </p:ext>
            </p:extLst>
          </p:nvPr>
        </p:nvGraphicFramePr>
        <p:xfrm>
          <a:off x="1092198" y="1443032"/>
          <a:ext cx="10007601" cy="4395893"/>
        </p:xfrm>
        <a:graphic>
          <a:graphicData uri="http://schemas.openxmlformats.org/drawingml/2006/table">
            <a:tbl>
              <a:tblPr firstRow="1" bandRow="1">
                <a:tableStyleId>{5940675A-B579-460E-94D1-54222C63F5DA}</a:tableStyleId>
              </a:tblPr>
              <a:tblGrid>
                <a:gridCol w="3335867">
                  <a:extLst>
                    <a:ext uri="{9D8B030D-6E8A-4147-A177-3AD203B41FA5}">
                      <a16:colId xmlns:a16="http://schemas.microsoft.com/office/drawing/2014/main" val="20000"/>
                    </a:ext>
                  </a:extLst>
                </a:gridCol>
                <a:gridCol w="3335867">
                  <a:extLst>
                    <a:ext uri="{9D8B030D-6E8A-4147-A177-3AD203B41FA5}">
                      <a16:colId xmlns:a16="http://schemas.microsoft.com/office/drawing/2014/main" val="20001"/>
                    </a:ext>
                  </a:extLst>
                </a:gridCol>
                <a:gridCol w="3335867">
                  <a:extLst>
                    <a:ext uri="{9D8B030D-6E8A-4147-A177-3AD203B41FA5}">
                      <a16:colId xmlns:a16="http://schemas.microsoft.com/office/drawing/2014/main" val="20002"/>
                    </a:ext>
                  </a:extLst>
                </a:gridCol>
              </a:tblGrid>
              <a:tr h="2360757">
                <a:tc>
                  <a:txBody>
                    <a:bodyPr/>
                    <a:lstStyle/>
                    <a:p>
                      <a:pPr algn="ctr"/>
                      <a:r>
                        <a:rPr lang="en-US" sz="2400" b="1">
                          <a:solidFill>
                            <a:srgbClr val="0000FF"/>
                          </a:solidFill>
                        </a:rPr>
                        <a:t>Transformations</a:t>
                      </a:r>
                    </a:p>
                    <a:p>
                      <a:pPr algn="ctr"/>
                      <a:r>
                        <a:rPr lang="en-US" sz="2400"/>
                        <a:t>(create a new RDD)</a:t>
                      </a:r>
                    </a:p>
                  </a:txBody>
                  <a:tcPr anchor="ctr"/>
                </a:tc>
                <a:tc>
                  <a:txBody>
                    <a:bodyPr/>
                    <a:lstStyle/>
                    <a:p>
                      <a:pPr algn="l"/>
                      <a:r>
                        <a:rPr lang="en-US" sz="2000"/>
                        <a:t>map</a:t>
                      </a:r>
                    </a:p>
                    <a:p>
                      <a:pPr algn="l"/>
                      <a:r>
                        <a:rPr lang="en-US" sz="2000"/>
                        <a:t>filter</a:t>
                      </a:r>
                    </a:p>
                    <a:p>
                      <a:pPr algn="l"/>
                      <a:r>
                        <a:rPr lang="en-US" sz="2000"/>
                        <a:t>sample</a:t>
                      </a:r>
                    </a:p>
                    <a:p>
                      <a:pPr algn="l"/>
                      <a:r>
                        <a:rPr lang="en-US" sz="2000" err="1"/>
                        <a:t>groupByKey</a:t>
                      </a:r>
                      <a:endParaRPr lang="en-US" sz="2000"/>
                    </a:p>
                    <a:p>
                      <a:pPr algn="l"/>
                      <a:r>
                        <a:rPr lang="en-US" sz="2000" err="1"/>
                        <a:t>reduceByKey</a:t>
                      </a:r>
                      <a:endParaRPr lang="en-US" sz="2000"/>
                    </a:p>
                    <a:p>
                      <a:pPr algn="l"/>
                      <a:r>
                        <a:rPr lang="en-US" sz="2000" err="1"/>
                        <a:t>sortByKey</a:t>
                      </a:r>
                      <a:endParaRPr lang="en-US" sz="2000"/>
                    </a:p>
                    <a:p>
                      <a:pPr algn="l"/>
                      <a:r>
                        <a:rPr lang="en-US" sz="2000"/>
                        <a:t>intersection</a:t>
                      </a:r>
                    </a:p>
                  </a:txBody>
                  <a:tcPr anchor="ctr">
                    <a:lnR w="12700" cap="flat" cmpd="sng" algn="ctr">
                      <a:solidFill>
                        <a:prstClr val="white"/>
                      </a:solidFill>
                      <a:prstDash val="solid"/>
                      <a:round/>
                      <a:headEnd type="none" w="med" len="med"/>
                      <a:tailEnd type="none" w="med" len="med"/>
                    </a:lnR>
                  </a:tcPr>
                </a:tc>
                <a:tc>
                  <a:txBody>
                    <a:bodyPr/>
                    <a:lstStyle/>
                    <a:p>
                      <a:pPr algn="r"/>
                      <a:r>
                        <a:rPr lang="en-US" sz="2000" err="1"/>
                        <a:t>flatMap</a:t>
                      </a:r>
                      <a:endParaRPr lang="en-US" sz="2000"/>
                    </a:p>
                    <a:p>
                      <a:pPr algn="r"/>
                      <a:r>
                        <a:rPr lang="en-US" sz="2000"/>
                        <a:t>union</a:t>
                      </a:r>
                    </a:p>
                    <a:p>
                      <a:pPr algn="r"/>
                      <a:r>
                        <a:rPr lang="en-US" sz="2000"/>
                        <a:t>join</a:t>
                      </a:r>
                    </a:p>
                    <a:p>
                      <a:pPr algn="r"/>
                      <a:r>
                        <a:rPr lang="en-US" sz="2000" err="1"/>
                        <a:t>cogroup</a:t>
                      </a:r>
                      <a:endParaRPr lang="en-US" sz="2000"/>
                    </a:p>
                    <a:p>
                      <a:pPr algn="r"/>
                      <a:r>
                        <a:rPr lang="en-US" sz="2000"/>
                        <a:t>cross</a:t>
                      </a:r>
                      <a:br>
                        <a:rPr lang="en-US" sz="2000"/>
                      </a:br>
                      <a:r>
                        <a:rPr lang="en-US" sz="2000" err="1"/>
                        <a:t>mapValues</a:t>
                      </a:r>
                      <a:endParaRPr lang="en-US" sz="2000"/>
                    </a:p>
                    <a:p>
                      <a:pPr algn="r"/>
                      <a:r>
                        <a:rPr lang="en-US" sz="2000" err="1"/>
                        <a:t>reduceByKey</a:t>
                      </a:r>
                      <a:endParaRPr lang="en-US" sz="2000"/>
                    </a:p>
                  </a:txBody>
                  <a:tcPr>
                    <a:lnL w="12700" cap="flat" cmpd="sng" algn="ctr">
                      <a:solidFill>
                        <a:prstClr val="white"/>
                      </a:solidFill>
                      <a:prstDash val="solid"/>
                      <a:round/>
                      <a:headEnd type="none" w="med" len="med"/>
                      <a:tailEnd type="none" w="med" len="med"/>
                    </a:lnL>
                  </a:tcPr>
                </a:tc>
                <a:extLst>
                  <a:ext uri="{0D108BD9-81ED-4DB2-BD59-A6C34878D82A}">
                    <a16:rowId xmlns:a16="http://schemas.microsoft.com/office/drawing/2014/main" val="10000"/>
                  </a:ext>
                </a:extLst>
              </a:tr>
              <a:tr h="2035136">
                <a:tc>
                  <a:txBody>
                    <a:bodyPr/>
                    <a:lstStyle/>
                    <a:p>
                      <a:pPr algn="ctr"/>
                      <a:r>
                        <a:rPr lang="en-US" sz="2400" b="1">
                          <a:solidFill>
                            <a:srgbClr val="0000FF"/>
                          </a:solidFill>
                        </a:rPr>
                        <a:t>Actions</a:t>
                      </a:r>
                    </a:p>
                    <a:p>
                      <a:pPr algn="ctr"/>
                      <a:r>
                        <a:rPr lang="en-US" sz="2400"/>
                        <a:t>(return results to driver program)</a:t>
                      </a:r>
                    </a:p>
                  </a:txBody>
                  <a:tcPr anchor="ct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a:t>collect                                                                                             first </a:t>
                      </a:r>
                      <a:r>
                        <a:rPr lang="en-US" sz="2000" baseline="0"/>
                        <a:t>                                               </a:t>
                      </a:r>
                      <a:r>
                        <a:rPr lang="en-US" sz="2000"/>
                        <a:t>Reduce                                                                                           take</a:t>
                      </a:r>
                    </a:p>
                    <a:p>
                      <a:pPr algn="l"/>
                      <a:r>
                        <a:rPr lang="en-US" sz="2000"/>
                        <a:t>Count                                                                               </a:t>
                      </a:r>
                      <a:r>
                        <a:rPr lang="en-US" sz="2000" err="1"/>
                        <a:t>takeOrdered</a:t>
                      </a:r>
                      <a:endParaRPr lang="en-US" sz="2000"/>
                    </a:p>
                    <a:p>
                      <a:pPr algn="l"/>
                      <a:r>
                        <a:rPr lang="en-US" sz="2000" err="1"/>
                        <a:t>takeSample</a:t>
                      </a:r>
                      <a:r>
                        <a:rPr lang="en-US" sz="2000"/>
                        <a:t>                                                                       </a:t>
                      </a:r>
                      <a:r>
                        <a:rPr lang="en-US" sz="2000" err="1"/>
                        <a:t>countByKey</a:t>
                      </a:r>
                      <a:r>
                        <a:rPr lang="en-US" sz="2000"/>
                        <a:t>                                               take                                                                                                 save</a:t>
                      </a:r>
                    </a:p>
                    <a:p>
                      <a:pPr algn="l"/>
                      <a:r>
                        <a:rPr lang="en-US" sz="2000" err="1"/>
                        <a:t>lookupKey</a:t>
                      </a:r>
                      <a:r>
                        <a:rPr lang="en-US" sz="2000"/>
                        <a:t>                                                                                 foreach</a:t>
                      </a:r>
                    </a:p>
                  </a:txBody>
                  <a:tcPr anchor="ctr"/>
                </a:tc>
                <a:tc hMerge="1">
                  <a:txBody>
                    <a:bodyPr/>
                    <a:lstStyle/>
                    <a:p>
                      <a:endParaRPr lang="en-US"/>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25936304"/>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794"/>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Narrow vs. Wide transformations</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48</a:t>
            </a:fld>
            <a:endParaRPr lang="en-US" sz="1050"/>
          </a:p>
        </p:txBody>
      </p:sp>
      <p:grpSp>
        <p:nvGrpSpPr>
          <p:cNvPr id="4" name="Group 3">
            <a:extLst>
              <a:ext uri="{FF2B5EF4-FFF2-40B4-BE49-F238E27FC236}">
                <a16:creationId xmlns:a16="http://schemas.microsoft.com/office/drawing/2014/main" id="{2B0A1A6F-892B-5A43-87BD-0F7AF908D8DF}"/>
              </a:ext>
            </a:extLst>
          </p:cNvPr>
          <p:cNvGrpSpPr/>
          <p:nvPr/>
        </p:nvGrpSpPr>
        <p:grpSpPr>
          <a:xfrm>
            <a:off x="6330371" y="1229653"/>
            <a:ext cx="5713874" cy="3984832"/>
            <a:chOff x="2072405" y="1698307"/>
            <a:chExt cx="7756270" cy="3987057"/>
          </a:xfrm>
        </p:grpSpPr>
        <p:sp>
          <p:nvSpPr>
            <p:cNvPr id="5" name="Rectangle 4">
              <a:extLst>
                <a:ext uri="{FF2B5EF4-FFF2-40B4-BE49-F238E27FC236}">
                  <a16:creationId xmlns:a16="http://schemas.microsoft.com/office/drawing/2014/main" id="{5EDB1A29-7A6A-3640-9F3D-AD55C37AD021}"/>
                </a:ext>
              </a:extLst>
            </p:cNvPr>
            <p:cNvSpPr/>
            <p:nvPr/>
          </p:nvSpPr>
          <p:spPr>
            <a:xfrm>
              <a:off x="2118009" y="2103064"/>
              <a:ext cx="3577716" cy="1331484"/>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10A866F-173B-ED4A-B29B-3EA7EE51BEDE}"/>
                </a:ext>
              </a:extLst>
            </p:cNvPr>
            <p:cNvSpPr/>
            <p:nvPr/>
          </p:nvSpPr>
          <p:spPr>
            <a:xfrm>
              <a:off x="2199944" y="2185000"/>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04E6F0-CB37-4F4C-A78C-5E57FDB94971}"/>
                </a:ext>
              </a:extLst>
            </p:cNvPr>
            <p:cNvSpPr/>
            <p:nvPr/>
          </p:nvSpPr>
          <p:spPr>
            <a:xfrm>
              <a:off x="4712537" y="2185000"/>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B748980-5AEB-CD4D-B76F-530EBD57FA12}"/>
                </a:ext>
              </a:extLst>
            </p:cNvPr>
            <p:cNvSpPr/>
            <p:nvPr/>
          </p:nvSpPr>
          <p:spPr>
            <a:xfrm>
              <a:off x="2199944" y="2528588"/>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DCC5B4-3D83-C84A-8E34-6ED5A66A634C}"/>
                </a:ext>
              </a:extLst>
            </p:cNvPr>
            <p:cNvSpPr/>
            <p:nvPr/>
          </p:nvSpPr>
          <p:spPr>
            <a:xfrm>
              <a:off x="4712537" y="2528588"/>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2CB545-60B5-1B40-81DF-E748DE705A84}"/>
                </a:ext>
              </a:extLst>
            </p:cNvPr>
            <p:cNvSpPr/>
            <p:nvPr/>
          </p:nvSpPr>
          <p:spPr>
            <a:xfrm>
              <a:off x="2199944" y="2817550"/>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1E4D3C-6D38-554C-BA3D-82E168301B3F}"/>
                </a:ext>
              </a:extLst>
            </p:cNvPr>
            <p:cNvSpPr/>
            <p:nvPr/>
          </p:nvSpPr>
          <p:spPr>
            <a:xfrm>
              <a:off x="4712537" y="2817550"/>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2366C0-8CA0-0140-96A4-403D9A52F08F}"/>
                </a:ext>
              </a:extLst>
            </p:cNvPr>
            <p:cNvSpPr/>
            <p:nvPr/>
          </p:nvSpPr>
          <p:spPr>
            <a:xfrm>
              <a:off x="2199944" y="3108977"/>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806CF7-41C0-004B-876B-17DDE978AB90}"/>
                </a:ext>
              </a:extLst>
            </p:cNvPr>
            <p:cNvSpPr/>
            <p:nvPr/>
          </p:nvSpPr>
          <p:spPr>
            <a:xfrm>
              <a:off x="4712537" y="3108977"/>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D0B51DF-C1B1-DB4E-89AB-34865191401C}"/>
                </a:ext>
              </a:extLst>
            </p:cNvPr>
            <p:cNvCxnSpPr>
              <a:stCxn id="7" idx="3"/>
              <a:endCxn id="8" idx="1"/>
            </p:cNvCxnSpPr>
            <p:nvPr/>
          </p:nvCxnSpPr>
          <p:spPr>
            <a:xfrm>
              <a:off x="2910024" y="2280594"/>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451207D-1AA8-FE41-88F9-E231F2C16297}"/>
                </a:ext>
              </a:extLst>
            </p:cNvPr>
            <p:cNvCxnSpPr/>
            <p:nvPr/>
          </p:nvCxnSpPr>
          <p:spPr>
            <a:xfrm>
              <a:off x="2910024" y="2624181"/>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DBE9CF6-D653-0149-A6A5-59AF35377861}"/>
                </a:ext>
              </a:extLst>
            </p:cNvPr>
            <p:cNvCxnSpPr/>
            <p:nvPr/>
          </p:nvCxnSpPr>
          <p:spPr>
            <a:xfrm>
              <a:off x="2910024" y="2910963"/>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118A05B-22BB-8944-8AC7-AD1E7858A830}"/>
                </a:ext>
              </a:extLst>
            </p:cNvPr>
            <p:cNvCxnSpPr/>
            <p:nvPr/>
          </p:nvCxnSpPr>
          <p:spPr>
            <a:xfrm>
              <a:off x="2910024" y="3197745"/>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DAF07DCB-79D6-3643-B318-5F65A6133580}"/>
                </a:ext>
              </a:extLst>
            </p:cNvPr>
            <p:cNvSpPr/>
            <p:nvPr/>
          </p:nvSpPr>
          <p:spPr>
            <a:xfrm>
              <a:off x="2072405" y="3819105"/>
              <a:ext cx="3577716" cy="1331484"/>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611FC6-630E-2A48-A291-0B45E57EEA7A}"/>
                </a:ext>
              </a:extLst>
            </p:cNvPr>
            <p:cNvSpPr/>
            <p:nvPr/>
          </p:nvSpPr>
          <p:spPr>
            <a:xfrm>
              <a:off x="2154340" y="3901041"/>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87C5EC-7D4E-C84C-85B9-8BBC15B17F24}"/>
                </a:ext>
              </a:extLst>
            </p:cNvPr>
            <p:cNvSpPr/>
            <p:nvPr/>
          </p:nvSpPr>
          <p:spPr>
            <a:xfrm>
              <a:off x="4666933" y="3901041"/>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2C3AA9-32A6-6F47-AFF7-49D502C121DC}"/>
                </a:ext>
              </a:extLst>
            </p:cNvPr>
            <p:cNvSpPr/>
            <p:nvPr/>
          </p:nvSpPr>
          <p:spPr>
            <a:xfrm>
              <a:off x="2154340" y="4244629"/>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DE30F2-F37B-1042-BE57-2EA8DA7A2610}"/>
                </a:ext>
              </a:extLst>
            </p:cNvPr>
            <p:cNvSpPr/>
            <p:nvPr/>
          </p:nvSpPr>
          <p:spPr>
            <a:xfrm>
              <a:off x="4666933" y="4244629"/>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40EE81-0CE9-D940-9380-F919EF6EAEB3}"/>
                </a:ext>
              </a:extLst>
            </p:cNvPr>
            <p:cNvSpPr/>
            <p:nvPr/>
          </p:nvSpPr>
          <p:spPr>
            <a:xfrm>
              <a:off x="2154340" y="4533591"/>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BC83203-8CD9-6B4B-8187-BD18451A1628}"/>
                </a:ext>
              </a:extLst>
            </p:cNvPr>
            <p:cNvSpPr/>
            <p:nvPr/>
          </p:nvSpPr>
          <p:spPr>
            <a:xfrm>
              <a:off x="4666933" y="4533591"/>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5C8995E-C88F-8B49-B555-9931E8836CF2}"/>
                </a:ext>
              </a:extLst>
            </p:cNvPr>
            <p:cNvSpPr/>
            <p:nvPr/>
          </p:nvSpPr>
          <p:spPr>
            <a:xfrm>
              <a:off x="2154340" y="4825018"/>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E5D878-C99E-6B48-88BD-8F0173ABDF58}"/>
                </a:ext>
              </a:extLst>
            </p:cNvPr>
            <p:cNvSpPr/>
            <p:nvPr/>
          </p:nvSpPr>
          <p:spPr>
            <a:xfrm>
              <a:off x="4666933" y="4825018"/>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6F90357-17E5-4C4A-B4E4-EE68732FBFE3}"/>
                </a:ext>
              </a:extLst>
            </p:cNvPr>
            <p:cNvCxnSpPr>
              <a:stCxn id="20" idx="3"/>
              <a:endCxn id="21" idx="1"/>
            </p:cNvCxnSpPr>
            <p:nvPr/>
          </p:nvCxnSpPr>
          <p:spPr>
            <a:xfrm>
              <a:off x="2864420" y="3996635"/>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775BE08-9F19-E947-86C1-4EB84A0A0644}"/>
                </a:ext>
              </a:extLst>
            </p:cNvPr>
            <p:cNvCxnSpPr/>
            <p:nvPr/>
          </p:nvCxnSpPr>
          <p:spPr>
            <a:xfrm>
              <a:off x="2864420" y="4340222"/>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57FDC57-71B4-8A44-B20D-1D3E06424677}"/>
                </a:ext>
              </a:extLst>
            </p:cNvPr>
            <p:cNvCxnSpPr/>
            <p:nvPr/>
          </p:nvCxnSpPr>
          <p:spPr>
            <a:xfrm>
              <a:off x="2864420" y="4627004"/>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3C7EC5B-4A84-7549-B973-66A73E053790}"/>
                </a:ext>
              </a:extLst>
            </p:cNvPr>
            <p:cNvCxnSpPr/>
            <p:nvPr/>
          </p:nvCxnSpPr>
          <p:spPr>
            <a:xfrm>
              <a:off x="2864420" y="4927442"/>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BDF45846-1701-D443-ABCB-993ECC71BAF2}"/>
                </a:ext>
              </a:extLst>
            </p:cNvPr>
            <p:cNvSpPr/>
            <p:nvPr/>
          </p:nvSpPr>
          <p:spPr>
            <a:xfrm>
              <a:off x="6250959" y="2123263"/>
              <a:ext cx="3577716" cy="1331484"/>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B5C83C5-EFA8-674A-8913-4270F42674C2}"/>
                </a:ext>
              </a:extLst>
            </p:cNvPr>
            <p:cNvSpPr/>
            <p:nvPr/>
          </p:nvSpPr>
          <p:spPr>
            <a:xfrm>
              <a:off x="6332894" y="2205199"/>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rgbClr val="FF0000"/>
                  </a:solidFill>
                </a:rPr>
                <a:t>A,1</a:t>
              </a:r>
            </a:p>
          </p:txBody>
        </p:sp>
        <p:sp>
          <p:nvSpPr>
            <p:cNvPr id="34" name="Rectangle 33">
              <a:extLst>
                <a:ext uri="{FF2B5EF4-FFF2-40B4-BE49-F238E27FC236}">
                  <a16:creationId xmlns:a16="http://schemas.microsoft.com/office/drawing/2014/main" id="{06D43E4A-F2D5-EB41-A1EF-63AD19BFF4F6}"/>
                </a:ext>
              </a:extLst>
            </p:cNvPr>
            <p:cNvSpPr/>
            <p:nvPr/>
          </p:nvSpPr>
          <p:spPr>
            <a:xfrm>
              <a:off x="8604454" y="2205199"/>
              <a:ext cx="1026220" cy="2160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rgbClr val="FF0000"/>
                  </a:solidFill>
                </a:rPr>
                <a:t>A,[1,2]</a:t>
              </a:r>
            </a:p>
          </p:txBody>
        </p:sp>
        <p:sp>
          <p:nvSpPr>
            <p:cNvPr id="35" name="Rectangle 34">
              <a:extLst>
                <a:ext uri="{FF2B5EF4-FFF2-40B4-BE49-F238E27FC236}">
                  <a16:creationId xmlns:a16="http://schemas.microsoft.com/office/drawing/2014/main" id="{69CFCC53-7598-0B45-804B-B8011B81031B}"/>
                </a:ext>
              </a:extLst>
            </p:cNvPr>
            <p:cNvSpPr/>
            <p:nvPr/>
          </p:nvSpPr>
          <p:spPr>
            <a:xfrm>
              <a:off x="6332894" y="2548787"/>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FD90DE-82D6-9446-9270-8D9DEF732928}"/>
                </a:ext>
              </a:extLst>
            </p:cNvPr>
            <p:cNvSpPr/>
            <p:nvPr/>
          </p:nvSpPr>
          <p:spPr>
            <a:xfrm>
              <a:off x="8845487" y="2548787"/>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D509B6C-2851-C945-91B1-2CD45F4863C6}"/>
                </a:ext>
              </a:extLst>
            </p:cNvPr>
            <p:cNvSpPr/>
            <p:nvPr/>
          </p:nvSpPr>
          <p:spPr>
            <a:xfrm>
              <a:off x="6332894" y="2837749"/>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50BBC3C-2F19-1149-AE91-CA52F142BED7}"/>
                </a:ext>
              </a:extLst>
            </p:cNvPr>
            <p:cNvSpPr/>
            <p:nvPr/>
          </p:nvSpPr>
          <p:spPr>
            <a:xfrm>
              <a:off x="8845487" y="2837749"/>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7FFB278-1EDF-224F-997A-E660B7506A5F}"/>
                </a:ext>
              </a:extLst>
            </p:cNvPr>
            <p:cNvSpPr/>
            <p:nvPr/>
          </p:nvSpPr>
          <p:spPr>
            <a:xfrm>
              <a:off x="6332894" y="3129176"/>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A88ECB5-3834-B744-9B86-F8D850FAF584}"/>
                </a:ext>
              </a:extLst>
            </p:cNvPr>
            <p:cNvSpPr/>
            <p:nvPr/>
          </p:nvSpPr>
          <p:spPr>
            <a:xfrm>
              <a:off x="8845487" y="3129176"/>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0162DC53-F793-284A-AAB0-75B54D0501D2}"/>
                </a:ext>
              </a:extLst>
            </p:cNvPr>
            <p:cNvCxnSpPr>
              <a:cxnSpLocks/>
              <a:stCxn id="33" idx="3"/>
              <a:endCxn id="34" idx="1"/>
            </p:cNvCxnSpPr>
            <p:nvPr/>
          </p:nvCxnSpPr>
          <p:spPr>
            <a:xfrm>
              <a:off x="7042974" y="2300793"/>
              <a:ext cx="1561480" cy="12417"/>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B89165F-0C73-B345-993E-68EAAC7BEC93}"/>
                </a:ext>
              </a:extLst>
            </p:cNvPr>
            <p:cNvCxnSpPr/>
            <p:nvPr/>
          </p:nvCxnSpPr>
          <p:spPr>
            <a:xfrm>
              <a:off x="7042974" y="2644380"/>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8002356B-BAF7-CE44-B703-9DBFC47063D5}"/>
                </a:ext>
              </a:extLst>
            </p:cNvPr>
            <p:cNvSpPr/>
            <p:nvPr/>
          </p:nvSpPr>
          <p:spPr>
            <a:xfrm>
              <a:off x="6205355" y="3839304"/>
              <a:ext cx="3577716" cy="1331484"/>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A66CFD-9CDE-144A-A5E9-7AD441CE25F0}"/>
                </a:ext>
              </a:extLst>
            </p:cNvPr>
            <p:cNvSpPr/>
            <p:nvPr/>
          </p:nvSpPr>
          <p:spPr>
            <a:xfrm>
              <a:off x="6287290" y="3921240"/>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rgbClr val="FF0000"/>
                  </a:solidFill>
                </a:rPr>
                <a:t>A,2</a:t>
              </a:r>
            </a:p>
          </p:txBody>
        </p:sp>
        <p:sp>
          <p:nvSpPr>
            <p:cNvPr id="45" name="Rectangle 44">
              <a:extLst>
                <a:ext uri="{FF2B5EF4-FFF2-40B4-BE49-F238E27FC236}">
                  <a16:creationId xmlns:a16="http://schemas.microsoft.com/office/drawing/2014/main" id="{0A8ECF27-E23D-9F46-A1C4-38A6587C9B98}"/>
                </a:ext>
              </a:extLst>
            </p:cNvPr>
            <p:cNvSpPr/>
            <p:nvPr/>
          </p:nvSpPr>
          <p:spPr>
            <a:xfrm>
              <a:off x="8799883" y="3921240"/>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23FFD62-1985-2D44-9FBE-0C3CC0B452B7}"/>
                </a:ext>
              </a:extLst>
            </p:cNvPr>
            <p:cNvSpPr/>
            <p:nvPr/>
          </p:nvSpPr>
          <p:spPr>
            <a:xfrm>
              <a:off x="6287290" y="4264828"/>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72FCFC2-3479-6B4E-B4C0-075E7AD21F4C}"/>
                </a:ext>
              </a:extLst>
            </p:cNvPr>
            <p:cNvSpPr/>
            <p:nvPr/>
          </p:nvSpPr>
          <p:spPr>
            <a:xfrm>
              <a:off x="8799883" y="4264828"/>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60F4C46-187E-BE4D-BB91-094801226C75}"/>
                </a:ext>
              </a:extLst>
            </p:cNvPr>
            <p:cNvSpPr/>
            <p:nvPr/>
          </p:nvSpPr>
          <p:spPr>
            <a:xfrm>
              <a:off x="6287290" y="4553790"/>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6B1E72-4150-5842-B7F6-185D40F3C3FE}"/>
                </a:ext>
              </a:extLst>
            </p:cNvPr>
            <p:cNvSpPr/>
            <p:nvPr/>
          </p:nvSpPr>
          <p:spPr>
            <a:xfrm>
              <a:off x="8799883" y="4553790"/>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EFDA28-2602-8C4F-94E0-9E2B5A517F88}"/>
                </a:ext>
              </a:extLst>
            </p:cNvPr>
            <p:cNvSpPr/>
            <p:nvPr/>
          </p:nvSpPr>
          <p:spPr>
            <a:xfrm>
              <a:off x="6287290" y="4845217"/>
              <a:ext cx="710080"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B0BA602-3031-4448-9A2B-52389871F334}"/>
                </a:ext>
              </a:extLst>
            </p:cNvPr>
            <p:cNvSpPr/>
            <p:nvPr/>
          </p:nvSpPr>
          <p:spPr>
            <a:xfrm>
              <a:off x="8799883" y="4845217"/>
              <a:ext cx="785185" cy="1911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B2DBF8-3ACC-D54B-A3B8-7DE4021D4010}"/>
                </a:ext>
              </a:extLst>
            </p:cNvPr>
            <p:cNvCxnSpPr>
              <a:stCxn id="44" idx="3"/>
            </p:cNvCxnSpPr>
            <p:nvPr/>
          </p:nvCxnSpPr>
          <p:spPr>
            <a:xfrm flipV="1">
              <a:off x="6997370" y="2300794"/>
              <a:ext cx="1848116" cy="1716041"/>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ECB4485B-5A7D-4C45-A92B-43EDB425186A}"/>
                </a:ext>
              </a:extLst>
            </p:cNvPr>
            <p:cNvCxnSpPr>
              <a:endCxn id="40" idx="1"/>
            </p:cNvCxnSpPr>
            <p:nvPr/>
          </p:nvCxnSpPr>
          <p:spPr>
            <a:xfrm flipV="1">
              <a:off x="6997370" y="3224771"/>
              <a:ext cx="1848116" cy="1135651"/>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60C7C19-067F-FC44-A306-5E5941C255A2}"/>
                </a:ext>
              </a:extLst>
            </p:cNvPr>
            <p:cNvCxnSpPr>
              <a:endCxn id="38" idx="1"/>
            </p:cNvCxnSpPr>
            <p:nvPr/>
          </p:nvCxnSpPr>
          <p:spPr>
            <a:xfrm flipV="1">
              <a:off x="6997370" y="2933343"/>
              <a:ext cx="1848116" cy="171386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82B6CCA-0E0F-9742-95B7-ECA9DE59FC5D}"/>
                </a:ext>
              </a:extLst>
            </p:cNvPr>
            <p:cNvCxnSpPr/>
            <p:nvPr/>
          </p:nvCxnSpPr>
          <p:spPr>
            <a:xfrm>
              <a:off x="6997370" y="4947641"/>
              <a:ext cx="1802512"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14FB6110-3CC9-194D-B70A-4F06946740B9}"/>
                </a:ext>
              </a:extLst>
            </p:cNvPr>
            <p:cNvSpPr txBox="1"/>
            <p:nvPr/>
          </p:nvSpPr>
          <p:spPr>
            <a:xfrm>
              <a:off x="3183133" y="1727516"/>
              <a:ext cx="1618165" cy="400110"/>
            </a:xfrm>
            <a:prstGeom prst="rect">
              <a:avLst/>
            </a:prstGeom>
            <a:noFill/>
          </p:spPr>
          <p:txBody>
            <a:bodyPr wrap="square" rtlCol="0">
              <a:spAutoFit/>
            </a:bodyPr>
            <a:lstStyle/>
            <a:p>
              <a:r>
                <a:rPr lang="en-US" sz="2000"/>
                <a:t>Narrow</a:t>
              </a:r>
            </a:p>
          </p:txBody>
        </p:sp>
        <p:sp>
          <p:nvSpPr>
            <p:cNvPr id="57" name="TextBox 56">
              <a:extLst>
                <a:ext uri="{FF2B5EF4-FFF2-40B4-BE49-F238E27FC236}">
                  <a16:creationId xmlns:a16="http://schemas.microsoft.com/office/drawing/2014/main" id="{8E78EF26-0546-3848-891A-AFBC8533C8C8}"/>
                </a:ext>
              </a:extLst>
            </p:cNvPr>
            <p:cNvSpPr txBox="1"/>
            <p:nvPr/>
          </p:nvSpPr>
          <p:spPr>
            <a:xfrm>
              <a:off x="7407033" y="1698307"/>
              <a:ext cx="1618165" cy="400110"/>
            </a:xfrm>
            <a:prstGeom prst="rect">
              <a:avLst/>
            </a:prstGeom>
            <a:noFill/>
          </p:spPr>
          <p:txBody>
            <a:bodyPr wrap="square" rtlCol="0">
              <a:spAutoFit/>
            </a:bodyPr>
            <a:lstStyle/>
            <a:p>
              <a:r>
                <a:rPr lang="en-US" sz="2000"/>
                <a:t>Wide</a:t>
              </a:r>
            </a:p>
          </p:txBody>
        </p:sp>
        <p:sp>
          <p:nvSpPr>
            <p:cNvPr id="58" name="Rounded Rectangle 57">
              <a:extLst>
                <a:ext uri="{FF2B5EF4-FFF2-40B4-BE49-F238E27FC236}">
                  <a16:creationId xmlns:a16="http://schemas.microsoft.com/office/drawing/2014/main" id="{06D8AB85-A4EE-7A41-A3BB-2FB12E9345B8}"/>
                </a:ext>
              </a:extLst>
            </p:cNvPr>
            <p:cNvSpPr/>
            <p:nvPr/>
          </p:nvSpPr>
          <p:spPr>
            <a:xfrm>
              <a:off x="2864421" y="5293979"/>
              <a:ext cx="2385707" cy="391385"/>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tx1"/>
                  </a:solidFill>
                </a:rPr>
                <a:t>Map/Reduce</a:t>
              </a:r>
            </a:p>
          </p:txBody>
        </p:sp>
        <p:cxnSp>
          <p:nvCxnSpPr>
            <p:cNvPr id="59" name="Straight Arrow Connector 58">
              <a:extLst>
                <a:ext uri="{FF2B5EF4-FFF2-40B4-BE49-F238E27FC236}">
                  <a16:creationId xmlns:a16="http://schemas.microsoft.com/office/drawing/2014/main" id="{8E92F8E9-92B8-5B4E-A482-27F4337DE570}"/>
                </a:ext>
              </a:extLst>
            </p:cNvPr>
            <p:cNvCxnSpPr>
              <a:endCxn id="45" idx="1"/>
            </p:cNvCxnSpPr>
            <p:nvPr/>
          </p:nvCxnSpPr>
          <p:spPr>
            <a:xfrm>
              <a:off x="7042974" y="3217944"/>
              <a:ext cx="1756908" cy="79889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F620BA31-973F-3344-AADA-7B6B98EF0787}"/>
                </a:ext>
              </a:extLst>
            </p:cNvPr>
            <p:cNvCxnSpPr>
              <a:endCxn id="47" idx="1"/>
            </p:cNvCxnSpPr>
            <p:nvPr/>
          </p:nvCxnSpPr>
          <p:spPr>
            <a:xfrm>
              <a:off x="7042974" y="2931162"/>
              <a:ext cx="1756908" cy="142926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7E8B6B95-67FF-6146-B4D2-18BAA8070BAC}"/>
                </a:ext>
              </a:extLst>
            </p:cNvPr>
            <p:cNvCxnSpPr>
              <a:endCxn id="49" idx="1"/>
            </p:cNvCxnSpPr>
            <p:nvPr/>
          </p:nvCxnSpPr>
          <p:spPr>
            <a:xfrm>
              <a:off x="6997370" y="4364784"/>
              <a:ext cx="1802512" cy="28460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2" name="Rounded Rectangle 61">
              <a:extLst>
                <a:ext uri="{FF2B5EF4-FFF2-40B4-BE49-F238E27FC236}">
                  <a16:creationId xmlns:a16="http://schemas.microsoft.com/office/drawing/2014/main" id="{980FBCFB-7248-CC43-85CC-F40E5CD760E6}"/>
                </a:ext>
              </a:extLst>
            </p:cNvPr>
            <p:cNvSpPr/>
            <p:nvPr/>
          </p:nvSpPr>
          <p:spPr>
            <a:xfrm>
              <a:off x="6997370" y="5296160"/>
              <a:ext cx="2159228" cy="327463"/>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err="1">
                  <a:solidFill>
                    <a:schemeClr val="tx1"/>
                  </a:solidFill>
                </a:rPr>
                <a:t>groupByKey</a:t>
              </a:r>
              <a:endParaRPr lang="en-US" b="1">
                <a:solidFill>
                  <a:schemeClr val="tx1"/>
                </a:solidFill>
              </a:endParaRPr>
            </a:p>
          </p:txBody>
        </p:sp>
        <p:sp>
          <p:nvSpPr>
            <p:cNvPr id="63" name="TextBox 62">
              <a:extLst>
                <a:ext uri="{FF2B5EF4-FFF2-40B4-BE49-F238E27FC236}">
                  <a16:creationId xmlns:a16="http://schemas.microsoft.com/office/drawing/2014/main" id="{4829808B-5BC0-E14F-8358-9700BFAA062B}"/>
                </a:ext>
              </a:extLst>
            </p:cNvPr>
            <p:cNvSpPr txBox="1"/>
            <p:nvPr/>
          </p:nvSpPr>
          <p:spPr>
            <a:xfrm>
              <a:off x="5788868" y="1698307"/>
              <a:ext cx="1618165" cy="400110"/>
            </a:xfrm>
            <a:prstGeom prst="rect">
              <a:avLst/>
            </a:prstGeom>
            <a:noFill/>
          </p:spPr>
          <p:txBody>
            <a:bodyPr wrap="square" rtlCol="0">
              <a:spAutoFit/>
            </a:bodyPr>
            <a:lstStyle/>
            <a:p>
              <a:r>
                <a:rPr lang="en-US" sz="2000"/>
                <a:t>Vs.</a:t>
              </a:r>
            </a:p>
          </p:txBody>
        </p:sp>
      </p:grpSp>
      <p:sp>
        <p:nvSpPr>
          <p:cNvPr id="64" name="Rectangle 63">
            <a:extLst>
              <a:ext uri="{FF2B5EF4-FFF2-40B4-BE49-F238E27FC236}">
                <a16:creationId xmlns:a16="http://schemas.microsoft.com/office/drawing/2014/main" id="{491B856B-5BE0-CD44-AA8A-E4178C4CC8F0}"/>
              </a:ext>
            </a:extLst>
          </p:cNvPr>
          <p:cNvSpPr/>
          <p:nvPr/>
        </p:nvSpPr>
        <p:spPr>
          <a:xfrm>
            <a:off x="154631" y="1229653"/>
            <a:ext cx="6031586" cy="4985980"/>
          </a:xfrm>
          <a:prstGeom prst="rect">
            <a:avLst/>
          </a:prstGeom>
          <a:solidFill>
            <a:schemeClr val="accent1">
              <a:lumMod val="20000"/>
              <a:lumOff val="80000"/>
            </a:schemeClr>
          </a:solidFill>
          <a:ln>
            <a:solidFill>
              <a:srgbClr val="002A7E"/>
            </a:solidFill>
          </a:ln>
        </p:spPr>
        <p:txBody>
          <a:bodyPr wrap="square">
            <a:spAutoFit/>
          </a:bodyPr>
          <a:lstStyle/>
          <a:p>
            <a:pPr marL="457200" indent="-457200">
              <a:spcBef>
                <a:spcPts val="600"/>
              </a:spcBef>
              <a:spcAft>
                <a:spcPts val="600"/>
              </a:spcAft>
              <a:buClr>
                <a:srgbClr val="C00000"/>
              </a:buClr>
              <a:buSzPct val="110000"/>
              <a:buFont typeface="Arial" panose="020B0604020202020204" pitchFamily="34" charset="0"/>
              <a:buChar char="•"/>
            </a:pPr>
            <a:r>
              <a:rPr lang="en-US" sz="2400">
                <a:latin typeface="Arial" panose="020B0604020202020204" pitchFamily="34" charset="0"/>
                <a:cs typeface="Arial" panose="020B0604020202020204" pitchFamily="34" charset="0"/>
              </a:rPr>
              <a:t>Narrow transformations do not require shuffling of data across a partition – group into single stage</a:t>
            </a:r>
          </a:p>
          <a:p>
            <a:pPr marL="457200" indent="-457200">
              <a:spcBef>
                <a:spcPts val="600"/>
              </a:spcBef>
              <a:spcAft>
                <a:spcPts val="600"/>
              </a:spcAft>
              <a:buClr>
                <a:srgbClr val="C00000"/>
              </a:buClr>
              <a:buSzPct val="110000"/>
              <a:buFont typeface="Arial" panose="020B0604020202020204" pitchFamily="34" charset="0"/>
              <a:buChar char="•"/>
            </a:pPr>
            <a:r>
              <a:rPr lang="en-US" sz="2400">
                <a:latin typeface="Arial" panose="020B0604020202020204" pitchFamily="34" charset="0"/>
                <a:cs typeface="Arial" panose="020B0604020202020204" pitchFamily="34" charset="0"/>
              </a:rPr>
              <a:t>Wide transformations cause data shuffles – results in stage boundaries.</a:t>
            </a:r>
          </a:p>
          <a:p>
            <a:pPr marL="457200" indent="-457200">
              <a:spcBef>
                <a:spcPts val="600"/>
              </a:spcBef>
              <a:spcAft>
                <a:spcPts val="600"/>
              </a:spcAft>
              <a:buClr>
                <a:srgbClr val="C00000"/>
              </a:buClr>
              <a:buSzPct val="110000"/>
              <a:buFont typeface="Arial" panose="020B0604020202020204" pitchFamily="34" charset="0"/>
              <a:buChar char="•"/>
            </a:pPr>
            <a:r>
              <a:rPr lang="en-US" sz="2400">
                <a:latin typeface="Arial" panose="020B0604020202020204" pitchFamily="34" charset="0"/>
                <a:cs typeface="Arial" panose="020B0604020202020204" pitchFamily="34" charset="0"/>
              </a:rPr>
              <a:t>Each RDD maintains a pointer to one or more parents along with metadata about what type of relationship it has with the parent. </a:t>
            </a:r>
          </a:p>
          <a:p>
            <a:pPr marL="457200" indent="-457200">
              <a:spcBef>
                <a:spcPts val="600"/>
              </a:spcBef>
              <a:spcAft>
                <a:spcPts val="600"/>
              </a:spcAft>
              <a:buClr>
                <a:srgbClr val="C00000"/>
              </a:buClr>
              <a:buSzPct val="110000"/>
              <a:buFont typeface="Arial" panose="020B0604020202020204" pitchFamily="34" charset="0"/>
              <a:buChar char="•"/>
            </a:pPr>
            <a:r>
              <a:rPr lang="en-US" sz="2400">
                <a:latin typeface="Arial" panose="020B0604020202020204" pitchFamily="34" charset="0"/>
                <a:cs typeface="Arial" panose="020B0604020202020204" pitchFamily="34" charset="0"/>
              </a:rPr>
              <a:t>if we call </a:t>
            </a:r>
            <a:r>
              <a:rPr lang="en-US" sz="2400" err="1">
                <a:latin typeface="Arial" panose="020B0604020202020204" pitchFamily="34" charset="0"/>
                <a:cs typeface="Arial" panose="020B0604020202020204" pitchFamily="34" charset="0"/>
              </a:rPr>
              <a:t>val</a:t>
            </a:r>
            <a:r>
              <a:rPr lang="en-US" sz="2400">
                <a:latin typeface="Arial" panose="020B0604020202020204" pitchFamily="34" charset="0"/>
                <a:cs typeface="Arial" panose="020B0604020202020204" pitchFamily="34" charset="0"/>
              </a:rPr>
              <a:t> b=</a:t>
            </a:r>
            <a:r>
              <a:rPr lang="en-US" sz="2400" err="1">
                <a:latin typeface="Arial" panose="020B0604020202020204" pitchFamily="34" charset="0"/>
                <a:cs typeface="Arial" panose="020B0604020202020204" pitchFamily="34" charset="0"/>
              </a:rPr>
              <a:t>a.map</a:t>
            </a:r>
            <a:r>
              <a:rPr lang="en-US" sz="2400">
                <a:latin typeface="Arial" panose="020B0604020202020204" pitchFamily="34" charset="0"/>
                <a:cs typeface="Arial" panose="020B0604020202020204" pitchFamily="34" charset="0"/>
              </a:rPr>
              <a:t>() on an RDD, the RDD b keeps a reference to its parent RDD a, that’s an RDD lineage.</a:t>
            </a:r>
          </a:p>
        </p:txBody>
      </p:sp>
    </p:spTree>
    <p:extLst>
      <p:ext uri="{BB962C8B-B14F-4D97-AF65-F5344CB8AC3E}">
        <p14:creationId xmlns:p14="http://schemas.microsoft.com/office/powerpoint/2010/main" val="1946885517"/>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SQL → MapReduce → …</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24310"/>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1972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Understanding the progression of tools …</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6</a:t>
            </a:fld>
            <a:endParaRPr lang="en-US" sz="1050"/>
          </a:p>
        </p:txBody>
      </p:sp>
      <p:graphicFrame>
        <p:nvGraphicFramePr>
          <p:cNvPr id="4" name="Table 3">
            <a:extLst>
              <a:ext uri="{FF2B5EF4-FFF2-40B4-BE49-F238E27FC236}">
                <a16:creationId xmlns:a16="http://schemas.microsoft.com/office/drawing/2014/main" id="{CCDC9B97-D9AB-C840-AACA-7EB7CA2B132E}"/>
              </a:ext>
            </a:extLst>
          </p:cNvPr>
          <p:cNvGraphicFramePr>
            <a:graphicFrameLocks noGrp="1"/>
          </p:cNvGraphicFramePr>
          <p:nvPr>
            <p:extLst>
              <p:ext uri="{D42A27DB-BD31-4B8C-83A1-F6EECF244321}">
                <p14:modId xmlns:p14="http://schemas.microsoft.com/office/powerpoint/2010/main" val="2765156615"/>
              </p:ext>
            </p:extLst>
          </p:nvPr>
        </p:nvGraphicFramePr>
        <p:xfrm>
          <a:off x="5238597" y="1267870"/>
          <a:ext cx="1714809" cy="4996449"/>
        </p:xfrm>
        <a:graphic>
          <a:graphicData uri="http://schemas.openxmlformats.org/drawingml/2006/table">
            <a:tbl>
              <a:tblPr firstRow="1" bandRow="1">
                <a:tableStyleId>{5C22544A-7EE6-4342-B048-85BDC9FD1C3A}</a:tableStyleId>
              </a:tblPr>
              <a:tblGrid>
                <a:gridCol w="1714809">
                  <a:extLst>
                    <a:ext uri="{9D8B030D-6E8A-4147-A177-3AD203B41FA5}">
                      <a16:colId xmlns:a16="http://schemas.microsoft.com/office/drawing/2014/main" val="2352968305"/>
                    </a:ext>
                  </a:extLst>
                </a:gridCol>
              </a:tblGrid>
              <a:tr h="607329">
                <a:tc>
                  <a:txBody>
                    <a:bodyPr/>
                    <a:lstStyle/>
                    <a:p>
                      <a:endParaRPr lang="en-US" sz="2000">
                        <a:latin typeface="Arial" panose="020B0604020202020204" pitchFamily="34" charset="0"/>
                        <a:cs typeface="Arial" panose="020B0604020202020204" pitchFamily="34" charset="0"/>
                      </a:endParaRPr>
                    </a:p>
                  </a:txBody>
                  <a:tcPr anchor="ctr">
                    <a:noFill/>
                  </a:tcPr>
                </a:tc>
                <a:extLst>
                  <a:ext uri="{0D108BD9-81ED-4DB2-BD59-A6C34878D82A}">
                    <a16:rowId xmlns:a16="http://schemas.microsoft.com/office/drawing/2014/main" val="2900433877"/>
                  </a:ext>
                </a:extLst>
              </a:tr>
              <a:tr h="1097280">
                <a:tc>
                  <a:txBody>
                    <a:bodyPr/>
                    <a:lstStyle/>
                    <a:p>
                      <a:r>
                        <a:rPr lang="en-US" sz="2000">
                          <a:latin typeface="Arial" panose="020B0604020202020204" pitchFamily="34" charset="0"/>
                          <a:cs typeface="Arial" panose="020B0604020202020204" pitchFamily="34" charset="0"/>
                        </a:rPr>
                        <a:t>Data Interaction</a:t>
                      </a:r>
                    </a:p>
                  </a:txBody>
                  <a:tcPr anchor="ctr"/>
                </a:tc>
                <a:extLst>
                  <a:ext uri="{0D108BD9-81ED-4DB2-BD59-A6C34878D82A}">
                    <a16:rowId xmlns:a16="http://schemas.microsoft.com/office/drawing/2014/main" val="1214061155"/>
                  </a:ext>
                </a:extLst>
              </a:tr>
              <a:tr h="1097280">
                <a:tc>
                  <a:txBody>
                    <a:bodyPr/>
                    <a:lstStyle/>
                    <a:p>
                      <a:r>
                        <a:rPr lang="en-US" sz="2000">
                          <a:latin typeface="Arial" panose="020B0604020202020204" pitchFamily="34" charset="0"/>
                          <a:cs typeface="Arial" panose="020B0604020202020204" pitchFamily="34" charset="0"/>
                        </a:rPr>
                        <a:t>Data Management</a:t>
                      </a:r>
                    </a:p>
                  </a:txBody>
                  <a:tcPr anchor="ctr"/>
                </a:tc>
                <a:extLst>
                  <a:ext uri="{0D108BD9-81ED-4DB2-BD59-A6C34878D82A}">
                    <a16:rowId xmlns:a16="http://schemas.microsoft.com/office/drawing/2014/main" val="1824844093"/>
                  </a:ext>
                </a:extLst>
              </a:tr>
              <a:tr h="1097280">
                <a:tc>
                  <a:txBody>
                    <a:bodyPr/>
                    <a:lstStyle/>
                    <a:p>
                      <a:r>
                        <a:rPr lang="en-US" sz="2000">
                          <a:latin typeface="Arial" panose="020B0604020202020204" pitchFamily="34" charset="0"/>
                          <a:cs typeface="Arial" panose="020B0604020202020204" pitchFamily="34" charset="0"/>
                        </a:rPr>
                        <a:t>Data Model</a:t>
                      </a:r>
                    </a:p>
                  </a:txBody>
                  <a:tcPr anchor="ctr"/>
                </a:tc>
                <a:extLst>
                  <a:ext uri="{0D108BD9-81ED-4DB2-BD59-A6C34878D82A}">
                    <a16:rowId xmlns:a16="http://schemas.microsoft.com/office/drawing/2014/main" val="4213733871"/>
                  </a:ext>
                </a:extLst>
              </a:tr>
              <a:tr h="1097280">
                <a:tc>
                  <a:txBody>
                    <a:bodyPr/>
                    <a:lstStyle/>
                    <a:p>
                      <a:r>
                        <a:rPr lang="en-US" sz="2000">
                          <a:latin typeface="Arial" panose="020B0604020202020204" pitchFamily="34" charset="0"/>
                          <a:cs typeface="Arial" panose="020B0604020202020204" pitchFamily="34" charset="0"/>
                        </a:rPr>
                        <a:t>Compute/ Storage Infrastructure</a:t>
                      </a:r>
                    </a:p>
                  </a:txBody>
                  <a:tcPr anchor="ctr"/>
                </a:tc>
                <a:extLst>
                  <a:ext uri="{0D108BD9-81ED-4DB2-BD59-A6C34878D82A}">
                    <a16:rowId xmlns:a16="http://schemas.microsoft.com/office/drawing/2014/main" val="3955336305"/>
                  </a:ext>
                </a:extLst>
              </a:tr>
            </a:tbl>
          </a:graphicData>
        </a:graphic>
      </p:graphicFrame>
    </p:spTree>
    <p:extLst>
      <p:ext uri="{BB962C8B-B14F-4D97-AF65-F5344CB8AC3E}">
        <p14:creationId xmlns:p14="http://schemas.microsoft.com/office/powerpoint/2010/main" val="925925579"/>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580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Understanding the progression of tools …</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7017407"/>
            <a:ext cx="2743200" cy="365125"/>
          </a:xfrm>
          <a:prstGeom prst="rect">
            <a:avLst/>
          </a:prstGeom>
          <a:solidFill>
            <a:schemeClr val="accent6">
              <a:lumMod val="75000"/>
            </a:schemeClr>
          </a:solidFill>
        </p:spPr>
        <p:txBody>
          <a:bodyPr/>
          <a:lstStyle/>
          <a:p>
            <a:fld id="{AEA95462-E936-4273-B590-4CBECB991188}" type="slidenum">
              <a:rPr lang="en-US" sz="1050" smtClean="0"/>
              <a:pPr/>
              <a:t>7</a:t>
            </a:fld>
            <a:endParaRPr lang="en-US" sz="1050"/>
          </a:p>
        </p:txBody>
      </p:sp>
      <p:graphicFrame>
        <p:nvGraphicFramePr>
          <p:cNvPr id="4" name="Table 3">
            <a:extLst>
              <a:ext uri="{FF2B5EF4-FFF2-40B4-BE49-F238E27FC236}">
                <a16:creationId xmlns:a16="http://schemas.microsoft.com/office/drawing/2014/main" id="{CCDC9B97-D9AB-C840-AACA-7EB7CA2B132E}"/>
              </a:ext>
            </a:extLst>
          </p:cNvPr>
          <p:cNvGraphicFramePr>
            <a:graphicFrameLocks noGrp="1"/>
          </p:cNvGraphicFramePr>
          <p:nvPr>
            <p:extLst>
              <p:ext uri="{D42A27DB-BD31-4B8C-83A1-F6EECF244321}">
                <p14:modId xmlns:p14="http://schemas.microsoft.com/office/powerpoint/2010/main" val="1170669527"/>
              </p:ext>
            </p:extLst>
          </p:nvPr>
        </p:nvGraphicFramePr>
        <p:xfrm>
          <a:off x="3750564" y="1446546"/>
          <a:ext cx="4690872" cy="4996449"/>
        </p:xfrm>
        <a:graphic>
          <a:graphicData uri="http://schemas.openxmlformats.org/drawingml/2006/table">
            <a:tbl>
              <a:tblPr firstRow="1" bandRow="1">
                <a:tableStyleId>{5C22544A-7EE6-4342-B048-85BDC9FD1C3A}</a:tableStyleId>
              </a:tblPr>
              <a:tblGrid>
                <a:gridCol w="1719072">
                  <a:extLst>
                    <a:ext uri="{9D8B030D-6E8A-4147-A177-3AD203B41FA5}">
                      <a16:colId xmlns:a16="http://schemas.microsoft.com/office/drawing/2014/main" val="2352968305"/>
                    </a:ext>
                  </a:extLst>
                </a:gridCol>
                <a:gridCol w="2971800">
                  <a:extLst>
                    <a:ext uri="{9D8B030D-6E8A-4147-A177-3AD203B41FA5}">
                      <a16:colId xmlns:a16="http://schemas.microsoft.com/office/drawing/2014/main" val="3896772975"/>
                    </a:ext>
                  </a:extLst>
                </a:gridCol>
              </a:tblGrid>
              <a:tr h="607329">
                <a:tc>
                  <a:txBody>
                    <a:bodyPr/>
                    <a:lstStyle/>
                    <a:p>
                      <a:endParaRPr lang="en-US" sz="2000">
                        <a:latin typeface="Arial" panose="020B0604020202020204" pitchFamily="34" charset="0"/>
                        <a:cs typeface="Arial" panose="020B0604020202020204" pitchFamily="34" charset="0"/>
                      </a:endParaRPr>
                    </a:p>
                  </a:txBody>
                  <a:tcPr anchor="ctr">
                    <a:noFill/>
                  </a:tcPr>
                </a:tc>
                <a:tc>
                  <a:txBody>
                    <a:bodyPr/>
                    <a:lstStyle/>
                    <a:p>
                      <a:r>
                        <a:rPr lang="en-US" sz="2000">
                          <a:latin typeface="Arial" panose="020B0604020202020204" pitchFamily="34" charset="0"/>
                          <a:cs typeface="Arial" panose="020B0604020202020204" pitchFamily="34" charset="0"/>
                        </a:rPr>
                        <a:t>Structured Data</a:t>
                      </a:r>
                    </a:p>
                  </a:txBody>
                  <a:tcPr anchor="ctr"/>
                </a:tc>
                <a:extLst>
                  <a:ext uri="{0D108BD9-81ED-4DB2-BD59-A6C34878D82A}">
                    <a16:rowId xmlns:a16="http://schemas.microsoft.com/office/drawing/2014/main" val="2900433877"/>
                  </a:ext>
                </a:extLst>
              </a:tr>
              <a:tr h="1097280">
                <a:tc>
                  <a:txBody>
                    <a:bodyPr/>
                    <a:lstStyle/>
                    <a:p>
                      <a:r>
                        <a:rPr lang="en-US" sz="2000">
                          <a:latin typeface="Arial" panose="020B0604020202020204" pitchFamily="34" charset="0"/>
                          <a:cs typeface="Arial" panose="020B0604020202020204" pitchFamily="34" charset="0"/>
                        </a:rPr>
                        <a:t>Data Interaction</a:t>
                      </a:r>
                    </a:p>
                  </a:txBody>
                  <a:tcPr anchor="ctr"/>
                </a:tc>
                <a:tc>
                  <a:txBody>
                    <a:bodyPr/>
                    <a:lstStyle/>
                    <a:p>
                      <a:r>
                        <a:rPr lang="en-US" sz="2000">
                          <a:latin typeface="Arial" panose="020B0604020202020204" pitchFamily="34" charset="0"/>
                          <a:cs typeface="Arial" panose="020B0604020202020204" pitchFamily="34" charset="0"/>
                        </a:rPr>
                        <a:t>Structured Query Language (SQL)</a:t>
                      </a:r>
                    </a:p>
                  </a:txBody>
                  <a:tcPr anchor="ctr"/>
                </a:tc>
                <a:extLst>
                  <a:ext uri="{0D108BD9-81ED-4DB2-BD59-A6C34878D82A}">
                    <a16:rowId xmlns:a16="http://schemas.microsoft.com/office/drawing/2014/main" val="1214061155"/>
                  </a:ext>
                </a:extLst>
              </a:tr>
              <a:tr h="1097280">
                <a:tc>
                  <a:txBody>
                    <a:bodyPr/>
                    <a:lstStyle/>
                    <a:p>
                      <a:r>
                        <a:rPr lang="en-US" sz="2000">
                          <a:latin typeface="Arial" panose="020B0604020202020204" pitchFamily="34" charset="0"/>
                          <a:cs typeface="Arial" panose="020B0604020202020204" pitchFamily="34" charset="0"/>
                        </a:rPr>
                        <a:t>Data Management</a:t>
                      </a:r>
                    </a:p>
                  </a:txBody>
                  <a:tcPr anchor="ctr"/>
                </a:tc>
                <a:tc>
                  <a:txBody>
                    <a:bodyPr/>
                    <a:lstStyle/>
                    <a:p>
                      <a:r>
                        <a:rPr lang="en-US" sz="2000">
                          <a:latin typeface="Arial" panose="020B0604020202020204" pitchFamily="34" charset="0"/>
                          <a:cs typeface="Arial" panose="020B0604020202020204" pitchFamily="34" charset="0"/>
                        </a:rPr>
                        <a:t>Relational Database Management System (RDBMS)</a:t>
                      </a:r>
                    </a:p>
                  </a:txBody>
                  <a:tcPr anchor="ctr"/>
                </a:tc>
                <a:extLst>
                  <a:ext uri="{0D108BD9-81ED-4DB2-BD59-A6C34878D82A}">
                    <a16:rowId xmlns:a16="http://schemas.microsoft.com/office/drawing/2014/main" val="1824844093"/>
                  </a:ext>
                </a:extLst>
              </a:tr>
              <a:tr h="1097280">
                <a:tc>
                  <a:txBody>
                    <a:bodyPr/>
                    <a:lstStyle/>
                    <a:p>
                      <a:r>
                        <a:rPr lang="en-US" sz="2000">
                          <a:latin typeface="Arial" panose="020B0604020202020204" pitchFamily="34" charset="0"/>
                          <a:cs typeface="Arial" panose="020B0604020202020204" pitchFamily="34" charset="0"/>
                        </a:rPr>
                        <a:t>Data Model</a:t>
                      </a:r>
                    </a:p>
                  </a:txBody>
                  <a:tcPr anchor="ctr"/>
                </a:tc>
                <a:tc>
                  <a:txBody>
                    <a:bodyPr/>
                    <a:lstStyle/>
                    <a:p>
                      <a:r>
                        <a:rPr lang="en-US" sz="2000">
                          <a:latin typeface="Arial" panose="020B0604020202020204" pitchFamily="34" charset="0"/>
                          <a:cs typeface="Arial" panose="020B0604020202020204" pitchFamily="34" charset="0"/>
                        </a:rPr>
                        <a:t>Entity-Relationship</a:t>
                      </a:r>
                    </a:p>
                    <a:p>
                      <a:r>
                        <a:rPr lang="en-US" sz="2000">
                          <a:latin typeface="Arial" panose="020B0604020202020204" pitchFamily="34" charset="0"/>
                          <a:cs typeface="Arial" panose="020B0604020202020204" pitchFamily="34" charset="0"/>
                        </a:rPr>
                        <a:t>Tables, columns, rows</a:t>
                      </a:r>
                    </a:p>
                  </a:txBody>
                  <a:tcPr anchor="ctr"/>
                </a:tc>
                <a:extLst>
                  <a:ext uri="{0D108BD9-81ED-4DB2-BD59-A6C34878D82A}">
                    <a16:rowId xmlns:a16="http://schemas.microsoft.com/office/drawing/2014/main" val="4213733871"/>
                  </a:ext>
                </a:extLst>
              </a:tr>
              <a:tr h="1097280">
                <a:tc>
                  <a:txBody>
                    <a:bodyPr/>
                    <a:lstStyle/>
                    <a:p>
                      <a:r>
                        <a:rPr lang="en-US" sz="2000">
                          <a:latin typeface="Arial" panose="020B0604020202020204" pitchFamily="34" charset="0"/>
                          <a:cs typeface="Arial" panose="020B0604020202020204" pitchFamily="34" charset="0"/>
                        </a:rPr>
                        <a:t>Compute/ Storage Infrastructure</a:t>
                      </a:r>
                    </a:p>
                  </a:txBody>
                  <a:tcPr anchor="ctr"/>
                </a:tc>
                <a:tc>
                  <a:txBody>
                    <a:bodyPr/>
                    <a:lstStyle/>
                    <a:p>
                      <a:r>
                        <a:rPr lang="en-US" sz="2000">
                          <a:latin typeface="Arial" panose="020B0604020202020204" pitchFamily="34" charset="0"/>
                          <a:cs typeface="Arial" panose="020B0604020202020204" pitchFamily="34" charset="0"/>
                        </a:rPr>
                        <a:t>Centralized, Proprietary physical storage, Vertical scaling</a:t>
                      </a:r>
                    </a:p>
                  </a:txBody>
                  <a:tcPr anchor="ctr"/>
                </a:tc>
                <a:extLst>
                  <a:ext uri="{0D108BD9-81ED-4DB2-BD59-A6C34878D82A}">
                    <a16:rowId xmlns:a16="http://schemas.microsoft.com/office/drawing/2014/main" val="3955336305"/>
                  </a:ext>
                </a:extLst>
              </a:tr>
            </a:tbl>
          </a:graphicData>
        </a:graphic>
      </p:graphicFrame>
    </p:spTree>
    <p:extLst>
      <p:ext uri="{BB962C8B-B14F-4D97-AF65-F5344CB8AC3E}">
        <p14:creationId xmlns:p14="http://schemas.microsoft.com/office/powerpoint/2010/main" val="2093698689"/>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1427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Understanding the progression of tools …</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8</a:t>
            </a:fld>
            <a:endParaRPr lang="en-US" sz="1050"/>
          </a:p>
        </p:txBody>
      </p:sp>
      <p:graphicFrame>
        <p:nvGraphicFramePr>
          <p:cNvPr id="4" name="Table 3">
            <a:extLst>
              <a:ext uri="{FF2B5EF4-FFF2-40B4-BE49-F238E27FC236}">
                <a16:creationId xmlns:a16="http://schemas.microsoft.com/office/drawing/2014/main" id="{CCDC9B97-D9AB-C840-AACA-7EB7CA2B132E}"/>
              </a:ext>
            </a:extLst>
          </p:cNvPr>
          <p:cNvGraphicFramePr>
            <a:graphicFrameLocks noGrp="1"/>
          </p:cNvGraphicFramePr>
          <p:nvPr>
            <p:extLst>
              <p:ext uri="{D42A27DB-BD31-4B8C-83A1-F6EECF244321}">
                <p14:modId xmlns:p14="http://schemas.microsoft.com/office/powerpoint/2010/main" val="2860150281"/>
              </p:ext>
            </p:extLst>
          </p:nvPr>
        </p:nvGraphicFramePr>
        <p:xfrm>
          <a:off x="2264666" y="1415015"/>
          <a:ext cx="7662670" cy="4389120"/>
        </p:xfrm>
        <a:graphic>
          <a:graphicData uri="http://schemas.openxmlformats.org/drawingml/2006/table">
            <a:tbl>
              <a:tblPr firstRow="1" bandRow="1">
                <a:tableStyleId>{5C22544A-7EE6-4342-B048-85BDC9FD1C3A}</a:tableStyleId>
              </a:tblPr>
              <a:tblGrid>
                <a:gridCol w="1719072">
                  <a:extLst>
                    <a:ext uri="{9D8B030D-6E8A-4147-A177-3AD203B41FA5}">
                      <a16:colId xmlns:a16="http://schemas.microsoft.com/office/drawing/2014/main" val="2352968305"/>
                    </a:ext>
                  </a:extLst>
                </a:gridCol>
                <a:gridCol w="2971799">
                  <a:extLst>
                    <a:ext uri="{9D8B030D-6E8A-4147-A177-3AD203B41FA5}">
                      <a16:colId xmlns:a16="http://schemas.microsoft.com/office/drawing/2014/main" val="3896772975"/>
                    </a:ext>
                  </a:extLst>
                </a:gridCol>
                <a:gridCol w="2971799">
                  <a:extLst>
                    <a:ext uri="{9D8B030D-6E8A-4147-A177-3AD203B41FA5}">
                      <a16:colId xmlns:a16="http://schemas.microsoft.com/office/drawing/2014/main" val="2750064855"/>
                    </a:ext>
                  </a:extLst>
                </a:gridCol>
              </a:tblGrid>
              <a:tr h="0">
                <a:tc>
                  <a:txBody>
                    <a:bodyPr/>
                    <a:lstStyle/>
                    <a:p>
                      <a:endParaRPr lang="en-US" sz="2000">
                        <a:latin typeface="Arial" panose="020B0604020202020204" pitchFamily="34" charset="0"/>
                        <a:cs typeface="Arial" panose="020B0604020202020204" pitchFamily="34" charset="0"/>
                      </a:endParaRPr>
                    </a:p>
                  </a:txBody>
                  <a:tcPr anchor="ctr">
                    <a:noFill/>
                  </a:tcPr>
                </a:tc>
                <a:tc>
                  <a:txBody>
                    <a:bodyPr/>
                    <a:lstStyle/>
                    <a:p>
                      <a:r>
                        <a:rPr lang="en-US" sz="2000">
                          <a:latin typeface="Arial" panose="020B0604020202020204" pitchFamily="34" charset="0"/>
                          <a:cs typeface="Arial" panose="020B0604020202020204" pitchFamily="34" charset="0"/>
                        </a:rPr>
                        <a:t>Structured Data</a:t>
                      </a:r>
                    </a:p>
                  </a:txBody>
                  <a:tcPr anchor="ctr"/>
                </a:tc>
                <a:tc>
                  <a:txBody>
                    <a:bodyPr/>
                    <a:lstStyle/>
                    <a:p>
                      <a:r>
                        <a:rPr lang="en-US" sz="2000">
                          <a:latin typeface="Arial" panose="020B0604020202020204" pitchFamily="34" charset="0"/>
                          <a:cs typeface="Arial" panose="020B0604020202020204" pitchFamily="34" charset="0"/>
                        </a:rPr>
                        <a:t>Unstructured Data</a:t>
                      </a:r>
                    </a:p>
                  </a:txBody>
                  <a:tcPr anchor="ctr"/>
                </a:tc>
                <a:extLst>
                  <a:ext uri="{0D108BD9-81ED-4DB2-BD59-A6C34878D82A}">
                    <a16:rowId xmlns:a16="http://schemas.microsoft.com/office/drawing/2014/main" val="2900433877"/>
                  </a:ext>
                </a:extLst>
              </a:tr>
              <a:tr h="0">
                <a:tc>
                  <a:txBody>
                    <a:bodyPr/>
                    <a:lstStyle/>
                    <a:p>
                      <a:r>
                        <a:rPr lang="en-US" sz="2000">
                          <a:latin typeface="Arial" panose="020B0604020202020204" pitchFamily="34" charset="0"/>
                          <a:cs typeface="Arial" panose="020B0604020202020204" pitchFamily="34" charset="0"/>
                        </a:rPr>
                        <a:t>Data Interaction</a:t>
                      </a:r>
                    </a:p>
                  </a:txBody>
                  <a:tcPr anchor="ctr"/>
                </a:tc>
                <a:tc>
                  <a:txBody>
                    <a:bodyPr/>
                    <a:lstStyle/>
                    <a:p>
                      <a:r>
                        <a:rPr lang="en-US" sz="2000">
                          <a:latin typeface="Arial" panose="020B0604020202020204" pitchFamily="34" charset="0"/>
                          <a:cs typeface="Arial" panose="020B0604020202020204" pitchFamily="34" charset="0"/>
                        </a:rPr>
                        <a:t>Structured Query Language (SQL)</a:t>
                      </a:r>
                    </a:p>
                  </a:txBody>
                  <a:tcPr anchor="ctr"/>
                </a:tc>
                <a:tc>
                  <a:txBody>
                    <a:bodyPr/>
                    <a:lstStyle/>
                    <a:p>
                      <a:r>
                        <a:rPr lang="en-US" sz="2000">
                          <a:latin typeface="Arial" panose="020B0604020202020204" pitchFamily="34" charset="0"/>
                          <a:cs typeface="Arial" panose="020B0604020202020204" pitchFamily="34" charset="0"/>
                        </a:rPr>
                        <a:t>Python, Java, …</a:t>
                      </a:r>
                    </a:p>
                  </a:txBody>
                  <a:tcPr anchor="ctr"/>
                </a:tc>
                <a:extLst>
                  <a:ext uri="{0D108BD9-81ED-4DB2-BD59-A6C34878D82A}">
                    <a16:rowId xmlns:a16="http://schemas.microsoft.com/office/drawing/2014/main" val="1214061155"/>
                  </a:ext>
                </a:extLst>
              </a:tr>
              <a:tr h="1097280">
                <a:tc>
                  <a:txBody>
                    <a:bodyPr/>
                    <a:lstStyle/>
                    <a:p>
                      <a:r>
                        <a:rPr lang="en-US" sz="2000">
                          <a:latin typeface="Arial" panose="020B0604020202020204" pitchFamily="34" charset="0"/>
                          <a:cs typeface="Arial" panose="020B0604020202020204" pitchFamily="34" charset="0"/>
                        </a:rPr>
                        <a:t>Data Management</a:t>
                      </a:r>
                    </a:p>
                  </a:txBody>
                  <a:tcPr anchor="ctr"/>
                </a:tc>
                <a:tc>
                  <a:txBody>
                    <a:bodyPr/>
                    <a:lstStyle/>
                    <a:p>
                      <a:r>
                        <a:rPr lang="en-US" sz="2000">
                          <a:latin typeface="Arial" panose="020B0604020202020204" pitchFamily="34" charset="0"/>
                          <a:cs typeface="Arial" panose="020B0604020202020204" pitchFamily="34" charset="0"/>
                        </a:rPr>
                        <a:t>Relational Database Management System (RDBMS)</a:t>
                      </a:r>
                    </a:p>
                  </a:txBody>
                  <a:tcPr anchor="ctr"/>
                </a:tc>
                <a:tc>
                  <a:txBody>
                    <a:bodyPr/>
                    <a:lstStyle/>
                    <a:p>
                      <a:r>
                        <a:rPr lang="en-US" sz="2000">
                          <a:latin typeface="Arial" panose="020B0604020202020204" pitchFamily="34" charset="0"/>
                          <a:cs typeface="Arial" panose="020B0604020202020204" pitchFamily="34" charset="0"/>
                        </a:rPr>
                        <a:t>E.g. MapReduce </a:t>
                      </a:r>
                      <a:r>
                        <a:rPr lang="en-US" sz="2000" dirty="0">
                          <a:latin typeface="Arial" panose="020B0604020202020204" pitchFamily="34" charset="0"/>
                          <a:cs typeface="Arial" panose="020B0604020202020204" pitchFamily="34" charset="0"/>
                        </a:rPr>
                        <a:t>Framework or Stack</a:t>
                      </a:r>
                    </a:p>
                  </a:txBody>
                  <a:tcPr anchor="ctr"/>
                </a:tc>
                <a:extLst>
                  <a:ext uri="{0D108BD9-81ED-4DB2-BD59-A6C34878D82A}">
                    <a16:rowId xmlns:a16="http://schemas.microsoft.com/office/drawing/2014/main" val="1824844093"/>
                  </a:ext>
                </a:extLst>
              </a:tr>
              <a:tr h="1097280">
                <a:tc>
                  <a:txBody>
                    <a:bodyPr/>
                    <a:lstStyle/>
                    <a:p>
                      <a:r>
                        <a:rPr lang="en-US" sz="2000">
                          <a:latin typeface="Arial" panose="020B0604020202020204" pitchFamily="34" charset="0"/>
                          <a:cs typeface="Arial" panose="020B0604020202020204" pitchFamily="34" charset="0"/>
                        </a:rPr>
                        <a:t>Data Model</a:t>
                      </a:r>
                    </a:p>
                  </a:txBody>
                  <a:tcPr anchor="ctr"/>
                </a:tc>
                <a:tc>
                  <a:txBody>
                    <a:bodyPr/>
                    <a:lstStyle/>
                    <a:p>
                      <a:r>
                        <a:rPr lang="en-US" sz="2000">
                          <a:latin typeface="Arial" panose="020B0604020202020204" pitchFamily="34" charset="0"/>
                          <a:cs typeface="Arial" panose="020B0604020202020204" pitchFamily="34" charset="0"/>
                        </a:rPr>
                        <a:t>Entity-Relationship</a:t>
                      </a:r>
                    </a:p>
                    <a:p>
                      <a:r>
                        <a:rPr lang="en-US" sz="2000">
                          <a:latin typeface="Arial" panose="020B0604020202020204" pitchFamily="34" charset="0"/>
                          <a:cs typeface="Arial" panose="020B0604020202020204" pitchFamily="34" charset="0"/>
                        </a:rPr>
                        <a:t>Tables, columns, rows</a:t>
                      </a:r>
                    </a:p>
                  </a:txBody>
                  <a:tcPr anchor="ctr"/>
                </a:tc>
                <a:tc>
                  <a:txBody>
                    <a:bodyPr/>
                    <a:lstStyle/>
                    <a:p>
                      <a:r>
                        <a:rPr lang="en-US" sz="2000">
                          <a:latin typeface="Arial" panose="020B0604020202020204" pitchFamily="34" charset="0"/>
                          <a:cs typeface="Arial" panose="020B0604020202020204" pitchFamily="34" charset="0"/>
                        </a:rPr>
                        <a:t>Key-value pairs, documents, graphs, …</a:t>
                      </a:r>
                    </a:p>
                  </a:txBody>
                  <a:tcPr anchor="ctr"/>
                </a:tc>
                <a:extLst>
                  <a:ext uri="{0D108BD9-81ED-4DB2-BD59-A6C34878D82A}">
                    <a16:rowId xmlns:a16="http://schemas.microsoft.com/office/drawing/2014/main" val="4213733871"/>
                  </a:ext>
                </a:extLst>
              </a:tr>
              <a:tr h="1097280">
                <a:tc>
                  <a:txBody>
                    <a:bodyPr/>
                    <a:lstStyle/>
                    <a:p>
                      <a:r>
                        <a:rPr lang="en-US" sz="2000">
                          <a:latin typeface="Arial" panose="020B0604020202020204" pitchFamily="34" charset="0"/>
                          <a:cs typeface="Arial" panose="020B0604020202020204" pitchFamily="34" charset="0"/>
                        </a:rPr>
                        <a:t>Compute/ Storage Infrastructure</a:t>
                      </a:r>
                    </a:p>
                  </a:txBody>
                  <a:tcPr anchor="ctr"/>
                </a:tc>
                <a:tc>
                  <a:txBody>
                    <a:bodyPr/>
                    <a:lstStyle/>
                    <a:p>
                      <a:r>
                        <a:rPr lang="en-US" sz="2000">
                          <a:latin typeface="Arial" panose="020B0604020202020204" pitchFamily="34" charset="0"/>
                          <a:cs typeface="Arial" panose="020B0604020202020204" pitchFamily="34" charset="0"/>
                        </a:rPr>
                        <a:t>Centralized, Proprietary physical storage, Vertical scaling</a:t>
                      </a:r>
                    </a:p>
                  </a:txBody>
                  <a:tcPr anchor="ctr"/>
                </a:tc>
                <a:tc>
                  <a:txBody>
                    <a:bodyPr/>
                    <a:lstStyle/>
                    <a:p>
                      <a:r>
                        <a:rPr lang="en-US" sz="2000" dirty="0">
                          <a:latin typeface="Arial" panose="020B0604020202020204" pitchFamily="34" charset="0"/>
                          <a:cs typeface="Arial" panose="020B0604020202020204" pitchFamily="34" charset="0"/>
                        </a:rPr>
                        <a:t>Distributed, File based non-proprietary storage, horizontal scaling</a:t>
                      </a:r>
                    </a:p>
                  </a:txBody>
                  <a:tcPr anchor="ctr"/>
                </a:tc>
                <a:extLst>
                  <a:ext uri="{0D108BD9-81ED-4DB2-BD59-A6C34878D82A}">
                    <a16:rowId xmlns:a16="http://schemas.microsoft.com/office/drawing/2014/main" val="3955336305"/>
                  </a:ext>
                </a:extLst>
              </a:tr>
            </a:tbl>
          </a:graphicData>
        </a:graphic>
      </p:graphicFrame>
    </p:spTree>
    <p:extLst>
      <p:ext uri="{BB962C8B-B14F-4D97-AF65-F5344CB8AC3E}">
        <p14:creationId xmlns:p14="http://schemas.microsoft.com/office/powerpoint/2010/main" val="3248130631"/>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631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bg1"/>
                </a:solidFill>
                <a:latin typeface="Bradley Hand ITC" panose="03070402050302030203" pitchFamily="66" charset="0"/>
              </a:rPr>
              <a:t> Understanding the progression of tools …</a:t>
            </a:r>
            <a:endParaRPr lang="en-US" sz="1200">
              <a:solidFill>
                <a:schemeClr val="bg1"/>
              </a:solidFill>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9</a:t>
            </a:fld>
            <a:endParaRPr lang="en-US" sz="1050"/>
          </a:p>
        </p:txBody>
      </p:sp>
      <p:graphicFrame>
        <p:nvGraphicFramePr>
          <p:cNvPr id="4" name="Table 3">
            <a:extLst>
              <a:ext uri="{FF2B5EF4-FFF2-40B4-BE49-F238E27FC236}">
                <a16:creationId xmlns:a16="http://schemas.microsoft.com/office/drawing/2014/main" id="{CCDC9B97-D9AB-C840-AACA-7EB7CA2B132E}"/>
              </a:ext>
            </a:extLst>
          </p:cNvPr>
          <p:cNvGraphicFramePr>
            <a:graphicFrameLocks noGrp="1"/>
          </p:cNvGraphicFramePr>
          <p:nvPr>
            <p:extLst>
              <p:ext uri="{D42A27DB-BD31-4B8C-83A1-F6EECF244321}">
                <p14:modId xmlns:p14="http://schemas.microsoft.com/office/powerpoint/2010/main" val="2961871979"/>
              </p:ext>
            </p:extLst>
          </p:nvPr>
        </p:nvGraphicFramePr>
        <p:xfrm>
          <a:off x="778764" y="1457056"/>
          <a:ext cx="10634472" cy="4389120"/>
        </p:xfrm>
        <a:graphic>
          <a:graphicData uri="http://schemas.openxmlformats.org/drawingml/2006/table">
            <a:tbl>
              <a:tblPr firstRow="1" bandRow="1">
                <a:tableStyleId>{5C22544A-7EE6-4342-B048-85BDC9FD1C3A}</a:tableStyleId>
              </a:tblPr>
              <a:tblGrid>
                <a:gridCol w="1719072">
                  <a:extLst>
                    <a:ext uri="{9D8B030D-6E8A-4147-A177-3AD203B41FA5}">
                      <a16:colId xmlns:a16="http://schemas.microsoft.com/office/drawing/2014/main" val="2352968305"/>
                    </a:ext>
                  </a:extLst>
                </a:gridCol>
                <a:gridCol w="2971800">
                  <a:extLst>
                    <a:ext uri="{9D8B030D-6E8A-4147-A177-3AD203B41FA5}">
                      <a16:colId xmlns:a16="http://schemas.microsoft.com/office/drawing/2014/main" val="3896772975"/>
                    </a:ext>
                  </a:extLst>
                </a:gridCol>
                <a:gridCol w="2971800">
                  <a:extLst>
                    <a:ext uri="{9D8B030D-6E8A-4147-A177-3AD203B41FA5}">
                      <a16:colId xmlns:a16="http://schemas.microsoft.com/office/drawing/2014/main" val="2750064855"/>
                    </a:ext>
                  </a:extLst>
                </a:gridCol>
                <a:gridCol w="2971800">
                  <a:extLst>
                    <a:ext uri="{9D8B030D-6E8A-4147-A177-3AD203B41FA5}">
                      <a16:colId xmlns:a16="http://schemas.microsoft.com/office/drawing/2014/main" val="3662689646"/>
                    </a:ext>
                  </a:extLst>
                </a:gridCol>
              </a:tblGrid>
              <a:tr h="0">
                <a:tc>
                  <a:txBody>
                    <a:bodyPr/>
                    <a:lstStyle/>
                    <a:p>
                      <a:endParaRPr lang="en-US" sz="2000">
                        <a:latin typeface="Arial" panose="020B0604020202020204" pitchFamily="34" charset="0"/>
                        <a:cs typeface="Arial" panose="020B0604020202020204" pitchFamily="34" charset="0"/>
                      </a:endParaRPr>
                    </a:p>
                  </a:txBody>
                  <a:tcPr anchor="ctr">
                    <a:noFill/>
                  </a:tcPr>
                </a:tc>
                <a:tc>
                  <a:txBody>
                    <a:bodyPr/>
                    <a:lstStyle/>
                    <a:p>
                      <a:r>
                        <a:rPr lang="en-US" sz="2000">
                          <a:latin typeface="Arial" panose="020B0604020202020204" pitchFamily="34" charset="0"/>
                          <a:cs typeface="Arial" panose="020B0604020202020204" pitchFamily="34" charset="0"/>
                        </a:rPr>
                        <a:t>Structured Data</a:t>
                      </a:r>
                    </a:p>
                  </a:txBody>
                  <a:tcPr anchor="ctr"/>
                </a:tc>
                <a:tc>
                  <a:txBody>
                    <a:bodyPr/>
                    <a:lstStyle/>
                    <a:p>
                      <a:r>
                        <a:rPr lang="en-US" sz="2000">
                          <a:latin typeface="Arial" panose="020B0604020202020204" pitchFamily="34" charset="0"/>
                          <a:cs typeface="Arial" panose="020B0604020202020204" pitchFamily="34" charset="0"/>
                        </a:rPr>
                        <a:t>Unstructured Data</a:t>
                      </a:r>
                    </a:p>
                  </a:txBody>
                  <a:tcPr anchor="ctr"/>
                </a:tc>
                <a:tc>
                  <a:txBody>
                    <a:bodyPr/>
                    <a:lstStyle/>
                    <a:p>
                      <a:endParaRPr lang="en-US" sz="20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00433877"/>
                  </a:ext>
                </a:extLst>
              </a:tr>
              <a:tr h="0">
                <a:tc>
                  <a:txBody>
                    <a:bodyPr/>
                    <a:lstStyle/>
                    <a:p>
                      <a:r>
                        <a:rPr lang="en-US" sz="2000">
                          <a:latin typeface="Arial" panose="020B0604020202020204" pitchFamily="34" charset="0"/>
                          <a:cs typeface="Arial" panose="020B0604020202020204" pitchFamily="34" charset="0"/>
                        </a:rPr>
                        <a:t>Data Interaction</a:t>
                      </a:r>
                    </a:p>
                  </a:txBody>
                  <a:tcPr anchor="ctr"/>
                </a:tc>
                <a:tc>
                  <a:txBody>
                    <a:bodyPr/>
                    <a:lstStyle/>
                    <a:p>
                      <a:r>
                        <a:rPr lang="en-US" sz="2000">
                          <a:latin typeface="Arial" panose="020B0604020202020204" pitchFamily="34" charset="0"/>
                          <a:cs typeface="Arial" panose="020B0604020202020204" pitchFamily="34" charset="0"/>
                        </a:rPr>
                        <a:t>Structured Query Language (SQL)</a:t>
                      </a:r>
                    </a:p>
                  </a:txBody>
                  <a:tcPr anchor="ctr"/>
                </a:tc>
                <a:tc>
                  <a:txBody>
                    <a:bodyPr/>
                    <a:lstStyle/>
                    <a:p>
                      <a:r>
                        <a:rPr lang="en-US" sz="2000">
                          <a:latin typeface="Arial" panose="020B0604020202020204" pitchFamily="34" charset="0"/>
                          <a:cs typeface="Arial" panose="020B0604020202020204" pitchFamily="34" charset="0"/>
                        </a:rPr>
                        <a:t>Pig, Hive, Python, Java, …</a:t>
                      </a:r>
                    </a:p>
                  </a:txBody>
                  <a:tcPr anchor="ctr"/>
                </a:tc>
                <a:tc rowSpan="4">
                  <a:txBody>
                    <a:bodyPr/>
                    <a:lstStyle/>
                    <a:p>
                      <a:pPr marL="342900" indent="-342900">
                        <a:spcBef>
                          <a:spcPts val="600"/>
                        </a:spcBef>
                        <a:spcAft>
                          <a:spcPts val="1200"/>
                        </a:spcAft>
                        <a:buClr>
                          <a:srgbClr val="C00000"/>
                        </a:buClr>
                        <a:buSzPct val="110000"/>
                        <a:buFont typeface="Arial" panose="020B0604020202020204" pitchFamily="34" charset="0"/>
                        <a:buChar char="•"/>
                      </a:pPr>
                      <a:r>
                        <a:rPr lang="en-US" sz="2000">
                          <a:latin typeface="Arial" panose="020B0604020202020204" pitchFamily="34" charset="0"/>
                          <a:cs typeface="Arial" panose="020B0604020202020204" pitchFamily="34" charset="0"/>
                        </a:rPr>
                        <a:t>In the real-world, data is structured and unstructured.</a:t>
                      </a:r>
                    </a:p>
                    <a:p>
                      <a:pPr marL="342900" indent="-342900">
                        <a:spcBef>
                          <a:spcPts val="600"/>
                        </a:spcBef>
                        <a:spcAft>
                          <a:spcPts val="1200"/>
                        </a:spcAft>
                        <a:buClr>
                          <a:srgbClr val="C00000"/>
                        </a:buClr>
                        <a:buSzPct val="110000"/>
                        <a:buFont typeface="Arial" panose="020B0604020202020204" pitchFamily="34" charset="0"/>
                        <a:buChar char="•"/>
                      </a:pPr>
                      <a:r>
                        <a:rPr lang="en-US" sz="2000">
                          <a:latin typeface="Arial" panose="020B0604020202020204" pitchFamily="34" charset="0"/>
                          <a:cs typeface="Arial" panose="020B0604020202020204" pitchFamily="34" charset="0"/>
                        </a:rPr>
                        <a:t>Should we use disparate tools or should tools be integrated?</a:t>
                      </a:r>
                    </a:p>
                    <a:p>
                      <a:pPr marL="342900" indent="-342900">
                        <a:spcBef>
                          <a:spcPts val="600"/>
                        </a:spcBef>
                        <a:spcAft>
                          <a:spcPts val="1200"/>
                        </a:spcAft>
                        <a:buClr>
                          <a:srgbClr val="C00000"/>
                        </a:buClr>
                        <a:buSzPct val="110000"/>
                        <a:buFont typeface="Arial" panose="020B0604020202020204" pitchFamily="34" charset="0"/>
                        <a:buChar char="•"/>
                      </a:pPr>
                      <a:r>
                        <a:rPr lang="en-US" sz="2000">
                          <a:latin typeface="Arial" panose="020B0604020202020204" pitchFamily="34" charset="0"/>
                          <a:cs typeface="Arial" panose="020B0604020202020204" pitchFamily="34" charset="0"/>
                        </a:rPr>
                        <a:t>Should the compute/ storage structure be integrated?</a:t>
                      </a:r>
                    </a:p>
                  </a:txBody>
                  <a:tcPr anchor="ctr"/>
                </a:tc>
                <a:extLst>
                  <a:ext uri="{0D108BD9-81ED-4DB2-BD59-A6C34878D82A}">
                    <a16:rowId xmlns:a16="http://schemas.microsoft.com/office/drawing/2014/main" val="1214061155"/>
                  </a:ext>
                </a:extLst>
              </a:tr>
              <a:tr h="1097280">
                <a:tc>
                  <a:txBody>
                    <a:bodyPr/>
                    <a:lstStyle/>
                    <a:p>
                      <a:r>
                        <a:rPr lang="en-US" sz="2000">
                          <a:latin typeface="Arial" panose="020B0604020202020204" pitchFamily="34" charset="0"/>
                          <a:cs typeface="Arial" panose="020B0604020202020204" pitchFamily="34" charset="0"/>
                        </a:rPr>
                        <a:t>Data Management</a:t>
                      </a:r>
                    </a:p>
                  </a:txBody>
                  <a:tcPr anchor="ctr"/>
                </a:tc>
                <a:tc>
                  <a:txBody>
                    <a:bodyPr/>
                    <a:lstStyle/>
                    <a:p>
                      <a:r>
                        <a:rPr lang="en-US" sz="2000">
                          <a:latin typeface="Arial" panose="020B0604020202020204" pitchFamily="34" charset="0"/>
                          <a:cs typeface="Arial" panose="020B0604020202020204" pitchFamily="34" charset="0"/>
                        </a:rPr>
                        <a:t>Relational Database Management System (RDBMS)</a:t>
                      </a:r>
                    </a:p>
                  </a:txBody>
                  <a:tcPr anchor="ctr"/>
                </a:tc>
                <a:tc>
                  <a:txBody>
                    <a:bodyPr/>
                    <a:lstStyle/>
                    <a:p>
                      <a:r>
                        <a:rPr lang="en-US" sz="2000">
                          <a:latin typeface="Arial" panose="020B0604020202020204" pitchFamily="34" charset="0"/>
                          <a:cs typeface="Arial" panose="020B0604020202020204" pitchFamily="34" charset="0"/>
                        </a:rPr>
                        <a:t>MapReduce Framework of Stack</a:t>
                      </a:r>
                    </a:p>
                  </a:txBody>
                  <a:tcPr anchor="ctr"/>
                </a:tc>
                <a:tc vMerge="1">
                  <a:txBody>
                    <a:bodyPr/>
                    <a:lstStyle/>
                    <a:p>
                      <a:endParaRPr lang="en-US" sz="20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24844093"/>
                  </a:ext>
                </a:extLst>
              </a:tr>
              <a:tr h="1097280">
                <a:tc>
                  <a:txBody>
                    <a:bodyPr/>
                    <a:lstStyle/>
                    <a:p>
                      <a:r>
                        <a:rPr lang="en-US" sz="2000">
                          <a:latin typeface="Arial" panose="020B0604020202020204" pitchFamily="34" charset="0"/>
                          <a:cs typeface="Arial" panose="020B0604020202020204" pitchFamily="34" charset="0"/>
                        </a:rPr>
                        <a:t>Data Model</a:t>
                      </a:r>
                    </a:p>
                  </a:txBody>
                  <a:tcPr anchor="ctr"/>
                </a:tc>
                <a:tc>
                  <a:txBody>
                    <a:bodyPr/>
                    <a:lstStyle/>
                    <a:p>
                      <a:r>
                        <a:rPr lang="en-US" sz="2000">
                          <a:latin typeface="Arial" panose="020B0604020202020204" pitchFamily="34" charset="0"/>
                          <a:cs typeface="Arial" panose="020B0604020202020204" pitchFamily="34" charset="0"/>
                        </a:rPr>
                        <a:t>Entity-Relationship</a:t>
                      </a:r>
                    </a:p>
                    <a:p>
                      <a:r>
                        <a:rPr lang="en-US" sz="2000">
                          <a:latin typeface="Arial" panose="020B0604020202020204" pitchFamily="34" charset="0"/>
                          <a:cs typeface="Arial" panose="020B0604020202020204" pitchFamily="34" charset="0"/>
                        </a:rPr>
                        <a:t>Tables, columns, rows</a:t>
                      </a:r>
                    </a:p>
                  </a:txBody>
                  <a:tcPr anchor="ctr"/>
                </a:tc>
                <a:tc>
                  <a:txBody>
                    <a:bodyPr/>
                    <a:lstStyle/>
                    <a:p>
                      <a:r>
                        <a:rPr lang="en-US" sz="2000">
                          <a:latin typeface="Arial" panose="020B0604020202020204" pitchFamily="34" charset="0"/>
                          <a:cs typeface="Arial" panose="020B0604020202020204" pitchFamily="34" charset="0"/>
                        </a:rPr>
                        <a:t>Key-value pairs, documents, graphs, …</a:t>
                      </a:r>
                    </a:p>
                  </a:txBody>
                  <a:tcPr anchor="ctr"/>
                </a:tc>
                <a:tc vMerge="1">
                  <a:txBody>
                    <a:bodyPr/>
                    <a:lstStyle/>
                    <a:p>
                      <a:endParaRPr lang="en-US" sz="20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13733871"/>
                  </a:ext>
                </a:extLst>
              </a:tr>
              <a:tr h="1097280">
                <a:tc>
                  <a:txBody>
                    <a:bodyPr/>
                    <a:lstStyle/>
                    <a:p>
                      <a:r>
                        <a:rPr lang="en-US" sz="2000">
                          <a:latin typeface="Arial" panose="020B0604020202020204" pitchFamily="34" charset="0"/>
                          <a:cs typeface="Arial" panose="020B0604020202020204" pitchFamily="34" charset="0"/>
                        </a:rPr>
                        <a:t>Compute/ Storage Infrastructure</a:t>
                      </a:r>
                    </a:p>
                  </a:txBody>
                  <a:tcPr anchor="ctr"/>
                </a:tc>
                <a:tc>
                  <a:txBody>
                    <a:bodyPr/>
                    <a:lstStyle/>
                    <a:p>
                      <a:r>
                        <a:rPr lang="en-US" sz="2000">
                          <a:latin typeface="Arial" panose="020B0604020202020204" pitchFamily="34" charset="0"/>
                          <a:cs typeface="Arial" panose="020B0604020202020204" pitchFamily="34" charset="0"/>
                        </a:rPr>
                        <a:t>Centralized, Proprietary physical storage, Vertical scaling</a:t>
                      </a:r>
                    </a:p>
                  </a:txBody>
                  <a:tcPr anchor="ctr"/>
                </a:tc>
                <a:tc>
                  <a:txBody>
                    <a:bodyPr/>
                    <a:lstStyle/>
                    <a:p>
                      <a:r>
                        <a:rPr lang="en-US" sz="2000">
                          <a:latin typeface="Arial" panose="020B0604020202020204" pitchFamily="34" charset="0"/>
                          <a:cs typeface="Arial" panose="020B0604020202020204" pitchFamily="34" charset="0"/>
                        </a:rPr>
                        <a:t>Distributed, File based non-proprietary storage, horizontal scaling</a:t>
                      </a:r>
                    </a:p>
                  </a:txBody>
                  <a:tcPr anchor="ctr"/>
                </a:tc>
                <a:tc vMerge="1">
                  <a:txBody>
                    <a:bodyPr/>
                    <a:lstStyle/>
                    <a:p>
                      <a:endParaRPr lang="en-US" sz="20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55336305"/>
                  </a:ext>
                </a:extLst>
              </a:tr>
            </a:tbl>
          </a:graphicData>
        </a:graphic>
      </p:graphicFrame>
    </p:spTree>
    <p:extLst>
      <p:ext uri="{BB962C8B-B14F-4D97-AF65-F5344CB8AC3E}">
        <p14:creationId xmlns:p14="http://schemas.microsoft.com/office/powerpoint/2010/main" val="3490430294"/>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3690</Words>
  <Application>Microsoft Office PowerPoint</Application>
  <PresentationFormat>Widescreen</PresentationFormat>
  <Paragraphs>549</Paragraphs>
  <Slides>48</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Bradley Hand ITC</vt:lpstr>
      <vt:lpstr>Calibri</vt:lpstr>
      <vt:lpstr>System Font Regular</vt:lpstr>
      <vt:lpstr>16-9 White Backgroud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Lazy Evaluation</vt:lpstr>
      <vt:lpstr>Another feature: Persistence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Anand</dc:creator>
  <cp:lastModifiedBy>Prashant Joshi</cp:lastModifiedBy>
  <cp:revision>2</cp:revision>
  <dcterms:created xsi:type="dcterms:W3CDTF">2020-09-09T14:06:19Z</dcterms:created>
  <dcterms:modified xsi:type="dcterms:W3CDTF">2023-10-25T21:36:22Z</dcterms:modified>
</cp:coreProperties>
</file>