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714" r:id="rId2"/>
    <p:sldId id="1413" r:id="rId3"/>
    <p:sldId id="1414" r:id="rId4"/>
    <p:sldId id="1408" r:id="rId5"/>
    <p:sldId id="1388" r:id="rId6"/>
    <p:sldId id="1409" r:id="rId7"/>
    <p:sldId id="1362" r:id="rId8"/>
    <p:sldId id="770" r:id="rId9"/>
    <p:sldId id="779" r:id="rId10"/>
    <p:sldId id="788" r:id="rId11"/>
    <p:sldId id="1111" r:id="rId12"/>
    <p:sldId id="1038" r:id="rId13"/>
    <p:sldId id="781" r:id="rId14"/>
    <p:sldId id="782" r:id="rId15"/>
    <p:sldId id="783" r:id="rId16"/>
    <p:sldId id="784" r:id="rId17"/>
    <p:sldId id="785" r:id="rId18"/>
    <p:sldId id="1410" r:id="rId19"/>
    <p:sldId id="786" r:id="rId20"/>
    <p:sldId id="790" r:id="rId21"/>
    <p:sldId id="1042" r:id="rId22"/>
    <p:sldId id="1401" r:id="rId23"/>
    <p:sldId id="794" r:id="rId24"/>
    <p:sldId id="749" r:id="rId25"/>
    <p:sldId id="793" r:id="rId26"/>
    <p:sldId id="795" r:id="rId27"/>
    <p:sldId id="796" r:id="rId28"/>
    <p:sldId id="1010" r:id="rId29"/>
    <p:sldId id="798" r:id="rId30"/>
    <p:sldId id="799" r:id="rId31"/>
    <p:sldId id="1402" r:id="rId32"/>
    <p:sldId id="1403" r:id="rId33"/>
    <p:sldId id="1404" r:id="rId34"/>
    <p:sldId id="1405" r:id="rId35"/>
    <p:sldId id="1406" r:id="rId36"/>
    <p:sldId id="1407" r:id="rId37"/>
    <p:sldId id="1043" r:id="rId38"/>
    <p:sldId id="800" r:id="rId39"/>
    <p:sldId id="801" r:id="rId40"/>
    <p:sldId id="802" r:id="rId41"/>
    <p:sldId id="803" r:id="rId42"/>
    <p:sldId id="804" r:id="rId43"/>
    <p:sldId id="1017" r:id="rId44"/>
    <p:sldId id="1390" r:id="rId45"/>
    <p:sldId id="1041" r:id="rId46"/>
    <p:sldId id="1412" r:id="rId47"/>
    <p:sldId id="1033" r:id="rId48"/>
    <p:sldId id="1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A7E"/>
    <a:srgbClr val="CC9900"/>
    <a:srgbClr val="008000"/>
    <a:srgbClr val="800080"/>
    <a:srgbClr val="FFFF66"/>
    <a:srgbClr val="00CCFF"/>
    <a:srgbClr val="CC0099"/>
    <a:srgbClr val="FF9900"/>
    <a:srgbClr val="99CCFF"/>
    <a:srgbClr val="FDF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showGuides="1">
      <p:cViewPr varScale="1">
        <p:scale>
          <a:sx n="54" d="100"/>
          <a:sy n="54" d="100"/>
        </p:scale>
        <p:origin x="821" y="58"/>
      </p:cViewPr>
      <p:guideLst>
        <p:guide orient="horz" pos="218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EB9B2-8F0E-4500-8EEA-B55064C1787B}"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90606-7E97-4AEC-83C9-1B9BC193E346}" type="slidenum">
              <a:rPr lang="en-US" smtClean="0"/>
              <a:t>‹#›</a:t>
            </a:fld>
            <a:endParaRPr lang="en-US"/>
          </a:p>
        </p:txBody>
      </p:sp>
    </p:spTree>
    <p:extLst>
      <p:ext uri="{BB962C8B-B14F-4D97-AF65-F5344CB8AC3E}">
        <p14:creationId xmlns:p14="http://schemas.microsoft.com/office/powerpoint/2010/main" val="2383165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E074355-CE0D-4C68-A6CB-C364ED71B33B}" type="slidenum">
              <a:rPr lang="en-US" smtClean="0"/>
              <a:pPr>
                <a:defRPr/>
              </a:pPr>
              <a:t>1</a:t>
            </a:fld>
            <a:endParaRPr lang="en-US"/>
          </a:p>
        </p:txBody>
      </p:sp>
    </p:spTree>
    <p:extLst>
      <p:ext uri="{BB962C8B-B14F-4D97-AF65-F5344CB8AC3E}">
        <p14:creationId xmlns:p14="http://schemas.microsoft.com/office/powerpoint/2010/main" val="204551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3</a:t>
            </a:fld>
            <a:endParaRPr lang="en-US" dirty="0"/>
          </a:p>
        </p:txBody>
      </p:sp>
    </p:spTree>
    <p:extLst>
      <p:ext uri="{BB962C8B-B14F-4D97-AF65-F5344CB8AC3E}">
        <p14:creationId xmlns:p14="http://schemas.microsoft.com/office/powerpoint/2010/main" val="27853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5</a:t>
            </a:fld>
            <a:endParaRPr lang="en-US"/>
          </a:p>
        </p:txBody>
      </p:sp>
    </p:spTree>
    <p:extLst>
      <p:ext uri="{BB962C8B-B14F-4D97-AF65-F5344CB8AC3E}">
        <p14:creationId xmlns:p14="http://schemas.microsoft.com/office/powerpoint/2010/main" val="358587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12</a:t>
            </a:fld>
            <a:endParaRPr lang="en-US"/>
          </a:p>
        </p:txBody>
      </p:sp>
    </p:spTree>
    <p:extLst>
      <p:ext uri="{BB962C8B-B14F-4D97-AF65-F5344CB8AC3E}">
        <p14:creationId xmlns:p14="http://schemas.microsoft.com/office/powerpoint/2010/main" val="320056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22</a:t>
            </a:fld>
            <a:endParaRPr lang="en-US"/>
          </a:p>
        </p:txBody>
      </p:sp>
    </p:spTree>
    <p:extLst>
      <p:ext uri="{BB962C8B-B14F-4D97-AF65-F5344CB8AC3E}">
        <p14:creationId xmlns:p14="http://schemas.microsoft.com/office/powerpoint/2010/main" val="2345913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0606-7E97-4AEC-83C9-1B9BC193E346}" type="slidenum">
              <a:rPr lang="en-US" smtClean="0"/>
              <a:t>44</a:t>
            </a:fld>
            <a:endParaRPr lang="en-US"/>
          </a:p>
        </p:txBody>
      </p:sp>
    </p:spTree>
    <p:extLst>
      <p:ext uri="{BB962C8B-B14F-4D97-AF65-F5344CB8AC3E}">
        <p14:creationId xmlns:p14="http://schemas.microsoft.com/office/powerpoint/2010/main" val="776606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6250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36637"/>
            <a:ext cx="10972800" cy="1143000"/>
          </a:xfrm>
        </p:spPr>
        <p:txBody>
          <a:bodyPr/>
          <a:lstStyle/>
          <a:p>
            <a:r>
              <a:rPr lang="en-US" dirty="0"/>
              <a:t>Click to edit Master title style</a:t>
            </a:r>
          </a:p>
        </p:txBody>
      </p:sp>
      <p:sp>
        <p:nvSpPr>
          <p:cNvPr id="3" name="Content Placeholder 2"/>
          <p:cNvSpPr>
            <a:spLocks noGrp="1"/>
          </p:cNvSpPr>
          <p:nvPr>
            <p:ph idx="1"/>
          </p:nvPr>
        </p:nvSpPr>
        <p:spPr>
          <a:xfrm>
            <a:off x="609600" y="2362200"/>
            <a:ext cx="10972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44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atin typeface="Aria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16850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p:cNvSpPr>
            <a:spLocks noGrp="1"/>
          </p:cNvSpPr>
          <p:nvPr>
            <p:ph sz="half" idx="1"/>
          </p:nvPr>
        </p:nvSpPr>
        <p:spPr>
          <a:xfrm>
            <a:off x="609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332037"/>
            <a:ext cx="5384800" cy="4144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962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560918" y="855347"/>
            <a:ext cx="4011084" cy="1162051"/>
          </a:xfrm>
        </p:spPr>
        <p:txBody>
          <a:bodyPr anchor="b"/>
          <a:lstStyle>
            <a:lvl1pPr algn="l">
              <a:defRPr sz="2667" b="1"/>
            </a:lvl1pPr>
          </a:lstStyle>
          <a:p>
            <a:r>
              <a:rPr lang="en-US" dirty="0"/>
              <a:t>Click to edit Master title style</a:t>
            </a:r>
          </a:p>
        </p:txBody>
      </p:sp>
      <p:sp>
        <p:nvSpPr>
          <p:cNvPr id="6" name="Content Placeholder 2"/>
          <p:cNvSpPr>
            <a:spLocks noGrp="1"/>
          </p:cNvSpPr>
          <p:nvPr>
            <p:ph idx="1"/>
          </p:nvPr>
        </p:nvSpPr>
        <p:spPr>
          <a:xfrm>
            <a:off x="4766733" y="1227845"/>
            <a:ext cx="6815667" cy="5401555"/>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560918" y="2135506"/>
            <a:ext cx="4011084" cy="418909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354718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2389717" y="5105400"/>
            <a:ext cx="7315200" cy="567691"/>
          </a:xfrm>
        </p:spPr>
        <p:txBody>
          <a:bodyPr anchor="b"/>
          <a:lstStyle>
            <a:lvl1pPr algn="l">
              <a:defRPr sz="2667" b="1"/>
            </a:lvl1pPr>
          </a:lstStyle>
          <a:p>
            <a:r>
              <a:rPr lang="en-US" dirty="0"/>
              <a:t>Click to edit Master title style</a:t>
            </a:r>
          </a:p>
        </p:txBody>
      </p:sp>
      <p:sp>
        <p:nvSpPr>
          <p:cNvPr id="6" name="Picture Placeholder 2"/>
          <p:cNvSpPr>
            <a:spLocks noGrp="1"/>
          </p:cNvSpPr>
          <p:nvPr>
            <p:ph type="pic" idx="1"/>
          </p:nvPr>
        </p:nvSpPr>
        <p:spPr>
          <a:xfrm>
            <a:off x="2389717" y="914400"/>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7" name="Text Placeholder 3"/>
          <p:cNvSpPr>
            <a:spLocks noGrp="1"/>
          </p:cNvSpPr>
          <p:nvPr>
            <p:ph type="body" sz="half" idx="2"/>
          </p:nvPr>
        </p:nvSpPr>
        <p:spPr>
          <a:xfrm>
            <a:off x="2389717" y="5673090"/>
            <a:ext cx="7315200" cy="80391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Tree>
    <p:extLst>
      <p:ext uri="{BB962C8B-B14F-4D97-AF65-F5344CB8AC3E}">
        <p14:creationId xmlns:p14="http://schemas.microsoft.com/office/powerpoint/2010/main" val="231317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653144"/>
            <a:ext cx="10972800" cy="1143000"/>
          </a:xfrm>
        </p:spPr>
        <p:txBody>
          <a:bodyPr/>
          <a:lstStyle/>
          <a:p>
            <a:r>
              <a:rPr lang="en-US" dirty="0"/>
              <a:t>Click to edit Master title style</a:t>
            </a:r>
          </a:p>
        </p:txBody>
      </p:sp>
      <p:sp>
        <p:nvSpPr>
          <p:cNvPr id="3" name="Chart Placeholder 2"/>
          <p:cNvSpPr>
            <a:spLocks noGrp="1"/>
          </p:cNvSpPr>
          <p:nvPr>
            <p:ph type="chart" idx="1"/>
          </p:nvPr>
        </p:nvSpPr>
        <p:spPr>
          <a:xfrm>
            <a:off x="609600" y="1796144"/>
            <a:ext cx="10972800" cy="4525963"/>
          </a:xfrm>
        </p:spPr>
        <p:txBody>
          <a:bodyPr/>
          <a:lstStyle/>
          <a:p>
            <a:pPr lvl="0"/>
            <a:endParaRPr lang="en-US" noProof="0"/>
          </a:p>
        </p:txBody>
      </p:sp>
      <p:sp>
        <p:nvSpPr>
          <p:cNvPr id="4" name="Rectangle 4">
            <a:extLst>
              <a:ext uri="{FF2B5EF4-FFF2-40B4-BE49-F238E27FC236}">
                <a16:creationId xmlns:a16="http://schemas.microsoft.com/office/drawing/2014/main" id="{F0C14192-74D6-55BE-8EED-B0CFEAA21E55}"/>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F0DA8D06-8AF3-C810-94B8-8411CFBADB3E}"/>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D91012A8-D74D-535D-38AB-FA2A99A0FBBE}"/>
              </a:ext>
            </a:extLst>
          </p:cNvPr>
          <p:cNvSpPr>
            <a:spLocks noGrp="1" noChangeArrowheads="1"/>
          </p:cNvSpPr>
          <p:nvPr>
            <p:ph type="sldNum" sz="quarter" idx="12"/>
          </p:nvPr>
        </p:nvSpPr>
        <p:spPr>
          <a:ln/>
        </p:spPr>
        <p:txBody>
          <a:bodyPr/>
          <a:lstStyle>
            <a:lvl1pPr>
              <a:defRPr/>
            </a:lvl1pPr>
          </a:lstStyle>
          <a:p>
            <a:fld id="{F55FD4F8-3F1F-D44B-BAEE-B5E233286BC2}" type="slidenum">
              <a:rPr lang="ko-KR" altLang="en-US"/>
              <a:pPr/>
              <a:t>‹#›</a:t>
            </a:fld>
            <a:endParaRPr lang="en-US" altLang="ko-KR"/>
          </a:p>
        </p:txBody>
      </p:sp>
    </p:spTree>
    <p:extLst>
      <p:ext uri="{BB962C8B-B14F-4D97-AF65-F5344CB8AC3E}">
        <p14:creationId xmlns:p14="http://schemas.microsoft.com/office/powerpoint/2010/main" val="228503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74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61958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14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2239963"/>
            <a:ext cx="109728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7457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609585"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lumMod val="75000"/>
              <a:lumOff val="25000"/>
            </a:schemeClr>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lumMod val="75000"/>
              <a:lumOff val="25000"/>
            </a:schemeClr>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lumMod val="75000"/>
              <a:lumOff val="25000"/>
            </a:schemeClr>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wmf"/><Relationship Id="rId7"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faircom.com/resources/whitepaper/the-internet-of-things-iot-vs-the-industrial-internet-of-things-iio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iles.eric.ed.gov/fulltext/EJ1145017.pdf#:~:text=Historically%2C%20the%20most%20common%20persistent%20mechanism%20used%20by,approach%20based%20on%20the%20principle%20of%20entity%20cluster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838200" y="4140200"/>
            <a:ext cx="7493000" cy="0"/>
          </a:xfrm>
          <a:prstGeom prst="line">
            <a:avLst/>
          </a:prstGeom>
          <a:ln w="19050">
            <a:solidFill>
              <a:srgbClr val="BF5700"/>
            </a:solidFill>
          </a:ln>
        </p:spPr>
        <p:style>
          <a:lnRef idx="1">
            <a:schemeClr val="accent1"/>
          </a:lnRef>
          <a:fillRef idx="0">
            <a:schemeClr val="accent1"/>
          </a:fillRef>
          <a:effectRef idx="0">
            <a:schemeClr val="accent1"/>
          </a:effectRef>
          <a:fontRef idx="minor">
            <a:schemeClr val="tx1"/>
          </a:fontRef>
        </p:style>
      </p:cxnSp>
      <p:sp>
        <p:nvSpPr>
          <p:cNvPr id="11" name="Text Placeholder 9"/>
          <p:cNvSpPr txBox="1">
            <a:spLocks/>
          </p:cNvSpPr>
          <p:nvPr/>
        </p:nvSpPr>
        <p:spPr>
          <a:xfrm>
            <a:off x="731520" y="5486401"/>
            <a:ext cx="10515600" cy="609601"/>
          </a:xfrm>
          <a:prstGeom prst="rect">
            <a:avLst/>
          </a:prstGeom>
        </p:spPr>
        <p:txBody>
          <a:bodyPr vert="horz" lIns="121920" tIns="60960" rIns="121920" bIns="6096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50000"/>
              </a:lnSpc>
            </a:pPr>
            <a:r>
              <a:rPr lang="en-US" sz="1400" cap="all" dirty="0">
                <a:solidFill>
                  <a:srgbClr val="BF5700"/>
                </a:solidFill>
                <a:latin typeface="Arial Black" charset="0"/>
              </a:rPr>
              <a:t>Prashant D. Joshi</a:t>
            </a:r>
          </a:p>
          <a:p>
            <a:pPr>
              <a:lnSpc>
                <a:spcPct val="30000"/>
              </a:lnSpc>
            </a:pPr>
            <a:r>
              <a:rPr lang="en-US" sz="1400" dirty="0">
                <a:solidFill>
                  <a:srgbClr val="BF5700"/>
                </a:solidFill>
              </a:rPr>
              <a:t>UT McCombs School of Business (MSBA), The University of Texas at Austin</a:t>
            </a:r>
          </a:p>
        </p:txBody>
      </p:sp>
      <p:sp>
        <p:nvSpPr>
          <p:cNvPr id="12" name="Text Placeholder 9"/>
          <p:cNvSpPr txBox="1">
            <a:spLocks/>
          </p:cNvSpPr>
          <p:nvPr/>
        </p:nvSpPr>
        <p:spPr>
          <a:xfrm>
            <a:off x="731520" y="609600"/>
            <a:ext cx="10437925" cy="519061"/>
          </a:xfrm>
          <a:prstGeom prst="rect">
            <a:avLst/>
          </a:prstGeom>
        </p:spPr>
        <p:txBody>
          <a:bodyPr vert="horz" lIns="121920" tIns="60960" rIns="121920" bIns="6096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cap="all" dirty="0">
                <a:solidFill>
                  <a:srgbClr val="BF5700"/>
                </a:solidFill>
                <a:latin typeface="Arial Black" charset="0"/>
              </a:rPr>
              <a:t>FALL 2023</a:t>
            </a:r>
            <a:endParaRPr lang="en-US" dirty="0">
              <a:solidFill>
                <a:srgbClr val="BF5700"/>
              </a:solidFill>
            </a:endParaRPr>
          </a:p>
        </p:txBody>
      </p:sp>
      <p:sp>
        <p:nvSpPr>
          <p:cNvPr id="13" name="Title Placeholder 7"/>
          <p:cNvSpPr txBox="1">
            <a:spLocks/>
          </p:cNvSpPr>
          <p:nvPr/>
        </p:nvSpPr>
        <p:spPr>
          <a:xfrm>
            <a:off x="670560" y="1600200"/>
            <a:ext cx="10911840" cy="2336800"/>
          </a:xfrm>
          <a:prstGeom prst="rect">
            <a:avLst/>
          </a:prstGeom>
        </p:spPr>
        <p:txBody>
          <a:bodyPr vert="horz" wrap="square" lIns="121920" tIns="60960" rIns="121920" bIns="6096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r>
              <a:rPr lang="en-US" sz="6400" dirty="0">
                <a:solidFill>
                  <a:srgbClr val="BF5700"/>
                </a:solidFill>
              </a:rPr>
              <a:t>MIS 381N</a:t>
            </a:r>
          </a:p>
          <a:p>
            <a:r>
              <a:rPr lang="en-US" sz="2667" dirty="0">
                <a:solidFill>
                  <a:srgbClr val="BF5700"/>
                </a:solidFill>
              </a:rPr>
              <a:t>Information management</a:t>
            </a:r>
          </a:p>
        </p:txBody>
      </p:sp>
      <p:sp>
        <p:nvSpPr>
          <p:cNvPr id="15" name="Text Placeholder 9"/>
          <p:cNvSpPr txBox="1">
            <a:spLocks/>
          </p:cNvSpPr>
          <p:nvPr/>
        </p:nvSpPr>
        <p:spPr>
          <a:xfrm>
            <a:off x="731520" y="4445000"/>
            <a:ext cx="10515600" cy="60960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67" dirty="0">
                <a:solidFill>
                  <a:srgbClr val="BF5700"/>
                </a:solidFill>
              </a:rPr>
              <a:t>Lecture 3</a:t>
            </a:r>
          </a:p>
          <a:p>
            <a:r>
              <a:rPr lang="en-US" sz="1867" dirty="0">
                <a:solidFill>
                  <a:srgbClr val="BF5700"/>
                </a:solidFill>
              </a:rPr>
              <a:t>August 28</a:t>
            </a:r>
            <a:r>
              <a:rPr lang="en-US" sz="1867" baseline="30000" dirty="0">
                <a:solidFill>
                  <a:srgbClr val="BF5700"/>
                </a:solidFill>
              </a:rPr>
              <a:t>th</a:t>
            </a:r>
            <a:r>
              <a:rPr lang="en-US" sz="1867" dirty="0">
                <a:solidFill>
                  <a:srgbClr val="BF5700"/>
                </a:solidFill>
              </a:rPr>
              <a:t> 2023</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04933" y="426721"/>
            <a:ext cx="2503196" cy="1219199"/>
          </a:xfrm>
          <a:prstGeom prst="rect">
            <a:avLst/>
          </a:prstGeom>
        </p:spPr>
      </p:pic>
    </p:spTree>
    <p:extLst>
      <p:ext uri="{BB962C8B-B14F-4D97-AF65-F5344CB8AC3E}">
        <p14:creationId xmlns:p14="http://schemas.microsoft.com/office/powerpoint/2010/main" val="182510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7222"/>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07948"/>
            <a:ext cx="12219710" cy="830997"/>
          </a:xfrm>
          <a:prstGeom prst="rect">
            <a:avLst/>
          </a:prstGeom>
          <a:solidFill>
            <a:schemeClr val="accent6">
              <a:lumMod val="75000"/>
            </a:schemeClr>
          </a:solidFill>
        </p:spPr>
        <p:txBody>
          <a:bodyPr wrap="square" rtlCol="0">
            <a:spAutoFit/>
          </a:bodyPr>
          <a:lstStyle/>
          <a:p>
            <a:r>
              <a:rPr lang="en-US" sz="4800" b="1">
                <a:solidFill>
                  <a:schemeClr val="bg1"/>
                </a:solidFill>
                <a:latin typeface="Bradley Hand ITC" panose="03070402050302030203" pitchFamily="66" charset="0"/>
              </a:rPr>
              <a:t>Example: Web application</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10</a:t>
            </a:fld>
            <a:endParaRPr lang="en-US" sz="1050"/>
          </a:p>
        </p:txBody>
      </p:sp>
      <p:sp>
        <p:nvSpPr>
          <p:cNvPr id="11" name="Rectangle 10">
            <a:extLst>
              <a:ext uri="{FF2B5EF4-FFF2-40B4-BE49-F238E27FC236}">
                <a16:creationId xmlns:a16="http://schemas.microsoft.com/office/drawing/2014/main" id="{D88F2E22-CA61-9642-BCCC-2FFDFA47919F}"/>
              </a:ext>
            </a:extLst>
          </p:cNvPr>
          <p:cNvSpPr/>
          <p:nvPr/>
        </p:nvSpPr>
        <p:spPr>
          <a:xfrm>
            <a:off x="199697" y="4422769"/>
            <a:ext cx="7577667" cy="2246769"/>
          </a:xfrm>
          <a:prstGeom prst="rect">
            <a:avLst/>
          </a:prstGeom>
        </p:spPr>
        <p:txBody>
          <a:bodyPr wrap="square">
            <a:spAutoFit/>
          </a:bodyPr>
          <a:lstStyle/>
          <a:p>
            <a:pPr marL="0" marR="0">
              <a:spcBef>
                <a:spcPts val="0"/>
              </a:spcBef>
              <a:spcAft>
                <a:spcPts val="0"/>
              </a:spcAft>
            </a:pPr>
            <a:r>
              <a:rPr lang="en-US" sz="2000" b="1">
                <a:solidFill>
                  <a:srgbClr val="0000FF"/>
                </a:solidFill>
                <a:latin typeface="Arial" panose="020B0604020202020204" pitchFamily="34" charset="0"/>
                <a:ea typeface="Times New Roman" panose="02020603050405020304" pitchFamily="18" charset="0"/>
                <a:cs typeface="Arial" panose="020B0604020202020204" pitchFamily="34" charset="0"/>
              </a:rPr>
              <a:t>How web applications work</a:t>
            </a:r>
          </a:p>
          <a:p>
            <a:pPr marL="342900" marR="274320" lvl="0" indent="-342900">
              <a:spcBef>
                <a:spcPts val="0"/>
              </a:spcBef>
              <a:spcAft>
                <a:spcPts val="0"/>
              </a:spcAft>
              <a:buFont typeface="Symbol" panose="05050102010706020507" pitchFamily="18" charset="2"/>
              <a:buChar char=""/>
              <a:tabLst>
                <a:tab pos="347345" algn="l"/>
              </a:tabLst>
            </a:pPr>
            <a:r>
              <a:rPr lang="en-US" sz="2000" spc="-10">
                <a:latin typeface="Arial" panose="020B0604020202020204" pitchFamily="34" charset="0"/>
                <a:ea typeface="Times New Roman" panose="02020603050405020304" pitchFamily="18" charset="0"/>
                <a:cs typeface="Arial" panose="020B0604020202020204" pitchFamily="34" charset="0"/>
              </a:rPr>
              <a:t>Web browser on a client sends a request to a web server.</a:t>
            </a:r>
          </a:p>
          <a:p>
            <a:pPr marL="342900" marR="274320" lvl="0" indent="-342900">
              <a:spcBef>
                <a:spcPts val="0"/>
              </a:spcBef>
              <a:spcAft>
                <a:spcPts val="0"/>
              </a:spcAft>
              <a:buFont typeface="Symbol" panose="05050102010706020507" pitchFamily="18" charset="2"/>
              <a:buChar char=""/>
              <a:tabLst>
                <a:tab pos="347345" algn="l"/>
              </a:tabLst>
            </a:pPr>
            <a:r>
              <a:rPr lang="en-US" sz="2000" spc="-10">
                <a:latin typeface="Arial" panose="020B0604020202020204" pitchFamily="34" charset="0"/>
                <a:ea typeface="Times New Roman" panose="02020603050405020304" pitchFamily="18" charset="0"/>
                <a:cs typeface="Arial" panose="020B0604020202020204" pitchFamily="34" charset="0"/>
              </a:rPr>
              <a:t>Web server processes the request.</a:t>
            </a:r>
          </a:p>
          <a:p>
            <a:pPr marL="342900" marR="274320" lvl="0" indent="-342900">
              <a:spcBef>
                <a:spcPts val="0"/>
              </a:spcBef>
              <a:spcAft>
                <a:spcPts val="0"/>
              </a:spcAft>
              <a:buFont typeface="Symbol" panose="05050102010706020507" pitchFamily="18" charset="2"/>
              <a:buChar char=""/>
              <a:tabLst>
                <a:tab pos="347345" algn="l"/>
              </a:tabLst>
            </a:pPr>
            <a:r>
              <a:rPr lang="en-US" sz="2000" spc="-10">
                <a:latin typeface="Arial" panose="020B0604020202020204" pitchFamily="34" charset="0"/>
                <a:ea typeface="Times New Roman" panose="02020603050405020304" pitchFamily="18" charset="0"/>
                <a:cs typeface="Arial" panose="020B0604020202020204" pitchFamily="34" charset="0"/>
              </a:rPr>
              <a:t>Web server passes any data requests to the database server.</a:t>
            </a:r>
          </a:p>
          <a:p>
            <a:pPr marL="342900" marR="274320" lvl="0" indent="-342900">
              <a:spcBef>
                <a:spcPts val="0"/>
              </a:spcBef>
              <a:spcAft>
                <a:spcPts val="0"/>
              </a:spcAft>
              <a:buFont typeface="Symbol" panose="05050102010706020507" pitchFamily="18" charset="2"/>
              <a:buChar char=""/>
              <a:tabLst>
                <a:tab pos="347345" algn="l"/>
              </a:tabLst>
            </a:pPr>
            <a:r>
              <a:rPr lang="en-US" sz="2000" spc="-10">
                <a:latin typeface="Arial" panose="020B0604020202020204" pitchFamily="34" charset="0"/>
                <a:ea typeface="Times New Roman" panose="02020603050405020304" pitchFamily="18" charset="0"/>
                <a:cs typeface="Arial" panose="020B0604020202020204" pitchFamily="34" charset="0"/>
              </a:rPr>
              <a:t>Database server returns results to web server.</a:t>
            </a:r>
          </a:p>
          <a:p>
            <a:pPr marL="342900" marR="274320" lvl="0" indent="-342900">
              <a:spcBef>
                <a:spcPts val="0"/>
              </a:spcBef>
              <a:spcAft>
                <a:spcPts val="0"/>
              </a:spcAft>
              <a:buFont typeface="Symbol" panose="05050102010706020507" pitchFamily="18" charset="2"/>
              <a:buChar char=""/>
              <a:tabLst>
                <a:tab pos="347345" algn="l"/>
              </a:tabLst>
            </a:pPr>
            <a:r>
              <a:rPr lang="en-US" sz="2000" spc="-10">
                <a:latin typeface="Arial" panose="020B0604020202020204" pitchFamily="34" charset="0"/>
                <a:ea typeface="Times New Roman" panose="02020603050405020304" pitchFamily="18" charset="0"/>
                <a:cs typeface="Arial" panose="020B0604020202020204" pitchFamily="34" charset="0"/>
              </a:rPr>
              <a:t>Web server returns a response to the browser.</a:t>
            </a:r>
          </a:p>
        </p:txBody>
      </p:sp>
      <p:grpSp>
        <p:nvGrpSpPr>
          <p:cNvPr id="3" name="Group 2">
            <a:extLst>
              <a:ext uri="{FF2B5EF4-FFF2-40B4-BE49-F238E27FC236}">
                <a16:creationId xmlns:a16="http://schemas.microsoft.com/office/drawing/2014/main" id="{E3E99F2E-A419-AF46-A601-4D4FAE3B2A8A}"/>
              </a:ext>
            </a:extLst>
          </p:cNvPr>
          <p:cNvGrpSpPr/>
          <p:nvPr/>
        </p:nvGrpSpPr>
        <p:grpSpPr>
          <a:xfrm>
            <a:off x="2565334" y="1256351"/>
            <a:ext cx="7061333" cy="4024729"/>
            <a:chOff x="1981198" y="1256351"/>
            <a:chExt cx="7061333" cy="4024729"/>
          </a:xfrm>
        </p:grpSpPr>
        <p:graphicFrame>
          <p:nvGraphicFramePr>
            <p:cNvPr id="6" name="Object 1">
              <a:extLst>
                <a:ext uri="{FF2B5EF4-FFF2-40B4-BE49-F238E27FC236}">
                  <a16:creationId xmlns:a16="http://schemas.microsoft.com/office/drawing/2014/main" id="{D5F5CFEA-BBE1-134C-BBDE-FB2F0FC3CE07}"/>
                </a:ext>
              </a:extLst>
            </p:cNvPr>
            <p:cNvGraphicFramePr>
              <a:graphicFrameLocks noChangeAspect="1"/>
            </p:cNvGraphicFramePr>
            <p:nvPr/>
          </p:nvGraphicFramePr>
          <p:xfrm>
            <a:off x="2081150" y="1256351"/>
            <a:ext cx="6961381" cy="1738728"/>
          </p:xfrm>
          <a:graphic>
            <a:graphicData uri="http://schemas.openxmlformats.org/presentationml/2006/ole">
              <mc:AlternateContent xmlns:mc="http://schemas.openxmlformats.org/markup-compatibility/2006">
                <mc:Choice xmlns:v="urn:schemas-microsoft-com:vml" Requires="v">
                  <p:oleObj name="Visio" r:id="rId2" imgW="7459980" imgH="1866900" progId="Visio.Drawing.11">
                    <p:embed/>
                  </p:oleObj>
                </mc:Choice>
                <mc:Fallback>
                  <p:oleObj name="Visio" r:id="rId2" imgW="7459980" imgH="1866900" progId="Visio.Drawing.11">
                    <p:embed/>
                    <p:pic>
                      <p:nvPicPr>
                        <p:cNvPr id="6" name="Object 1">
                          <a:extLst>
                            <a:ext uri="{FF2B5EF4-FFF2-40B4-BE49-F238E27FC236}">
                              <a16:creationId xmlns:a16="http://schemas.microsoft.com/office/drawing/2014/main" id="{D5F5CFEA-BBE1-134C-BBDE-FB2F0FC3C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150" y="1256351"/>
                          <a:ext cx="6961381" cy="1738728"/>
                        </a:xfrm>
                        <a:prstGeom prst="rect">
                          <a:avLst/>
                        </a:prstGeom>
                        <a:noFill/>
                        <a:ln>
                          <a:noFill/>
                        </a:ln>
                      </p:spPr>
                    </p:pic>
                  </p:oleObj>
                </mc:Fallback>
              </mc:AlternateContent>
            </a:graphicData>
          </a:graphic>
        </p:graphicFrame>
        <p:pic>
          <p:nvPicPr>
            <p:cNvPr id="7" name="Picture 6">
              <a:extLst>
                <a:ext uri="{FF2B5EF4-FFF2-40B4-BE49-F238E27FC236}">
                  <a16:creationId xmlns:a16="http://schemas.microsoft.com/office/drawing/2014/main" id="{1A9D4EF6-2AAA-4445-909B-C5BDBB79FEFF}"/>
                </a:ext>
              </a:extLst>
            </p:cNvPr>
            <p:cNvPicPr>
              <a:picLocks noChangeAspect="1"/>
            </p:cNvPicPr>
            <p:nvPr/>
          </p:nvPicPr>
          <p:blipFill>
            <a:blip r:embed="rId4"/>
            <a:stretch>
              <a:fillRect/>
            </a:stretch>
          </p:blipFill>
          <p:spPr>
            <a:xfrm>
              <a:off x="5667747" y="3021796"/>
              <a:ext cx="1444823" cy="1217650"/>
            </a:xfrm>
            <a:prstGeom prst="rect">
              <a:avLst/>
            </a:prstGeom>
            <a:ln w="28575">
              <a:solidFill>
                <a:schemeClr val="tx1"/>
              </a:solidFill>
            </a:ln>
          </p:spPr>
        </p:pic>
        <p:pic>
          <p:nvPicPr>
            <p:cNvPr id="8" name="Picture 7">
              <a:extLst>
                <a:ext uri="{FF2B5EF4-FFF2-40B4-BE49-F238E27FC236}">
                  <a16:creationId xmlns:a16="http://schemas.microsoft.com/office/drawing/2014/main" id="{C768E658-871D-DF4E-80A2-627D01E5BECF}"/>
                </a:ext>
              </a:extLst>
            </p:cNvPr>
            <p:cNvPicPr>
              <a:picLocks noChangeAspect="1"/>
            </p:cNvPicPr>
            <p:nvPr/>
          </p:nvPicPr>
          <p:blipFill>
            <a:blip r:embed="rId5"/>
            <a:stretch>
              <a:fillRect/>
            </a:stretch>
          </p:blipFill>
          <p:spPr>
            <a:xfrm>
              <a:off x="7314871" y="3075781"/>
              <a:ext cx="1727660" cy="1034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2FB067F-EB83-3240-80E3-29729FFE44F4}"/>
                </a:ext>
              </a:extLst>
            </p:cNvPr>
            <p:cNvPicPr>
              <a:picLocks noChangeAspect="1"/>
            </p:cNvPicPr>
            <p:nvPr/>
          </p:nvPicPr>
          <p:blipFill>
            <a:blip r:embed="rId6"/>
            <a:stretch>
              <a:fillRect/>
            </a:stretch>
          </p:blipFill>
          <p:spPr>
            <a:xfrm>
              <a:off x="1981200" y="2842679"/>
              <a:ext cx="2007333" cy="1284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74C724B-657D-5445-B425-D712D5C09D84}"/>
                </a:ext>
              </a:extLst>
            </p:cNvPr>
            <p:cNvPicPr>
              <a:picLocks noChangeAspect="1"/>
            </p:cNvPicPr>
            <p:nvPr/>
          </p:nvPicPr>
          <p:blipFill rotWithShape="1">
            <a:blip r:embed="rId7"/>
            <a:srcRect t="13089" b="40385"/>
            <a:stretch/>
          </p:blipFill>
          <p:spPr>
            <a:xfrm>
              <a:off x="1981198" y="3042155"/>
              <a:ext cx="2007333" cy="540437"/>
            </a:xfrm>
            <a:prstGeom prst="rect">
              <a:avLst/>
            </a:prstGeom>
          </p:spPr>
        </p:pic>
        <p:pic>
          <p:nvPicPr>
            <p:cNvPr id="12" name="Picture 41" descr="Image result for database cylinder with tables">
              <a:extLst>
                <a:ext uri="{FF2B5EF4-FFF2-40B4-BE49-F238E27FC236}">
                  <a16:creationId xmlns:a16="http://schemas.microsoft.com/office/drawing/2014/main" id="{67D964F6-6F0E-8344-A799-FF12D6488B5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831" t="5442" r="6708" b="7493"/>
            <a:stretch/>
          </p:blipFill>
          <p:spPr bwMode="auto">
            <a:xfrm>
              <a:off x="7607201" y="4442879"/>
              <a:ext cx="1143000" cy="8382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4008672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5" y="64344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27710" y="521615"/>
            <a:ext cx="12219710" cy="1015663"/>
          </a:xfrm>
          <a:prstGeom prst="rect">
            <a:avLst/>
          </a:prstGeom>
          <a:solidFill>
            <a:schemeClr val="accent6">
              <a:lumMod val="75000"/>
            </a:schemeClr>
          </a:solidFill>
        </p:spPr>
        <p:txBody>
          <a:bodyPr wrap="square" rtlCol="0">
            <a:spAutoFit/>
          </a:bodyPr>
          <a:lstStyle/>
          <a:p>
            <a:r>
              <a:rPr lang="en-US" sz="6000" b="1">
                <a:solidFill>
                  <a:schemeClr val="bg1"/>
                </a:solidFill>
                <a:latin typeface="Bradley Hand ITC" panose="03070402050302030203" pitchFamily="66" charset="0"/>
              </a:rPr>
              <a:t> Compute architectures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11</a:t>
            </a:fld>
            <a:endParaRPr lang="en-US" sz="1050" dirty="0"/>
          </a:p>
        </p:txBody>
      </p:sp>
      <p:sp>
        <p:nvSpPr>
          <p:cNvPr id="48" name="TextBox 47">
            <a:extLst>
              <a:ext uri="{FF2B5EF4-FFF2-40B4-BE49-F238E27FC236}">
                <a16:creationId xmlns:a16="http://schemas.microsoft.com/office/drawing/2014/main" id="{9A923D4A-0452-5C45-BFEC-BF1074E9622A}"/>
              </a:ext>
            </a:extLst>
          </p:cNvPr>
          <p:cNvSpPr txBox="1"/>
          <p:nvPr/>
        </p:nvSpPr>
        <p:spPr>
          <a:xfrm>
            <a:off x="277782" y="5531062"/>
            <a:ext cx="5411412" cy="1107996"/>
          </a:xfrm>
          <a:prstGeom prst="rect">
            <a:avLst/>
          </a:prstGeom>
          <a:solidFill>
            <a:schemeClr val="accent6">
              <a:lumMod val="40000"/>
              <a:lumOff val="60000"/>
            </a:schemeClr>
          </a:solidFill>
          <a:ln>
            <a:solidFill>
              <a:srgbClr val="002A7E"/>
            </a:solidFill>
          </a:ln>
        </p:spPr>
        <p:txBody>
          <a:bodyPr wrap="square">
            <a:spAutoFit/>
          </a:bodyPr>
          <a:lstStyle>
            <a:defPPr>
              <a:defRPr lang="en-US"/>
            </a:defPPr>
            <a:lvl1pPr marL="457200" indent="-457200">
              <a:spcAft>
                <a:spcPts val="3600"/>
              </a:spcAft>
              <a:buClr>
                <a:srgbClr val="C00000"/>
              </a:buClr>
              <a:buSzPct val="110000"/>
              <a:buFont typeface="Arial" panose="020B0604020202020204" pitchFamily="34" charset="0"/>
              <a:buChar char="•"/>
              <a:defRPr sz="2600">
                <a:latin typeface="Arial" panose="020B0604020202020204" pitchFamily="34" charset="0"/>
                <a:cs typeface="Arial" panose="020B0604020202020204" pitchFamily="34" charset="0"/>
              </a:defRPr>
            </a:lvl1pPr>
          </a:lstStyle>
          <a:p>
            <a:r>
              <a:rPr lang="en-US" sz="1800" dirty="0"/>
              <a:t>From simple to complex to seemingly simple</a:t>
            </a:r>
          </a:p>
          <a:p>
            <a:r>
              <a:rPr lang="en-US" sz="1800" dirty="0"/>
              <a:t>Reliability, availability, flexibility</a:t>
            </a:r>
          </a:p>
        </p:txBody>
      </p:sp>
      <p:grpSp>
        <p:nvGrpSpPr>
          <p:cNvPr id="7" name="Group 6">
            <a:extLst>
              <a:ext uri="{FF2B5EF4-FFF2-40B4-BE49-F238E27FC236}">
                <a16:creationId xmlns:a16="http://schemas.microsoft.com/office/drawing/2014/main" id="{09BA7A27-73C3-8747-9D9B-8124B9460886}"/>
              </a:ext>
            </a:extLst>
          </p:cNvPr>
          <p:cNvGrpSpPr>
            <a:grpSpLocks noChangeAspect="1"/>
          </p:cNvGrpSpPr>
          <p:nvPr/>
        </p:nvGrpSpPr>
        <p:grpSpPr>
          <a:xfrm>
            <a:off x="815922" y="1513411"/>
            <a:ext cx="9746544" cy="2740248"/>
            <a:chOff x="966240" y="1376169"/>
            <a:chExt cx="10259520" cy="2884473"/>
          </a:xfrm>
        </p:grpSpPr>
        <p:grpSp>
          <p:nvGrpSpPr>
            <p:cNvPr id="17" name="Group 16">
              <a:extLst>
                <a:ext uri="{FF2B5EF4-FFF2-40B4-BE49-F238E27FC236}">
                  <a16:creationId xmlns:a16="http://schemas.microsoft.com/office/drawing/2014/main" id="{898B0CBE-5949-5347-98E3-653F7270CDB8}"/>
                </a:ext>
              </a:extLst>
            </p:cNvPr>
            <p:cNvGrpSpPr/>
            <p:nvPr/>
          </p:nvGrpSpPr>
          <p:grpSpPr>
            <a:xfrm>
              <a:off x="4716742" y="1808878"/>
              <a:ext cx="2712693" cy="2045492"/>
              <a:chOff x="3134450" y="1808878"/>
              <a:chExt cx="2712693" cy="2045492"/>
            </a:xfrm>
          </p:grpSpPr>
          <p:grpSp>
            <p:nvGrpSpPr>
              <p:cNvPr id="21" name="Group 20">
                <a:extLst>
                  <a:ext uri="{FF2B5EF4-FFF2-40B4-BE49-F238E27FC236}">
                    <a16:creationId xmlns:a16="http://schemas.microsoft.com/office/drawing/2014/main" id="{F0C1C9BF-992A-664B-9EA1-826753340621}"/>
                  </a:ext>
                </a:extLst>
              </p:cNvPr>
              <p:cNvGrpSpPr/>
              <p:nvPr/>
            </p:nvGrpSpPr>
            <p:grpSpPr>
              <a:xfrm>
                <a:off x="3567413" y="1930729"/>
                <a:ext cx="2186650" cy="1801790"/>
                <a:chOff x="1698625" y="1143000"/>
                <a:chExt cx="5791200" cy="3572549"/>
              </a:xfrm>
            </p:grpSpPr>
            <p:sp>
              <p:nvSpPr>
                <p:cNvPr id="23" name="Rounded Rectangle 22">
                  <a:extLst>
                    <a:ext uri="{FF2B5EF4-FFF2-40B4-BE49-F238E27FC236}">
                      <a16:creationId xmlns:a16="http://schemas.microsoft.com/office/drawing/2014/main" id="{722F20A7-998D-5D43-9D85-DC42864D45C9}"/>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Presentation Layer/Logic</a:t>
                  </a:r>
                </a:p>
              </p:txBody>
            </p:sp>
            <p:sp>
              <p:nvSpPr>
                <p:cNvPr id="24" name="Rounded Rectangle 23">
                  <a:extLst>
                    <a:ext uri="{FF2B5EF4-FFF2-40B4-BE49-F238E27FC236}">
                      <a16:creationId xmlns:a16="http://schemas.microsoft.com/office/drawing/2014/main" id="{7BF8278F-6501-9343-A65C-75E24D4AC5DD}"/>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Business Logic Layer</a:t>
                  </a:r>
                </a:p>
              </p:txBody>
            </p:sp>
            <p:sp>
              <p:nvSpPr>
                <p:cNvPr id="25" name="Rounded Rectangle 24">
                  <a:extLst>
                    <a:ext uri="{FF2B5EF4-FFF2-40B4-BE49-F238E27FC236}">
                      <a16:creationId xmlns:a16="http://schemas.microsoft.com/office/drawing/2014/main" id="{C97B53E1-8390-564E-B63C-F68679BBE218}"/>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Data Layer</a:t>
                  </a:r>
                </a:p>
              </p:txBody>
            </p:sp>
          </p:grpSp>
          <p:sp>
            <p:nvSpPr>
              <p:cNvPr id="22" name="Rectangle 21">
                <a:extLst>
                  <a:ext uri="{FF2B5EF4-FFF2-40B4-BE49-F238E27FC236}">
                    <a16:creationId xmlns:a16="http://schemas.microsoft.com/office/drawing/2014/main" id="{8B4BBDB1-617B-7F41-9C4E-F1288EC6B23C}"/>
                  </a:ext>
                </a:extLst>
              </p:cNvPr>
              <p:cNvSpPr/>
              <p:nvPr/>
            </p:nvSpPr>
            <p:spPr>
              <a:xfrm>
                <a:off x="3474333" y="1808879"/>
                <a:ext cx="2372810" cy="6796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ectangle 25">
                <a:extLst>
                  <a:ext uri="{FF2B5EF4-FFF2-40B4-BE49-F238E27FC236}">
                    <a16:creationId xmlns:a16="http://schemas.microsoft.com/office/drawing/2014/main" id="{A1CCFF12-1472-FA45-83A5-58317FACF6AE}"/>
                  </a:ext>
                </a:extLst>
              </p:cNvPr>
              <p:cNvSpPr/>
              <p:nvPr/>
            </p:nvSpPr>
            <p:spPr>
              <a:xfrm>
                <a:off x="3474333" y="2545370"/>
                <a:ext cx="2372810" cy="1309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Rounded Rectangle 26">
                <a:extLst>
                  <a:ext uri="{FF2B5EF4-FFF2-40B4-BE49-F238E27FC236}">
                    <a16:creationId xmlns:a16="http://schemas.microsoft.com/office/drawing/2014/main" id="{B3FF284D-A281-9C48-9FDB-302C8C638A55}"/>
                  </a:ext>
                </a:extLst>
              </p:cNvPr>
              <p:cNvSpPr/>
              <p:nvPr/>
            </p:nvSpPr>
            <p:spPr>
              <a:xfrm rot="16200000">
                <a:off x="2267359" y="2675969"/>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anose="020B0604020202020204" pitchFamily="34" charset="0"/>
                    <a:cs typeface="Arial" panose="020B0604020202020204" pitchFamily="34" charset="0"/>
                  </a:rPr>
                  <a:t>2-tier client Server</a:t>
                </a:r>
              </a:p>
            </p:txBody>
          </p:sp>
        </p:grpSp>
        <p:grpSp>
          <p:nvGrpSpPr>
            <p:cNvPr id="44" name="Group 43">
              <a:extLst>
                <a:ext uri="{FF2B5EF4-FFF2-40B4-BE49-F238E27FC236}">
                  <a16:creationId xmlns:a16="http://schemas.microsoft.com/office/drawing/2014/main" id="{8AE327FD-4534-5D41-8760-22954C77D673}"/>
                </a:ext>
              </a:extLst>
            </p:cNvPr>
            <p:cNvGrpSpPr/>
            <p:nvPr/>
          </p:nvGrpSpPr>
          <p:grpSpPr>
            <a:xfrm>
              <a:off x="8495818" y="1779425"/>
              <a:ext cx="2729942" cy="2045491"/>
              <a:chOff x="7079371" y="1779425"/>
              <a:chExt cx="2729942" cy="2045491"/>
            </a:xfrm>
          </p:grpSpPr>
          <p:grpSp>
            <p:nvGrpSpPr>
              <p:cNvPr id="28" name="Group 27">
                <a:extLst>
                  <a:ext uri="{FF2B5EF4-FFF2-40B4-BE49-F238E27FC236}">
                    <a16:creationId xmlns:a16="http://schemas.microsoft.com/office/drawing/2014/main" id="{D56538F6-9743-9D4A-B18C-94041E981D17}"/>
                  </a:ext>
                </a:extLst>
              </p:cNvPr>
              <p:cNvGrpSpPr/>
              <p:nvPr/>
            </p:nvGrpSpPr>
            <p:grpSpPr>
              <a:xfrm>
                <a:off x="7512334" y="1901276"/>
                <a:ext cx="2186650" cy="1801790"/>
                <a:chOff x="1698625" y="1143000"/>
                <a:chExt cx="5791200" cy="3572549"/>
              </a:xfrm>
            </p:grpSpPr>
            <p:sp>
              <p:nvSpPr>
                <p:cNvPr id="29" name="Rounded Rectangle 28">
                  <a:extLst>
                    <a:ext uri="{FF2B5EF4-FFF2-40B4-BE49-F238E27FC236}">
                      <a16:creationId xmlns:a16="http://schemas.microsoft.com/office/drawing/2014/main" id="{819FB433-F029-E643-9242-E8473B5EEFFA}"/>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Presentation Layer/Logic</a:t>
                  </a:r>
                </a:p>
              </p:txBody>
            </p:sp>
            <p:sp>
              <p:nvSpPr>
                <p:cNvPr id="30" name="Rounded Rectangle 29">
                  <a:extLst>
                    <a:ext uri="{FF2B5EF4-FFF2-40B4-BE49-F238E27FC236}">
                      <a16:creationId xmlns:a16="http://schemas.microsoft.com/office/drawing/2014/main" id="{88861458-6E16-3A42-8B2B-00B4374743B3}"/>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Business Logic Layer</a:t>
                  </a:r>
                </a:p>
              </p:txBody>
            </p:sp>
            <p:sp>
              <p:nvSpPr>
                <p:cNvPr id="31" name="Rounded Rectangle 30">
                  <a:extLst>
                    <a:ext uri="{FF2B5EF4-FFF2-40B4-BE49-F238E27FC236}">
                      <a16:creationId xmlns:a16="http://schemas.microsoft.com/office/drawing/2014/main" id="{3AFFCC8B-5BC8-704B-98D0-C1EC3A4E5880}"/>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Data Layer</a:t>
                  </a:r>
                </a:p>
              </p:txBody>
            </p:sp>
          </p:grpSp>
          <p:sp>
            <p:nvSpPr>
              <p:cNvPr id="32" name="Rectangle 31">
                <a:extLst>
                  <a:ext uri="{FF2B5EF4-FFF2-40B4-BE49-F238E27FC236}">
                    <a16:creationId xmlns:a16="http://schemas.microsoft.com/office/drawing/2014/main" id="{C635069B-48C6-5F44-BBE2-4032AF6D0D0F}"/>
                  </a:ext>
                </a:extLst>
              </p:cNvPr>
              <p:cNvSpPr/>
              <p:nvPr/>
            </p:nvSpPr>
            <p:spPr>
              <a:xfrm>
                <a:off x="7419254" y="1779426"/>
                <a:ext cx="2372810" cy="6796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Rectangle 32">
                <a:extLst>
                  <a:ext uri="{FF2B5EF4-FFF2-40B4-BE49-F238E27FC236}">
                    <a16:creationId xmlns:a16="http://schemas.microsoft.com/office/drawing/2014/main" id="{845BFCE2-2EB2-BD4A-8B4F-8E1C1E77C4DC}"/>
                  </a:ext>
                </a:extLst>
              </p:cNvPr>
              <p:cNvSpPr/>
              <p:nvPr/>
            </p:nvSpPr>
            <p:spPr>
              <a:xfrm>
                <a:off x="7419254" y="2515917"/>
                <a:ext cx="2372810" cy="632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Rounded Rectangle 33">
                <a:extLst>
                  <a:ext uri="{FF2B5EF4-FFF2-40B4-BE49-F238E27FC236}">
                    <a16:creationId xmlns:a16="http://schemas.microsoft.com/office/drawing/2014/main" id="{01A9E3A2-D40E-0443-BAE1-3E004A9977EB}"/>
                  </a:ext>
                </a:extLst>
              </p:cNvPr>
              <p:cNvSpPr/>
              <p:nvPr/>
            </p:nvSpPr>
            <p:spPr>
              <a:xfrm rot="16200000">
                <a:off x="6212280" y="2646516"/>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anose="020B0604020202020204" pitchFamily="34" charset="0"/>
                    <a:cs typeface="Arial" panose="020B0604020202020204" pitchFamily="34" charset="0"/>
                  </a:rPr>
                  <a:t>N-tier client Server</a:t>
                </a:r>
              </a:p>
            </p:txBody>
          </p:sp>
          <p:sp>
            <p:nvSpPr>
              <p:cNvPr id="35" name="Rectangle 34">
                <a:extLst>
                  <a:ext uri="{FF2B5EF4-FFF2-40B4-BE49-F238E27FC236}">
                    <a16:creationId xmlns:a16="http://schemas.microsoft.com/office/drawing/2014/main" id="{A3BF71F1-4F27-BB44-97DA-6A3B859EAF00}"/>
                  </a:ext>
                </a:extLst>
              </p:cNvPr>
              <p:cNvSpPr/>
              <p:nvPr/>
            </p:nvSpPr>
            <p:spPr>
              <a:xfrm>
                <a:off x="7436503" y="3185734"/>
                <a:ext cx="2372810" cy="6323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4" name="Group 3">
              <a:extLst>
                <a:ext uri="{FF2B5EF4-FFF2-40B4-BE49-F238E27FC236}">
                  <a16:creationId xmlns:a16="http://schemas.microsoft.com/office/drawing/2014/main" id="{60F2A929-D7D8-3C44-B869-EA8DB1D93507}"/>
                </a:ext>
              </a:extLst>
            </p:cNvPr>
            <p:cNvGrpSpPr/>
            <p:nvPr/>
          </p:nvGrpSpPr>
          <p:grpSpPr>
            <a:xfrm>
              <a:off x="966240" y="1376169"/>
              <a:ext cx="2684120" cy="2884473"/>
              <a:chOff x="966240" y="1376169"/>
              <a:chExt cx="2684120" cy="2884473"/>
            </a:xfrm>
          </p:grpSpPr>
          <p:grpSp>
            <p:nvGrpSpPr>
              <p:cNvPr id="45" name="Group 44">
                <a:extLst>
                  <a:ext uri="{FF2B5EF4-FFF2-40B4-BE49-F238E27FC236}">
                    <a16:creationId xmlns:a16="http://schemas.microsoft.com/office/drawing/2014/main" id="{98CAAC38-88F9-B54B-8132-6238EAC21A42}"/>
                  </a:ext>
                </a:extLst>
              </p:cNvPr>
              <p:cNvGrpSpPr/>
              <p:nvPr/>
            </p:nvGrpSpPr>
            <p:grpSpPr>
              <a:xfrm>
                <a:off x="966240" y="1376169"/>
                <a:ext cx="2684120" cy="2478201"/>
                <a:chOff x="1207" y="1376169"/>
                <a:chExt cx="2684120" cy="2478201"/>
              </a:xfrm>
            </p:grpSpPr>
            <p:grpSp>
              <p:nvGrpSpPr>
                <p:cNvPr id="16" name="Group 15">
                  <a:extLst>
                    <a:ext uri="{FF2B5EF4-FFF2-40B4-BE49-F238E27FC236}">
                      <a16:creationId xmlns:a16="http://schemas.microsoft.com/office/drawing/2014/main" id="{860E1F7C-487C-9D4A-843B-D5AB1C66B845}"/>
                    </a:ext>
                  </a:extLst>
                </p:cNvPr>
                <p:cNvGrpSpPr/>
                <p:nvPr/>
              </p:nvGrpSpPr>
              <p:grpSpPr>
                <a:xfrm>
                  <a:off x="312517" y="1808880"/>
                  <a:ext cx="2372810" cy="2045490"/>
                  <a:chOff x="2511707" y="1334318"/>
                  <a:chExt cx="2372810" cy="2045490"/>
                </a:xfrm>
              </p:grpSpPr>
              <p:grpSp>
                <p:nvGrpSpPr>
                  <p:cNvPr id="12" name="Group 11">
                    <a:extLst>
                      <a:ext uri="{FF2B5EF4-FFF2-40B4-BE49-F238E27FC236}">
                        <a16:creationId xmlns:a16="http://schemas.microsoft.com/office/drawing/2014/main" id="{903A039A-9155-B345-9D2E-2154F8C732AD}"/>
                      </a:ext>
                    </a:extLst>
                  </p:cNvPr>
                  <p:cNvGrpSpPr/>
                  <p:nvPr/>
                </p:nvGrpSpPr>
                <p:grpSpPr>
                  <a:xfrm>
                    <a:off x="2604787" y="1456168"/>
                    <a:ext cx="2186650" cy="1801790"/>
                    <a:chOff x="1698625" y="1143000"/>
                    <a:chExt cx="5791200" cy="3572549"/>
                  </a:xfrm>
                </p:grpSpPr>
                <p:sp>
                  <p:nvSpPr>
                    <p:cNvPr id="13" name="Rounded Rectangle 12">
                      <a:extLst>
                        <a:ext uri="{FF2B5EF4-FFF2-40B4-BE49-F238E27FC236}">
                          <a16:creationId xmlns:a16="http://schemas.microsoft.com/office/drawing/2014/main" id="{D57F9D55-C4CE-0B4E-AC49-C1BE1F390715}"/>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Presentation Logic</a:t>
                      </a:r>
                    </a:p>
                  </p:txBody>
                </p:sp>
                <p:sp>
                  <p:nvSpPr>
                    <p:cNvPr id="14" name="Rounded Rectangle 13">
                      <a:extLst>
                        <a:ext uri="{FF2B5EF4-FFF2-40B4-BE49-F238E27FC236}">
                          <a16:creationId xmlns:a16="http://schemas.microsoft.com/office/drawing/2014/main" id="{30AF75E8-9F4B-F348-85D6-160A670A6EE7}"/>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Business Logic Layer</a:t>
                      </a:r>
                    </a:p>
                  </p:txBody>
                </p:sp>
                <p:sp>
                  <p:nvSpPr>
                    <p:cNvPr id="15" name="Rounded Rectangle 14">
                      <a:extLst>
                        <a:ext uri="{FF2B5EF4-FFF2-40B4-BE49-F238E27FC236}">
                          <a16:creationId xmlns:a16="http://schemas.microsoft.com/office/drawing/2014/main" id="{10768FD3-02F9-6A44-9DEC-E657EDEE7E7D}"/>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Data Layer</a:t>
                      </a:r>
                    </a:p>
                  </p:txBody>
                </p:sp>
              </p:grpSp>
              <p:sp>
                <p:nvSpPr>
                  <p:cNvPr id="6" name="Rectangle 5">
                    <a:extLst>
                      <a:ext uri="{FF2B5EF4-FFF2-40B4-BE49-F238E27FC236}">
                        <a16:creationId xmlns:a16="http://schemas.microsoft.com/office/drawing/2014/main" id="{478F4A41-34C2-D544-9A9E-027C1668208E}"/>
                      </a:ext>
                    </a:extLst>
                  </p:cNvPr>
                  <p:cNvSpPr/>
                  <p:nvPr/>
                </p:nvSpPr>
                <p:spPr>
                  <a:xfrm>
                    <a:off x="2511707" y="1334318"/>
                    <a:ext cx="2372810" cy="2045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8" name="Rounded Rectangle 17">
                  <a:extLst>
                    <a:ext uri="{FF2B5EF4-FFF2-40B4-BE49-F238E27FC236}">
                      <a16:creationId xmlns:a16="http://schemas.microsoft.com/office/drawing/2014/main" id="{17BE7F97-66B5-CF40-ADA0-5D435ADA9406}"/>
                    </a:ext>
                  </a:extLst>
                </p:cNvPr>
                <p:cNvSpPr/>
                <p:nvPr/>
              </p:nvSpPr>
              <p:spPr>
                <a:xfrm>
                  <a:off x="381966" y="1376169"/>
                  <a:ext cx="2186650" cy="339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Dumb Terminal</a:t>
                  </a:r>
                </a:p>
              </p:txBody>
            </p:sp>
            <p:sp>
              <p:nvSpPr>
                <p:cNvPr id="19" name="Rounded Rectangle 18">
                  <a:extLst>
                    <a:ext uri="{FF2B5EF4-FFF2-40B4-BE49-F238E27FC236}">
                      <a16:creationId xmlns:a16="http://schemas.microsoft.com/office/drawing/2014/main" id="{4EAAC606-54E4-8D41-936E-8D9A7B18BEA7}"/>
                    </a:ext>
                  </a:extLst>
                </p:cNvPr>
                <p:cNvSpPr/>
                <p:nvPr/>
              </p:nvSpPr>
              <p:spPr>
                <a:xfrm rot="16200000">
                  <a:off x="-865884" y="2675970"/>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anose="020B0604020202020204" pitchFamily="34" charset="0"/>
                      <a:cs typeface="Arial" panose="020B0604020202020204" pitchFamily="34" charset="0"/>
                    </a:rPr>
                    <a:t>Mainframe</a:t>
                  </a:r>
                </a:p>
              </p:txBody>
            </p:sp>
          </p:grpSp>
          <p:sp>
            <p:nvSpPr>
              <p:cNvPr id="3" name="TextBox 2">
                <a:extLst>
                  <a:ext uri="{FF2B5EF4-FFF2-40B4-BE49-F238E27FC236}">
                    <a16:creationId xmlns:a16="http://schemas.microsoft.com/office/drawing/2014/main" id="{18334C19-27B3-BC44-9B0B-46A9E6C41855}"/>
                  </a:ext>
                </a:extLst>
              </p:cNvPr>
              <p:cNvSpPr txBox="1"/>
              <p:nvPr/>
            </p:nvSpPr>
            <p:spPr>
              <a:xfrm>
                <a:off x="1632474" y="3891310"/>
                <a:ext cx="1351652" cy="369332"/>
              </a:xfrm>
              <a:prstGeom prst="rect">
                <a:avLst/>
              </a:prstGeom>
              <a:solidFill>
                <a:schemeClr val="accent4">
                  <a:lumMod val="40000"/>
                  <a:lumOff val="60000"/>
                </a:schemeClr>
              </a:solidFill>
              <a:ln>
                <a:solidFill>
                  <a:schemeClr val="accent4">
                    <a:lumMod val="75000"/>
                  </a:schemeClr>
                </a:solidFill>
              </a:ln>
            </p:spPr>
            <p:txBody>
              <a:bodyPr wrap="none" rtlCol="0">
                <a:spAutoFit/>
              </a:bodyPr>
              <a:lstStyle/>
              <a:p>
                <a:r>
                  <a:rPr lang="en-US">
                    <a:solidFill>
                      <a:srgbClr val="C00000"/>
                    </a:solidFill>
                    <a:latin typeface="Arial" panose="020B0604020202020204" pitchFamily="34" charset="0"/>
                    <a:cs typeface="Arial" panose="020B0604020202020204" pitchFamily="34" charset="0"/>
                  </a:rPr>
                  <a:t>Centralized</a:t>
                </a:r>
              </a:p>
            </p:txBody>
          </p:sp>
        </p:grpSp>
      </p:grpSp>
      <p:grpSp>
        <p:nvGrpSpPr>
          <p:cNvPr id="8" name="Group 7">
            <a:extLst>
              <a:ext uri="{FF2B5EF4-FFF2-40B4-BE49-F238E27FC236}">
                <a16:creationId xmlns:a16="http://schemas.microsoft.com/office/drawing/2014/main" id="{583691A2-AD52-EE45-95FC-A2BF36D29341}"/>
              </a:ext>
            </a:extLst>
          </p:cNvPr>
          <p:cNvGrpSpPr/>
          <p:nvPr/>
        </p:nvGrpSpPr>
        <p:grpSpPr>
          <a:xfrm>
            <a:off x="6599814" y="3933927"/>
            <a:ext cx="2684120" cy="2929205"/>
            <a:chOff x="6617472" y="4063508"/>
            <a:chExt cx="2684120" cy="2929205"/>
          </a:xfrm>
        </p:grpSpPr>
        <p:grpSp>
          <p:nvGrpSpPr>
            <p:cNvPr id="47" name="Group 46">
              <a:extLst>
                <a:ext uri="{FF2B5EF4-FFF2-40B4-BE49-F238E27FC236}">
                  <a16:creationId xmlns:a16="http://schemas.microsoft.com/office/drawing/2014/main" id="{7A1ED0EC-A5DD-FA41-A80F-A6323EAFE9C0}"/>
                </a:ext>
              </a:extLst>
            </p:cNvPr>
            <p:cNvGrpSpPr/>
            <p:nvPr/>
          </p:nvGrpSpPr>
          <p:grpSpPr>
            <a:xfrm>
              <a:off x="6617472" y="4063508"/>
              <a:ext cx="2684120" cy="2478201"/>
              <a:chOff x="4349428" y="4063508"/>
              <a:chExt cx="2684120" cy="2478201"/>
            </a:xfrm>
          </p:grpSpPr>
          <p:grpSp>
            <p:nvGrpSpPr>
              <p:cNvPr id="36" name="Group 35">
                <a:extLst>
                  <a:ext uri="{FF2B5EF4-FFF2-40B4-BE49-F238E27FC236}">
                    <a16:creationId xmlns:a16="http://schemas.microsoft.com/office/drawing/2014/main" id="{8EEE92F7-696F-9342-B7E0-E0AAC4CC92FE}"/>
                  </a:ext>
                </a:extLst>
              </p:cNvPr>
              <p:cNvGrpSpPr/>
              <p:nvPr/>
            </p:nvGrpSpPr>
            <p:grpSpPr>
              <a:xfrm>
                <a:off x="4660738" y="4496219"/>
                <a:ext cx="2372810" cy="2045490"/>
                <a:chOff x="2511707" y="1334318"/>
                <a:chExt cx="2372810" cy="2045490"/>
              </a:xfrm>
            </p:grpSpPr>
            <p:grpSp>
              <p:nvGrpSpPr>
                <p:cNvPr id="37" name="Group 36">
                  <a:extLst>
                    <a:ext uri="{FF2B5EF4-FFF2-40B4-BE49-F238E27FC236}">
                      <a16:creationId xmlns:a16="http://schemas.microsoft.com/office/drawing/2014/main" id="{2919EA14-6B51-D443-81CD-E9F594D70719}"/>
                    </a:ext>
                  </a:extLst>
                </p:cNvPr>
                <p:cNvGrpSpPr/>
                <p:nvPr/>
              </p:nvGrpSpPr>
              <p:grpSpPr>
                <a:xfrm>
                  <a:off x="2604787" y="1456168"/>
                  <a:ext cx="2186650" cy="1801790"/>
                  <a:chOff x="1698625" y="1143000"/>
                  <a:chExt cx="5791200" cy="3572549"/>
                </a:xfrm>
              </p:grpSpPr>
              <p:sp>
                <p:nvSpPr>
                  <p:cNvPr id="39" name="Rounded Rectangle 38">
                    <a:extLst>
                      <a:ext uri="{FF2B5EF4-FFF2-40B4-BE49-F238E27FC236}">
                        <a16:creationId xmlns:a16="http://schemas.microsoft.com/office/drawing/2014/main" id="{C00855B6-FF31-DF48-B991-7A081D273726}"/>
                      </a:ext>
                    </a:extLst>
                  </p:cNvPr>
                  <p:cNvSpPr/>
                  <p:nvPr/>
                </p:nvSpPr>
                <p:spPr>
                  <a:xfrm>
                    <a:off x="1698625" y="1143000"/>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Presentation Logic</a:t>
                    </a:r>
                  </a:p>
                </p:txBody>
              </p:sp>
              <p:sp>
                <p:nvSpPr>
                  <p:cNvPr id="40" name="Rounded Rectangle 39">
                    <a:extLst>
                      <a:ext uri="{FF2B5EF4-FFF2-40B4-BE49-F238E27FC236}">
                        <a16:creationId xmlns:a16="http://schemas.microsoft.com/office/drawing/2014/main" id="{4FFE2FBD-A551-AB4C-BC11-BD24BB475402}"/>
                      </a:ext>
                    </a:extLst>
                  </p:cNvPr>
                  <p:cNvSpPr/>
                  <p:nvPr/>
                </p:nvSpPr>
                <p:spPr>
                  <a:xfrm>
                    <a:off x="1698625" y="2472075"/>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Business Logic Layer</a:t>
                    </a:r>
                  </a:p>
                </p:txBody>
              </p:sp>
              <p:sp>
                <p:nvSpPr>
                  <p:cNvPr id="41" name="Rounded Rectangle 40">
                    <a:extLst>
                      <a:ext uri="{FF2B5EF4-FFF2-40B4-BE49-F238E27FC236}">
                        <a16:creationId xmlns:a16="http://schemas.microsoft.com/office/drawing/2014/main" id="{33EDFF5D-B2C1-4C43-9A0C-5FFF7D73502D}"/>
                      </a:ext>
                    </a:extLst>
                  </p:cNvPr>
                  <p:cNvSpPr/>
                  <p:nvPr/>
                </p:nvSpPr>
                <p:spPr>
                  <a:xfrm>
                    <a:off x="1698625" y="3801149"/>
                    <a:ext cx="57912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bg1"/>
                        </a:solidFill>
                      </a:rPr>
                      <a:t>Data Layer</a:t>
                    </a:r>
                  </a:p>
                </p:txBody>
              </p:sp>
            </p:grpSp>
            <p:sp>
              <p:nvSpPr>
                <p:cNvPr id="38" name="Rectangle 37">
                  <a:extLst>
                    <a:ext uri="{FF2B5EF4-FFF2-40B4-BE49-F238E27FC236}">
                      <a16:creationId xmlns:a16="http://schemas.microsoft.com/office/drawing/2014/main" id="{D5801F46-31AA-CE45-9D24-8D3B50EB762A}"/>
                    </a:ext>
                  </a:extLst>
                </p:cNvPr>
                <p:cNvSpPr/>
                <p:nvPr/>
              </p:nvSpPr>
              <p:spPr>
                <a:xfrm>
                  <a:off x="2511707" y="1334318"/>
                  <a:ext cx="2372810" cy="2045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42" name="Rounded Rectangle 41">
                <a:extLst>
                  <a:ext uri="{FF2B5EF4-FFF2-40B4-BE49-F238E27FC236}">
                    <a16:creationId xmlns:a16="http://schemas.microsoft.com/office/drawing/2014/main" id="{47C81DE0-F35C-4648-9FA5-CF3855C4894D}"/>
                  </a:ext>
                </a:extLst>
              </p:cNvPr>
              <p:cNvSpPr/>
              <p:nvPr/>
            </p:nvSpPr>
            <p:spPr>
              <a:xfrm>
                <a:off x="4730187" y="4063508"/>
                <a:ext cx="2186650" cy="3393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Web Browser</a:t>
                </a:r>
              </a:p>
            </p:txBody>
          </p:sp>
          <p:sp>
            <p:nvSpPr>
              <p:cNvPr id="43" name="Rounded Rectangle 42">
                <a:extLst>
                  <a:ext uri="{FF2B5EF4-FFF2-40B4-BE49-F238E27FC236}">
                    <a16:creationId xmlns:a16="http://schemas.microsoft.com/office/drawing/2014/main" id="{48D26CC1-D8A7-7D4D-9EC3-DE998EA6781B}"/>
                  </a:ext>
                </a:extLst>
              </p:cNvPr>
              <p:cNvSpPr/>
              <p:nvPr/>
            </p:nvSpPr>
            <p:spPr>
              <a:xfrm rot="16200000">
                <a:off x="3482337" y="5363309"/>
                <a:ext cx="2045491" cy="31131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anose="020B0604020202020204" pitchFamily="34" charset="0"/>
                    <a:cs typeface="Arial" panose="020B0604020202020204" pitchFamily="34" charset="0"/>
                  </a:rPr>
                  <a:t>Cloud Computing</a:t>
                </a:r>
              </a:p>
            </p:txBody>
          </p:sp>
        </p:grpSp>
        <p:sp>
          <p:nvSpPr>
            <p:cNvPr id="49" name="TextBox 48">
              <a:extLst>
                <a:ext uri="{FF2B5EF4-FFF2-40B4-BE49-F238E27FC236}">
                  <a16:creationId xmlns:a16="http://schemas.microsoft.com/office/drawing/2014/main" id="{564BDABC-208F-EC47-8EF2-C3B42B900A11}"/>
                </a:ext>
              </a:extLst>
            </p:cNvPr>
            <p:cNvSpPr txBox="1"/>
            <p:nvPr/>
          </p:nvSpPr>
          <p:spPr>
            <a:xfrm>
              <a:off x="7315766" y="6623381"/>
              <a:ext cx="1287532" cy="369332"/>
            </a:xfrm>
            <a:prstGeom prst="rect">
              <a:avLst/>
            </a:prstGeom>
            <a:solidFill>
              <a:schemeClr val="accent4">
                <a:lumMod val="40000"/>
                <a:lumOff val="60000"/>
              </a:schemeClr>
            </a:solidFill>
            <a:ln>
              <a:solidFill>
                <a:schemeClr val="accent4">
                  <a:lumMod val="75000"/>
                </a:schemeClr>
              </a:solidFill>
            </a:ln>
          </p:spPr>
          <p:txBody>
            <a:bodyPr wrap="none" rtlCol="0">
              <a:spAutoFit/>
            </a:bodyPr>
            <a:lstStyle/>
            <a:p>
              <a:r>
                <a:rPr lang="en-US">
                  <a:solidFill>
                    <a:srgbClr val="C00000"/>
                  </a:solidFill>
                  <a:latin typeface="Arial" panose="020B0604020202020204" pitchFamily="34" charset="0"/>
                  <a:cs typeface="Arial" panose="020B0604020202020204" pitchFamily="34" charset="0"/>
                </a:rPr>
                <a:t>Distributed</a:t>
              </a:r>
            </a:p>
          </p:txBody>
        </p:sp>
      </p:grpSp>
      <p:sp>
        <p:nvSpPr>
          <p:cNvPr id="50" name="TextBox 49">
            <a:extLst>
              <a:ext uri="{FF2B5EF4-FFF2-40B4-BE49-F238E27FC236}">
                <a16:creationId xmlns:a16="http://schemas.microsoft.com/office/drawing/2014/main" id="{7758FFE8-C79D-446B-B2C4-C8AAB283D82D}"/>
              </a:ext>
            </a:extLst>
          </p:cNvPr>
          <p:cNvSpPr txBox="1"/>
          <p:nvPr/>
        </p:nvSpPr>
        <p:spPr>
          <a:xfrm>
            <a:off x="9448799" y="4359579"/>
            <a:ext cx="2743201" cy="1569660"/>
          </a:xfrm>
          <a:prstGeom prst="rect">
            <a:avLst/>
          </a:prstGeom>
          <a:noFill/>
        </p:spPr>
        <p:txBody>
          <a:bodyPr wrap="square">
            <a:spAutoFit/>
          </a:bodyPr>
          <a:lstStyle/>
          <a:p>
            <a:r>
              <a:rPr lang="en-US" sz="1200" b="0" i="0" dirty="0">
                <a:solidFill>
                  <a:srgbClr val="000000"/>
                </a:solidFill>
                <a:effectLst/>
                <a:latin typeface="Nunito" panose="020B0604020202020204" pitchFamily="2" charset="0"/>
              </a:rPr>
              <a:t>In distributed architecture, components are presented on different platforms and several components can cooperate with one another over a communication network in order to achieve a specific objective or goal.</a:t>
            </a:r>
          </a:p>
          <a:p>
            <a:r>
              <a:rPr lang="en-US" sz="1200" dirty="0"/>
              <a:t>https://www.tutorialspoint.com/</a:t>
            </a:r>
          </a:p>
        </p:txBody>
      </p:sp>
    </p:spTree>
    <p:extLst>
      <p:ext uri="{BB962C8B-B14F-4D97-AF65-F5344CB8AC3E}">
        <p14:creationId xmlns:p14="http://schemas.microsoft.com/office/powerpoint/2010/main" val="1790735464"/>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9679"/>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Review: Relational Databases</a:t>
            </a:r>
            <a:endParaRPr lang="en-US"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940262"/>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445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371475"/>
            <a:ext cx="12219710" cy="954107"/>
          </a:xfrm>
          <a:prstGeom prst="rect">
            <a:avLst/>
          </a:prstGeom>
          <a:solidFill>
            <a:schemeClr val="accent6">
              <a:lumMod val="75000"/>
            </a:schemeClr>
          </a:solidFill>
        </p:spPr>
        <p:txBody>
          <a:bodyPr wrap="square" rtlCol="0">
            <a:spAutoFit/>
          </a:bodyPr>
          <a:lstStyle/>
          <a:p>
            <a:r>
              <a:rPr lang="en-US" sz="5600" b="1" dirty="0">
                <a:solidFill>
                  <a:schemeClr val="bg1"/>
                </a:solidFill>
                <a:latin typeface="Bradley Hand ITC" panose="03070402050302030203" pitchFamily="66" charset="0"/>
              </a:rPr>
              <a:t>Relational database history</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13</a:t>
            </a:fld>
            <a:endParaRPr lang="en-US" sz="1050"/>
          </a:p>
        </p:txBody>
      </p:sp>
      <p:graphicFrame>
        <p:nvGraphicFramePr>
          <p:cNvPr id="3" name="Table 2">
            <a:extLst>
              <a:ext uri="{FF2B5EF4-FFF2-40B4-BE49-F238E27FC236}">
                <a16:creationId xmlns:a16="http://schemas.microsoft.com/office/drawing/2014/main" id="{5CCE0682-2B17-3447-8524-75FFD1F80FB9}"/>
              </a:ext>
            </a:extLst>
          </p:cNvPr>
          <p:cNvGraphicFramePr>
            <a:graphicFrameLocks noGrp="1"/>
          </p:cNvGraphicFramePr>
          <p:nvPr>
            <p:extLst>
              <p:ext uri="{D42A27DB-BD31-4B8C-83A1-F6EECF244321}">
                <p14:modId xmlns:p14="http://schemas.microsoft.com/office/powerpoint/2010/main" val="2671036506"/>
              </p:ext>
            </p:extLst>
          </p:nvPr>
        </p:nvGraphicFramePr>
        <p:xfrm>
          <a:off x="459509" y="1594485"/>
          <a:ext cx="11328401" cy="4892040"/>
        </p:xfrm>
        <a:graphic>
          <a:graphicData uri="http://schemas.openxmlformats.org/drawingml/2006/table">
            <a:tbl>
              <a:tblPr firstRow="1" bandRow="1">
                <a:tableStyleId>{5C22544A-7EE6-4342-B048-85BDC9FD1C3A}</a:tableStyleId>
              </a:tblPr>
              <a:tblGrid>
                <a:gridCol w="1388533">
                  <a:extLst>
                    <a:ext uri="{9D8B030D-6E8A-4147-A177-3AD203B41FA5}">
                      <a16:colId xmlns:a16="http://schemas.microsoft.com/office/drawing/2014/main" val="1936394920"/>
                    </a:ext>
                  </a:extLst>
                </a:gridCol>
                <a:gridCol w="9939868">
                  <a:extLst>
                    <a:ext uri="{9D8B030D-6E8A-4147-A177-3AD203B41FA5}">
                      <a16:colId xmlns:a16="http://schemas.microsoft.com/office/drawing/2014/main" val="1319037349"/>
                    </a:ext>
                  </a:extLst>
                </a:gridCol>
              </a:tblGrid>
              <a:tr h="370840">
                <a:tc>
                  <a:txBody>
                    <a:bodyPr/>
                    <a:lstStyle/>
                    <a:p>
                      <a:r>
                        <a:rPr lang="en-US" sz="1800">
                          <a:latin typeface="Arial" panose="020B0604020202020204" pitchFamily="34" charset="0"/>
                          <a:cs typeface="Arial" panose="020B0604020202020204" pitchFamily="34" charset="0"/>
                        </a:rPr>
                        <a:t>Year</a:t>
                      </a:r>
                    </a:p>
                  </a:txBody>
                  <a:tcPr anchor="ctr"/>
                </a:tc>
                <a:tc>
                  <a:txBody>
                    <a:bodyPr/>
                    <a:lstStyle/>
                    <a:p>
                      <a:r>
                        <a:rPr lang="en-US" sz="1800">
                          <a:latin typeface="Arial" panose="020B0604020202020204" pitchFamily="34" charset="0"/>
                          <a:cs typeface="Arial" panose="020B0604020202020204" pitchFamily="34" charset="0"/>
                        </a:rPr>
                        <a:t>Event</a:t>
                      </a:r>
                    </a:p>
                  </a:txBody>
                  <a:tcPr anchor="ctr"/>
                </a:tc>
                <a:extLst>
                  <a:ext uri="{0D108BD9-81ED-4DB2-BD59-A6C34878D82A}">
                    <a16:rowId xmlns:a16="http://schemas.microsoft.com/office/drawing/2014/main" val="1614452817"/>
                  </a:ext>
                </a:extLst>
              </a:tr>
              <a:tr h="370840">
                <a:tc>
                  <a:txBody>
                    <a:bodyPr/>
                    <a:lstStyle/>
                    <a:p>
                      <a:r>
                        <a:rPr lang="en-US" sz="1800">
                          <a:latin typeface="Arial" panose="020B0604020202020204" pitchFamily="34" charset="0"/>
                          <a:cs typeface="Arial" panose="020B0604020202020204" pitchFamily="34" charset="0"/>
                        </a:rPr>
                        <a:t>1970</a:t>
                      </a:r>
                    </a:p>
                  </a:txBody>
                  <a:tcPr anchor="ctr"/>
                </a:tc>
                <a:tc>
                  <a:txBody>
                    <a:bodyPr/>
                    <a:lstStyle/>
                    <a:p>
                      <a:r>
                        <a:rPr lang="en-US" sz="1200">
                          <a:latin typeface="Arial" panose="020B0604020202020204" pitchFamily="34" charset="0"/>
                          <a:cs typeface="Arial" panose="020B0604020202020204" pitchFamily="34" charset="0"/>
                        </a:rPr>
                        <a:t>Dr. E. F. Codd (from IBM) developed the relational database model</a:t>
                      </a:r>
                    </a:p>
                  </a:txBody>
                  <a:tcPr anchor="ctr"/>
                </a:tc>
                <a:extLst>
                  <a:ext uri="{0D108BD9-81ED-4DB2-BD59-A6C34878D82A}">
                    <a16:rowId xmlns:a16="http://schemas.microsoft.com/office/drawing/2014/main" val="1443734653"/>
                  </a:ext>
                </a:extLst>
              </a:tr>
              <a:tr h="370840">
                <a:tc>
                  <a:txBody>
                    <a:bodyPr/>
                    <a:lstStyle/>
                    <a:p>
                      <a:r>
                        <a:rPr lang="en-US" sz="1800">
                          <a:latin typeface="Arial" panose="020B0604020202020204" pitchFamily="34" charset="0"/>
                          <a:cs typeface="Arial" panose="020B0604020202020204" pitchFamily="34" charset="0"/>
                        </a:rPr>
                        <a:t>1979</a:t>
                      </a:r>
                    </a:p>
                  </a:txBody>
                  <a:tcPr anchor="ctr"/>
                </a:tc>
                <a:tc>
                  <a:txBody>
                    <a:bodyPr/>
                    <a:lstStyle/>
                    <a:p>
                      <a:r>
                        <a:rPr lang="en-US" sz="1200">
                          <a:latin typeface="Arial" panose="020B0604020202020204" pitchFamily="34" charset="0"/>
                          <a:cs typeface="Arial" panose="020B0604020202020204" pitchFamily="34" charset="0"/>
                        </a:rPr>
                        <a:t>Relational Software, Inc. (later renamed Oracle) released the first relational DBMS, Oracle</a:t>
                      </a:r>
                    </a:p>
                  </a:txBody>
                  <a:tcPr anchor="ctr"/>
                </a:tc>
                <a:extLst>
                  <a:ext uri="{0D108BD9-81ED-4DB2-BD59-A6C34878D82A}">
                    <a16:rowId xmlns:a16="http://schemas.microsoft.com/office/drawing/2014/main" val="3824496997"/>
                  </a:ext>
                </a:extLst>
              </a:tr>
              <a:tr h="370840">
                <a:tc>
                  <a:txBody>
                    <a:bodyPr/>
                    <a:lstStyle/>
                    <a:p>
                      <a:r>
                        <a:rPr lang="en-US" sz="1800">
                          <a:latin typeface="Arial" panose="020B0604020202020204" pitchFamily="34" charset="0"/>
                          <a:cs typeface="Arial" panose="020B0604020202020204" pitchFamily="34" charset="0"/>
                        </a:rPr>
                        <a:t>1982</a:t>
                      </a:r>
                    </a:p>
                  </a:txBody>
                  <a:tcPr anchor="ctr"/>
                </a:tc>
                <a:tc>
                  <a:txBody>
                    <a:bodyPr/>
                    <a:lstStyle/>
                    <a:p>
                      <a:r>
                        <a:rPr lang="en-US" sz="1200">
                          <a:latin typeface="Arial" panose="020B0604020202020204" pitchFamily="34" charset="0"/>
                          <a:cs typeface="Arial" panose="020B0604020202020204" pitchFamily="34" charset="0"/>
                        </a:rPr>
                        <a:t>IBM released their first relational database system, SQL/DS (SQL/Data System)</a:t>
                      </a:r>
                    </a:p>
                  </a:txBody>
                  <a:tcPr anchor="ctr"/>
                </a:tc>
                <a:extLst>
                  <a:ext uri="{0D108BD9-81ED-4DB2-BD59-A6C34878D82A}">
                    <a16:rowId xmlns:a16="http://schemas.microsoft.com/office/drawing/2014/main" val="3161765693"/>
                  </a:ext>
                </a:extLst>
              </a:tr>
              <a:tr h="370840">
                <a:tc>
                  <a:txBody>
                    <a:bodyPr/>
                    <a:lstStyle/>
                    <a:p>
                      <a:r>
                        <a:rPr lang="en-US" sz="1800">
                          <a:latin typeface="Arial" panose="020B0604020202020204" pitchFamily="34" charset="0"/>
                          <a:cs typeface="Arial" panose="020B0604020202020204" pitchFamily="34" charset="0"/>
                        </a:rPr>
                        <a:t>1985</a:t>
                      </a:r>
                    </a:p>
                  </a:txBody>
                  <a:tcPr anchor="ctr"/>
                </a:tc>
                <a:tc>
                  <a:txBody>
                    <a:bodyPr/>
                    <a:lstStyle/>
                    <a:p>
                      <a:r>
                        <a:rPr lang="en-US" sz="1200">
                          <a:latin typeface="Arial" panose="020B0604020202020204" pitchFamily="34" charset="0"/>
                          <a:cs typeface="Arial" panose="020B0604020202020204" pitchFamily="34" charset="0"/>
                        </a:rPr>
                        <a:t>IBM released DB2 (Database 2)</a:t>
                      </a:r>
                    </a:p>
                  </a:txBody>
                  <a:tcPr anchor="ctr"/>
                </a:tc>
                <a:extLst>
                  <a:ext uri="{0D108BD9-81ED-4DB2-BD59-A6C34878D82A}">
                    <a16:rowId xmlns:a16="http://schemas.microsoft.com/office/drawing/2014/main" val="4163589996"/>
                  </a:ext>
                </a:extLst>
              </a:tr>
              <a:tr h="370840">
                <a:tc>
                  <a:txBody>
                    <a:bodyPr/>
                    <a:lstStyle/>
                    <a:p>
                      <a:r>
                        <a:rPr lang="en-US" sz="1800">
                          <a:latin typeface="Arial" panose="020B0604020202020204" pitchFamily="34" charset="0"/>
                          <a:cs typeface="Arial" panose="020B0604020202020204" pitchFamily="34" charset="0"/>
                        </a:rPr>
                        <a:t>1987</a:t>
                      </a:r>
                    </a:p>
                  </a:txBody>
                  <a:tcPr anchor="ctr"/>
                </a:tc>
                <a:tc>
                  <a:txBody>
                    <a:bodyPr/>
                    <a:lstStyle/>
                    <a:p>
                      <a:r>
                        <a:rPr lang="en-US" sz="1200">
                          <a:latin typeface="Arial" panose="020B0604020202020204" pitchFamily="34" charset="0"/>
                          <a:cs typeface="Arial" panose="020B0604020202020204" pitchFamily="34" charset="0"/>
                        </a:rPr>
                        <a:t>Microsoft release SQL Server</a:t>
                      </a:r>
                    </a:p>
                  </a:txBody>
                  <a:tcPr anchor="ctr"/>
                </a:tc>
                <a:extLst>
                  <a:ext uri="{0D108BD9-81ED-4DB2-BD59-A6C34878D82A}">
                    <a16:rowId xmlns:a16="http://schemas.microsoft.com/office/drawing/2014/main" val="3269284563"/>
                  </a:ext>
                </a:extLst>
              </a:tr>
              <a:tr h="370840">
                <a:tc>
                  <a:txBody>
                    <a:bodyPr/>
                    <a:lstStyle/>
                    <a:p>
                      <a:r>
                        <a:rPr lang="en-US" sz="1800">
                          <a:latin typeface="Arial" panose="020B0604020202020204" pitchFamily="34" charset="0"/>
                          <a:cs typeface="Arial" panose="020B0604020202020204" pitchFamily="34" charset="0"/>
                        </a:rPr>
                        <a:t>1989</a:t>
                      </a:r>
                    </a:p>
                  </a:txBody>
                  <a:tcPr anchor="ctr"/>
                </a:tc>
                <a:tc>
                  <a:txBody>
                    <a:bodyPr/>
                    <a:lstStyle/>
                    <a:p>
                      <a:r>
                        <a:rPr lang="en-US" sz="1200">
                          <a:latin typeface="Arial" panose="020B0604020202020204" pitchFamily="34" charset="0"/>
                          <a:cs typeface="Arial" panose="020B0604020202020204" pitchFamily="34" charset="0"/>
                        </a:rPr>
                        <a:t>The American National Standard Institute (ANSI) published the first set of standards for a database query language, called ANSI/ISO SQL-89 or SQL1. These standards were similar to IBM’s DB2 SQL dialect. Because there were no stringent standards, most commercial products could claim adherence.</a:t>
                      </a:r>
                    </a:p>
                  </a:txBody>
                  <a:tcPr anchor="ctr"/>
                </a:tc>
                <a:extLst>
                  <a:ext uri="{0D108BD9-81ED-4DB2-BD59-A6C34878D82A}">
                    <a16:rowId xmlns:a16="http://schemas.microsoft.com/office/drawing/2014/main" val="3575721114"/>
                  </a:ext>
                </a:extLst>
              </a:tr>
              <a:tr h="370840">
                <a:tc>
                  <a:txBody>
                    <a:bodyPr/>
                    <a:lstStyle/>
                    <a:p>
                      <a:r>
                        <a:rPr lang="en-US" sz="1800">
                          <a:latin typeface="Arial" panose="020B0604020202020204" pitchFamily="34" charset="0"/>
                          <a:cs typeface="Arial" panose="020B0604020202020204" pitchFamily="34" charset="0"/>
                        </a:rPr>
                        <a:t>1992</a:t>
                      </a:r>
                    </a:p>
                  </a:txBody>
                  <a:tcPr anchor="ctr"/>
                </a:tc>
                <a:tc>
                  <a:txBody>
                    <a:bodyPr/>
                    <a:lstStyle/>
                    <a:p>
                      <a:r>
                        <a:rPr lang="en-US" sz="1200">
                          <a:latin typeface="Arial" panose="020B0604020202020204" pitchFamily="34" charset="0"/>
                          <a:cs typeface="Arial" panose="020B0604020202020204" pitchFamily="34" charset="0"/>
                        </a:rPr>
                        <a:t>ANSI published ANSI/ISO SQL-92 or SQL2, more stringent than SQL1. Incorporated many new feature.  Levels of compliance or conformance to indicate the extent a dialect meets standards.</a:t>
                      </a:r>
                    </a:p>
                  </a:txBody>
                  <a:tcPr anchor="ctr"/>
                </a:tc>
                <a:extLst>
                  <a:ext uri="{0D108BD9-81ED-4DB2-BD59-A6C34878D82A}">
                    <a16:rowId xmlns:a16="http://schemas.microsoft.com/office/drawing/2014/main" val="1447732763"/>
                  </a:ext>
                </a:extLst>
              </a:tr>
              <a:tr h="370840">
                <a:tc>
                  <a:txBody>
                    <a:bodyPr/>
                    <a:lstStyle/>
                    <a:p>
                      <a:r>
                        <a:rPr lang="en-US" sz="1800">
                          <a:latin typeface="Arial" panose="020B0604020202020204" pitchFamily="34" charset="0"/>
                          <a:cs typeface="Arial" panose="020B0604020202020204" pitchFamily="34" charset="0"/>
                        </a:rPr>
                        <a:t>1995</a:t>
                      </a:r>
                    </a:p>
                  </a:txBody>
                  <a:tcPr anchor="ctr"/>
                </a:tc>
                <a:tc>
                  <a:txBody>
                    <a:bodyPr/>
                    <a:lstStyle/>
                    <a:p>
                      <a:r>
                        <a:rPr lang="en-US" sz="1200">
                          <a:latin typeface="Arial" panose="020B0604020202020204" pitchFamily="34" charset="0"/>
                          <a:cs typeface="Arial" panose="020B0604020202020204" pitchFamily="34" charset="0"/>
                        </a:rPr>
                        <a:t>My SQL AB released MY SQL for internal use</a:t>
                      </a:r>
                    </a:p>
                  </a:txBody>
                  <a:tcPr anchor="ctr"/>
                </a:tc>
                <a:extLst>
                  <a:ext uri="{0D108BD9-81ED-4DB2-BD59-A6C34878D82A}">
                    <a16:rowId xmlns:a16="http://schemas.microsoft.com/office/drawing/2014/main" val="4228911459"/>
                  </a:ext>
                </a:extLst>
              </a:tr>
              <a:tr h="370840">
                <a:tc>
                  <a:txBody>
                    <a:bodyPr/>
                    <a:lstStyle/>
                    <a:p>
                      <a:r>
                        <a:rPr lang="en-US" sz="1800">
                          <a:latin typeface="Arial" panose="020B0604020202020204" pitchFamily="34" charset="0"/>
                          <a:cs typeface="Arial" panose="020B0604020202020204" pitchFamily="34" charset="0"/>
                        </a:rPr>
                        <a:t>1999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cs typeface="Arial" panose="020B0604020202020204" pitchFamily="34" charset="0"/>
                        </a:rPr>
                        <a:t>ANSI published ANSI/ISO SQL-2003 or SQL4. Support for objects. Levels of compliance or conformance dropped and replaced by core specification + nine packages.</a:t>
                      </a:r>
                    </a:p>
                  </a:txBody>
                  <a:tcPr anchor="ctr"/>
                </a:tc>
                <a:extLst>
                  <a:ext uri="{0D108BD9-81ED-4DB2-BD59-A6C34878D82A}">
                    <a16:rowId xmlns:a16="http://schemas.microsoft.com/office/drawing/2014/main" val="3904582264"/>
                  </a:ext>
                </a:extLst>
              </a:tr>
              <a:tr h="370840">
                <a:tc>
                  <a:txBody>
                    <a:bodyPr/>
                    <a:lstStyle/>
                    <a:p>
                      <a:r>
                        <a:rPr lang="en-US" sz="1800">
                          <a:latin typeface="Arial" panose="020B0604020202020204" pitchFamily="34" charset="0"/>
                          <a:cs typeface="Arial" panose="020B0604020202020204" pitchFamily="34" charset="0"/>
                        </a:rPr>
                        <a:t>2003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Arial" panose="020B0604020202020204" pitchFamily="34" charset="0"/>
                          <a:cs typeface="Arial" panose="020B0604020202020204" pitchFamily="34" charset="0"/>
                        </a:rPr>
                        <a:t>ANSI published ANSI/ISO SQL-99 or SQL3. Support for XML.</a:t>
                      </a:r>
                    </a:p>
                  </a:txBody>
                  <a:tcPr anchor="ctr"/>
                </a:tc>
                <a:extLst>
                  <a:ext uri="{0D108BD9-81ED-4DB2-BD59-A6C34878D82A}">
                    <a16:rowId xmlns:a16="http://schemas.microsoft.com/office/drawing/2014/main" val="2875755212"/>
                  </a:ext>
                </a:extLst>
              </a:tr>
              <a:tr h="370840">
                <a:tc>
                  <a:txBody>
                    <a:bodyPr/>
                    <a:lstStyle/>
                    <a:p>
                      <a:r>
                        <a:rPr lang="en-US" sz="1800">
                          <a:latin typeface="Arial" panose="020B0604020202020204" pitchFamily="34" charset="0"/>
                          <a:cs typeface="Arial" panose="020B0604020202020204" pitchFamily="34" charset="0"/>
                        </a:rPr>
                        <a:t>2008, 2010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Sun Microsystems acquired My SQL. Oracle acquired Sun Microsystems and My SQL.</a:t>
                      </a:r>
                    </a:p>
                  </a:txBody>
                  <a:tcPr anchor="ctr"/>
                </a:tc>
                <a:extLst>
                  <a:ext uri="{0D108BD9-81ED-4DB2-BD59-A6C34878D82A}">
                    <a16:rowId xmlns:a16="http://schemas.microsoft.com/office/drawing/2014/main" val="3212383056"/>
                  </a:ext>
                </a:extLst>
              </a:tr>
            </a:tbl>
          </a:graphicData>
        </a:graphic>
      </p:graphicFrame>
    </p:spTree>
    <p:extLst>
      <p:ext uri="{BB962C8B-B14F-4D97-AF65-F5344CB8AC3E}">
        <p14:creationId xmlns:p14="http://schemas.microsoft.com/office/powerpoint/2010/main" val="2223370998"/>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555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56279"/>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Comparison of relational databases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14</a:t>
            </a:fld>
            <a:endParaRPr lang="en-US" sz="1050"/>
          </a:p>
        </p:txBody>
      </p:sp>
      <p:graphicFrame>
        <p:nvGraphicFramePr>
          <p:cNvPr id="3" name="Table 2">
            <a:extLst>
              <a:ext uri="{FF2B5EF4-FFF2-40B4-BE49-F238E27FC236}">
                <a16:creationId xmlns:a16="http://schemas.microsoft.com/office/drawing/2014/main" id="{5CCE0682-2B17-3447-8524-75FFD1F80FB9}"/>
              </a:ext>
            </a:extLst>
          </p:cNvPr>
          <p:cNvGraphicFramePr>
            <a:graphicFrameLocks noGrp="1"/>
          </p:cNvGraphicFramePr>
          <p:nvPr/>
        </p:nvGraphicFramePr>
        <p:xfrm>
          <a:off x="307679" y="1498599"/>
          <a:ext cx="11576643" cy="4069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1936394920"/>
                    </a:ext>
                  </a:extLst>
                </a:gridCol>
                <a:gridCol w="2446867">
                  <a:extLst>
                    <a:ext uri="{9D8B030D-6E8A-4147-A177-3AD203B41FA5}">
                      <a16:colId xmlns:a16="http://schemas.microsoft.com/office/drawing/2014/main" val="53212023"/>
                    </a:ext>
                  </a:extLst>
                </a:gridCol>
                <a:gridCol w="2450592">
                  <a:extLst>
                    <a:ext uri="{9D8B030D-6E8A-4147-A177-3AD203B41FA5}">
                      <a16:colId xmlns:a16="http://schemas.microsoft.com/office/drawing/2014/main" val="1319037349"/>
                    </a:ext>
                  </a:extLst>
                </a:gridCol>
                <a:gridCol w="2450592">
                  <a:extLst>
                    <a:ext uri="{9D8B030D-6E8A-4147-A177-3AD203B41FA5}">
                      <a16:colId xmlns:a16="http://schemas.microsoft.com/office/drawing/2014/main" val="731432634"/>
                    </a:ext>
                  </a:extLst>
                </a:gridCol>
                <a:gridCol w="2450592">
                  <a:extLst>
                    <a:ext uri="{9D8B030D-6E8A-4147-A177-3AD203B41FA5}">
                      <a16:colId xmlns:a16="http://schemas.microsoft.com/office/drawing/2014/main" val="3545145626"/>
                    </a:ext>
                  </a:extLst>
                </a:gridCol>
              </a:tblGrid>
              <a:tr h="685800">
                <a:tc>
                  <a:txBody>
                    <a:bodyPr/>
                    <a:lstStyle/>
                    <a:p>
                      <a:endParaRPr lang="en-US" sz="2400">
                        <a:latin typeface="Arial" panose="020B0604020202020204" pitchFamily="34" charset="0"/>
                        <a:cs typeface="Arial" panose="020B0604020202020204" pitchFamily="34" charset="0"/>
                      </a:endParaRPr>
                    </a:p>
                  </a:txBody>
                  <a:tcPr anchor="ctr"/>
                </a:tc>
                <a:tc>
                  <a:txBody>
                    <a:bodyPr/>
                    <a:lstStyle/>
                    <a:p>
                      <a:r>
                        <a:rPr lang="en-US" sz="2400">
                          <a:latin typeface="Arial" panose="020B0604020202020204" pitchFamily="34" charset="0"/>
                          <a:cs typeface="Arial" panose="020B0604020202020204" pitchFamily="34" charset="0"/>
                        </a:rPr>
                        <a:t>Oracle</a:t>
                      </a:r>
                    </a:p>
                  </a:txBody>
                  <a:tcPr anchor="ctr"/>
                </a:tc>
                <a:tc>
                  <a:txBody>
                    <a:bodyPr/>
                    <a:lstStyle/>
                    <a:p>
                      <a:r>
                        <a:rPr lang="en-US" sz="2400">
                          <a:latin typeface="Arial" panose="020B0604020202020204" pitchFamily="34" charset="0"/>
                          <a:cs typeface="Arial" panose="020B0604020202020204" pitchFamily="34" charset="0"/>
                        </a:rPr>
                        <a:t>DB2</a:t>
                      </a:r>
                    </a:p>
                  </a:txBody>
                  <a:tcPr anchor="ctr"/>
                </a:tc>
                <a:tc>
                  <a:txBody>
                    <a:bodyPr/>
                    <a:lstStyle/>
                    <a:p>
                      <a:r>
                        <a:rPr lang="en-US" sz="2400">
                          <a:latin typeface="Arial" panose="020B0604020202020204" pitchFamily="34" charset="0"/>
                          <a:cs typeface="Arial" panose="020B0604020202020204" pitchFamily="34" charset="0"/>
                        </a:rPr>
                        <a:t>SQL Server</a:t>
                      </a:r>
                    </a:p>
                  </a:txBody>
                  <a:tcPr anchor="ctr"/>
                </a:tc>
                <a:tc>
                  <a:txBody>
                    <a:bodyPr/>
                    <a:lstStyle/>
                    <a:p>
                      <a:r>
                        <a:rPr lang="en-US" sz="2400">
                          <a:latin typeface="Arial" panose="020B0604020202020204" pitchFamily="34" charset="0"/>
                          <a:cs typeface="Arial" panose="020B0604020202020204" pitchFamily="34" charset="0"/>
                        </a:rPr>
                        <a:t>MySQL</a:t>
                      </a:r>
                    </a:p>
                  </a:txBody>
                  <a:tcPr anchor="ctr"/>
                </a:tc>
                <a:extLst>
                  <a:ext uri="{0D108BD9-81ED-4DB2-BD59-A6C34878D82A}">
                    <a16:rowId xmlns:a16="http://schemas.microsoft.com/office/drawing/2014/main" val="1614452817"/>
                  </a:ext>
                </a:extLst>
              </a:tr>
              <a:tr h="1097280">
                <a:tc>
                  <a:txBody>
                    <a:bodyPr/>
                    <a:lstStyle/>
                    <a:p>
                      <a:r>
                        <a:rPr lang="en-US" sz="2400">
                          <a:latin typeface="Arial" panose="020B0604020202020204" pitchFamily="34" charset="0"/>
                          <a:cs typeface="Arial" panose="020B0604020202020204" pitchFamily="34" charset="0"/>
                        </a:rPr>
                        <a:t>Release year</a:t>
                      </a:r>
                    </a:p>
                  </a:txBody>
                  <a:tcPr anchor="ctr"/>
                </a:tc>
                <a:tc>
                  <a:txBody>
                    <a:bodyPr/>
                    <a:lstStyle/>
                    <a:p>
                      <a:r>
                        <a:rPr lang="en-US" sz="2400">
                          <a:latin typeface="Arial" panose="020B0604020202020204" pitchFamily="34" charset="0"/>
                          <a:cs typeface="Arial" panose="020B0604020202020204" pitchFamily="34" charset="0"/>
                        </a:rPr>
                        <a:t>1979</a:t>
                      </a:r>
                    </a:p>
                  </a:txBody>
                  <a:tcPr anchor="ctr"/>
                </a:tc>
                <a:tc>
                  <a:txBody>
                    <a:bodyPr/>
                    <a:lstStyle/>
                    <a:p>
                      <a:r>
                        <a:rPr lang="en-US" sz="2400">
                          <a:latin typeface="Arial" panose="020B0604020202020204" pitchFamily="34" charset="0"/>
                          <a:cs typeface="Arial" panose="020B0604020202020204" pitchFamily="34" charset="0"/>
                        </a:rPr>
                        <a:t>1985</a:t>
                      </a:r>
                    </a:p>
                  </a:txBody>
                  <a:tcPr anchor="ctr"/>
                </a:tc>
                <a:tc>
                  <a:txBody>
                    <a:bodyPr/>
                    <a:lstStyle/>
                    <a:p>
                      <a:r>
                        <a:rPr lang="en-US" sz="2400">
                          <a:latin typeface="Arial" panose="020B0604020202020204" pitchFamily="34" charset="0"/>
                          <a:cs typeface="Arial" panose="020B0604020202020204" pitchFamily="34" charset="0"/>
                        </a:rPr>
                        <a:t>1987</a:t>
                      </a:r>
                    </a:p>
                  </a:txBody>
                  <a:tcPr anchor="ctr"/>
                </a:tc>
                <a:tc>
                  <a:txBody>
                    <a:bodyPr/>
                    <a:lstStyle/>
                    <a:p>
                      <a:r>
                        <a:rPr lang="en-US" sz="2400">
                          <a:latin typeface="Arial" panose="020B0604020202020204" pitchFamily="34" charset="0"/>
                          <a:cs typeface="Arial" panose="020B0604020202020204" pitchFamily="34" charset="0"/>
                        </a:rPr>
                        <a:t>2000</a:t>
                      </a:r>
                    </a:p>
                  </a:txBody>
                  <a:tcPr anchor="ctr"/>
                </a:tc>
                <a:extLst>
                  <a:ext uri="{0D108BD9-81ED-4DB2-BD59-A6C34878D82A}">
                    <a16:rowId xmlns:a16="http://schemas.microsoft.com/office/drawing/2014/main" val="1443734653"/>
                  </a:ext>
                </a:extLst>
              </a:tr>
              <a:tr h="2286000">
                <a:tc>
                  <a:txBody>
                    <a:bodyPr/>
                    <a:lstStyle/>
                    <a:p>
                      <a:r>
                        <a:rPr lang="en-US" sz="2400">
                          <a:latin typeface="Arial" panose="020B0604020202020204" pitchFamily="34" charset="0"/>
                          <a:cs typeface="Arial" panose="020B0604020202020204" pitchFamily="34" charset="0"/>
                        </a:rPr>
                        <a:t>Platforms</a:t>
                      </a:r>
                    </a:p>
                  </a:txBody>
                  <a:tcPr anchor="ctr"/>
                </a:tc>
                <a:tc>
                  <a:txBody>
                    <a:bodyPr/>
                    <a:lstStyle/>
                    <a:p>
                      <a:pPr>
                        <a:spcBef>
                          <a:spcPts val="600"/>
                        </a:spcBef>
                        <a:spcAft>
                          <a:spcPts val="600"/>
                        </a:spcAft>
                      </a:pPr>
                      <a:r>
                        <a:rPr lang="en-US" sz="2400">
                          <a:latin typeface="Arial" panose="020B0604020202020204" pitchFamily="34" charset="0"/>
                          <a:cs typeface="Arial" panose="020B0604020202020204" pitchFamily="34" charset="0"/>
                        </a:rPr>
                        <a:t>Unix</a:t>
                      </a:r>
                    </a:p>
                    <a:p>
                      <a:pPr>
                        <a:spcBef>
                          <a:spcPts val="600"/>
                        </a:spcBef>
                        <a:spcAft>
                          <a:spcPts val="600"/>
                        </a:spcAft>
                      </a:pPr>
                      <a:r>
                        <a:rPr lang="en-US" sz="2400">
                          <a:latin typeface="Arial" panose="020B0604020202020204" pitchFamily="34" charset="0"/>
                          <a:cs typeface="Arial" panose="020B0604020202020204" pitchFamily="34" charset="0"/>
                        </a:rPr>
                        <a:t>OS/390, Z/OS</a:t>
                      </a:r>
                    </a:p>
                    <a:p>
                      <a:pPr>
                        <a:spcBef>
                          <a:spcPts val="600"/>
                        </a:spcBef>
                        <a:spcAft>
                          <a:spcPts val="600"/>
                        </a:spcAft>
                      </a:pPr>
                      <a:r>
                        <a:rPr lang="en-US" sz="2400">
                          <a:latin typeface="Arial" panose="020B0604020202020204" pitchFamily="34" charset="0"/>
                          <a:cs typeface="Arial" panose="020B0604020202020204" pitchFamily="34" charset="0"/>
                        </a:rPr>
                        <a:t>Windows</a:t>
                      </a:r>
                    </a:p>
                    <a:p>
                      <a:pPr>
                        <a:spcBef>
                          <a:spcPts val="600"/>
                        </a:spcBef>
                        <a:spcAft>
                          <a:spcPts val="600"/>
                        </a:spcAft>
                      </a:pPr>
                      <a:r>
                        <a:rPr lang="en-US" sz="2400">
                          <a:latin typeface="Arial" panose="020B0604020202020204" pitchFamily="34" charset="0"/>
                          <a:cs typeface="Arial" panose="020B0604020202020204" pitchFamily="34" charset="0"/>
                        </a:rPr>
                        <a:t>Mac OS</a:t>
                      </a:r>
                    </a:p>
                  </a:txBody>
                  <a:tcPr anchor="ct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2400">
                          <a:latin typeface="Arial" panose="020B0604020202020204" pitchFamily="34" charset="0"/>
                          <a:cs typeface="Arial" panose="020B0604020202020204" pitchFamily="34" charset="0"/>
                        </a:rPr>
                        <a:t>OS/390, Z/OS</a:t>
                      </a:r>
                    </a:p>
                    <a:p>
                      <a:pPr>
                        <a:spcBef>
                          <a:spcPts val="600"/>
                        </a:spcBef>
                        <a:spcAft>
                          <a:spcPts val="600"/>
                        </a:spcAft>
                      </a:pPr>
                      <a:r>
                        <a:rPr lang="en-US" sz="2400">
                          <a:latin typeface="Arial" panose="020B0604020202020204" pitchFamily="34" charset="0"/>
                          <a:cs typeface="Arial" panose="020B0604020202020204" pitchFamily="34" charset="0"/>
                        </a:rPr>
                        <a:t>Unix</a:t>
                      </a:r>
                    </a:p>
                    <a:p>
                      <a:pPr>
                        <a:spcBef>
                          <a:spcPts val="600"/>
                        </a:spcBef>
                        <a:spcAft>
                          <a:spcPts val="600"/>
                        </a:spcAft>
                      </a:pPr>
                      <a:r>
                        <a:rPr lang="en-US" sz="2400">
                          <a:latin typeface="Arial" panose="020B0604020202020204" pitchFamily="34" charset="0"/>
                          <a:cs typeface="Arial" panose="020B0604020202020204" pitchFamily="34" charset="0"/>
                        </a:rPr>
                        <a:t>Windows</a:t>
                      </a:r>
                    </a:p>
                    <a:p>
                      <a:pPr>
                        <a:spcBef>
                          <a:spcPts val="600"/>
                        </a:spcBef>
                        <a:spcAft>
                          <a:spcPts val="600"/>
                        </a:spcAft>
                      </a:pPr>
                      <a:r>
                        <a:rPr lang="en-US" sz="2400">
                          <a:latin typeface="Arial" panose="020B0604020202020204" pitchFamily="34" charset="0"/>
                          <a:cs typeface="Arial" panose="020B0604020202020204" pitchFamily="34" charset="0"/>
                        </a:rPr>
                        <a:t>Mac OS</a:t>
                      </a:r>
                    </a:p>
                  </a:txBody>
                  <a:tcPr anchor="ctr"/>
                </a:tc>
                <a:tc>
                  <a:txBody>
                    <a:bodyPr/>
                    <a:lstStyle/>
                    <a:p>
                      <a:r>
                        <a:rPr lang="en-US" sz="2400">
                          <a:latin typeface="Arial" panose="020B0604020202020204" pitchFamily="34" charset="0"/>
                          <a:cs typeface="Arial" panose="020B0604020202020204" pitchFamily="34" charset="0"/>
                        </a:rPr>
                        <a:t>Windows</a:t>
                      </a:r>
                    </a:p>
                  </a:txBody>
                  <a:tcPr anchor="ctr"/>
                </a:tc>
                <a:tc>
                  <a:txBody>
                    <a:bodyPr/>
                    <a:lstStyle/>
                    <a:p>
                      <a:pPr>
                        <a:spcBef>
                          <a:spcPts val="600"/>
                        </a:spcBef>
                        <a:spcAft>
                          <a:spcPts val="600"/>
                        </a:spcAft>
                      </a:pPr>
                      <a:r>
                        <a:rPr lang="en-US" sz="2400">
                          <a:latin typeface="Arial" panose="020B0604020202020204" pitchFamily="34" charset="0"/>
                          <a:cs typeface="Arial" panose="020B0604020202020204" pitchFamily="34" charset="0"/>
                        </a:rPr>
                        <a:t>Unix</a:t>
                      </a:r>
                    </a:p>
                    <a:p>
                      <a:pPr>
                        <a:spcBef>
                          <a:spcPts val="600"/>
                        </a:spcBef>
                        <a:spcAft>
                          <a:spcPts val="600"/>
                        </a:spcAft>
                      </a:pPr>
                      <a:r>
                        <a:rPr lang="en-US" sz="2400">
                          <a:latin typeface="Arial" panose="020B0604020202020204" pitchFamily="34" charset="0"/>
                          <a:cs typeface="Arial" panose="020B0604020202020204" pitchFamily="34" charset="0"/>
                        </a:rPr>
                        <a:t>Windows</a:t>
                      </a:r>
                    </a:p>
                    <a:p>
                      <a:pPr>
                        <a:spcBef>
                          <a:spcPts val="600"/>
                        </a:spcBef>
                        <a:spcAft>
                          <a:spcPts val="600"/>
                        </a:spcAft>
                      </a:pPr>
                      <a:r>
                        <a:rPr lang="en-US" sz="2400">
                          <a:latin typeface="Arial" panose="020B0604020202020204" pitchFamily="34" charset="0"/>
                          <a:cs typeface="Arial" panose="020B0604020202020204" pitchFamily="34" charset="0"/>
                        </a:rPr>
                        <a:t>Mac OS</a:t>
                      </a:r>
                    </a:p>
                    <a:p>
                      <a:pPr>
                        <a:spcBef>
                          <a:spcPts val="600"/>
                        </a:spcBef>
                        <a:spcAft>
                          <a:spcPts val="600"/>
                        </a:spcAft>
                      </a:pPr>
                      <a:r>
                        <a:rPr lang="en-US" sz="2400">
                          <a:latin typeface="Arial" panose="020B0604020202020204" pitchFamily="34" charset="0"/>
                          <a:cs typeface="Arial" panose="020B0604020202020204" pitchFamily="34" charset="0"/>
                        </a:rPr>
                        <a:t>Z/OS</a:t>
                      </a:r>
                    </a:p>
                  </a:txBody>
                  <a:tcPr anchor="ctr"/>
                </a:tc>
                <a:extLst>
                  <a:ext uri="{0D108BD9-81ED-4DB2-BD59-A6C34878D82A}">
                    <a16:rowId xmlns:a16="http://schemas.microsoft.com/office/drawing/2014/main" val="3824496997"/>
                  </a:ext>
                </a:extLst>
              </a:tr>
            </a:tbl>
          </a:graphicData>
        </a:graphic>
      </p:graphicFrame>
      <p:sp>
        <p:nvSpPr>
          <p:cNvPr id="6" name="Rectangle 5">
            <a:extLst>
              <a:ext uri="{FF2B5EF4-FFF2-40B4-BE49-F238E27FC236}">
                <a16:creationId xmlns:a16="http://schemas.microsoft.com/office/drawing/2014/main" id="{07773A4D-D215-C24D-B4A1-003B13661081}"/>
              </a:ext>
            </a:extLst>
          </p:cNvPr>
          <p:cNvSpPr/>
          <p:nvPr/>
        </p:nvSpPr>
        <p:spPr>
          <a:xfrm>
            <a:off x="307679" y="5796656"/>
            <a:ext cx="10176933" cy="830997"/>
          </a:xfrm>
          <a:prstGeom prst="rect">
            <a:avLst/>
          </a:prstGeom>
          <a:solidFill>
            <a:schemeClr val="accent6">
              <a:lumMod val="40000"/>
              <a:lumOff val="60000"/>
            </a:schemeClr>
          </a:solidFill>
          <a:ln>
            <a:solidFill>
              <a:schemeClr val="accent1">
                <a:lumMod val="50000"/>
              </a:schemeClr>
            </a:solidFill>
          </a:ln>
        </p:spPr>
        <p:txBody>
          <a:bodyPr wrap="square">
            <a:spAutoFit/>
          </a:bodyPr>
          <a:lstStyle/>
          <a:p>
            <a:pPr>
              <a:spcBef>
                <a:spcPts val="600"/>
              </a:spcBef>
              <a:spcAft>
                <a:spcPts val="600"/>
              </a:spcAft>
              <a:buClr>
                <a:srgbClr val="C00000"/>
              </a:buClr>
              <a:buSzPct val="125000"/>
            </a:pPr>
            <a:r>
              <a:rPr lang="en-US" sz="2400">
                <a:latin typeface="Arial" panose="020B0604020202020204" pitchFamily="34" charset="0"/>
                <a:cs typeface="Arial" panose="020B0604020202020204" pitchFamily="34" charset="0"/>
              </a:rPr>
              <a:t>Other relational databases – </a:t>
            </a:r>
            <a:r>
              <a:rPr lang="en-US" sz="2400" err="1">
                <a:latin typeface="Arial" panose="020B0604020202020204" pitchFamily="34" charset="0"/>
                <a:cs typeface="Arial" panose="020B0604020202020204" pitchFamily="34" charset="0"/>
              </a:rPr>
              <a:t>PotsgreSQL</a:t>
            </a:r>
            <a:r>
              <a:rPr lang="en-US" sz="2400">
                <a:latin typeface="Arial" panose="020B0604020202020204" pitchFamily="34" charset="0"/>
                <a:cs typeface="Arial" panose="020B0604020202020204" pitchFamily="34" charset="0"/>
              </a:rPr>
              <a:t>, Teradata, (Informix, RDB, Sybase, …)</a:t>
            </a:r>
          </a:p>
        </p:txBody>
      </p:sp>
    </p:spTree>
    <p:extLst>
      <p:ext uri="{BB962C8B-B14F-4D97-AF65-F5344CB8AC3E}">
        <p14:creationId xmlns:p14="http://schemas.microsoft.com/office/powerpoint/2010/main" val="59488512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5" y="568486"/>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499212"/>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File Systems for the data layer</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15</a:t>
            </a:fld>
            <a:endParaRPr lang="en-US" sz="1050"/>
          </a:p>
        </p:txBody>
      </p:sp>
      <p:grpSp>
        <p:nvGrpSpPr>
          <p:cNvPr id="9" name="Group 8">
            <a:extLst>
              <a:ext uri="{FF2B5EF4-FFF2-40B4-BE49-F238E27FC236}">
                <a16:creationId xmlns:a16="http://schemas.microsoft.com/office/drawing/2014/main" id="{782731CB-937E-F546-B0D0-6012BB3DDB93}"/>
              </a:ext>
            </a:extLst>
          </p:cNvPr>
          <p:cNvGrpSpPr/>
          <p:nvPr/>
        </p:nvGrpSpPr>
        <p:grpSpPr>
          <a:xfrm>
            <a:off x="785985" y="1800097"/>
            <a:ext cx="11248359" cy="4463474"/>
            <a:chOff x="651925" y="1800097"/>
            <a:chExt cx="10620028" cy="4463474"/>
          </a:xfrm>
        </p:grpSpPr>
        <p:sp>
          <p:nvSpPr>
            <p:cNvPr id="22" name="Rectangle 21">
              <a:extLst>
                <a:ext uri="{FF2B5EF4-FFF2-40B4-BE49-F238E27FC236}">
                  <a16:creationId xmlns:a16="http://schemas.microsoft.com/office/drawing/2014/main" id="{2B4462A6-99F4-42CF-B76A-0A229E8D9FC1}"/>
                </a:ext>
              </a:extLst>
            </p:cNvPr>
            <p:cNvSpPr/>
            <p:nvPr/>
          </p:nvSpPr>
          <p:spPr>
            <a:xfrm>
              <a:off x="3041771" y="1800097"/>
              <a:ext cx="8230182" cy="4339650"/>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ea typeface="ヒラギノ角ゴ Pro W3"/>
                  <a:cs typeface="Arial" panose="020B0604020202020204" pitchFamily="34" charset="0"/>
                </a:rPr>
                <a:t>Redundant data – more difficult to manage</a:t>
              </a:r>
            </a:p>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ea typeface="ヒラギノ角ゴ Pro W3"/>
                  <a:cs typeface="Arial" panose="020B0604020202020204" pitchFamily="34" charset="0"/>
                </a:rPr>
                <a:t>Custom software based on the format of the file to read data, create new records, update existing data, deleting existing data</a:t>
              </a:r>
            </a:p>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ea typeface="ヒラギノ角ゴ Pro W3"/>
                  <a:cs typeface="Arial" panose="020B0604020202020204" pitchFamily="34" charset="0"/>
                </a:rPr>
                <a:t>Performance dependent on custom software</a:t>
              </a:r>
            </a:p>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ea typeface="ヒラギノ角ゴ Pro W3"/>
                  <a:cs typeface="Arial" panose="020B0604020202020204" pitchFamily="34" charset="0"/>
                </a:rPr>
                <a:t>Difficult to share data</a:t>
              </a:r>
            </a:p>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ea typeface="ヒラギノ角ゴ Pro W3"/>
                  <a:cs typeface="Arial" panose="020B0604020202020204" pitchFamily="34" charset="0"/>
                </a:rPr>
                <a:t>Difficult to provide access to multiple applications</a:t>
              </a:r>
            </a:p>
          </p:txBody>
        </p:sp>
        <p:grpSp>
          <p:nvGrpSpPr>
            <p:cNvPr id="8" name="Group 7">
              <a:extLst>
                <a:ext uri="{FF2B5EF4-FFF2-40B4-BE49-F238E27FC236}">
                  <a16:creationId xmlns:a16="http://schemas.microsoft.com/office/drawing/2014/main" id="{5E316EE3-E2D0-534C-82C3-D350C85A82AB}"/>
                </a:ext>
              </a:extLst>
            </p:cNvPr>
            <p:cNvGrpSpPr/>
            <p:nvPr/>
          </p:nvGrpSpPr>
          <p:grpSpPr>
            <a:xfrm>
              <a:off x="651925" y="1800097"/>
              <a:ext cx="2389846" cy="4463474"/>
              <a:chOff x="177800" y="1566586"/>
              <a:chExt cx="2389846" cy="4463474"/>
            </a:xfrm>
          </p:grpSpPr>
          <p:pic>
            <p:nvPicPr>
              <p:cNvPr id="6" name="Picture 23" descr="https://upload.wikimedia.org/wikipedia/commons/thumb/8/86/Microsoft_Excel_2013_logo.svg/2000px-Microsoft_Excel_2013_logo.svg.png">
                <a:extLst>
                  <a:ext uri="{FF2B5EF4-FFF2-40B4-BE49-F238E27FC236}">
                    <a16:creationId xmlns:a16="http://schemas.microsoft.com/office/drawing/2014/main" id="{61A2B81A-4042-1C4F-824B-9DF4EEA63B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800" y="1566586"/>
                <a:ext cx="1214459" cy="11925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5" descr="google-sheets-logo">
                <a:extLst>
                  <a:ext uri="{FF2B5EF4-FFF2-40B4-BE49-F238E27FC236}">
                    <a16:creationId xmlns:a16="http://schemas.microsoft.com/office/drawing/2014/main" id="{55F68743-38EE-D649-979C-33A61F5FE0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33" t="13500" r="4755" b="16500"/>
              <a:stretch/>
            </p:blipFill>
            <p:spPr bwMode="auto">
              <a:xfrm>
                <a:off x="177800" y="3209329"/>
                <a:ext cx="2389846" cy="11005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02E5D95-5806-124D-A42C-A2FC716CC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4760060"/>
                <a:ext cx="1270000" cy="1270000"/>
              </a:xfrm>
              <a:prstGeom prst="rect">
                <a:avLst/>
              </a:prstGeom>
            </p:spPr>
          </p:pic>
        </p:grpSp>
      </p:grpSp>
    </p:spTree>
    <p:extLst>
      <p:ext uri="{BB962C8B-B14F-4D97-AF65-F5344CB8AC3E}">
        <p14:creationId xmlns:p14="http://schemas.microsoft.com/office/powerpoint/2010/main" val="2871026668"/>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694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77671"/>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Local databases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16</a:t>
            </a:fld>
            <a:endParaRPr lang="en-US" sz="1050"/>
          </a:p>
        </p:txBody>
      </p:sp>
      <p:grpSp>
        <p:nvGrpSpPr>
          <p:cNvPr id="3" name="Group 2">
            <a:extLst>
              <a:ext uri="{FF2B5EF4-FFF2-40B4-BE49-F238E27FC236}">
                <a16:creationId xmlns:a16="http://schemas.microsoft.com/office/drawing/2014/main" id="{049C1CFC-DBDE-C045-A05C-1B83ACFE3DE8}"/>
              </a:ext>
            </a:extLst>
          </p:cNvPr>
          <p:cNvGrpSpPr/>
          <p:nvPr/>
        </p:nvGrpSpPr>
        <p:grpSpPr>
          <a:xfrm>
            <a:off x="1688031" y="3194335"/>
            <a:ext cx="8815938" cy="3292641"/>
            <a:chOff x="1242462" y="3194335"/>
            <a:chExt cx="8815938" cy="3292641"/>
          </a:xfrm>
        </p:grpSpPr>
        <p:pic>
          <p:nvPicPr>
            <p:cNvPr id="11" name="Picture 4" descr="Image result for filemaker pro tables">
              <a:extLst>
                <a:ext uri="{FF2B5EF4-FFF2-40B4-BE49-F238E27FC236}">
                  <a16:creationId xmlns:a16="http://schemas.microsoft.com/office/drawing/2014/main" id="{0C5780EF-B81A-C842-A9DC-FAAE429E64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500"/>
            <a:stretch/>
          </p:blipFill>
          <p:spPr bwMode="auto">
            <a:xfrm>
              <a:off x="1645448" y="3424137"/>
              <a:ext cx="3886200" cy="26152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microsoft access">
              <a:extLst>
                <a:ext uri="{FF2B5EF4-FFF2-40B4-BE49-F238E27FC236}">
                  <a16:creationId xmlns:a16="http://schemas.microsoft.com/office/drawing/2014/main" id="{200A0CE5-8C58-6140-876A-F589CC3894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457"/>
            <a:stretch/>
          </p:blipFill>
          <p:spPr bwMode="auto">
            <a:xfrm>
              <a:off x="6161910" y="3502127"/>
              <a:ext cx="3896490" cy="24592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filemaker pro logo">
              <a:extLst>
                <a:ext uri="{FF2B5EF4-FFF2-40B4-BE49-F238E27FC236}">
                  <a16:creationId xmlns:a16="http://schemas.microsoft.com/office/drawing/2014/main" id="{68875967-C58C-A142-8B3E-AB613DC26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462" y="3265156"/>
              <a:ext cx="1403350" cy="140335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4" name="Picture 6" descr="Image result for microsoft access logo">
              <a:extLst>
                <a:ext uri="{FF2B5EF4-FFF2-40B4-BE49-F238E27FC236}">
                  <a16:creationId xmlns:a16="http://schemas.microsoft.com/office/drawing/2014/main" id="{F056060C-96E8-8046-A406-4A35C7092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194335"/>
              <a:ext cx="1403351" cy="140335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CB5EE79-45EF-234A-B407-01EB26222C5A}"/>
                </a:ext>
              </a:extLst>
            </p:cNvPr>
            <p:cNvSpPr/>
            <p:nvPr/>
          </p:nvSpPr>
          <p:spPr>
            <a:xfrm>
              <a:off x="1992181" y="6000701"/>
              <a:ext cx="3192734" cy="461665"/>
            </a:xfrm>
            <a:prstGeom prst="rect">
              <a:avLst/>
            </a:prstGeom>
          </p:spPr>
          <p:txBody>
            <a:bodyPr wrap="none">
              <a:spAutoFit/>
            </a:bodyPr>
            <a:lstStyle/>
            <a:p>
              <a:r>
                <a:rPr lang="en-US" sz="2400">
                  <a:latin typeface="Arial" panose="020B0604020202020204" pitchFamily="34" charset="0"/>
                  <a:cs typeface="Arial" panose="020B0604020202020204" pitchFamily="34" charset="0"/>
                </a:rPr>
                <a:t>Apple’s FileMaker Pro</a:t>
              </a:r>
            </a:p>
          </p:txBody>
        </p:sp>
        <p:sp>
          <p:nvSpPr>
            <p:cNvPr id="16" name="Rectangle 15">
              <a:extLst>
                <a:ext uri="{FF2B5EF4-FFF2-40B4-BE49-F238E27FC236}">
                  <a16:creationId xmlns:a16="http://schemas.microsoft.com/office/drawing/2014/main" id="{7F33BD8E-C70A-1548-BA84-D471B6C82F58}"/>
                </a:ext>
              </a:extLst>
            </p:cNvPr>
            <p:cNvSpPr/>
            <p:nvPr/>
          </p:nvSpPr>
          <p:spPr>
            <a:xfrm>
              <a:off x="7010400" y="6025311"/>
              <a:ext cx="2493631" cy="461665"/>
            </a:xfrm>
            <a:prstGeom prst="rect">
              <a:avLst/>
            </a:prstGeom>
          </p:spPr>
          <p:txBody>
            <a:bodyPr wrap="none">
              <a:spAutoFit/>
            </a:bodyPr>
            <a:lstStyle/>
            <a:p>
              <a:r>
                <a:rPr lang="en-US" sz="2400">
                  <a:latin typeface="Arial" panose="020B0604020202020204" pitchFamily="34" charset="0"/>
                  <a:cs typeface="Arial" panose="020B0604020202020204" pitchFamily="34" charset="0"/>
                </a:rPr>
                <a:t>Microsoft Access</a:t>
              </a:r>
            </a:p>
          </p:txBody>
        </p:sp>
      </p:grpSp>
      <p:sp>
        <p:nvSpPr>
          <p:cNvPr id="10" name="Rectangle 9">
            <a:extLst>
              <a:ext uri="{FF2B5EF4-FFF2-40B4-BE49-F238E27FC236}">
                <a16:creationId xmlns:a16="http://schemas.microsoft.com/office/drawing/2014/main" id="{0D793D70-F987-A74C-ACA1-5492720708BA}"/>
              </a:ext>
            </a:extLst>
          </p:cNvPr>
          <p:cNvSpPr/>
          <p:nvPr/>
        </p:nvSpPr>
        <p:spPr>
          <a:xfrm>
            <a:off x="1035243" y="1746881"/>
            <a:ext cx="10176933" cy="1538883"/>
          </a:xfrm>
          <a:prstGeom prst="rect">
            <a:avLst/>
          </a:prstGeom>
          <a:solidFill>
            <a:schemeClr val="accent6">
              <a:lumMod val="40000"/>
              <a:lumOff val="60000"/>
            </a:schemeClr>
          </a:solidFill>
          <a:ln>
            <a:solidFill>
              <a:schemeClr val="accent1">
                <a:lumMod val="50000"/>
              </a:schemeClr>
            </a:solidFill>
          </a:ln>
        </p:spPr>
        <p:txBody>
          <a:bodyPr wrap="square">
            <a:spAutoFit/>
          </a:bodyPr>
          <a:lstStyle/>
          <a:p>
            <a:pPr marL="514350" indent="-514350">
              <a:spcBef>
                <a:spcPts val="600"/>
              </a:spcBef>
              <a:spcAft>
                <a:spcPts val="600"/>
              </a:spcAft>
              <a:buClr>
                <a:srgbClr val="C00000"/>
              </a:buClr>
              <a:buSzPct val="125000"/>
              <a:buFont typeface="Wingdings" pitchFamily="2" charset="2"/>
              <a:buChar char="ü"/>
            </a:pPr>
            <a:r>
              <a:rPr lang="en-US" sz="2800">
                <a:latin typeface="Arial" panose="020B0604020202020204" pitchFamily="34" charset="0"/>
                <a:cs typeface="Arial" panose="020B0604020202020204" pitchFamily="34" charset="0"/>
              </a:rPr>
              <a:t>Overcomes redundancy &amp; maintenance issues of file-based data layer</a:t>
            </a:r>
          </a:p>
          <a:p>
            <a:pPr marL="457200" indent="-457200" fontAlgn="auto">
              <a:spcBef>
                <a:spcPts val="600"/>
              </a:spcBef>
              <a:spcAft>
                <a:spcPts val="600"/>
              </a:spcAft>
              <a:buClr>
                <a:srgbClr val="C00000"/>
              </a:buClr>
              <a:buSzPct val="125000"/>
              <a:buFont typeface="System Font Regular"/>
              <a:buChar char="X"/>
            </a:pPr>
            <a:r>
              <a:rPr lang="en-US" sz="2800">
                <a:latin typeface="Arial" panose="020B0604020202020204" pitchFamily="34" charset="0"/>
                <a:cs typeface="Arial" panose="020B0604020202020204" pitchFamily="34" charset="0"/>
              </a:rPr>
              <a:t>Installed on client computer typically (makes sharing hard)</a:t>
            </a:r>
          </a:p>
        </p:txBody>
      </p:sp>
    </p:spTree>
    <p:extLst>
      <p:ext uri="{BB962C8B-B14F-4D97-AF65-F5344CB8AC3E}">
        <p14:creationId xmlns:p14="http://schemas.microsoft.com/office/powerpoint/2010/main" val="100031496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039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91119"/>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Database management systems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17</a:t>
            </a:fld>
            <a:endParaRPr lang="en-US" sz="1050"/>
          </a:p>
        </p:txBody>
      </p:sp>
      <p:sp>
        <p:nvSpPr>
          <p:cNvPr id="19" name="Rectangle 18">
            <a:extLst>
              <a:ext uri="{FF2B5EF4-FFF2-40B4-BE49-F238E27FC236}">
                <a16:creationId xmlns:a16="http://schemas.microsoft.com/office/drawing/2014/main" id="{4B267584-AFEB-7B4F-887A-84F3C9635B7A}"/>
              </a:ext>
            </a:extLst>
          </p:cNvPr>
          <p:cNvSpPr/>
          <p:nvPr/>
        </p:nvSpPr>
        <p:spPr>
          <a:xfrm>
            <a:off x="531323" y="1577940"/>
            <a:ext cx="11129354" cy="4909036"/>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A relational database management system (DBMS) is software to manage the data layer in enterprise applications</a:t>
            </a:r>
          </a:p>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Main purpose is storage and retrieval of data without knowledge of the physical organization of data</a:t>
            </a:r>
          </a:p>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Other features include efficiency, data integrity, security, ability to scale to large data volumes and large number of concurrent users</a:t>
            </a:r>
          </a:p>
          <a:p>
            <a:pPr marL="457200" indent="-457200">
              <a:spcAft>
                <a:spcPts val="6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A DBMS needs to be ACID compliant</a:t>
            </a:r>
          </a:p>
          <a:p>
            <a:pPr marL="914400" lvl="1" indent="-457200">
              <a:spcAft>
                <a:spcPts val="600"/>
              </a:spcAft>
              <a:buClr>
                <a:srgbClr val="C00000"/>
              </a:buClr>
              <a:buSzPct val="110000"/>
              <a:buFont typeface="Courier New" panose="02070309020205020404" pitchFamily="49" charset="0"/>
              <a:buChar char="o"/>
            </a:pPr>
            <a:r>
              <a:rPr lang="en-US" sz="2000" dirty="0">
                <a:latin typeface="Arial" panose="020B0604020202020204" pitchFamily="34" charset="0"/>
                <a:cs typeface="Arial" panose="020B0604020202020204" pitchFamily="34" charset="0"/>
              </a:rPr>
              <a:t>A – Atomic</a:t>
            </a:r>
          </a:p>
          <a:p>
            <a:pPr marL="914400" lvl="1" indent="-457200">
              <a:spcAft>
                <a:spcPts val="600"/>
              </a:spcAft>
              <a:buClr>
                <a:srgbClr val="C00000"/>
              </a:buClr>
              <a:buSzPct val="110000"/>
              <a:buFont typeface="Courier New" panose="02070309020205020404" pitchFamily="49" charset="0"/>
              <a:buChar char="o"/>
            </a:pPr>
            <a:r>
              <a:rPr lang="en-US" sz="2000" dirty="0">
                <a:latin typeface="Arial" panose="020B0604020202020204" pitchFamily="34" charset="0"/>
                <a:cs typeface="Arial" panose="020B0604020202020204" pitchFamily="34" charset="0"/>
              </a:rPr>
              <a:t>C – Consistent</a:t>
            </a:r>
          </a:p>
          <a:p>
            <a:pPr marL="914400" lvl="1" indent="-457200">
              <a:spcAft>
                <a:spcPts val="600"/>
              </a:spcAft>
              <a:buClr>
                <a:srgbClr val="C00000"/>
              </a:buClr>
              <a:buSzPct val="110000"/>
              <a:buFont typeface="Courier New" panose="02070309020205020404" pitchFamily="49" charset="0"/>
              <a:buChar char="o"/>
            </a:pPr>
            <a:r>
              <a:rPr lang="en-US" sz="2000" dirty="0">
                <a:latin typeface="Arial" panose="020B0604020202020204" pitchFamily="34" charset="0"/>
                <a:cs typeface="Arial" panose="020B0604020202020204" pitchFamily="34" charset="0"/>
              </a:rPr>
              <a:t>I – Isolation</a:t>
            </a:r>
          </a:p>
          <a:p>
            <a:pPr marL="914400" lvl="1" indent="-457200">
              <a:spcAft>
                <a:spcPts val="600"/>
              </a:spcAft>
              <a:buClr>
                <a:srgbClr val="C00000"/>
              </a:buClr>
              <a:buSzPct val="110000"/>
              <a:buFont typeface="Courier New" panose="02070309020205020404" pitchFamily="49" charset="0"/>
              <a:buChar char="o"/>
            </a:pPr>
            <a:r>
              <a:rPr lang="en-US" sz="2000" dirty="0">
                <a:latin typeface="Arial" panose="020B0604020202020204" pitchFamily="34" charset="0"/>
                <a:cs typeface="Arial" panose="020B0604020202020204" pitchFamily="34" charset="0"/>
              </a:rPr>
              <a:t>D – Durability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22755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5" y="57090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27710" y="501629"/>
            <a:ext cx="12219710" cy="954107"/>
          </a:xfrm>
          <a:prstGeom prst="rect">
            <a:avLst/>
          </a:prstGeom>
          <a:solidFill>
            <a:schemeClr val="accent6">
              <a:lumMod val="75000"/>
            </a:schemeClr>
          </a:solidFill>
        </p:spPr>
        <p:txBody>
          <a:bodyPr wrap="square" rtlCol="0">
            <a:spAutoFit/>
          </a:bodyPr>
          <a:lstStyle/>
          <a:p>
            <a:r>
              <a:rPr lang="en-US" sz="5600" b="1" dirty="0">
                <a:solidFill>
                  <a:schemeClr val="bg1"/>
                </a:solidFill>
                <a:latin typeface="Bradley Hand ITC" panose="03070402050302030203" pitchFamily="66" charset="0"/>
              </a:rPr>
              <a:t>ACID</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18</a:t>
            </a:fld>
            <a:endParaRPr lang="en-US" sz="1050"/>
          </a:p>
        </p:txBody>
      </p:sp>
      <p:sp>
        <p:nvSpPr>
          <p:cNvPr id="22" name="Rectangle 21">
            <a:extLst>
              <a:ext uri="{FF2B5EF4-FFF2-40B4-BE49-F238E27FC236}">
                <a16:creationId xmlns:a16="http://schemas.microsoft.com/office/drawing/2014/main" id="{2B4462A6-99F4-42CF-B76A-0A229E8D9FC1}"/>
              </a:ext>
            </a:extLst>
          </p:cNvPr>
          <p:cNvSpPr/>
          <p:nvPr/>
        </p:nvSpPr>
        <p:spPr>
          <a:xfrm>
            <a:off x="920046" y="1733190"/>
            <a:ext cx="10351908" cy="4616648"/>
          </a:xfrm>
          <a:prstGeom prst="rect">
            <a:avLst/>
          </a:prstGeom>
          <a:solidFill>
            <a:schemeClr val="accent6">
              <a:lumMod val="40000"/>
              <a:lumOff val="60000"/>
            </a:schemeClr>
          </a:solidFill>
          <a:ln>
            <a:solidFill>
              <a:srgbClr val="002A7E"/>
            </a:solidFill>
          </a:ln>
        </p:spPr>
        <p:txBody>
          <a:bodyPr wrap="square">
            <a:spAutoFit/>
          </a:bodyPr>
          <a:lstStyle/>
          <a:p>
            <a:pPr algn="l" fontAlgn="base"/>
            <a:r>
              <a:rPr lang="en-US" sz="1400" b="0" i="0" dirty="0">
                <a:effectLst/>
                <a:latin typeface="Roboto" panose="02000000000000000000" pitchFamily="2" charset="0"/>
              </a:rPr>
              <a:t>To have optimal transaction control, a database system must be ACID compliant, which stands for the following properties: Atomicity, Consistency, Isolation, Durability. The definitions of the ACID properties are:</a:t>
            </a:r>
          </a:p>
          <a:p>
            <a:pPr algn="l" fontAlgn="base"/>
            <a:endParaRPr lang="en-US" sz="1400" b="0" i="0" dirty="0">
              <a:effectLst/>
              <a:latin typeface="Roboto" panose="02000000000000000000" pitchFamily="2" charset="0"/>
            </a:endParaRPr>
          </a:p>
          <a:p>
            <a:pPr algn="l" fontAlgn="base"/>
            <a:r>
              <a:rPr lang="en-US" sz="1400" b="1" i="0" dirty="0">
                <a:effectLst/>
                <a:latin typeface="Roboto" panose="02000000000000000000" pitchFamily="2" charset="0"/>
              </a:rPr>
              <a:t>Atomicity</a:t>
            </a:r>
            <a:r>
              <a:rPr lang="en-US" sz="1400" b="0" i="0" dirty="0">
                <a:effectLst/>
                <a:latin typeface="Roboto" panose="02000000000000000000" pitchFamily="2" charset="0"/>
              </a:rPr>
              <a:t>: A transaction must be completed in its entirety or not at all. If a transaction aborts in the middle, all operations up to that point must be completely nullified.</a:t>
            </a:r>
          </a:p>
          <a:p>
            <a:pPr algn="l" fontAlgn="base"/>
            <a:endParaRPr lang="en-US" sz="1400" b="0" i="0" dirty="0">
              <a:effectLst/>
              <a:latin typeface="Roboto" panose="02000000000000000000" pitchFamily="2" charset="0"/>
            </a:endParaRPr>
          </a:p>
          <a:p>
            <a:pPr algn="l" fontAlgn="base"/>
            <a:r>
              <a:rPr lang="en-US" sz="1400" b="1" i="0" dirty="0">
                <a:effectLst/>
                <a:latin typeface="Roboto" panose="02000000000000000000" pitchFamily="2" charset="0"/>
              </a:rPr>
              <a:t>Consistency</a:t>
            </a:r>
            <a:r>
              <a:rPr lang="en-US" sz="1400" b="0" i="0" dirty="0">
                <a:effectLst/>
                <a:latin typeface="Roboto" panose="02000000000000000000" pitchFamily="2" charset="0"/>
              </a:rPr>
              <a:t>: A transaction must transform a database from one consistent state to another consistent state. In other words, all data in a database must work as a state machine. The database must ensure all data is consistent at all times with all rules.</a:t>
            </a:r>
          </a:p>
          <a:p>
            <a:pPr algn="l" fontAlgn="base"/>
            <a:endParaRPr lang="en-US" sz="1400" b="0" i="0" dirty="0">
              <a:effectLst/>
              <a:latin typeface="Roboto" panose="02000000000000000000" pitchFamily="2" charset="0"/>
            </a:endParaRPr>
          </a:p>
          <a:p>
            <a:pPr algn="l" fontAlgn="base"/>
            <a:r>
              <a:rPr lang="en-US" sz="1400" b="1" i="0" dirty="0">
                <a:effectLst/>
                <a:latin typeface="Roboto" panose="02000000000000000000" pitchFamily="2" charset="0"/>
              </a:rPr>
              <a:t>Isolation</a:t>
            </a:r>
            <a:r>
              <a:rPr lang="en-US" sz="1400" b="0" i="0" dirty="0">
                <a:effectLst/>
                <a:latin typeface="Roboto" panose="02000000000000000000" pitchFamily="2" charset="0"/>
              </a:rPr>
              <a:t>: Each transaction must occur independently of other transactions occurring at the same time. In other words, queries and transactions always run at a point in time. You can query data while many other users are changing data and you will not see their changes, and they will not see each other’s changes.</a:t>
            </a:r>
          </a:p>
          <a:p>
            <a:pPr algn="l" fontAlgn="base"/>
            <a:endParaRPr lang="en-US" sz="1400" b="0" i="0" dirty="0">
              <a:effectLst/>
              <a:latin typeface="Roboto" panose="02000000000000000000" pitchFamily="2" charset="0"/>
            </a:endParaRPr>
          </a:p>
          <a:p>
            <a:pPr algn="l" fontAlgn="base"/>
            <a:r>
              <a:rPr lang="en-US" sz="1400" b="1" i="0" dirty="0">
                <a:effectLst/>
                <a:latin typeface="Roboto" panose="02000000000000000000" pitchFamily="2" charset="0"/>
              </a:rPr>
              <a:t>Durability</a:t>
            </a:r>
            <a:r>
              <a:rPr lang="en-US" sz="1400" b="0" i="0" dirty="0">
                <a:effectLst/>
                <a:latin typeface="Roboto" panose="02000000000000000000" pitchFamily="2" charset="0"/>
              </a:rPr>
              <a:t>: Committed transactions must be fully recoverable in all but the most extreme circumstances. Write-ahead logs provide absolute data durability until data is eventually written into permanent data and index files.</a:t>
            </a:r>
          </a:p>
          <a:p>
            <a:pPr algn="l" fontAlgn="base"/>
            <a:endParaRPr lang="en-US" sz="1400" b="0" i="0" dirty="0">
              <a:effectLst/>
              <a:latin typeface="Roboto" panose="02000000000000000000" pitchFamily="2" charset="0"/>
            </a:endParaRPr>
          </a:p>
          <a:p>
            <a:pPr algn="l" fontAlgn="base"/>
            <a:r>
              <a:rPr lang="en-US" sz="1400" b="0" i="0" dirty="0">
                <a:effectLst/>
                <a:highlight>
                  <a:srgbClr val="FFFF00"/>
                </a:highlight>
                <a:latin typeface="Roboto" panose="02000000000000000000" pitchFamily="2" charset="0"/>
              </a:rPr>
              <a:t>The ACID properties are intended to guarantee valid database transactions, even if there are network errors, disruptions, hardware failures, etc. </a:t>
            </a:r>
            <a:r>
              <a:rPr lang="en-US" sz="1400" b="0" i="0" dirty="0">
                <a:effectLst/>
                <a:latin typeface="Roboto" panose="02000000000000000000" pitchFamily="2" charset="0"/>
              </a:rPr>
              <a:t>For this reason, ACID-compliant databases are important for organizations in many different types of industries, especially those who conduct monetary transactions, handle time-sensitive data, or manage/monitor data in manufacturing, transportation or energy production. ACID compliance can also play an important role in data management in mission-critical operations in </a:t>
            </a:r>
            <a:r>
              <a:rPr lang="en-US" sz="1400" b="0" i="0" u="none"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IoT environments</a:t>
            </a:r>
            <a:endParaRPr lang="en-US" sz="1400" b="0" i="0" dirty="0">
              <a:effectLst/>
              <a:latin typeface="Roboto" panose="02000000000000000000" pitchFamily="2" charset="0"/>
            </a:endParaRPr>
          </a:p>
        </p:txBody>
      </p:sp>
      <p:sp>
        <p:nvSpPr>
          <p:cNvPr id="7" name="TextBox 6">
            <a:extLst>
              <a:ext uri="{FF2B5EF4-FFF2-40B4-BE49-F238E27FC236}">
                <a16:creationId xmlns:a16="http://schemas.microsoft.com/office/drawing/2014/main" id="{336D7544-6BA7-4771-85CF-5BEEBDB3F594}"/>
              </a:ext>
            </a:extLst>
          </p:cNvPr>
          <p:cNvSpPr txBox="1"/>
          <p:nvPr/>
        </p:nvSpPr>
        <p:spPr>
          <a:xfrm>
            <a:off x="13855" y="6539345"/>
            <a:ext cx="6277896" cy="246221"/>
          </a:xfrm>
          <a:prstGeom prst="rect">
            <a:avLst/>
          </a:prstGeom>
          <a:noFill/>
        </p:spPr>
        <p:txBody>
          <a:bodyPr wrap="square">
            <a:spAutoFit/>
          </a:bodyPr>
          <a:lstStyle/>
          <a:p>
            <a:r>
              <a:rPr lang="en-US" sz="1000" dirty="0"/>
              <a:t>https://www.faircom.com/</a:t>
            </a:r>
          </a:p>
        </p:txBody>
      </p:sp>
    </p:spTree>
    <p:extLst>
      <p:ext uri="{BB962C8B-B14F-4D97-AF65-F5344CB8AC3E}">
        <p14:creationId xmlns:p14="http://schemas.microsoft.com/office/powerpoint/2010/main" val="2145181661"/>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5" y="63370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27710" y="564433"/>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Database approach</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19</a:t>
            </a:fld>
            <a:endParaRPr lang="en-US" sz="1050"/>
          </a:p>
        </p:txBody>
      </p:sp>
      <p:grpSp>
        <p:nvGrpSpPr>
          <p:cNvPr id="3" name="Group 2">
            <a:extLst>
              <a:ext uri="{FF2B5EF4-FFF2-40B4-BE49-F238E27FC236}">
                <a16:creationId xmlns:a16="http://schemas.microsoft.com/office/drawing/2014/main" id="{20E6819C-9DED-D74C-BA4D-92F8645BF599}"/>
              </a:ext>
            </a:extLst>
          </p:cNvPr>
          <p:cNvGrpSpPr/>
          <p:nvPr/>
        </p:nvGrpSpPr>
        <p:grpSpPr>
          <a:xfrm>
            <a:off x="2438399" y="1708349"/>
            <a:ext cx="7315200" cy="2714420"/>
            <a:chOff x="838200" y="1123950"/>
            <a:chExt cx="7315200" cy="2714420"/>
          </a:xfrm>
        </p:grpSpPr>
        <p:sp>
          <p:nvSpPr>
            <p:cNvPr id="7" name="Rectangle 131">
              <a:extLst>
                <a:ext uri="{FF2B5EF4-FFF2-40B4-BE49-F238E27FC236}">
                  <a16:creationId xmlns:a16="http://schemas.microsoft.com/office/drawing/2014/main" id="{F1903AB2-7C82-2F4C-B07F-EE069A3FE7C9}"/>
                </a:ext>
              </a:extLst>
            </p:cNvPr>
            <p:cNvSpPr>
              <a:spLocks noChangeArrowheads="1"/>
            </p:cNvSpPr>
            <p:nvPr>
              <p:custDataLst>
                <p:tags r:id="rId1"/>
              </p:custDataLst>
            </p:nvPr>
          </p:nvSpPr>
          <p:spPr bwMode="auto">
            <a:xfrm>
              <a:off x="838200" y="1123950"/>
              <a:ext cx="1577788" cy="741358"/>
            </a:xfrm>
            <a:prstGeom prst="rect">
              <a:avLst/>
            </a:prstGeom>
            <a:noFill/>
            <a:ln w="28575">
              <a:solidFill>
                <a:schemeClr val="accent1">
                  <a:lumMod val="50000"/>
                </a:schemeClr>
              </a:solidFill>
              <a:miter lim="800000"/>
              <a:headEnd/>
              <a:tailEnd/>
            </a:ln>
          </p:spPr>
          <p:txBody>
            <a:bodyPr wrap="square" anchor="ctr"/>
            <a:lstStyle/>
            <a:p>
              <a:pPr algn="ctr"/>
              <a:r>
                <a:rPr lang="en-US" sz="1400">
                  <a:latin typeface="Arial" panose="020B0604020202020204" pitchFamily="34" charset="0"/>
                  <a:cs typeface="Arial" panose="020B0604020202020204" pitchFamily="34" charset="0"/>
                </a:rPr>
                <a:t>CRM maintains Customer data</a:t>
              </a:r>
            </a:p>
          </p:txBody>
        </p:sp>
        <p:sp>
          <p:nvSpPr>
            <p:cNvPr id="8" name="Rectangle 133">
              <a:extLst>
                <a:ext uri="{FF2B5EF4-FFF2-40B4-BE49-F238E27FC236}">
                  <a16:creationId xmlns:a16="http://schemas.microsoft.com/office/drawing/2014/main" id="{632ECD4E-D9EA-5E4D-B7FC-F6DA8917B415}"/>
                </a:ext>
              </a:extLst>
            </p:cNvPr>
            <p:cNvSpPr>
              <a:spLocks noChangeArrowheads="1"/>
            </p:cNvSpPr>
            <p:nvPr>
              <p:custDataLst>
                <p:tags r:id="rId2"/>
              </p:custDataLst>
            </p:nvPr>
          </p:nvSpPr>
          <p:spPr bwMode="auto">
            <a:xfrm>
              <a:off x="838200" y="2108535"/>
              <a:ext cx="1577788" cy="741358"/>
            </a:xfrm>
            <a:prstGeom prst="rect">
              <a:avLst/>
            </a:prstGeom>
            <a:noFill/>
            <a:ln w="28575">
              <a:solidFill>
                <a:schemeClr val="accent1">
                  <a:lumMod val="50000"/>
                </a:schemeClr>
              </a:solidFill>
              <a:miter lim="800000"/>
              <a:headEnd/>
              <a:tailEnd/>
            </a:ln>
          </p:spPr>
          <p:txBody>
            <a:bodyPr wrap="square" anchor="ctr"/>
            <a:lstStyle/>
            <a:p>
              <a:pPr algn="ctr"/>
              <a:r>
                <a:rPr lang="en-US" sz="1400" dirty="0">
                  <a:latin typeface="Arial" panose="020B0604020202020204" pitchFamily="34" charset="0"/>
                  <a:cs typeface="Arial" panose="020B0604020202020204" pitchFamily="34" charset="0"/>
                </a:rPr>
                <a:t>Product Master maintains product details</a:t>
              </a:r>
            </a:p>
          </p:txBody>
        </p:sp>
        <p:sp>
          <p:nvSpPr>
            <p:cNvPr id="9" name="Rectangle 134">
              <a:extLst>
                <a:ext uri="{FF2B5EF4-FFF2-40B4-BE49-F238E27FC236}">
                  <a16:creationId xmlns:a16="http://schemas.microsoft.com/office/drawing/2014/main" id="{879F7217-73BA-AA4C-BA74-C77038B35A4C}"/>
                </a:ext>
              </a:extLst>
            </p:cNvPr>
            <p:cNvSpPr>
              <a:spLocks noChangeArrowheads="1"/>
            </p:cNvSpPr>
            <p:nvPr>
              <p:custDataLst>
                <p:tags r:id="rId3"/>
              </p:custDataLst>
            </p:nvPr>
          </p:nvSpPr>
          <p:spPr bwMode="auto">
            <a:xfrm>
              <a:off x="838200" y="3035232"/>
              <a:ext cx="1577788" cy="741358"/>
            </a:xfrm>
            <a:prstGeom prst="rect">
              <a:avLst/>
            </a:prstGeom>
            <a:noFill/>
            <a:ln w="28575">
              <a:solidFill>
                <a:schemeClr val="accent1">
                  <a:lumMod val="50000"/>
                </a:schemeClr>
              </a:solidFill>
              <a:miter lim="800000"/>
              <a:headEnd/>
              <a:tailEnd/>
            </a:ln>
          </p:spPr>
          <p:txBody>
            <a:bodyPr wrap="square" anchor="ctr"/>
            <a:lstStyle/>
            <a:p>
              <a:pPr algn="ctr"/>
              <a:r>
                <a:rPr lang="en-US" sz="1400" i="0">
                  <a:latin typeface="Arial" panose="020B0604020202020204" pitchFamily="34" charset="0"/>
                  <a:cs typeface="Arial" panose="020B0604020202020204" pitchFamily="34" charset="0"/>
                </a:rPr>
                <a:t>Inventory Management </a:t>
              </a:r>
            </a:p>
          </p:txBody>
        </p:sp>
        <p:sp>
          <p:nvSpPr>
            <p:cNvPr id="10" name="Rectangle 135">
              <a:extLst>
                <a:ext uri="{FF2B5EF4-FFF2-40B4-BE49-F238E27FC236}">
                  <a16:creationId xmlns:a16="http://schemas.microsoft.com/office/drawing/2014/main" id="{7C2D9C46-5766-774E-BE39-FE2F41F39CF7}"/>
                </a:ext>
              </a:extLst>
            </p:cNvPr>
            <p:cNvSpPr>
              <a:spLocks noChangeArrowheads="1"/>
            </p:cNvSpPr>
            <p:nvPr>
              <p:custDataLst>
                <p:tags r:id="rId4"/>
              </p:custDataLst>
            </p:nvPr>
          </p:nvSpPr>
          <p:spPr bwMode="auto">
            <a:xfrm>
              <a:off x="3706906" y="2108535"/>
              <a:ext cx="1577788" cy="741358"/>
            </a:xfrm>
            <a:prstGeom prst="rect">
              <a:avLst/>
            </a:prstGeom>
            <a:noFill/>
            <a:ln w="28575">
              <a:solidFill>
                <a:schemeClr val="accent1">
                  <a:lumMod val="50000"/>
                </a:schemeClr>
              </a:solidFill>
              <a:miter lim="800000"/>
              <a:headEnd/>
              <a:tailEnd/>
            </a:ln>
          </p:spPr>
          <p:txBody>
            <a:bodyPr wrap="none" anchor="ctr"/>
            <a:lstStyle/>
            <a:p>
              <a:pPr algn="ctr"/>
              <a:r>
                <a:rPr lang="en-US" sz="1600" i="0">
                  <a:latin typeface="Arial" panose="020B0604020202020204" pitchFamily="34" charset="0"/>
                  <a:cs typeface="Arial" panose="020B0604020202020204" pitchFamily="34" charset="0"/>
                </a:rPr>
                <a:t>DBMS</a:t>
              </a:r>
            </a:p>
          </p:txBody>
        </p:sp>
        <p:sp>
          <p:nvSpPr>
            <p:cNvPr id="11" name="Line 136">
              <a:extLst>
                <a:ext uri="{FF2B5EF4-FFF2-40B4-BE49-F238E27FC236}">
                  <a16:creationId xmlns:a16="http://schemas.microsoft.com/office/drawing/2014/main" id="{FEFFFB8B-B045-8F48-8708-FDEF8283DA34}"/>
                </a:ext>
              </a:extLst>
            </p:cNvPr>
            <p:cNvSpPr>
              <a:spLocks noChangeShapeType="1"/>
            </p:cNvSpPr>
            <p:nvPr>
              <p:custDataLst>
                <p:tags r:id="rId5"/>
              </p:custDataLst>
            </p:nvPr>
          </p:nvSpPr>
          <p:spPr bwMode="auto">
            <a:xfrm>
              <a:off x="2415988" y="1490737"/>
              <a:ext cx="1290918" cy="679578"/>
            </a:xfrm>
            <a:prstGeom prst="line">
              <a:avLst/>
            </a:prstGeom>
            <a:noFill/>
            <a:ln w="28575">
              <a:solidFill>
                <a:schemeClr val="accent1">
                  <a:lumMod val="50000"/>
                </a:schemeClr>
              </a:solidFill>
              <a:round/>
              <a:headEnd/>
              <a:tailEnd/>
            </a:ln>
          </p:spPr>
          <p:txBody>
            <a:bodyPr wrap="none"/>
            <a:lstStyle/>
            <a:p>
              <a:endParaRPr lang="en-US" i="0">
                <a:latin typeface="Arial" panose="020B0604020202020204" pitchFamily="34" charset="0"/>
                <a:cs typeface="Arial" panose="020B0604020202020204" pitchFamily="34" charset="0"/>
              </a:endParaRPr>
            </a:p>
          </p:txBody>
        </p:sp>
        <p:sp>
          <p:nvSpPr>
            <p:cNvPr id="12" name="Line 137">
              <a:extLst>
                <a:ext uri="{FF2B5EF4-FFF2-40B4-BE49-F238E27FC236}">
                  <a16:creationId xmlns:a16="http://schemas.microsoft.com/office/drawing/2014/main" id="{51A15C6F-F74B-444D-9A0A-0BB919AA7606}"/>
                </a:ext>
              </a:extLst>
            </p:cNvPr>
            <p:cNvSpPr>
              <a:spLocks noChangeShapeType="1"/>
            </p:cNvSpPr>
            <p:nvPr>
              <p:custDataLst>
                <p:tags r:id="rId6"/>
              </p:custDataLst>
            </p:nvPr>
          </p:nvSpPr>
          <p:spPr bwMode="auto">
            <a:xfrm>
              <a:off x="2415988" y="2479214"/>
              <a:ext cx="1290918" cy="0"/>
            </a:xfrm>
            <a:prstGeom prst="line">
              <a:avLst/>
            </a:prstGeom>
            <a:noFill/>
            <a:ln w="28575">
              <a:solidFill>
                <a:schemeClr val="accent1">
                  <a:lumMod val="50000"/>
                </a:schemeClr>
              </a:solidFill>
              <a:round/>
              <a:headEnd/>
              <a:tailEnd/>
            </a:ln>
          </p:spPr>
          <p:txBody>
            <a:bodyPr wrap="none"/>
            <a:lstStyle/>
            <a:p>
              <a:endParaRPr lang="en-US" i="0">
                <a:latin typeface="Arial" panose="020B0604020202020204" pitchFamily="34" charset="0"/>
                <a:cs typeface="Arial" panose="020B0604020202020204" pitchFamily="34" charset="0"/>
              </a:endParaRPr>
            </a:p>
          </p:txBody>
        </p:sp>
        <p:sp>
          <p:nvSpPr>
            <p:cNvPr id="13" name="Line 138">
              <a:extLst>
                <a:ext uri="{FF2B5EF4-FFF2-40B4-BE49-F238E27FC236}">
                  <a16:creationId xmlns:a16="http://schemas.microsoft.com/office/drawing/2014/main" id="{6963CFAF-7329-8149-8566-0123F535E057}"/>
                </a:ext>
              </a:extLst>
            </p:cNvPr>
            <p:cNvSpPr>
              <a:spLocks noChangeShapeType="1"/>
            </p:cNvSpPr>
            <p:nvPr>
              <p:custDataLst>
                <p:tags r:id="rId7"/>
              </p:custDataLst>
            </p:nvPr>
          </p:nvSpPr>
          <p:spPr bwMode="auto">
            <a:xfrm flipV="1">
              <a:off x="2415988" y="2726333"/>
              <a:ext cx="1290918" cy="679578"/>
            </a:xfrm>
            <a:prstGeom prst="line">
              <a:avLst/>
            </a:prstGeom>
            <a:noFill/>
            <a:ln w="28575">
              <a:solidFill>
                <a:schemeClr val="accent1">
                  <a:lumMod val="50000"/>
                </a:schemeClr>
              </a:solidFill>
              <a:round/>
              <a:headEnd/>
              <a:tailEnd/>
            </a:ln>
          </p:spPr>
          <p:txBody>
            <a:bodyPr wrap="none"/>
            <a:lstStyle/>
            <a:p>
              <a:endParaRPr lang="en-US" i="0">
                <a:latin typeface="Arial" panose="020B0604020202020204" pitchFamily="34" charset="0"/>
                <a:cs typeface="Arial" panose="020B0604020202020204" pitchFamily="34" charset="0"/>
              </a:endParaRPr>
            </a:p>
          </p:txBody>
        </p:sp>
        <p:sp>
          <p:nvSpPr>
            <p:cNvPr id="14" name="AutoShape 139">
              <a:extLst>
                <a:ext uri="{FF2B5EF4-FFF2-40B4-BE49-F238E27FC236}">
                  <a16:creationId xmlns:a16="http://schemas.microsoft.com/office/drawing/2014/main" id="{1AEECB50-3537-2246-929A-4083088E76DF}"/>
                </a:ext>
              </a:extLst>
            </p:cNvPr>
            <p:cNvSpPr>
              <a:spLocks noChangeArrowheads="1"/>
            </p:cNvSpPr>
            <p:nvPr>
              <p:custDataLst>
                <p:tags r:id="rId8"/>
              </p:custDataLst>
            </p:nvPr>
          </p:nvSpPr>
          <p:spPr bwMode="auto">
            <a:xfrm>
              <a:off x="6073588" y="1243618"/>
              <a:ext cx="2079812" cy="2594752"/>
            </a:xfrm>
            <a:prstGeom prst="flowChartMagneticDisk">
              <a:avLst/>
            </a:prstGeom>
            <a:noFill/>
            <a:ln w="28575">
              <a:solidFill>
                <a:schemeClr val="accent1">
                  <a:lumMod val="50000"/>
                </a:schemeClr>
              </a:solidFill>
              <a:round/>
              <a:headEnd/>
              <a:tailEnd/>
            </a:ln>
          </p:spPr>
          <p:txBody>
            <a:bodyPr wrap="none" anchor="ctr"/>
            <a:lstStyle/>
            <a:p>
              <a:pPr algn="ctr"/>
              <a:endParaRPr lang="en-US" i="0">
                <a:latin typeface="Arial" panose="020B0604020202020204" pitchFamily="34" charset="0"/>
                <a:cs typeface="Arial" panose="020B0604020202020204" pitchFamily="34" charset="0"/>
              </a:endParaRPr>
            </a:p>
            <a:p>
              <a:pPr algn="ctr"/>
              <a:r>
                <a:rPr lang="en-US" sz="1600" i="0">
                  <a:latin typeface="Arial" panose="020B0604020202020204" pitchFamily="34" charset="0"/>
                  <a:cs typeface="Arial" panose="020B0604020202020204" pitchFamily="34" charset="0"/>
                </a:rPr>
                <a:t>Central database</a:t>
              </a:r>
            </a:p>
            <a:p>
              <a:pPr algn="ctr"/>
              <a:endParaRPr lang="en-US" sz="1600" i="0">
                <a:latin typeface="Arial" panose="020B0604020202020204" pitchFamily="34" charset="0"/>
                <a:cs typeface="Arial" panose="020B0604020202020204" pitchFamily="34" charset="0"/>
              </a:endParaRPr>
            </a:p>
            <a:p>
              <a:pPr algn="ctr"/>
              <a:r>
                <a:rPr lang="en-US" sz="1600" i="0">
                  <a:latin typeface="Arial" panose="020B0604020202020204" pitchFamily="34" charset="0"/>
                  <a:cs typeface="Arial" panose="020B0604020202020204" pitchFamily="34" charset="0"/>
                </a:rPr>
                <a:t>Contains </a:t>
              </a:r>
              <a:r>
                <a:rPr lang="en-US" sz="1600" i="1">
                  <a:latin typeface="Arial" panose="020B0604020202020204" pitchFamily="34" charset="0"/>
                  <a:cs typeface="Arial" panose="020B0604020202020204" pitchFamily="34" charset="0"/>
                </a:rPr>
                <a:t>employee</a:t>
              </a:r>
              <a:r>
                <a:rPr lang="en-US" sz="1600" i="0">
                  <a:latin typeface="Arial" panose="020B0604020202020204" pitchFamily="34" charset="0"/>
                  <a:cs typeface="Arial" panose="020B0604020202020204" pitchFamily="34" charset="0"/>
                </a:rPr>
                <a:t>, </a:t>
              </a:r>
            </a:p>
            <a:p>
              <a:pPr algn="ctr"/>
              <a:r>
                <a:rPr lang="en-US" sz="1600" i="1">
                  <a:latin typeface="Arial" panose="020B0604020202020204" pitchFamily="34" charset="0"/>
                  <a:cs typeface="Arial" panose="020B0604020202020204" pitchFamily="34" charset="0"/>
                </a:rPr>
                <a:t>customer</a:t>
              </a:r>
              <a:r>
                <a:rPr lang="en-US" sz="1600" i="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product</a:t>
              </a:r>
              <a:r>
                <a:rPr lang="en-US" sz="1600" i="0">
                  <a:latin typeface="Arial" panose="020B0604020202020204" pitchFamily="34" charset="0"/>
                  <a:cs typeface="Arial" panose="020B0604020202020204" pitchFamily="34" charset="0"/>
                </a:rPr>
                <a:t>, </a:t>
              </a:r>
            </a:p>
            <a:p>
              <a:pPr algn="ctr"/>
              <a:r>
                <a:rPr lang="en-US" sz="1600" i="1">
                  <a:latin typeface="Arial" panose="020B0604020202020204" pitchFamily="34" charset="0"/>
                  <a:cs typeface="Arial" panose="020B0604020202020204" pitchFamily="34" charset="0"/>
                </a:rPr>
                <a:t>inventory</a:t>
              </a:r>
              <a:r>
                <a:rPr lang="en-US" sz="1600" i="0">
                  <a:latin typeface="Arial" panose="020B0604020202020204" pitchFamily="34" charset="0"/>
                  <a:cs typeface="Arial" panose="020B0604020202020204" pitchFamily="34" charset="0"/>
                </a:rPr>
                <a:t>, </a:t>
              </a:r>
              <a:r>
                <a:rPr lang="en-US" sz="1600" i="1">
                  <a:latin typeface="Arial" panose="020B0604020202020204" pitchFamily="34" charset="0"/>
                  <a:cs typeface="Arial" panose="020B0604020202020204" pitchFamily="34" charset="0"/>
                </a:rPr>
                <a:t>order</a:t>
              </a:r>
              <a:r>
                <a:rPr lang="en-US" sz="1600">
                  <a:latin typeface="Arial" panose="020B0604020202020204" pitchFamily="34" charset="0"/>
                  <a:cs typeface="Arial" panose="020B0604020202020204" pitchFamily="34" charset="0"/>
                </a:rPr>
                <a:t> </a:t>
              </a:r>
            </a:p>
            <a:p>
              <a:pPr algn="ctr"/>
              <a:r>
                <a:rPr lang="en-US" sz="1600" i="0">
                  <a:latin typeface="Arial" panose="020B0604020202020204" pitchFamily="34" charset="0"/>
                  <a:cs typeface="Arial" panose="020B0604020202020204" pitchFamily="34" charset="0"/>
                </a:rPr>
                <a:t>data</a:t>
              </a:r>
            </a:p>
          </p:txBody>
        </p:sp>
        <p:sp>
          <p:nvSpPr>
            <p:cNvPr id="15" name="Line 140">
              <a:extLst>
                <a:ext uri="{FF2B5EF4-FFF2-40B4-BE49-F238E27FC236}">
                  <a16:creationId xmlns:a16="http://schemas.microsoft.com/office/drawing/2014/main" id="{E5F0FF71-3F84-6644-8044-75FCDBC92E35}"/>
                </a:ext>
              </a:extLst>
            </p:cNvPr>
            <p:cNvSpPr>
              <a:spLocks noChangeShapeType="1"/>
            </p:cNvSpPr>
            <p:nvPr>
              <p:custDataLst>
                <p:tags r:id="rId9"/>
              </p:custDataLst>
            </p:nvPr>
          </p:nvSpPr>
          <p:spPr bwMode="auto">
            <a:xfrm>
              <a:off x="5284694" y="2479214"/>
              <a:ext cx="788894" cy="0"/>
            </a:xfrm>
            <a:prstGeom prst="line">
              <a:avLst/>
            </a:prstGeom>
            <a:noFill/>
            <a:ln w="28575">
              <a:solidFill>
                <a:schemeClr val="accent1">
                  <a:lumMod val="50000"/>
                </a:schemeClr>
              </a:solidFill>
              <a:round/>
              <a:headEnd/>
              <a:tailEnd/>
            </a:ln>
          </p:spPr>
          <p:txBody>
            <a:bodyPr wrap="none"/>
            <a:lstStyle/>
            <a:p>
              <a:endParaRPr lang="en-US" i="0">
                <a:latin typeface="Arial" panose="020B0604020202020204" pitchFamily="34" charset="0"/>
                <a:cs typeface="Arial" panose="020B0604020202020204" pitchFamily="34" charset="0"/>
              </a:endParaRPr>
            </a:p>
          </p:txBody>
        </p:sp>
      </p:grpSp>
      <p:sp>
        <p:nvSpPr>
          <p:cNvPr id="16" name="TextBox 15">
            <a:extLst>
              <a:ext uri="{FF2B5EF4-FFF2-40B4-BE49-F238E27FC236}">
                <a16:creationId xmlns:a16="http://schemas.microsoft.com/office/drawing/2014/main" id="{F4F5351B-C466-0049-A72A-4EFFC4E802DB}"/>
              </a:ext>
            </a:extLst>
          </p:cNvPr>
          <p:cNvSpPr txBox="1"/>
          <p:nvPr/>
        </p:nvSpPr>
        <p:spPr>
          <a:xfrm>
            <a:off x="497681" y="4422769"/>
            <a:ext cx="11196638" cy="2323713"/>
          </a:xfrm>
          <a:prstGeom prst="rect">
            <a:avLst/>
          </a:prstGeom>
          <a:solidFill>
            <a:schemeClr val="accent6">
              <a:lumMod val="40000"/>
              <a:lumOff val="60000"/>
            </a:schemeClr>
          </a:solidFill>
          <a:ln>
            <a:solidFill>
              <a:schemeClr val="accent1">
                <a:lumMod val="50000"/>
              </a:schemeClr>
            </a:solidFill>
          </a:ln>
        </p:spPr>
        <p:txBody>
          <a:bodyPr wrap="square" rtlCol="0">
            <a:spAutoFit/>
          </a:bodyPr>
          <a:lstStyle/>
          <a:p>
            <a:pPr marL="285750" indent="-285750" eaLnBrk="1" hangingPunct="1">
              <a:spcBef>
                <a:spcPts val="300"/>
              </a:spcBef>
              <a:spcAft>
                <a:spcPts val="300"/>
              </a:spcAft>
              <a:buClr>
                <a:srgbClr val="C00000"/>
              </a:buClr>
              <a:buSzPct val="110000"/>
              <a:buFont typeface="Arial" panose="020B0604020202020204" pitchFamily="34" charset="0"/>
              <a:buChar char="•"/>
            </a:pPr>
            <a:r>
              <a:rPr lang="en-US" sz="2600">
                <a:latin typeface="Arial" panose="020B0604020202020204" pitchFamily="34" charset="0"/>
                <a:cs typeface="Arial" panose="020B0604020202020204" pitchFamily="34" charset="0"/>
              </a:rPr>
              <a:t>Data is managed by a controlling agent</a:t>
            </a:r>
          </a:p>
          <a:p>
            <a:pPr marL="285750" indent="-285750">
              <a:spcBef>
                <a:spcPts val="300"/>
              </a:spcBef>
              <a:spcAft>
                <a:spcPts val="300"/>
              </a:spcAft>
              <a:buClr>
                <a:srgbClr val="C00000"/>
              </a:buClr>
              <a:buSzPct val="110000"/>
              <a:buFont typeface="Arial" panose="020B0604020202020204" pitchFamily="34" charset="0"/>
              <a:buChar char="•"/>
            </a:pPr>
            <a:r>
              <a:rPr lang="en-US" sz="2600">
                <a:latin typeface="Arial" panose="020B0604020202020204" pitchFamily="34" charset="0"/>
                <a:cs typeface="Arial" panose="020B0604020202020204" pitchFamily="34" charset="0"/>
              </a:rPr>
              <a:t>Central repository of shared data so all agents can access data they need</a:t>
            </a:r>
          </a:p>
          <a:p>
            <a:pPr marL="285750" indent="-285750" eaLnBrk="1" hangingPunct="1">
              <a:spcBef>
                <a:spcPts val="300"/>
              </a:spcBef>
              <a:spcAft>
                <a:spcPts val="300"/>
              </a:spcAft>
              <a:buClr>
                <a:srgbClr val="C00000"/>
              </a:buClr>
              <a:buSzPct val="110000"/>
              <a:buFont typeface="Arial" panose="020B0604020202020204" pitchFamily="34" charset="0"/>
              <a:buChar char="•"/>
            </a:pPr>
            <a:r>
              <a:rPr lang="en-US" sz="2600">
                <a:latin typeface="Arial" panose="020B0604020202020204" pitchFamily="34" charset="0"/>
                <a:cs typeface="Arial" panose="020B0604020202020204" pitchFamily="34" charset="0"/>
              </a:rPr>
              <a:t>Data stored in a standardized, convenient form</a:t>
            </a:r>
          </a:p>
          <a:p>
            <a:pPr marL="285750" indent="-285750">
              <a:spcBef>
                <a:spcPts val="300"/>
              </a:spcBef>
              <a:spcAft>
                <a:spcPts val="300"/>
              </a:spcAft>
              <a:buClr>
                <a:srgbClr val="C00000"/>
              </a:buClr>
              <a:buSzPct val="110000"/>
              <a:buFont typeface="Arial" panose="020B0604020202020204" pitchFamily="34" charset="0"/>
              <a:buChar char="•"/>
            </a:pPr>
            <a:r>
              <a:rPr lang="en-US" sz="2600">
                <a:latin typeface="Arial" panose="020B0604020202020204" pitchFamily="34" charset="0"/>
                <a:cs typeface="Arial" panose="020B0604020202020204" pitchFamily="34" charset="0"/>
              </a:rPr>
              <a:t>Database Management System (DBMS) manages and governs</a:t>
            </a:r>
          </a:p>
        </p:txBody>
      </p:sp>
    </p:spTree>
    <p:extLst>
      <p:ext uri="{BB962C8B-B14F-4D97-AF65-F5344CB8AC3E}">
        <p14:creationId xmlns:p14="http://schemas.microsoft.com/office/powerpoint/2010/main" val="191043029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479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411038"/>
            <a:ext cx="12219710" cy="1015663"/>
          </a:xfrm>
          <a:prstGeom prst="rect">
            <a:avLst/>
          </a:prstGeom>
          <a:solidFill>
            <a:schemeClr val="accent6">
              <a:lumMod val="75000"/>
            </a:schemeClr>
          </a:solidFill>
        </p:spPr>
        <p:txBody>
          <a:bodyPr wrap="square" rtlCol="0">
            <a:spAutoFit/>
          </a:bodyPr>
          <a:lstStyle/>
          <a:p>
            <a:r>
              <a:rPr lang="en-US" sz="6000" b="1" dirty="0">
                <a:solidFill>
                  <a:schemeClr val="bg1"/>
                </a:solidFill>
                <a:latin typeface="Bradley Hand ITC" panose="03070402050302030203" pitchFamily="66" charset="0"/>
              </a:rPr>
              <a:t>  Objectives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a:t>
            </a:fld>
            <a:endParaRPr lang="en-US" sz="1050" dirty="0"/>
          </a:p>
        </p:txBody>
      </p:sp>
      <p:grpSp>
        <p:nvGrpSpPr>
          <p:cNvPr id="4" name="Group 3">
            <a:extLst>
              <a:ext uri="{FF2B5EF4-FFF2-40B4-BE49-F238E27FC236}">
                <a16:creationId xmlns:a16="http://schemas.microsoft.com/office/drawing/2014/main" id="{88C0F840-6A23-E446-91E6-A1B488978391}"/>
              </a:ext>
            </a:extLst>
          </p:cNvPr>
          <p:cNvGrpSpPr/>
          <p:nvPr/>
        </p:nvGrpSpPr>
        <p:grpSpPr>
          <a:xfrm>
            <a:off x="517611" y="2491599"/>
            <a:ext cx="11156779" cy="3170099"/>
            <a:chOff x="507125" y="2491599"/>
            <a:chExt cx="11156779" cy="3170099"/>
          </a:xfrm>
        </p:grpSpPr>
        <p:sp>
          <p:nvSpPr>
            <p:cNvPr id="15" name="Rectangle 14">
              <a:extLst>
                <a:ext uri="{FF2B5EF4-FFF2-40B4-BE49-F238E27FC236}">
                  <a16:creationId xmlns:a16="http://schemas.microsoft.com/office/drawing/2014/main" id="{681A4239-F818-4A8B-B313-689493078372}"/>
                </a:ext>
              </a:extLst>
            </p:cNvPr>
            <p:cNvSpPr/>
            <p:nvPr/>
          </p:nvSpPr>
          <p:spPr>
            <a:xfrm>
              <a:off x="3931969" y="2491599"/>
              <a:ext cx="7731935" cy="3170099"/>
            </a:xfrm>
            <a:prstGeom prst="rect">
              <a:avLst/>
            </a:prstGeom>
            <a:solidFill>
              <a:schemeClr val="accent6">
                <a:lumMod val="20000"/>
                <a:lumOff val="80000"/>
              </a:schemeClr>
            </a:solidFill>
            <a:ln>
              <a:solidFill>
                <a:srgbClr val="002A7E"/>
              </a:solidFill>
            </a:ln>
          </p:spPr>
          <p:txBody>
            <a:bodyPr wrap="square" anchor="ctr" anchorCtr="0">
              <a:spAutoFit/>
            </a:bodyPr>
            <a:lstStyle/>
            <a:p>
              <a:pPr>
                <a:spcAft>
                  <a:spcPts val="1800"/>
                </a:spcAft>
                <a:buClr>
                  <a:srgbClr val="C00000"/>
                </a:buClr>
                <a:buSzPct val="110000"/>
              </a:pPr>
              <a:r>
                <a:rPr lang="en-US" sz="2800" dirty="0">
                  <a:latin typeface="Arial" panose="020B0604020202020204" pitchFamily="34" charset="0"/>
                  <a:cs typeface="Arial" panose="020B0604020202020204" pitchFamily="34" charset="0"/>
                </a:rPr>
                <a:t>Data Management Strategy</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Review client-server and database concepts</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Relational data modeling</a:t>
              </a:r>
            </a:p>
            <a:p>
              <a:pPr marL="457200" indent="-457200">
                <a:spcAft>
                  <a:spcPts val="1800"/>
                </a:spcAft>
                <a:buClr>
                  <a:srgbClr val="C00000"/>
                </a:buClr>
                <a:buSzPct val="110000"/>
                <a:buFont typeface="+mj-lt"/>
                <a:buAutoNum type="arabicPeriod"/>
              </a:pPr>
              <a:r>
                <a:rPr lang="en-US" sz="2800" dirty="0">
                  <a:highlight>
                    <a:srgbClr val="FFFF00"/>
                  </a:highlight>
                  <a:latin typeface="Arial" panose="020B0604020202020204" pitchFamily="34" charset="0"/>
                  <a:cs typeface="Arial" panose="020B0604020202020204" pitchFamily="34" charset="0"/>
                </a:rPr>
                <a:t>Hands-on exercise – break out team</a:t>
              </a:r>
            </a:p>
            <a:p>
              <a:pPr marL="457200" indent="-457200">
                <a:spcAft>
                  <a:spcPts val="1800"/>
                </a:spcAft>
                <a:buClr>
                  <a:srgbClr val="C00000"/>
                </a:buClr>
                <a:buSzPct val="110000"/>
                <a:buFont typeface="+mj-lt"/>
                <a:buAutoNum type="arabicPeriod"/>
              </a:pPr>
              <a:r>
                <a:rPr lang="en-US" sz="2800" dirty="0">
                  <a:latin typeface="Arial" panose="020B0604020202020204" pitchFamily="34" charset="0"/>
                  <a:cs typeface="Arial" panose="020B0604020202020204" pitchFamily="34" charset="0"/>
                </a:rPr>
                <a:t>Questions and discussion</a:t>
              </a:r>
            </a:p>
          </p:txBody>
        </p:sp>
        <p:pic>
          <p:nvPicPr>
            <p:cNvPr id="8" name="Picture 7">
              <a:extLst>
                <a:ext uri="{FF2B5EF4-FFF2-40B4-BE49-F238E27FC236}">
                  <a16:creationId xmlns:a16="http://schemas.microsoft.com/office/drawing/2014/main" id="{DF8E805C-6A40-4C75-A189-316100BC4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25" y="3075620"/>
              <a:ext cx="3026730" cy="2002056"/>
            </a:xfrm>
            <a:prstGeom prst="rect">
              <a:avLst/>
            </a:prstGeom>
          </p:spPr>
        </p:pic>
      </p:grpSp>
    </p:spTree>
    <p:extLst>
      <p:ext uri="{BB962C8B-B14F-4D97-AF65-F5344CB8AC3E}">
        <p14:creationId xmlns:p14="http://schemas.microsoft.com/office/powerpoint/2010/main" val="300540814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86172"/>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6" y="516898"/>
            <a:ext cx="12219710" cy="1015663"/>
          </a:xfrm>
          <a:prstGeom prst="rect">
            <a:avLst/>
          </a:prstGeom>
          <a:solidFill>
            <a:schemeClr val="accent6">
              <a:lumMod val="75000"/>
            </a:schemeClr>
          </a:solidFill>
        </p:spPr>
        <p:txBody>
          <a:bodyPr wrap="square" rtlCol="0">
            <a:spAutoFit/>
          </a:bodyPr>
          <a:lstStyle/>
          <a:p>
            <a:r>
              <a:rPr lang="en-US" sz="6000" b="1">
                <a:solidFill>
                  <a:schemeClr val="bg1"/>
                </a:solidFill>
                <a:latin typeface="Bradley Hand ITC" panose="03070402050302030203" pitchFamily="66" charset="0"/>
              </a:rPr>
              <a:t>Database and data terms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20</a:t>
            </a:fld>
            <a:endParaRPr lang="en-US" sz="1050"/>
          </a:p>
        </p:txBody>
      </p:sp>
      <p:graphicFrame>
        <p:nvGraphicFramePr>
          <p:cNvPr id="26" name="Object 1">
            <a:extLst>
              <a:ext uri="{FF2B5EF4-FFF2-40B4-BE49-F238E27FC236}">
                <a16:creationId xmlns:a16="http://schemas.microsoft.com/office/drawing/2014/main" id="{2F36B905-92BC-5F43-A8C6-2CDC7AA89462}"/>
              </a:ext>
            </a:extLst>
          </p:cNvPr>
          <p:cNvGraphicFramePr>
            <a:graphicFrameLocks noChangeAspect="1"/>
          </p:cNvGraphicFramePr>
          <p:nvPr/>
        </p:nvGraphicFramePr>
        <p:xfrm>
          <a:off x="6095999" y="1334318"/>
          <a:ext cx="5816204" cy="3314700"/>
        </p:xfrm>
        <a:graphic>
          <a:graphicData uri="http://schemas.openxmlformats.org/presentationml/2006/ole">
            <mc:AlternateContent xmlns:mc="http://schemas.openxmlformats.org/markup-compatibility/2006">
              <mc:Choice xmlns:v="urn:schemas-microsoft-com:vml" Requires="v">
                <p:oleObj name="Visio" r:id="rId2" imgW="6435090" imgH="3672840" progId="Visio.Drawing.11">
                  <p:embed/>
                </p:oleObj>
              </mc:Choice>
              <mc:Fallback>
                <p:oleObj name="Visio" r:id="rId2" imgW="6435090" imgH="3672840" progId="Visio.Drawing.11">
                  <p:embed/>
                  <p:pic>
                    <p:nvPicPr>
                      <p:cNvPr id="26" name="Object 1">
                        <a:extLst>
                          <a:ext uri="{FF2B5EF4-FFF2-40B4-BE49-F238E27FC236}">
                            <a16:creationId xmlns:a16="http://schemas.microsoft.com/office/drawing/2014/main" id="{2F36B905-92BC-5F43-A8C6-2CDC7AA89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334318"/>
                        <a:ext cx="5816204"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26">
            <a:extLst>
              <a:ext uri="{FF2B5EF4-FFF2-40B4-BE49-F238E27FC236}">
                <a16:creationId xmlns:a16="http://schemas.microsoft.com/office/drawing/2014/main" id="{E0F1DC4D-08F9-6248-9E80-565FFA15586E}"/>
              </a:ext>
            </a:extLst>
          </p:cNvPr>
          <p:cNvSpPr/>
          <p:nvPr/>
        </p:nvSpPr>
        <p:spPr>
          <a:xfrm>
            <a:off x="683723" y="1772043"/>
            <a:ext cx="4159210" cy="4462760"/>
          </a:xfrm>
          <a:prstGeom prst="rect">
            <a:avLst/>
          </a:prstGeom>
          <a:solidFill>
            <a:schemeClr val="accent6">
              <a:lumMod val="40000"/>
              <a:lumOff val="60000"/>
            </a:schemeClr>
          </a:solidFill>
          <a:ln>
            <a:solidFill>
              <a:srgbClr val="002A7E"/>
            </a:solidFill>
          </a:ln>
        </p:spPr>
        <p:txBody>
          <a:bodyPr wrap="square">
            <a:spAutoFit/>
          </a:bodyPr>
          <a:lstStyle/>
          <a:p>
            <a:pPr marL="233363" indent="-233363">
              <a:buClr>
                <a:srgbClr val="C00000"/>
              </a:buClr>
              <a:buSzPct val="125000"/>
              <a:buFont typeface="Arial" panose="020B0604020202020204" pitchFamily="34" charset="0"/>
              <a:buChar char="•"/>
            </a:pPr>
            <a:r>
              <a:rPr lang="en-US" sz="2400">
                <a:latin typeface="Arial" panose="020B0604020202020204" pitchFamily="34" charset="0"/>
                <a:cs typeface="Arial" panose="020B0604020202020204" pitchFamily="34" charset="0"/>
              </a:rPr>
              <a:t>Database</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Table</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Row</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Column</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Cell</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Primary key</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Composite primary key</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Non-primary key (unique key)</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Index</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Foreign key</a:t>
            </a:r>
          </a:p>
        </p:txBody>
      </p:sp>
      <p:sp>
        <p:nvSpPr>
          <p:cNvPr id="28" name="Rectangle 27">
            <a:extLst>
              <a:ext uri="{FF2B5EF4-FFF2-40B4-BE49-F238E27FC236}">
                <a16:creationId xmlns:a16="http://schemas.microsoft.com/office/drawing/2014/main" id="{F9483B37-4DA1-B749-966D-42303D8D0EC0}"/>
              </a:ext>
            </a:extLst>
          </p:cNvPr>
          <p:cNvSpPr/>
          <p:nvPr/>
        </p:nvSpPr>
        <p:spPr>
          <a:xfrm>
            <a:off x="6123710" y="4984460"/>
            <a:ext cx="4159210" cy="1685077"/>
          </a:xfrm>
          <a:prstGeom prst="rect">
            <a:avLst/>
          </a:prstGeom>
          <a:solidFill>
            <a:schemeClr val="accent6">
              <a:lumMod val="40000"/>
              <a:lumOff val="60000"/>
            </a:schemeClr>
          </a:solidFill>
          <a:ln>
            <a:solidFill>
              <a:srgbClr val="002A7E"/>
            </a:solidFill>
          </a:ln>
        </p:spPr>
        <p:txBody>
          <a:bodyPr wrap="square">
            <a:spAutoFit/>
          </a:bodyPr>
          <a:lstStyle/>
          <a:p>
            <a:pPr marL="233363" indent="-233363">
              <a:spcAft>
                <a:spcPts val="300"/>
              </a:spcAft>
              <a:buClr>
                <a:srgbClr val="C00000"/>
              </a:buClr>
              <a:buSzPct val="125000"/>
              <a:buFont typeface="Arial" panose="020B0604020202020204" pitchFamily="34" charset="0"/>
              <a:buChar char="•"/>
            </a:pPr>
            <a:r>
              <a:rPr lang="en-US" sz="2400">
                <a:latin typeface="Arial" panose="020B0604020202020204" pitchFamily="34" charset="0"/>
                <a:cs typeface="Arial" panose="020B0604020202020204" pitchFamily="34" charset="0"/>
              </a:rPr>
              <a:t>Data</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Data type</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Null value</a:t>
            </a:r>
          </a:p>
          <a:p>
            <a:pPr marL="701675" lvl="1" indent="-244475">
              <a:spcAft>
                <a:spcPts val="300"/>
              </a:spcAft>
              <a:buClr>
                <a:srgbClr val="C00000"/>
              </a:buClr>
              <a:buSzPct val="125000"/>
              <a:buFont typeface="System Font Regular"/>
              <a:buChar char="-"/>
            </a:pPr>
            <a:r>
              <a:rPr lang="en-US" sz="2400">
                <a:latin typeface="Arial" panose="020B0604020202020204" pitchFamily="34" charset="0"/>
                <a:cs typeface="Arial" panose="020B0604020202020204" pitchFamily="34" charset="0"/>
              </a:rPr>
              <a:t>Default value</a:t>
            </a:r>
          </a:p>
        </p:txBody>
      </p:sp>
    </p:spTree>
    <p:extLst>
      <p:ext uri="{BB962C8B-B14F-4D97-AF65-F5344CB8AC3E}">
        <p14:creationId xmlns:p14="http://schemas.microsoft.com/office/powerpoint/2010/main" val="202764978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039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91119"/>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Data Modeling</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21</a:t>
            </a:fld>
            <a:endParaRPr lang="en-US" sz="1050"/>
          </a:p>
        </p:txBody>
      </p:sp>
      <p:sp>
        <p:nvSpPr>
          <p:cNvPr id="22" name="Rectangle 21">
            <a:extLst>
              <a:ext uri="{FF2B5EF4-FFF2-40B4-BE49-F238E27FC236}">
                <a16:creationId xmlns:a16="http://schemas.microsoft.com/office/drawing/2014/main" id="{2B4462A6-99F4-42CF-B76A-0A229E8D9FC1}"/>
              </a:ext>
            </a:extLst>
          </p:cNvPr>
          <p:cNvSpPr/>
          <p:nvPr/>
        </p:nvSpPr>
        <p:spPr>
          <a:xfrm>
            <a:off x="920046" y="1598117"/>
            <a:ext cx="10351908" cy="4893647"/>
          </a:xfrm>
          <a:prstGeom prst="rect">
            <a:avLst/>
          </a:prstGeom>
          <a:solidFill>
            <a:schemeClr val="accent6">
              <a:lumMod val="40000"/>
              <a:lumOff val="60000"/>
            </a:schemeClr>
          </a:solidFill>
          <a:ln>
            <a:solidFill>
              <a:srgbClr val="002A7E"/>
            </a:solidFill>
          </a:ln>
        </p:spPr>
        <p:txBody>
          <a:bodyPr wrap="square">
            <a:spAutoFit/>
          </a:bodyPr>
          <a:lstStyle/>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Before creating a database we create a data “model” </a:t>
            </a:r>
          </a:p>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To create a data model we need to identify all the data that are required</a:t>
            </a:r>
          </a:p>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What data elements are required in creating a data model for Chase Bank?</a:t>
            </a:r>
          </a:p>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What data elements are required in creating a data model for Netflix?</a:t>
            </a:r>
          </a:p>
          <a:p>
            <a:pPr marL="457200" indent="-457200">
              <a:spcBef>
                <a:spcPts val="600"/>
              </a:spcBef>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What data elements are required in creating a data model for Kaiser Permanente?</a:t>
            </a:r>
          </a:p>
        </p:txBody>
      </p:sp>
    </p:spTree>
    <p:extLst>
      <p:ext uri="{BB962C8B-B14F-4D97-AF65-F5344CB8AC3E}">
        <p14:creationId xmlns:p14="http://schemas.microsoft.com/office/powerpoint/2010/main" val="3663774980"/>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Relational Data Modeling</a:t>
            </a:r>
            <a:endParaRPr lang="en-US"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6477815"/>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489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95616"/>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What is a model?</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23</a:t>
            </a:fld>
            <a:endParaRPr lang="en-US" sz="1050"/>
          </a:p>
        </p:txBody>
      </p:sp>
      <p:pic>
        <p:nvPicPr>
          <p:cNvPr id="7" name="Picture 5">
            <a:extLst>
              <a:ext uri="{FF2B5EF4-FFF2-40B4-BE49-F238E27FC236}">
                <a16:creationId xmlns:a16="http://schemas.microsoft.com/office/drawing/2014/main" id="{6DE39FC2-310B-8341-97AA-B477FF887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263" y="1665182"/>
            <a:ext cx="9218893" cy="43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36871EB-EE7D-5C44-A83C-6F82CB570475}"/>
              </a:ext>
            </a:extLst>
          </p:cNvPr>
          <p:cNvSpPr txBox="1"/>
          <p:nvPr/>
        </p:nvSpPr>
        <p:spPr>
          <a:xfrm>
            <a:off x="2887910" y="6196578"/>
            <a:ext cx="6416180" cy="461665"/>
          </a:xfrm>
          <a:prstGeom prst="rect">
            <a:avLst/>
          </a:prstGeom>
          <a:solidFill>
            <a:schemeClr val="accent1">
              <a:lumMod val="20000"/>
              <a:lumOff val="80000"/>
            </a:schemeClr>
          </a:solidFill>
          <a:ln w="28575">
            <a:solidFill>
              <a:schemeClr val="accent1">
                <a:lumMod val="50000"/>
              </a:schemeClr>
            </a:solidFill>
          </a:ln>
        </p:spPr>
        <p:txBody>
          <a:bodyPr wrap="none" rtlCol="0">
            <a:spAutoFit/>
          </a:bodyPr>
          <a:lstStyle/>
          <a:p>
            <a:r>
              <a:rPr lang="en-US" sz="2400">
                <a:latin typeface="Arial" panose="020B0604020202020204" pitchFamily="34" charset="0"/>
                <a:cs typeface="Arial" panose="020B0604020202020204" pitchFamily="34" charset="0"/>
              </a:rPr>
              <a:t>A model is a ”representation” of the real-world</a:t>
            </a:r>
          </a:p>
        </p:txBody>
      </p:sp>
    </p:spTree>
    <p:extLst>
      <p:ext uri="{BB962C8B-B14F-4D97-AF65-F5344CB8AC3E}">
        <p14:creationId xmlns:p14="http://schemas.microsoft.com/office/powerpoint/2010/main" val="95355769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0139"/>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70865"/>
            <a:ext cx="12219710" cy="830997"/>
          </a:xfrm>
          <a:prstGeom prst="rect">
            <a:avLst/>
          </a:prstGeom>
          <a:solidFill>
            <a:schemeClr val="accent6">
              <a:lumMod val="75000"/>
            </a:schemeClr>
          </a:solidFill>
        </p:spPr>
        <p:txBody>
          <a:bodyPr wrap="square" rtlCol="0">
            <a:spAutoFit/>
          </a:bodyPr>
          <a:lstStyle/>
          <a:p>
            <a:r>
              <a:rPr lang="en-US" sz="4800" b="1">
                <a:solidFill>
                  <a:schemeClr val="bg1"/>
                </a:solidFill>
                <a:latin typeface="Bradley Hand ITC" panose="03070402050302030203" pitchFamily="66" charset="0"/>
              </a:rPr>
              <a:t>Designing the data model</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24</a:t>
            </a:fld>
            <a:endParaRPr lang="en-US" sz="1050"/>
          </a:p>
        </p:txBody>
      </p:sp>
      <p:sp>
        <p:nvSpPr>
          <p:cNvPr id="6" name="Rounded Rectangle 5">
            <a:extLst>
              <a:ext uri="{FF2B5EF4-FFF2-40B4-BE49-F238E27FC236}">
                <a16:creationId xmlns:a16="http://schemas.microsoft.com/office/drawing/2014/main" id="{4DE58F32-66E9-F440-9757-04C46A7349EC}"/>
              </a:ext>
            </a:extLst>
          </p:cNvPr>
          <p:cNvSpPr/>
          <p:nvPr/>
        </p:nvSpPr>
        <p:spPr>
          <a:xfrm>
            <a:off x="293706" y="2230211"/>
            <a:ext cx="3268133" cy="1151466"/>
          </a:xfrm>
          <a:prstGeom prst="roundRect">
            <a:avLst/>
          </a:prstGeom>
          <a:solidFill>
            <a:schemeClr val="accent6">
              <a:lumMod val="40000"/>
              <a:lumOff val="6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Conceptual Model</a:t>
            </a:r>
          </a:p>
        </p:txBody>
      </p:sp>
      <p:sp>
        <p:nvSpPr>
          <p:cNvPr id="15" name="Rounded Rectangle 14">
            <a:extLst>
              <a:ext uri="{FF2B5EF4-FFF2-40B4-BE49-F238E27FC236}">
                <a16:creationId xmlns:a16="http://schemas.microsoft.com/office/drawing/2014/main" id="{524F58B1-793D-164F-A594-91E2EB38141F}"/>
              </a:ext>
            </a:extLst>
          </p:cNvPr>
          <p:cNvSpPr/>
          <p:nvPr/>
        </p:nvSpPr>
        <p:spPr>
          <a:xfrm>
            <a:off x="4361334" y="2230211"/>
            <a:ext cx="3268133"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Logical Model</a:t>
            </a:r>
          </a:p>
        </p:txBody>
      </p:sp>
      <p:sp>
        <p:nvSpPr>
          <p:cNvPr id="16" name="Rounded Rectangle 15">
            <a:extLst>
              <a:ext uri="{FF2B5EF4-FFF2-40B4-BE49-F238E27FC236}">
                <a16:creationId xmlns:a16="http://schemas.microsoft.com/office/drawing/2014/main" id="{B9553C22-70BD-C74D-AC31-441CE94FF1D8}"/>
              </a:ext>
            </a:extLst>
          </p:cNvPr>
          <p:cNvSpPr/>
          <p:nvPr/>
        </p:nvSpPr>
        <p:spPr>
          <a:xfrm>
            <a:off x="8428962" y="2230211"/>
            <a:ext cx="3268133"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Physical Model</a:t>
            </a:r>
          </a:p>
        </p:txBody>
      </p:sp>
      <p:sp>
        <p:nvSpPr>
          <p:cNvPr id="7" name="TextBox 6">
            <a:extLst>
              <a:ext uri="{FF2B5EF4-FFF2-40B4-BE49-F238E27FC236}">
                <a16:creationId xmlns:a16="http://schemas.microsoft.com/office/drawing/2014/main" id="{28E29ADE-EAFC-6643-8BE8-67BC1689D732}"/>
              </a:ext>
            </a:extLst>
          </p:cNvPr>
          <p:cNvSpPr txBox="1"/>
          <p:nvPr/>
        </p:nvSpPr>
        <p:spPr>
          <a:xfrm>
            <a:off x="293706" y="3600866"/>
            <a:ext cx="3268134" cy="2308324"/>
          </a:xfrm>
          <a:prstGeom prst="rect">
            <a:avLst/>
          </a:prstGeom>
          <a:noFill/>
        </p:spPr>
        <p:txBody>
          <a:bodyPr wrap="square" rtlCol="0">
            <a:spAutoFit/>
          </a:bodyPr>
          <a:lstStyle/>
          <a:p>
            <a:r>
              <a:rPr lang="en-US" sz="2400"/>
              <a:t>Non-technical English language statements developed collaboratively that articulate the role of data in the business</a:t>
            </a:r>
          </a:p>
        </p:txBody>
      </p:sp>
      <p:sp>
        <p:nvSpPr>
          <p:cNvPr id="18" name="TextBox 17">
            <a:extLst>
              <a:ext uri="{FF2B5EF4-FFF2-40B4-BE49-F238E27FC236}">
                <a16:creationId xmlns:a16="http://schemas.microsoft.com/office/drawing/2014/main" id="{D22442AE-E368-C342-9197-C58944412BED}"/>
              </a:ext>
            </a:extLst>
          </p:cNvPr>
          <p:cNvSpPr txBox="1"/>
          <p:nvPr/>
        </p:nvSpPr>
        <p:spPr>
          <a:xfrm>
            <a:off x="4361333" y="3600866"/>
            <a:ext cx="3268134" cy="1938992"/>
          </a:xfrm>
          <a:prstGeom prst="rect">
            <a:avLst/>
          </a:prstGeom>
          <a:noFill/>
        </p:spPr>
        <p:txBody>
          <a:bodyPr wrap="square" rtlCol="0">
            <a:spAutoFit/>
          </a:bodyPr>
          <a:lstStyle/>
          <a:p>
            <a:r>
              <a:rPr lang="en-US" sz="2400" dirty="0">
                <a:solidFill>
                  <a:schemeClr val="bg1">
                    <a:lumMod val="75000"/>
                  </a:schemeClr>
                </a:solidFill>
              </a:rPr>
              <a:t>Conceptual model translated into entities and relationships using Entity-Relationship modeling tools</a:t>
            </a:r>
          </a:p>
        </p:txBody>
      </p:sp>
      <p:sp>
        <p:nvSpPr>
          <p:cNvPr id="19" name="TextBox 18">
            <a:extLst>
              <a:ext uri="{FF2B5EF4-FFF2-40B4-BE49-F238E27FC236}">
                <a16:creationId xmlns:a16="http://schemas.microsoft.com/office/drawing/2014/main" id="{64896D08-3F8F-724C-A726-895E1CE6A997}"/>
              </a:ext>
            </a:extLst>
          </p:cNvPr>
          <p:cNvSpPr txBox="1"/>
          <p:nvPr/>
        </p:nvSpPr>
        <p:spPr>
          <a:xfrm>
            <a:off x="8428961" y="3600866"/>
            <a:ext cx="3268134" cy="1569660"/>
          </a:xfrm>
          <a:prstGeom prst="rect">
            <a:avLst/>
          </a:prstGeom>
          <a:noFill/>
        </p:spPr>
        <p:txBody>
          <a:bodyPr wrap="square" rtlCol="0">
            <a:spAutoFit/>
          </a:bodyPr>
          <a:lstStyle/>
          <a:p>
            <a:r>
              <a:rPr lang="en-US" sz="2400" dirty="0">
                <a:solidFill>
                  <a:schemeClr val="bg1">
                    <a:lumMod val="75000"/>
                  </a:schemeClr>
                </a:solidFill>
              </a:rPr>
              <a:t>Conversion of logical data model into definitions of tables and columns (database). </a:t>
            </a:r>
          </a:p>
        </p:txBody>
      </p:sp>
    </p:spTree>
    <p:extLst>
      <p:ext uri="{BB962C8B-B14F-4D97-AF65-F5344CB8AC3E}">
        <p14:creationId xmlns:p14="http://schemas.microsoft.com/office/powerpoint/2010/main" val="3663767582"/>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5496"/>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76222"/>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Conceptual model</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25</a:t>
            </a:fld>
            <a:endParaRPr lang="en-US" sz="1050"/>
          </a:p>
        </p:txBody>
      </p:sp>
      <p:sp>
        <p:nvSpPr>
          <p:cNvPr id="6" name="Rectangle 5">
            <a:extLst>
              <a:ext uri="{FF2B5EF4-FFF2-40B4-BE49-F238E27FC236}">
                <a16:creationId xmlns:a16="http://schemas.microsoft.com/office/drawing/2014/main" id="{D74BA572-65B5-8C4E-9949-56E4B9A05039}"/>
              </a:ext>
            </a:extLst>
          </p:cNvPr>
          <p:cNvSpPr/>
          <p:nvPr/>
        </p:nvSpPr>
        <p:spPr>
          <a:xfrm>
            <a:off x="920046" y="1619138"/>
            <a:ext cx="10351908" cy="4585871"/>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800" b="1">
                <a:latin typeface="Arial" panose="020B0604020202020204" pitchFamily="34" charset="0"/>
                <a:ea typeface="ヒラギノ角ゴ Pro W3"/>
                <a:cs typeface="Arial" panose="020B0604020202020204" pitchFamily="34" charset="0"/>
              </a:rPr>
              <a:t>Top-down</a:t>
            </a:r>
            <a:br>
              <a:rPr lang="en-US" sz="2800" b="1">
                <a:latin typeface="Arial" panose="020B0604020202020204" pitchFamily="34" charset="0"/>
                <a:ea typeface="ヒラギノ角ゴ Pro W3"/>
                <a:cs typeface="Arial" panose="020B0604020202020204" pitchFamily="34" charset="0"/>
              </a:rPr>
            </a:br>
            <a:r>
              <a:rPr lang="en-US" sz="2800">
                <a:latin typeface="Arial" panose="020B0604020202020204" pitchFamily="34" charset="0"/>
                <a:ea typeface="ヒラギノ角ゴ Pro W3"/>
                <a:cs typeface="Arial" panose="020B0604020202020204" pitchFamily="34" charset="0"/>
              </a:rPr>
              <a:t>Start with strategic conversations with stakeholders to articulate the conceptual model in simple easy to understand English language statements.</a:t>
            </a:r>
          </a:p>
          <a:p>
            <a:pPr marL="457200" indent="-457200">
              <a:spcAft>
                <a:spcPts val="2400"/>
              </a:spcAft>
              <a:buClr>
                <a:srgbClr val="C00000"/>
              </a:buClr>
              <a:buSzPct val="110000"/>
              <a:buFont typeface="Arial" panose="020B0604020202020204" pitchFamily="34" charset="0"/>
              <a:buChar char="•"/>
            </a:pPr>
            <a:r>
              <a:rPr lang="en-US" sz="2800" b="1">
                <a:latin typeface="Arial" panose="020B0604020202020204" pitchFamily="34" charset="0"/>
                <a:cs typeface="Arial" panose="020B0604020202020204" pitchFamily="34" charset="0"/>
              </a:rPr>
              <a:t>Bottom-up</a:t>
            </a:r>
            <a:br>
              <a:rPr lang="en-US" sz="2800" b="1">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Start with artifacts, documents and systems analysis to </a:t>
            </a:r>
            <a:r>
              <a:rPr lang="en-US" sz="2800">
                <a:latin typeface="Arial" panose="020B0604020202020204" pitchFamily="34" charset="0"/>
                <a:ea typeface="ヒラギノ角ゴ Pro W3"/>
                <a:cs typeface="Arial" panose="020B0604020202020204" pitchFamily="34" charset="0"/>
              </a:rPr>
              <a:t>articulate the conceptual model in simple easy to understand English language statements.</a:t>
            </a:r>
          </a:p>
          <a:p>
            <a:pPr marL="457200" indent="-457200">
              <a:spcAft>
                <a:spcPts val="2400"/>
              </a:spcAft>
              <a:buClr>
                <a:srgbClr val="C00000"/>
              </a:buClr>
              <a:buSzPct val="110000"/>
              <a:buFont typeface="Arial" panose="020B0604020202020204" pitchFamily="34" charset="0"/>
              <a:buChar char="•"/>
            </a:pPr>
            <a:r>
              <a:rPr lang="en-US" sz="2800">
                <a:latin typeface="Arial" panose="020B0604020202020204" pitchFamily="34" charset="0"/>
                <a:ea typeface="ヒラギノ角ゴ Pro W3"/>
                <a:cs typeface="Arial" panose="020B0604020202020204" pitchFamily="34" charset="0"/>
              </a:rPr>
              <a:t>Both approaches should lead to the same place</a:t>
            </a:r>
          </a:p>
        </p:txBody>
      </p:sp>
      <p:sp>
        <p:nvSpPr>
          <p:cNvPr id="7" name="TextBox 6">
            <a:extLst>
              <a:ext uri="{FF2B5EF4-FFF2-40B4-BE49-F238E27FC236}">
                <a16:creationId xmlns:a16="http://schemas.microsoft.com/office/drawing/2014/main" id="{47D72BEA-653A-4446-AC7A-BEDBF47CD577}"/>
              </a:ext>
            </a:extLst>
          </p:cNvPr>
          <p:cNvSpPr txBox="1"/>
          <p:nvPr/>
        </p:nvSpPr>
        <p:spPr>
          <a:xfrm>
            <a:off x="226142" y="6482769"/>
            <a:ext cx="7472516" cy="276999"/>
          </a:xfrm>
          <a:prstGeom prst="rect">
            <a:avLst/>
          </a:prstGeom>
          <a:noFill/>
        </p:spPr>
        <p:txBody>
          <a:bodyPr wrap="square">
            <a:spAutoFit/>
          </a:bodyPr>
          <a:lstStyle/>
          <a:p>
            <a:r>
              <a:rPr lang="en-US" sz="1200" dirty="0">
                <a:hlinkClick r:id="rId2"/>
              </a:rPr>
              <a:t>Comparing top down and bottom up approaches: ISEDJv11n1p14.pdf</a:t>
            </a:r>
            <a:endParaRPr lang="en-US" sz="1200" dirty="0"/>
          </a:p>
        </p:txBody>
      </p:sp>
    </p:spTree>
    <p:extLst>
      <p:ext uri="{BB962C8B-B14F-4D97-AF65-F5344CB8AC3E}">
        <p14:creationId xmlns:p14="http://schemas.microsoft.com/office/powerpoint/2010/main" val="2266477876"/>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784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38567"/>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Conceptual model – top-down</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26</a:t>
            </a:fld>
            <a:endParaRPr lang="en-US" sz="1050"/>
          </a:p>
        </p:txBody>
      </p:sp>
      <p:sp>
        <p:nvSpPr>
          <p:cNvPr id="6" name="Rectangle 5">
            <a:extLst>
              <a:ext uri="{FF2B5EF4-FFF2-40B4-BE49-F238E27FC236}">
                <a16:creationId xmlns:a16="http://schemas.microsoft.com/office/drawing/2014/main" id="{D74BA572-65B5-8C4E-9949-56E4B9A05039}"/>
              </a:ext>
            </a:extLst>
          </p:cNvPr>
          <p:cNvSpPr/>
          <p:nvPr/>
        </p:nvSpPr>
        <p:spPr>
          <a:xfrm>
            <a:off x="920046" y="1619138"/>
            <a:ext cx="10351908" cy="4970591"/>
          </a:xfrm>
          <a:prstGeom prst="rect">
            <a:avLst/>
          </a:prstGeom>
          <a:solidFill>
            <a:schemeClr val="accent6">
              <a:lumMod val="40000"/>
              <a:lumOff val="60000"/>
            </a:schemeClr>
          </a:solidFill>
          <a:ln>
            <a:solidFill>
              <a:srgbClr val="002A7E"/>
            </a:solidFill>
          </a:ln>
        </p:spPr>
        <p:txBody>
          <a:bodyPr wrap="square">
            <a:spAutoFit/>
          </a:bodyPr>
          <a:lstStyle/>
          <a:p>
            <a:pPr>
              <a:spcAft>
                <a:spcPts val="2400"/>
              </a:spcAft>
              <a:buClr>
                <a:srgbClr val="C00000"/>
              </a:buClr>
              <a:buSzPct val="110000"/>
            </a:pPr>
            <a:r>
              <a:rPr lang="en-US" sz="2800" b="1">
                <a:solidFill>
                  <a:srgbClr val="C00000"/>
                </a:solidFill>
                <a:latin typeface="Arial" panose="020B0604020202020204" pitchFamily="34" charset="0"/>
                <a:ea typeface="ヒラギノ角ゴ Pro W3"/>
                <a:cs typeface="Arial" panose="020B0604020202020204" pitchFamily="34" charset="0"/>
              </a:rPr>
              <a:t>Accounts payable example</a:t>
            </a:r>
          </a:p>
          <a:p>
            <a:pPr marL="457200" indent="-457200">
              <a:spcAft>
                <a:spcPts val="600"/>
              </a:spcAft>
              <a:buClr>
                <a:srgbClr val="C00000"/>
              </a:buClr>
              <a:buSzPct val="110000"/>
              <a:buFont typeface="Arial" panose="020B0604020202020204" pitchFamily="34" charset="0"/>
              <a:buChar char="•"/>
            </a:pPr>
            <a:r>
              <a:rPr lang="en-US" sz="2800">
                <a:latin typeface="Arial" panose="020B0604020202020204" pitchFamily="34" charset="0"/>
                <a:ea typeface="ヒラギノ角ゴ Pro W3"/>
                <a:cs typeface="Arial" panose="020B0604020202020204" pitchFamily="34" charset="0"/>
              </a:rPr>
              <a:t>Top-down conversation</a:t>
            </a:r>
          </a:p>
          <a:p>
            <a:pPr marL="914400" lvl="1" indent="-457200">
              <a:spcAft>
                <a:spcPts val="600"/>
              </a:spcAft>
              <a:buClr>
                <a:srgbClr val="C00000"/>
              </a:buClr>
              <a:buSzPct val="110000"/>
              <a:buFont typeface="System Font Regular"/>
              <a:buChar char="-"/>
            </a:pPr>
            <a:r>
              <a:rPr lang="en-US" sz="2400">
                <a:latin typeface="Arial" panose="020B0604020202020204" pitchFamily="34" charset="0"/>
                <a:ea typeface="ヒラギノ角ゴ Pro W3"/>
                <a:cs typeface="Arial" panose="020B0604020202020204" pitchFamily="34" charset="0"/>
              </a:rPr>
              <a:t>We will receive invoices from several vendors. </a:t>
            </a:r>
          </a:p>
          <a:p>
            <a:pPr marL="914400" lvl="1" indent="-457200">
              <a:spcAft>
                <a:spcPts val="600"/>
              </a:spcAft>
              <a:buClr>
                <a:srgbClr val="C00000"/>
              </a:buClr>
              <a:buSzPct val="110000"/>
              <a:buFont typeface="System Font Regular"/>
              <a:buChar char="-"/>
            </a:pPr>
            <a:r>
              <a:rPr lang="en-US" sz="2400">
                <a:latin typeface="Arial" panose="020B0604020202020204" pitchFamily="34" charset="0"/>
                <a:ea typeface="ヒラギノ角ゴ Pro W3"/>
                <a:cs typeface="Arial" panose="020B0604020202020204" pitchFamily="34" charset="0"/>
              </a:rPr>
              <a:t>Each vendors will have a different format for their invoice. </a:t>
            </a:r>
          </a:p>
          <a:p>
            <a:pPr marL="914400" lvl="1" indent="-457200">
              <a:spcAft>
                <a:spcPts val="600"/>
              </a:spcAft>
              <a:buClr>
                <a:srgbClr val="C00000"/>
              </a:buClr>
              <a:buSzPct val="110000"/>
              <a:buFont typeface="System Font Regular"/>
              <a:buChar char="-"/>
            </a:pPr>
            <a:r>
              <a:rPr lang="en-US" sz="2400">
                <a:latin typeface="Arial" panose="020B0604020202020204" pitchFamily="34" charset="0"/>
                <a:ea typeface="ヒラギノ角ゴ Pro W3"/>
                <a:cs typeface="Arial" panose="020B0604020202020204" pitchFamily="34" charset="0"/>
              </a:rPr>
              <a:t>The invoice will include a vendor invoice number and a corresponding purchase order number issued by us. </a:t>
            </a:r>
          </a:p>
          <a:p>
            <a:pPr marL="914400" lvl="1" indent="-457200">
              <a:spcAft>
                <a:spcPts val="600"/>
              </a:spcAft>
              <a:buClr>
                <a:srgbClr val="C00000"/>
              </a:buClr>
              <a:buSzPct val="110000"/>
              <a:buFont typeface="System Font Regular"/>
              <a:buChar char="-"/>
            </a:pPr>
            <a:r>
              <a:rPr lang="en-US" sz="2400">
                <a:latin typeface="Arial" panose="020B0604020202020204" pitchFamily="34" charset="0"/>
                <a:ea typeface="ヒラギノ角ゴ Pro W3"/>
                <a:cs typeface="Arial" panose="020B0604020202020204" pitchFamily="34" charset="0"/>
              </a:rPr>
              <a:t>Vendors will include their contact information on the invoices as well as their payment terms and the contract corresponding to those terms. </a:t>
            </a:r>
          </a:p>
          <a:p>
            <a:pPr marL="914400" lvl="1" indent="-457200">
              <a:spcAft>
                <a:spcPts val="600"/>
              </a:spcAft>
              <a:buClr>
                <a:srgbClr val="C00000"/>
              </a:buClr>
              <a:buSzPct val="110000"/>
              <a:buFont typeface="System Font Regular"/>
              <a:buChar char="-"/>
            </a:pPr>
            <a:r>
              <a:rPr lang="en-US" sz="2400">
                <a:latin typeface="Arial" panose="020B0604020202020204" pitchFamily="34" charset="0"/>
                <a:ea typeface="ヒラギノ角ゴ Pro W3"/>
                <a:cs typeface="Arial" panose="020B0604020202020204" pitchFamily="34" charset="0"/>
              </a:rPr>
              <a:t>Invoices will include a total amount owed as well as line items of products and services that make up the total.</a:t>
            </a:r>
          </a:p>
        </p:txBody>
      </p:sp>
    </p:spTree>
    <p:extLst>
      <p:ext uri="{BB962C8B-B14F-4D97-AF65-F5344CB8AC3E}">
        <p14:creationId xmlns:p14="http://schemas.microsoft.com/office/powerpoint/2010/main" val="291415489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5" y="49733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28290" y="428057"/>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Conceptual model – bottom-up</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27</a:t>
            </a:fld>
            <a:endParaRPr lang="en-US" sz="1050"/>
          </a:p>
        </p:txBody>
      </p:sp>
      <p:sp>
        <p:nvSpPr>
          <p:cNvPr id="6" name="Rectangle 5">
            <a:extLst>
              <a:ext uri="{FF2B5EF4-FFF2-40B4-BE49-F238E27FC236}">
                <a16:creationId xmlns:a16="http://schemas.microsoft.com/office/drawing/2014/main" id="{D74BA572-65B5-8C4E-9949-56E4B9A05039}"/>
              </a:ext>
            </a:extLst>
          </p:cNvPr>
          <p:cNvSpPr/>
          <p:nvPr/>
        </p:nvSpPr>
        <p:spPr>
          <a:xfrm>
            <a:off x="268570" y="2942897"/>
            <a:ext cx="4149259" cy="1692771"/>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800">
                <a:latin typeface="Arial" panose="020B0604020202020204" pitchFamily="34" charset="0"/>
                <a:ea typeface="ヒラギノ角ゴ Pro W3"/>
                <a:cs typeface="Arial" panose="020B0604020202020204" pitchFamily="34" charset="0"/>
              </a:rPr>
              <a:t>Accounts payable example</a:t>
            </a:r>
          </a:p>
          <a:p>
            <a:pPr marL="457200" indent="-457200">
              <a:spcAft>
                <a:spcPts val="600"/>
              </a:spcAft>
              <a:buClr>
                <a:srgbClr val="C00000"/>
              </a:buClr>
              <a:buSzPct val="110000"/>
              <a:buFont typeface="Arial" panose="020B0604020202020204" pitchFamily="34" charset="0"/>
              <a:buChar char="•"/>
            </a:pPr>
            <a:r>
              <a:rPr lang="en-US" sz="2800">
                <a:latin typeface="Arial" panose="020B0604020202020204" pitchFamily="34" charset="0"/>
                <a:ea typeface="ヒラギノ角ゴ Pro W3"/>
                <a:cs typeface="Arial" panose="020B0604020202020204" pitchFamily="34" charset="0"/>
              </a:rPr>
              <a:t>Bottom-up artifact</a:t>
            </a:r>
          </a:p>
        </p:txBody>
      </p:sp>
      <p:pic>
        <p:nvPicPr>
          <p:cNvPr id="7" name="Picture 5" descr="Figure 9-02">
            <a:extLst>
              <a:ext uri="{FF2B5EF4-FFF2-40B4-BE49-F238E27FC236}">
                <a16:creationId xmlns:a16="http://schemas.microsoft.com/office/drawing/2014/main" id="{16A4D221-231B-A24D-98C6-9D62B241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778" y="1443789"/>
            <a:ext cx="6872273" cy="514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26D052A-6196-4816-BEC2-D2CB45ABB69A}"/>
              </a:ext>
            </a:extLst>
          </p:cNvPr>
          <p:cNvSpPr txBox="1"/>
          <p:nvPr/>
        </p:nvSpPr>
        <p:spPr>
          <a:xfrm flipH="1">
            <a:off x="14435" y="6390436"/>
            <a:ext cx="6109275" cy="461665"/>
          </a:xfrm>
          <a:prstGeom prst="rect">
            <a:avLst/>
          </a:prstGeom>
          <a:noFill/>
        </p:spPr>
        <p:txBody>
          <a:bodyPr wrap="square" rtlCol="0">
            <a:spAutoFit/>
          </a:bodyPr>
          <a:lstStyle/>
          <a:p>
            <a:r>
              <a:rPr lang="en-US" sz="1200" dirty="0"/>
              <a:t>Typically, </a:t>
            </a:r>
            <a:r>
              <a:rPr lang="en-US" sz="1200" dirty="0">
                <a:highlight>
                  <a:srgbClr val="FFFF00"/>
                </a:highlight>
              </a:rPr>
              <a:t>more useful in changes</a:t>
            </a:r>
            <a:r>
              <a:rPr lang="en-US" sz="1200" dirty="0"/>
              <a:t>, rather than in starting off. Often, a mixture of top down and bottoms up is used in a real DB design</a:t>
            </a:r>
          </a:p>
        </p:txBody>
      </p:sp>
    </p:spTree>
    <p:extLst>
      <p:ext uri="{BB962C8B-B14F-4D97-AF65-F5344CB8AC3E}">
        <p14:creationId xmlns:p14="http://schemas.microsoft.com/office/powerpoint/2010/main" val="40223559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1294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4" y="543671"/>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Conceptual model – top-down</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28</a:t>
            </a:fld>
            <a:endParaRPr lang="en-US" sz="1050"/>
          </a:p>
        </p:txBody>
      </p:sp>
      <p:sp>
        <p:nvSpPr>
          <p:cNvPr id="6" name="Rectangle 5">
            <a:extLst>
              <a:ext uri="{FF2B5EF4-FFF2-40B4-BE49-F238E27FC236}">
                <a16:creationId xmlns:a16="http://schemas.microsoft.com/office/drawing/2014/main" id="{D74BA572-65B5-8C4E-9949-56E4B9A05039}"/>
              </a:ext>
            </a:extLst>
          </p:cNvPr>
          <p:cNvSpPr/>
          <p:nvPr/>
        </p:nvSpPr>
        <p:spPr>
          <a:xfrm>
            <a:off x="920046" y="2844124"/>
            <a:ext cx="10351908" cy="3400931"/>
          </a:xfrm>
          <a:prstGeom prst="rect">
            <a:avLst/>
          </a:prstGeom>
          <a:solidFill>
            <a:schemeClr val="accent6">
              <a:lumMod val="40000"/>
              <a:lumOff val="60000"/>
            </a:schemeClr>
          </a:solidFill>
          <a:ln>
            <a:solidFill>
              <a:srgbClr val="002A7E"/>
            </a:solidFill>
          </a:ln>
        </p:spPr>
        <p:txBody>
          <a:bodyPr wrap="square">
            <a:spAutoFit/>
          </a:bodyPr>
          <a:lstStyle/>
          <a:p>
            <a:pPr>
              <a:spcAft>
                <a:spcPts val="2400"/>
              </a:spcAft>
              <a:buClr>
                <a:srgbClr val="C00000"/>
              </a:buClr>
              <a:buSzPct val="110000"/>
            </a:pPr>
            <a:r>
              <a:rPr lang="en-US" sz="2800" b="1" dirty="0">
                <a:solidFill>
                  <a:srgbClr val="C00000"/>
                </a:solidFill>
                <a:latin typeface="Arial" panose="020B0604020202020204" pitchFamily="34" charset="0"/>
                <a:ea typeface="ヒラギノ角ゴ Pro W3"/>
                <a:cs typeface="Arial" panose="020B0604020202020204" pitchFamily="34" charset="0"/>
              </a:rPr>
              <a:t>Chase Bank example</a:t>
            </a:r>
          </a:p>
          <a:p>
            <a:pPr marL="457200" indent="-457200">
              <a:spcAft>
                <a:spcPts val="600"/>
              </a:spcAft>
              <a:buClr>
                <a:srgbClr val="C00000"/>
              </a:buClr>
              <a:buSzPct val="110000"/>
              <a:buFont typeface="Arial" panose="020B0604020202020204" pitchFamily="34" charset="0"/>
              <a:buChar char="•"/>
            </a:pPr>
            <a:r>
              <a:rPr lang="en-US" sz="2800" dirty="0">
                <a:latin typeface="Arial" panose="020B0604020202020204" pitchFamily="34" charset="0"/>
                <a:ea typeface="ヒラギノ角ゴ Pro W3"/>
                <a:cs typeface="Arial" panose="020B0604020202020204" pitchFamily="34" charset="0"/>
              </a:rPr>
              <a:t>Top-down conversation</a:t>
            </a:r>
          </a:p>
          <a:p>
            <a:pPr marL="914400" lvl="1" indent="-457200">
              <a:spcAft>
                <a:spcPts val="600"/>
              </a:spcAft>
              <a:buClr>
                <a:srgbClr val="C00000"/>
              </a:buClr>
              <a:buSzPct val="110000"/>
              <a:buFont typeface="System Font Regular"/>
              <a:buChar char="-"/>
            </a:pPr>
            <a:r>
              <a:rPr lang="en-US" sz="2400" dirty="0">
                <a:latin typeface="Arial" panose="020B0604020202020204" pitchFamily="34" charset="0"/>
                <a:ea typeface="ヒラギノ角ゴ Pro W3"/>
                <a:cs typeface="Arial" panose="020B0604020202020204" pitchFamily="34" charset="0"/>
              </a:rPr>
              <a:t>…</a:t>
            </a:r>
          </a:p>
          <a:p>
            <a:pPr>
              <a:spcAft>
                <a:spcPts val="2400"/>
              </a:spcAft>
              <a:buClr>
                <a:srgbClr val="C00000"/>
              </a:buClr>
              <a:buSzPct val="110000"/>
            </a:pPr>
            <a:r>
              <a:rPr lang="en-US" sz="2800" b="1" dirty="0">
                <a:solidFill>
                  <a:srgbClr val="C00000"/>
                </a:solidFill>
                <a:latin typeface="Arial" panose="020B0604020202020204" pitchFamily="34" charset="0"/>
                <a:ea typeface="ヒラギノ角ゴ Pro W3"/>
                <a:cs typeface="Arial" panose="020B0604020202020204" pitchFamily="34" charset="0"/>
              </a:rPr>
              <a:t>Netflix example</a:t>
            </a:r>
          </a:p>
          <a:p>
            <a:pPr marL="457200" indent="-457200">
              <a:spcAft>
                <a:spcPts val="600"/>
              </a:spcAft>
              <a:buClr>
                <a:srgbClr val="C00000"/>
              </a:buClr>
              <a:buSzPct val="110000"/>
              <a:buFont typeface="Arial" panose="020B0604020202020204" pitchFamily="34" charset="0"/>
              <a:buChar char="•"/>
            </a:pPr>
            <a:r>
              <a:rPr lang="en-US" sz="2800" dirty="0">
                <a:latin typeface="Arial" panose="020B0604020202020204" pitchFamily="34" charset="0"/>
                <a:ea typeface="ヒラギノ角ゴ Pro W3"/>
                <a:cs typeface="Arial" panose="020B0604020202020204" pitchFamily="34" charset="0"/>
              </a:rPr>
              <a:t>Top-down conversation</a:t>
            </a:r>
          </a:p>
          <a:p>
            <a:pPr marL="914400" lvl="1" indent="-457200">
              <a:spcAft>
                <a:spcPts val="600"/>
              </a:spcAft>
              <a:buClr>
                <a:srgbClr val="C00000"/>
              </a:buClr>
              <a:buSzPct val="110000"/>
              <a:buFont typeface="System Font Regular"/>
              <a:buChar char="-"/>
            </a:pPr>
            <a:r>
              <a:rPr lang="en-US" sz="2400" dirty="0">
                <a:latin typeface="Arial" panose="020B0604020202020204" pitchFamily="34" charset="0"/>
                <a:ea typeface="ヒラギノ角ゴ Pro W3"/>
                <a:cs typeface="Arial" panose="020B0604020202020204" pitchFamily="34" charset="0"/>
              </a:rPr>
              <a:t>…</a:t>
            </a:r>
          </a:p>
        </p:txBody>
      </p:sp>
      <p:sp>
        <p:nvSpPr>
          <p:cNvPr id="4" name="TextBox 3">
            <a:extLst>
              <a:ext uri="{FF2B5EF4-FFF2-40B4-BE49-F238E27FC236}">
                <a16:creationId xmlns:a16="http://schemas.microsoft.com/office/drawing/2014/main" id="{E73749C4-7BBA-33F5-FD9F-45C03E9431ED}"/>
              </a:ext>
            </a:extLst>
          </p:cNvPr>
          <p:cNvSpPr txBox="1"/>
          <p:nvPr/>
        </p:nvSpPr>
        <p:spPr>
          <a:xfrm>
            <a:off x="809297" y="1956323"/>
            <a:ext cx="10815145" cy="830997"/>
          </a:xfrm>
          <a:prstGeom prst="rect">
            <a:avLst/>
          </a:prstGeom>
          <a:noFill/>
        </p:spPr>
        <p:txBody>
          <a:bodyPr wrap="square" rtlCol="0">
            <a:spAutoFit/>
          </a:bodyPr>
          <a:lstStyle/>
          <a:p>
            <a:pPr algn="ctr"/>
            <a:r>
              <a:rPr lang="en-US" sz="2400" b="1" dirty="0"/>
              <a:t>In the discussion session at the end of the class, use these examples to think about what type of conversations would take place</a:t>
            </a:r>
          </a:p>
        </p:txBody>
      </p:sp>
    </p:spTree>
    <p:extLst>
      <p:ext uri="{BB962C8B-B14F-4D97-AF65-F5344CB8AC3E}">
        <p14:creationId xmlns:p14="http://schemas.microsoft.com/office/powerpoint/2010/main" val="2318519154"/>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682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17546"/>
            <a:ext cx="12219710" cy="830997"/>
          </a:xfrm>
          <a:prstGeom prst="rect">
            <a:avLst/>
          </a:prstGeom>
          <a:solidFill>
            <a:schemeClr val="accent6">
              <a:lumMod val="75000"/>
            </a:schemeClr>
          </a:solidFill>
        </p:spPr>
        <p:txBody>
          <a:bodyPr wrap="square" rtlCol="0">
            <a:spAutoFit/>
          </a:bodyPr>
          <a:lstStyle/>
          <a:p>
            <a:r>
              <a:rPr lang="en-US" sz="4800" b="1">
                <a:solidFill>
                  <a:schemeClr val="bg1"/>
                </a:solidFill>
                <a:latin typeface="Bradley Hand ITC" panose="03070402050302030203" pitchFamily="66" charset="0"/>
              </a:rPr>
              <a:t>Designing the data model</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29</a:t>
            </a:fld>
            <a:endParaRPr lang="en-US" sz="1050"/>
          </a:p>
        </p:txBody>
      </p:sp>
      <p:sp>
        <p:nvSpPr>
          <p:cNvPr id="6" name="Rounded Rectangle 5">
            <a:extLst>
              <a:ext uri="{FF2B5EF4-FFF2-40B4-BE49-F238E27FC236}">
                <a16:creationId xmlns:a16="http://schemas.microsoft.com/office/drawing/2014/main" id="{4DE58F32-66E9-F440-9757-04C46A7349EC}"/>
              </a:ext>
            </a:extLst>
          </p:cNvPr>
          <p:cNvSpPr/>
          <p:nvPr/>
        </p:nvSpPr>
        <p:spPr>
          <a:xfrm>
            <a:off x="220134" y="1557549"/>
            <a:ext cx="3268133"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Conceptual Model</a:t>
            </a:r>
          </a:p>
        </p:txBody>
      </p:sp>
      <p:sp>
        <p:nvSpPr>
          <p:cNvPr id="15" name="Rounded Rectangle 14">
            <a:extLst>
              <a:ext uri="{FF2B5EF4-FFF2-40B4-BE49-F238E27FC236}">
                <a16:creationId xmlns:a16="http://schemas.microsoft.com/office/drawing/2014/main" id="{524F58B1-793D-164F-A594-91E2EB38141F}"/>
              </a:ext>
            </a:extLst>
          </p:cNvPr>
          <p:cNvSpPr/>
          <p:nvPr/>
        </p:nvSpPr>
        <p:spPr>
          <a:xfrm>
            <a:off x="4287762" y="1557549"/>
            <a:ext cx="3268133" cy="1151466"/>
          </a:xfrm>
          <a:prstGeom prst="roundRect">
            <a:avLst/>
          </a:prstGeom>
          <a:solidFill>
            <a:schemeClr val="accent6">
              <a:lumMod val="40000"/>
              <a:lumOff val="6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Logical Model</a:t>
            </a:r>
          </a:p>
        </p:txBody>
      </p:sp>
      <p:sp>
        <p:nvSpPr>
          <p:cNvPr id="16" name="Rounded Rectangle 15">
            <a:extLst>
              <a:ext uri="{FF2B5EF4-FFF2-40B4-BE49-F238E27FC236}">
                <a16:creationId xmlns:a16="http://schemas.microsoft.com/office/drawing/2014/main" id="{B9553C22-70BD-C74D-AC31-441CE94FF1D8}"/>
              </a:ext>
            </a:extLst>
          </p:cNvPr>
          <p:cNvSpPr/>
          <p:nvPr/>
        </p:nvSpPr>
        <p:spPr>
          <a:xfrm>
            <a:off x="8355390" y="1557549"/>
            <a:ext cx="3268133" cy="1151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Physical Model</a:t>
            </a:r>
          </a:p>
        </p:txBody>
      </p:sp>
      <p:sp>
        <p:nvSpPr>
          <p:cNvPr id="7" name="TextBox 6">
            <a:extLst>
              <a:ext uri="{FF2B5EF4-FFF2-40B4-BE49-F238E27FC236}">
                <a16:creationId xmlns:a16="http://schemas.microsoft.com/office/drawing/2014/main" id="{28E29ADE-EAFC-6643-8BE8-67BC1689D732}"/>
              </a:ext>
            </a:extLst>
          </p:cNvPr>
          <p:cNvSpPr txBox="1"/>
          <p:nvPr/>
        </p:nvSpPr>
        <p:spPr>
          <a:xfrm>
            <a:off x="220134" y="2928204"/>
            <a:ext cx="3268134" cy="1938992"/>
          </a:xfrm>
          <a:prstGeom prst="rect">
            <a:avLst/>
          </a:prstGeom>
          <a:noFill/>
        </p:spPr>
        <p:txBody>
          <a:bodyPr wrap="square" rtlCol="0">
            <a:spAutoFit/>
          </a:bodyPr>
          <a:lstStyle/>
          <a:p>
            <a:r>
              <a:rPr lang="en-US" sz="2400" dirty="0">
                <a:solidFill>
                  <a:schemeClr val="bg1">
                    <a:lumMod val="75000"/>
                  </a:schemeClr>
                </a:solidFill>
              </a:rPr>
              <a:t>English language statements developed collaboratively that articulate the role of data in the business</a:t>
            </a:r>
          </a:p>
        </p:txBody>
      </p:sp>
      <p:sp>
        <p:nvSpPr>
          <p:cNvPr id="18" name="TextBox 17">
            <a:extLst>
              <a:ext uri="{FF2B5EF4-FFF2-40B4-BE49-F238E27FC236}">
                <a16:creationId xmlns:a16="http://schemas.microsoft.com/office/drawing/2014/main" id="{D22442AE-E368-C342-9197-C58944412BED}"/>
              </a:ext>
            </a:extLst>
          </p:cNvPr>
          <p:cNvSpPr txBox="1"/>
          <p:nvPr/>
        </p:nvSpPr>
        <p:spPr>
          <a:xfrm>
            <a:off x="4287761" y="2928204"/>
            <a:ext cx="3268134" cy="1938992"/>
          </a:xfrm>
          <a:prstGeom prst="rect">
            <a:avLst/>
          </a:prstGeom>
          <a:noFill/>
        </p:spPr>
        <p:txBody>
          <a:bodyPr wrap="square" rtlCol="0">
            <a:spAutoFit/>
          </a:bodyPr>
          <a:lstStyle/>
          <a:p>
            <a:r>
              <a:rPr lang="en-US" sz="2400"/>
              <a:t>Conceptual model translated into entities and relationships using Entity-Relationship modeling tools</a:t>
            </a:r>
          </a:p>
        </p:txBody>
      </p:sp>
      <p:sp>
        <p:nvSpPr>
          <p:cNvPr id="19" name="TextBox 18">
            <a:extLst>
              <a:ext uri="{FF2B5EF4-FFF2-40B4-BE49-F238E27FC236}">
                <a16:creationId xmlns:a16="http://schemas.microsoft.com/office/drawing/2014/main" id="{64896D08-3F8F-724C-A726-895E1CE6A997}"/>
              </a:ext>
            </a:extLst>
          </p:cNvPr>
          <p:cNvSpPr txBox="1"/>
          <p:nvPr/>
        </p:nvSpPr>
        <p:spPr>
          <a:xfrm>
            <a:off x="8355389" y="2928204"/>
            <a:ext cx="3268134" cy="1569660"/>
          </a:xfrm>
          <a:prstGeom prst="rect">
            <a:avLst/>
          </a:prstGeom>
          <a:noFill/>
        </p:spPr>
        <p:txBody>
          <a:bodyPr wrap="square" rtlCol="0">
            <a:spAutoFit/>
          </a:bodyPr>
          <a:lstStyle/>
          <a:p>
            <a:r>
              <a:rPr lang="en-US" sz="2400" dirty="0">
                <a:solidFill>
                  <a:schemeClr val="bg1">
                    <a:lumMod val="75000"/>
                  </a:schemeClr>
                </a:solidFill>
              </a:rPr>
              <a:t>Conversion of logical data model into definitions of tables and columns (database). </a:t>
            </a:r>
          </a:p>
        </p:txBody>
      </p:sp>
    </p:spTree>
    <p:extLst>
      <p:ext uri="{BB962C8B-B14F-4D97-AF65-F5344CB8AC3E}">
        <p14:creationId xmlns:p14="http://schemas.microsoft.com/office/powerpoint/2010/main" val="3922162601"/>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6">
                  <a:lumMod val="75000"/>
                </a:schemeClr>
              </a:solidFill>
            </a:endParaRPr>
          </a:p>
        </p:txBody>
      </p:sp>
      <p:sp>
        <p:nvSpPr>
          <p:cNvPr id="5" name="Content Placeholder 5"/>
          <p:cNvSpPr>
            <a:spLocks noGrp="1"/>
          </p:cNvSpPr>
          <p:nvPr>
            <p:ph idx="1"/>
          </p:nvPr>
        </p:nvSpPr>
        <p:spPr>
          <a:xfrm>
            <a:off x="0" y="2522613"/>
            <a:ext cx="12192000" cy="1844435"/>
          </a:xfrm>
        </p:spPr>
        <p:txBody>
          <a:bodyPr>
            <a:noAutofit/>
          </a:bodyPr>
          <a:lstStyle/>
          <a:p>
            <a:pPr marL="0" indent="0" algn="ctr">
              <a:lnSpc>
                <a:spcPct val="100000"/>
              </a:lnSpc>
              <a:spcBef>
                <a:spcPts val="0"/>
              </a:spcBef>
              <a:buNone/>
            </a:pPr>
            <a:r>
              <a:rPr lang="en-US" sz="5400" b="1" dirty="0">
                <a:solidFill>
                  <a:schemeClr val="bg1"/>
                </a:solidFill>
                <a:latin typeface="Arial" panose="020B0604020202020204" pitchFamily="34" charset="0"/>
                <a:cs typeface="Arial" panose="020B0604020202020204" pitchFamily="34" charset="0"/>
              </a:rPr>
              <a:t>What questions may I answer before we begin …</a:t>
            </a:r>
            <a:endParaRPr lang="en-US" sz="44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BADDD1-82C6-4B00-9CEB-96CAA9FA3095}"/>
              </a:ext>
            </a:extLst>
          </p:cNvPr>
          <p:cNvSpPr txBox="1"/>
          <p:nvPr/>
        </p:nvSpPr>
        <p:spPr>
          <a:xfrm>
            <a:off x="540633" y="4615425"/>
            <a:ext cx="11110734" cy="923330"/>
          </a:xfrm>
          <a:prstGeom prst="rect">
            <a:avLst/>
          </a:prstGeom>
          <a:noFill/>
          <a:ln w="28575">
            <a:noFill/>
          </a:ln>
        </p:spPr>
        <p:txBody>
          <a:bodyPr wrap="none" rtlCol="0">
            <a:spAutoFit/>
          </a:bodyPr>
          <a:lstStyle/>
          <a:p>
            <a:r>
              <a:rPr lang="en-US" sz="5400" b="1" dirty="0">
                <a:solidFill>
                  <a:schemeClr val="accent6">
                    <a:lumMod val="75000"/>
                  </a:schemeClr>
                </a:solidFill>
                <a:latin typeface="Arial" panose="020B0604020202020204" pitchFamily="34" charset="0"/>
                <a:cs typeface="Arial" panose="020B0604020202020204" pitchFamily="34" charset="0"/>
              </a:rPr>
              <a:t>All questions are good questions</a:t>
            </a:r>
          </a:p>
        </p:txBody>
      </p:sp>
    </p:spTree>
    <p:extLst>
      <p:ext uri="{BB962C8B-B14F-4D97-AF65-F5344CB8AC3E}">
        <p14:creationId xmlns:p14="http://schemas.microsoft.com/office/powerpoint/2010/main" val="980838714"/>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05779"/>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6" y="436505"/>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Logical model six-step process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30</a:t>
            </a:fld>
            <a:endParaRPr lang="en-US" sz="1050"/>
          </a:p>
        </p:txBody>
      </p:sp>
      <p:sp>
        <p:nvSpPr>
          <p:cNvPr id="6" name="Rectangle 5">
            <a:extLst>
              <a:ext uri="{FF2B5EF4-FFF2-40B4-BE49-F238E27FC236}">
                <a16:creationId xmlns:a16="http://schemas.microsoft.com/office/drawing/2014/main" id="{D74BA572-65B5-8C4E-9949-56E4B9A05039}"/>
              </a:ext>
            </a:extLst>
          </p:cNvPr>
          <p:cNvSpPr/>
          <p:nvPr/>
        </p:nvSpPr>
        <p:spPr>
          <a:xfrm>
            <a:off x="920046" y="1619137"/>
            <a:ext cx="10351908" cy="5078313"/>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800" b="1" dirty="0">
                <a:latin typeface="Arial" panose="020B0604020202020204" pitchFamily="34" charset="0"/>
                <a:ea typeface="ヒラギノ角ゴ Pro W3"/>
                <a:cs typeface="Arial" panose="020B0604020202020204" pitchFamily="34" charset="0"/>
              </a:rPr>
              <a:t>Step 1:	</a:t>
            </a:r>
            <a:r>
              <a:rPr lang="en-US" sz="2800" dirty="0">
                <a:latin typeface="Arial" panose="020B0604020202020204" pitchFamily="34" charset="0"/>
                <a:ea typeface="ヒラギノ角ゴ Pro W3"/>
                <a:cs typeface="Arial" panose="020B0604020202020204" pitchFamily="34" charset="0"/>
              </a:rPr>
              <a:t>Identify the data elements (entities and attributes)</a:t>
            </a:r>
            <a:endParaRPr lang="en-US" sz="2800" b="1" dirty="0">
              <a:latin typeface="Arial" panose="020B0604020202020204" pitchFamily="34" charset="0"/>
              <a:ea typeface="ヒラギノ角ゴ Pro W3"/>
              <a:cs typeface="Arial" panose="020B0604020202020204" pitchFamily="34" charset="0"/>
            </a:endParaRPr>
          </a:p>
          <a:p>
            <a:pPr marL="457200" indent="-457200">
              <a:spcAft>
                <a:spcPts val="2400"/>
              </a:spcAft>
              <a:buClr>
                <a:srgbClr val="C00000"/>
              </a:buClr>
              <a:buSzPct val="110000"/>
              <a:buFont typeface="Arial" panose="020B0604020202020204" pitchFamily="34" charset="0"/>
              <a:buChar char="•"/>
            </a:pPr>
            <a:r>
              <a:rPr lang="en-US" sz="2800" b="1" dirty="0">
                <a:latin typeface="Arial" panose="020B0604020202020204" pitchFamily="34" charset="0"/>
                <a:ea typeface="ヒラギノ角ゴ Pro W3"/>
                <a:cs typeface="Arial" panose="020B0604020202020204" pitchFamily="34" charset="0"/>
              </a:rPr>
              <a:t>Step 2:	</a:t>
            </a:r>
            <a:r>
              <a:rPr lang="en-US" sz="2800" dirty="0">
                <a:latin typeface="Arial" panose="020B0604020202020204" pitchFamily="34" charset="0"/>
                <a:ea typeface="ヒラギノ角ゴ Pro W3"/>
                <a:cs typeface="Arial" panose="020B0604020202020204" pitchFamily="34" charset="0"/>
              </a:rPr>
              <a:t>Subdivide each element into its smallest useful components</a:t>
            </a:r>
            <a:endParaRPr lang="en-US" sz="2800" b="1" dirty="0">
              <a:latin typeface="Arial" panose="020B0604020202020204" pitchFamily="34" charset="0"/>
              <a:ea typeface="ヒラギノ角ゴ Pro W3"/>
              <a:cs typeface="Arial" panose="020B0604020202020204" pitchFamily="34" charset="0"/>
            </a:endParaRPr>
          </a:p>
          <a:p>
            <a:pPr marL="457200" indent="-457200">
              <a:spcAft>
                <a:spcPts val="2400"/>
              </a:spcAft>
              <a:buClr>
                <a:srgbClr val="C00000"/>
              </a:buClr>
              <a:buSzPct val="110000"/>
              <a:buFont typeface="Arial" panose="020B0604020202020204" pitchFamily="34" charset="0"/>
              <a:buChar char="•"/>
            </a:pPr>
            <a:r>
              <a:rPr lang="en-US" sz="2800" b="1" dirty="0">
                <a:latin typeface="Arial" panose="020B0604020202020204" pitchFamily="34" charset="0"/>
                <a:ea typeface="ヒラギノ角ゴ Pro W3"/>
                <a:cs typeface="Arial" panose="020B0604020202020204" pitchFamily="34" charset="0"/>
              </a:rPr>
              <a:t>Step 3:	</a:t>
            </a:r>
            <a:r>
              <a:rPr lang="en-US" sz="2800" dirty="0">
                <a:latin typeface="Arial" panose="020B0604020202020204" pitchFamily="34" charset="0"/>
                <a:ea typeface="ヒラギノ角ゴ Pro W3"/>
                <a:cs typeface="Arial" panose="020B0604020202020204" pitchFamily="34" charset="0"/>
              </a:rPr>
              <a:t>Define the entities (tables) and attributes (columns)</a:t>
            </a:r>
            <a:endParaRPr lang="en-US" sz="2800" b="1" dirty="0">
              <a:latin typeface="Arial" panose="020B0604020202020204" pitchFamily="34" charset="0"/>
              <a:ea typeface="ヒラギノ角ゴ Pro W3"/>
              <a:cs typeface="Arial" panose="020B0604020202020204" pitchFamily="34" charset="0"/>
            </a:endParaRPr>
          </a:p>
          <a:p>
            <a:pPr marL="457200" indent="-457200">
              <a:spcAft>
                <a:spcPts val="2400"/>
              </a:spcAft>
              <a:buClr>
                <a:srgbClr val="C00000"/>
              </a:buClr>
              <a:buSzPct val="110000"/>
              <a:buFont typeface="Arial" panose="020B0604020202020204" pitchFamily="34" charset="0"/>
              <a:buChar char="•"/>
            </a:pPr>
            <a:r>
              <a:rPr lang="en-US" sz="2800" b="1" dirty="0">
                <a:latin typeface="Arial" panose="020B0604020202020204" pitchFamily="34" charset="0"/>
                <a:ea typeface="ヒラギノ角ゴ Pro W3"/>
                <a:cs typeface="Arial" panose="020B0604020202020204" pitchFamily="34" charset="0"/>
              </a:rPr>
              <a:t>Step 4:	</a:t>
            </a:r>
            <a:r>
              <a:rPr lang="en-US" sz="2800" dirty="0">
                <a:latin typeface="Arial" panose="020B0604020202020204" pitchFamily="34" charset="0"/>
                <a:ea typeface="ヒラギノ角ゴ Pro W3"/>
                <a:cs typeface="Arial" panose="020B0604020202020204" pitchFamily="34" charset="0"/>
              </a:rPr>
              <a:t>Identify and define relationships between the entities and translated these to primary and foreign keys</a:t>
            </a:r>
            <a:endParaRPr lang="en-US" sz="2800" b="1" dirty="0">
              <a:latin typeface="Arial" panose="020B0604020202020204" pitchFamily="34" charset="0"/>
              <a:ea typeface="ヒラギノ角ゴ Pro W3"/>
              <a:cs typeface="Arial" panose="020B0604020202020204" pitchFamily="34" charset="0"/>
            </a:endParaRPr>
          </a:p>
          <a:p>
            <a:pPr marL="457200" indent="-457200">
              <a:spcAft>
                <a:spcPts val="2400"/>
              </a:spcAft>
              <a:buClr>
                <a:srgbClr val="C00000"/>
              </a:buClr>
              <a:buSzPct val="110000"/>
              <a:buFont typeface="Arial" panose="020B0604020202020204" pitchFamily="34" charset="0"/>
              <a:buChar char="•"/>
            </a:pPr>
            <a:r>
              <a:rPr lang="en-US" sz="2800" b="1" dirty="0">
                <a:latin typeface="Arial" panose="020B0604020202020204" pitchFamily="34" charset="0"/>
                <a:ea typeface="ヒラギノ角ゴ Pro W3"/>
                <a:cs typeface="Arial" panose="020B0604020202020204" pitchFamily="34" charset="0"/>
              </a:rPr>
              <a:t>Step 5:	</a:t>
            </a:r>
            <a:r>
              <a:rPr lang="en-US" sz="2800" dirty="0">
                <a:latin typeface="Arial" panose="020B0604020202020204" pitchFamily="34" charset="0"/>
                <a:ea typeface="ヒラギノ角ゴ Pro W3"/>
                <a:cs typeface="Arial" panose="020B0604020202020204" pitchFamily="34" charset="0"/>
              </a:rPr>
              <a:t>Review whether the data structure is normalized</a:t>
            </a:r>
            <a:endParaRPr lang="en-US" sz="2800" b="1" dirty="0">
              <a:latin typeface="Arial" panose="020B0604020202020204" pitchFamily="34" charset="0"/>
              <a:ea typeface="ヒラギノ角ゴ Pro W3"/>
              <a:cs typeface="Arial" panose="020B0604020202020204" pitchFamily="34" charset="0"/>
            </a:endParaRPr>
          </a:p>
          <a:p>
            <a:pPr marL="457200" indent="-457200">
              <a:spcAft>
                <a:spcPts val="2400"/>
              </a:spcAft>
              <a:buClr>
                <a:srgbClr val="C00000"/>
              </a:buClr>
              <a:buSzPct val="110000"/>
              <a:buFont typeface="Arial" panose="020B0604020202020204" pitchFamily="34" charset="0"/>
              <a:buChar char="•"/>
            </a:pPr>
            <a:r>
              <a:rPr lang="en-US" sz="2800" b="1" dirty="0">
                <a:latin typeface="Arial" panose="020B0604020202020204" pitchFamily="34" charset="0"/>
                <a:ea typeface="ヒラギノ角ゴ Pro W3"/>
                <a:cs typeface="Arial" panose="020B0604020202020204" pitchFamily="34" charset="0"/>
              </a:rPr>
              <a:t>Step 6:	</a:t>
            </a:r>
            <a:r>
              <a:rPr lang="en-US" sz="2800" dirty="0">
                <a:latin typeface="Arial" panose="020B0604020202020204" pitchFamily="34" charset="0"/>
                <a:ea typeface="ヒラギノ角ゴ Pro W3"/>
                <a:cs typeface="Arial" panose="020B0604020202020204" pitchFamily="34" charset="0"/>
              </a:rPr>
              <a:t>Identify the indexes</a:t>
            </a:r>
          </a:p>
        </p:txBody>
      </p:sp>
    </p:spTree>
    <p:extLst>
      <p:ext uri="{BB962C8B-B14F-4D97-AF65-F5344CB8AC3E}">
        <p14:creationId xmlns:p14="http://schemas.microsoft.com/office/powerpoint/2010/main" val="278477661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3121"/>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13847"/>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Let’s start building a model together</a:t>
            </a:r>
          </a:p>
        </p:txBody>
      </p:sp>
      <p:sp>
        <p:nvSpPr>
          <p:cNvPr id="20" name="TextBox 19">
            <a:extLst>
              <a:ext uri="{FF2B5EF4-FFF2-40B4-BE49-F238E27FC236}">
                <a16:creationId xmlns:a16="http://schemas.microsoft.com/office/drawing/2014/main" id="{D1B94858-7DBB-418E-9AC7-074E44283DD3}"/>
              </a:ext>
            </a:extLst>
          </p:cNvPr>
          <p:cNvSpPr txBox="1"/>
          <p:nvPr/>
        </p:nvSpPr>
        <p:spPr>
          <a:xfrm>
            <a:off x="1013370" y="1571169"/>
            <a:ext cx="9972129" cy="3524042"/>
          </a:xfrm>
          <a:prstGeom prst="rect">
            <a:avLst/>
          </a:prstGeom>
          <a:noFill/>
        </p:spPr>
        <p:txBody>
          <a:bodyPr wrap="square" rtlCol="0">
            <a:spAutoFit/>
          </a:bodyPr>
          <a:lstStyle/>
          <a:p>
            <a:r>
              <a:rPr lang="en-US" sz="2800" b="1" u="sng">
                <a:latin typeface="Arial" panose="020B0604020202020204" pitchFamily="34" charset="0"/>
                <a:cs typeface="Arial" panose="020B0604020202020204" pitchFamily="34" charset="0"/>
              </a:rPr>
              <a:t>Scenario</a:t>
            </a:r>
          </a:p>
          <a:p>
            <a:pPr marL="285750" indent="-285750">
              <a:spcBef>
                <a:spcPts val="12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and courses</a:t>
            </a:r>
          </a:p>
          <a:p>
            <a:pPr marL="285750" indent="-285750">
              <a:spcBef>
                <a:spcPts val="12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have a student Id, full name, date of birth, and address</a:t>
            </a:r>
          </a:p>
          <a:p>
            <a:pPr marL="285750" indent="-285750">
              <a:spcBef>
                <a:spcPts val="12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Courses have a course id, and a name</a:t>
            </a:r>
          </a:p>
          <a:p>
            <a:pPr marL="285750" indent="-285750">
              <a:spcBef>
                <a:spcPts val="12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A student can register for multiple courses</a:t>
            </a:r>
          </a:p>
        </p:txBody>
      </p:sp>
      <p:sp>
        <p:nvSpPr>
          <p:cNvPr id="6" name="Slide Number Placeholder 12">
            <a:extLst>
              <a:ext uri="{FF2B5EF4-FFF2-40B4-BE49-F238E27FC236}">
                <a16:creationId xmlns:a16="http://schemas.microsoft.com/office/drawing/2014/main" id="{CCB53CDE-8D1D-2D42-99C5-028CD7F3CF9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31</a:t>
            </a:fld>
            <a:endParaRPr lang="en-US" sz="1050"/>
          </a:p>
        </p:txBody>
      </p:sp>
    </p:spTree>
    <p:extLst>
      <p:ext uri="{BB962C8B-B14F-4D97-AF65-F5344CB8AC3E}">
        <p14:creationId xmlns:p14="http://schemas.microsoft.com/office/powerpoint/2010/main" val="3404417940"/>
      </p:ext>
    </p:extLst>
  </p:cSld>
  <p:clrMapOvr>
    <a:masterClrMapping/>
  </p:clrMapOvr>
  <mc:AlternateContent xmlns:mc="http://schemas.openxmlformats.org/markup-compatibility/2006" xmlns:p14="http://schemas.microsoft.com/office/powerpoint/2010/main">
    <mc:Choice Requires="p14">
      <p:transition spd="slow" p14:dur="2000" advTm="53710"/>
    </mc:Choice>
    <mc:Fallback xmlns="">
      <p:transition spd="slow" advTm="5371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090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501629"/>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Let’s start building a model together</a:t>
            </a:r>
          </a:p>
        </p:txBody>
      </p:sp>
      <p:sp>
        <p:nvSpPr>
          <p:cNvPr id="20" name="TextBox 19">
            <a:extLst>
              <a:ext uri="{FF2B5EF4-FFF2-40B4-BE49-F238E27FC236}">
                <a16:creationId xmlns:a16="http://schemas.microsoft.com/office/drawing/2014/main" id="{D1B94858-7DBB-418E-9AC7-074E44283DD3}"/>
              </a:ext>
            </a:extLst>
          </p:cNvPr>
          <p:cNvSpPr txBox="1"/>
          <p:nvPr/>
        </p:nvSpPr>
        <p:spPr>
          <a:xfrm>
            <a:off x="451898" y="1619295"/>
            <a:ext cx="5307217" cy="400109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and courses</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have a student Id, full name, date of birth, and address</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Courses have a course id and name</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A student can register for multiple courses</a:t>
            </a:r>
          </a:p>
        </p:txBody>
      </p:sp>
      <p:sp>
        <p:nvSpPr>
          <p:cNvPr id="6" name="Slide Number Placeholder 12">
            <a:extLst>
              <a:ext uri="{FF2B5EF4-FFF2-40B4-BE49-F238E27FC236}">
                <a16:creationId xmlns:a16="http://schemas.microsoft.com/office/drawing/2014/main" id="{CCB53CDE-8D1D-2D42-99C5-028CD7F3CF9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32</a:t>
            </a:fld>
            <a:endParaRPr lang="en-US" sz="1050"/>
          </a:p>
        </p:txBody>
      </p:sp>
      <p:sp>
        <p:nvSpPr>
          <p:cNvPr id="7" name="TextBox 6">
            <a:extLst>
              <a:ext uri="{FF2B5EF4-FFF2-40B4-BE49-F238E27FC236}">
                <a16:creationId xmlns:a16="http://schemas.microsoft.com/office/drawing/2014/main" id="{C40DCB50-4FCC-2F49-90C4-00AA32525E5B}"/>
              </a:ext>
            </a:extLst>
          </p:cNvPr>
          <p:cNvSpPr txBox="1"/>
          <p:nvPr/>
        </p:nvSpPr>
        <p:spPr>
          <a:xfrm>
            <a:off x="6644151" y="1619295"/>
            <a:ext cx="5307217" cy="2246769"/>
          </a:xfrm>
          <a:prstGeom prst="rect">
            <a:avLst/>
          </a:prstGeom>
          <a:solidFill>
            <a:schemeClr val="accent6">
              <a:lumMod val="40000"/>
              <a:lumOff val="60000"/>
            </a:schemeClr>
          </a:solidFill>
          <a:ln>
            <a:solidFill>
              <a:schemeClr val="accent1">
                <a:lumMod val="50000"/>
              </a:schemeClr>
            </a:solidFill>
          </a:ln>
        </p:spPr>
        <p:txBody>
          <a:bodyPr wrap="square" rtlCol="0">
            <a:spAutoFit/>
          </a:bodyPr>
          <a:lstStyle/>
          <a:p>
            <a:r>
              <a:rPr lang="en-US" sz="2800" b="1">
                <a:solidFill>
                  <a:srgbClr val="C00000"/>
                </a:solidFill>
                <a:latin typeface="Arial" panose="020B0604020202020204" pitchFamily="34" charset="0"/>
                <a:cs typeface="Arial" panose="020B0604020202020204" pitchFamily="34" charset="0"/>
              </a:rPr>
              <a:t>Step 1: Entities and attributes</a:t>
            </a:r>
          </a:p>
          <a:p>
            <a:pPr marL="285750" indent="-285750">
              <a:buFont typeface="Arial" panose="020B0604020202020204" pitchFamily="34" charset="0"/>
              <a:buChar char="•"/>
            </a:pPr>
            <a:r>
              <a:rPr lang="en-US" sz="2800">
                <a:latin typeface="Arial" panose="020B0604020202020204" pitchFamily="34" charset="0"/>
                <a:cs typeface="Arial" panose="020B0604020202020204" pitchFamily="34" charset="0"/>
              </a:rPr>
              <a:t>Student – </a:t>
            </a:r>
            <a:r>
              <a:rPr lang="en-US" sz="2800" err="1">
                <a:latin typeface="Arial" panose="020B0604020202020204" pitchFamily="34" charset="0"/>
                <a:cs typeface="Arial" panose="020B0604020202020204" pitchFamily="34" charset="0"/>
              </a:rPr>
              <a:t>studentid</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fullname</a:t>
            </a:r>
            <a:r>
              <a:rPr lang="en-US" sz="2800">
                <a:latin typeface="Arial" panose="020B0604020202020204" pitchFamily="34" charset="0"/>
                <a:cs typeface="Arial" panose="020B0604020202020204" pitchFamily="34" charset="0"/>
              </a:rPr>
              <a:t>, dob, address</a:t>
            </a:r>
          </a:p>
          <a:p>
            <a:pPr marL="285750" indent="-285750">
              <a:buFont typeface="Arial" panose="020B0604020202020204" pitchFamily="34" charset="0"/>
              <a:buChar char="•"/>
            </a:pPr>
            <a:r>
              <a:rPr lang="en-US" sz="2800">
                <a:latin typeface="Arial" panose="020B0604020202020204" pitchFamily="34" charset="0"/>
                <a:cs typeface="Arial" panose="020B0604020202020204" pitchFamily="34" charset="0"/>
              </a:rPr>
              <a:t>Course – coursed, name</a:t>
            </a:r>
          </a:p>
          <a:p>
            <a:pPr marL="285750" indent="-285750">
              <a:buFont typeface="Arial" panose="020B0604020202020204" pitchFamily="34" charset="0"/>
              <a:buChar char="•"/>
            </a:pPr>
            <a:r>
              <a:rPr lang="en-US" sz="2800">
                <a:latin typeface="Arial" panose="020B0604020202020204" pitchFamily="34" charset="0"/>
                <a:cs typeface="Arial" panose="020B0604020202020204" pitchFamily="34" charset="0"/>
              </a:rPr>
              <a:t>Registration</a:t>
            </a:r>
          </a:p>
        </p:txBody>
      </p:sp>
    </p:spTree>
    <p:extLst>
      <p:ext uri="{BB962C8B-B14F-4D97-AF65-F5344CB8AC3E}">
        <p14:creationId xmlns:p14="http://schemas.microsoft.com/office/powerpoint/2010/main" val="432701836"/>
      </p:ext>
    </p:extLst>
  </p:cSld>
  <p:clrMapOvr>
    <a:masterClrMapping/>
  </p:clrMapOvr>
  <mc:AlternateContent xmlns:mc="http://schemas.openxmlformats.org/markup-compatibility/2006" xmlns:p14="http://schemas.microsoft.com/office/powerpoint/2010/main">
    <mc:Choice Requires="p14">
      <p:transition spd="slow" p14:dur="2000" advTm="53710"/>
    </mc:Choice>
    <mc:Fallback xmlns="">
      <p:transition spd="slow" advTm="5371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8874"/>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59600"/>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Let’s start building a model together</a:t>
            </a:r>
          </a:p>
        </p:txBody>
      </p:sp>
      <p:sp>
        <p:nvSpPr>
          <p:cNvPr id="6" name="Slide Number Placeholder 12">
            <a:extLst>
              <a:ext uri="{FF2B5EF4-FFF2-40B4-BE49-F238E27FC236}">
                <a16:creationId xmlns:a16="http://schemas.microsoft.com/office/drawing/2014/main" id="{CCB53CDE-8D1D-2D42-99C5-028CD7F3CF9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33</a:t>
            </a:fld>
            <a:endParaRPr lang="en-US" sz="1050"/>
          </a:p>
        </p:txBody>
      </p:sp>
      <p:sp>
        <p:nvSpPr>
          <p:cNvPr id="7" name="TextBox 6">
            <a:extLst>
              <a:ext uri="{FF2B5EF4-FFF2-40B4-BE49-F238E27FC236}">
                <a16:creationId xmlns:a16="http://schemas.microsoft.com/office/drawing/2014/main" id="{C40DCB50-4FCC-2F49-90C4-00AA32525E5B}"/>
              </a:ext>
            </a:extLst>
          </p:cNvPr>
          <p:cNvSpPr txBox="1"/>
          <p:nvPr/>
        </p:nvSpPr>
        <p:spPr>
          <a:xfrm>
            <a:off x="6654661" y="1786353"/>
            <a:ext cx="5307217" cy="3108543"/>
          </a:xfrm>
          <a:prstGeom prst="rect">
            <a:avLst/>
          </a:prstGeom>
          <a:solidFill>
            <a:schemeClr val="accent6">
              <a:lumMod val="40000"/>
              <a:lumOff val="60000"/>
            </a:schemeClr>
          </a:solidFill>
          <a:ln>
            <a:solidFill>
              <a:schemeClr val="accent1">
                <a:lumMod val="50000"/>
              </a:schemeClr>
            </a:solidFill>
          </a:ln>
        </p:spPr>
        <p:txBody>
          <a:bodyPr wrap="square" rtlCol="0">
            <a:spAutoFit/>
          </a:bodyPr>
          <a:lstStyle>
            <a:defPPr>
              <a:defRPr lang="en-US"/>
            </a:defPPr>
            <a:lvl1pPr>
              <a:defRPr sz="2800" b="1">
                <a:solidFill>
                  <a:srgbClr val="C00000"/>
                </a:solidFill>
              </a:defRPr>
            </a:lvl1pPr>
          </a:lstStyle>
          <a:p>
            <a:r>
              <a:rPr lang="en-US" dirty="0">
                <a:latin typeface="Arial" panose="020B0604020202020204" pitchFamily="34" charset="0"/>
                <a:cs typeface="Arial" panose="020B0604020202020204" pitchFamily="34" charset="0"/>
              </a:rPr>
              <a:t>Step 2: Subdivide</a:t>
            </a:r>
          </a:p>
          <a:p>
            <a:pPr marL="457200" indent="-457200">
              <a:buFont typeface="Arial" panose="020B0604020202020204" pitchFamily="34" charset="0"/>
              <a:buChar char="•"/>
            </a:pPr>
            <a:r>
              <a:rPr lang="en-US" b="0" dirty="0" err="1">
                <a:solidFill>
                  <a:schemeClr val="tx1"/>
                </a:solidFill>
                <a:latin typeface="Arial" panose="020B0604020202020204" pitchFamily="34" charset="0"/>
                <a:cs typeface="Arial" panose="020B0604020202020204" pitchFamily="34" charset="0"/>
              </a:rPr>
              <a:t>Fullname</a:t>
            </a:r>
            <a:r>
              <a:rPr lang="en-US" b="0" dirty="0">
                <a:solidFill>
                  <a:schemeClr val="tx1"/>
                </a:solidFill>
                <a:latin typeface="Arial" panose="020B0604020202020204" pitchFamily="34" charset="0"/>
                <a:cs typeface="Arial" panose="020B0604020202020204" pitchFamily="34" charset="0"/>
              </a:rPr>
              <a:t> – </a:t>
            </a:r>
            <a:r>
              <a:rPr lang="en-US" b="0" dirty="0" err="1">
                <a:solidFill>
                  <a:schemeClr val="tx1"/>
                </a:solidFill>
                <a:latin typeface="Arial" panose="020B0604020202020204" pitchFamily="34" charset="0"/>
                <a:cs typeface="Arial" panose="020B0604020202020204" pitchFamily="34" charset="0"/>
              </a:rPr>
              <a:t>firstname</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middleinitial</a:t>
            </a:r>
            <a:r>
              <a:rPr lang="en-US" b="0" dirty="0">
                <a:solidFill>
                  <a:schemeClr val="tx1"/>
                </a:solidFill>
                <a:latin typeface="Arial" panose="020B0604020202020204" pitchFamily="34" charset="0"/>
                <a:cs typeface="Arial" panose="020B0604020202020204" pitchFamily="34" charset="0"/>
              </a:rPr>
              <a:t>, </a:t>
            </a:r>
            <a:r>
              <a:rPr lang="en-US" b="0" dirty="0" err="1">
                <a:solidFill>
                  <a:schemeClr val="tx1"/>
                </a:solidFill>
                <a:latin typeface="Arial" panose="020B0604020202020204" pitchFamily="34" charset="0"/>
                <a:cs typeface="Arial" panose="020B0604020202020204" pitchFamily="34" charset="0"/>
              </a:rPr>
              <a:t>lastname</a:t>
            </a:r>
            <a:endParaRPr lang="en-US" b="0"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Address – number, </a:t>
            </a:r>
            <a:r>
              <a:rPr lang="en-US" b="0" dirty="0" err="1">
                <a:solidFill>
                  <a:schemeClr val="tx1"/>
                </a:solidFill>
                <a:latin typeface="Arial" panose="020B0604020202020204" pitchFamily="34" charset="0"/>
                <a:cs typeface="Arial" panose="020B0604020202020204" pitchFamily="34" charset="0"/>
              </a:rPr>
              <a:t>streetname</a:t>
            </a:r>
            <a:r>
              <a:rPr lang="en-US" b="0" dirty="0">
                <a:solidFill>
                  <a:schemeClr val="tx1"/>
                </a:solidFill>
                <a:latin typeface="Arial" panose="020B0604020202020204" pitchFamily="34" charset="0"/>
                <a:cs typeface="Arial" panose="020B0604020202020204" pitchFamily="34" charset="0"/>
              </a:rPr>
              <a:t>, city, state, zip</a:t>
            </a:r>
            <a:endParaRPr lang="en-US"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2D2A6F71-5A72-904C-99D8-3B0574FF34A5}"/>
              </a:ext>
            </a:extLst>
          </p:cNvPr>
          <p:cNvSpPr txBox="1"/>
          <p:nvPr/>
        </p:nvSpPr>
        <p:spPr>
          <a:xfrm>
            <a:off x="451898" y="1619295"/>
            <a:ext cx="5307217" cy="400109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and courses</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have a student Id, full name, date of birth, and address</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Courses have a course id and name</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A student can register for multiple courses</a:t>
            </a:r>
          </a:p>
        </p:txBody>
      </p:sp>
    </p:spTree>
    <p:extLst>
      <p:ext uri="{BB962C8B-B14F-4D97-AF65-F5344CB8AC3E}">
        <p14:creationId xmlns:p14="http://schemas.microsoft.com/office/powerpoint/2010/main" val="3122115911"/>
      </p:ext>
    </p:extLst>
  </p:cSld>
  <p:clrMapOvr>
    <a:masterClrMapping/>
  </p:clrMapOvr>
  <mc:AlternateContent xmlns:mc="http://schemas.openxmlformats.org/markup-compatibility/2006" xmlns:p14="http://schemas.microsoft.com/office/powerpoint/2010/main">
    <mc:Choice Requires="p14">
      <p:transition spd="slow" p14:dur="2000" advTm="53710"/>
    </mc:Choice>
    <mc:Fallback xmlns="">
      <p:transition spd="slow" advTm="5371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6039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91119"/>
            <a:ext cx="12219710" cy="923330"/>
          </a:xfrm>
          <a:prstGeom prst="rect">
            <a:avLst/>
          </a:prstGeom>
          <a:solidFill>
            <a:schemeClr val="accent6">
              <a:lumMod val="75000"/>
            </a:schemeClr>
          </a:solidFill>
        </p:spPr>
        <p:txBody>
          <a:bodyPr wrap="square" rtlCol="0">
            <a:spAutoFit/>
          </a:bodyPr>
          <a:lstStyle/>
          <a:p>
            <a:r>
              <a:rPr lang="en-US" sz="5400" b="1" dirty="0">
                <a:solidFill>
                  <a:schemeClr val="bg1"/>
                </a:solidFill>
                <a:latin typeface="Bradley Hand ITC" panose="03070402050302030203" pitchFamily="66" charset="0"/>
              </a:rPr>
              <a:t>Let’s start building a model together</a:t>
            </a:r>
          </a:p>
        </p:txBody>
      </p:sp>
      <p:sp>
        <p:nvSpPr>
          <p:cNvPr id="6" name="Slide Number Placeholder 12">
            <a:extLst>
              <a:ext uri="{FF2B5EF4-FFF2-40B4-BE49-F238E27FC236}">
                <a16:creationId xmlns:a16="http://schemas.microsoft.com/office/drawing/2014/main" id="{CCB53CDE-8D1D-2D42-99C5-028CD7F3CF9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34</a:t>
            </a:fld>
            <a:endParaRPr lang="en-US" sz="1050"/>
          </a:p>
        </p:txBody>
      </p:sp>
      <p:sp>
        <p:nvSpPr>
          <p:cNvPr id="7" name="TextBox 6">
            <a:extLst>
              <a:ext uri="{FF2B5EF4-FFF2-40B4-BE49-F238E27FC236}">
                <a16:creationId xmlns:a16="http://schemas.microsoft.com/office/drawing/2014/main" id="{C40DCB50-4FCC-2F49-90C4-00AA32525E5B}"/>
              </a:ext>
            </a:extLst>
          </p:cNvPr>
          <p:cNvSpPr txBox="1"/>
          <p:nvPr/>
        </p:nvSpPr>
        <p:spPr>
          <a:xfrm>
            <a:off x="6644151" y="1586657"/>
            <a:ext cx="5307217" cy="1815882"/>
          </a:xfrm>
          <a:prstGeom prst="rect">
            <a:avLst/>
          </a:prstGeom>
          <a:solidFill>
            <a:schemeClr val="accent6">
              <a:lumMod val="40000"/>
              <a:lumOff val="60000"/>
            </a:schemeClr>
          </a:solidFill>
          <a:ln>
            <a:solidFill>
              <a:schemeClr val="accent1">
                <a:lumMod val="50000"/>
              </a:schemeClr>
            </a:solidFill>
          </a:ln>
        </p:spPr>
        <p:txBody>
          <a:bodyPr wrap="square" rtlCol="0">
            <a:spAutoFit/>
          </a:bodyPr>
          <a:lstStyle>
            <a:defPPr>
              <a:defRPr lang="en-US"/>
            </a:defPPr>
            <a:lvl1pPr>
              <a:defRPr sz="2800" b="1">
                <a:solidFill>
                  <a:srgbClr val="C00000"/>
                </a:solidFill>
              </a:defRPr>
            </a:lvl1pPr>
          </a:lstStyle>
          <a:p>
            <a:r>
              <a:rPr lang="en-US" dirty="0">
                <a:latin typeface="Arial" panose="020B0604020202020204" pitchFamily="34" charset="0"/>
                <a:cs typeface="Arial" panose="020B0604020202020204" pitchFamily="34" charset="0"/>
              </a:rPr>
              <a:t>Step 3: Define</a:t>
            </a:r>
          </a:p>
          <a:p>
            <a:pPr marL="457200" indent="-457200">
              <a:buFont typeface="Arial" panose="020B0604020202020204" pitchFamily="34" charset="0"/>
              <a:buChar char="•"/>
            </a:pPr>
            <a:r>
              <a:rPr lang="en-US" sz="2800" b="0" dirty="0">
                <a:solidFill>
                  <a:schemeClr val="tx1"/>
                </a:solidFill>
                <a:latin typeface="Arial" panose="020B0604020202020204" pitchFamily="34" charset="0"/>
                <a:ea typeface="ヒラギノ角ゴ Pro W3"/>
                <a:cs typeface="Arial" panose="020B0604020202020204" pitchFamily="34" charset="0"/>
              </a:rPr>
              <a:t>entities (tables)</a:t>
            </a:r>
          </a:p>
          <a:p>
            <a:pPr marL="457200" indent="-457200">
              <a:buFont typeface="Arial" panose="020B0604020202020204" pitchFamily="34" charset="0"/>
              <a:buChar char="•"/>
            </a:pPr>
            <a:r>
              <a:rPr lang="en-US" sz="2800" b="0" dirty="0">
                <a:solidFill>
                  <a:schemeClr val="tx1"/>
                </a:solidFill>
                <a:latin typeface="Arial" panose="020B0604020202020204" pitchFamily="34" charset="0"/>
                <a:ea typeface="ヒラギノ角ゴ Pro W3"/>
                <a:cs typeface="Arial" panose="020B0604020202020204" pitchFamily="34" charset="0"/>
              </a:rPr>
              <a:t>attributes (columns)</a:t>
            </a:r>
          </a:p>
          <a:p>
            <a:pPr marL="457200" indent="-45720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E68F7AE8-6F4E-4A46-893D-F789D527D1BC}"/>
              </a:ext>
            </a:extLst>
          </p:cNvPr>
          <p:cNvSpPr txBox="1"/>
          <p:nvPr/>
        </p:nvSpPr>
        <p:spPr>
          <a:xfrm>
            <a:off x="451898" y="1619295"/>
            <a:ext cx="5307217" cy="400109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Students and courses</a:t>
            </a:r>
          </a:p>
          <a:p>
            <a:pPr marL="285750" indent="-285750">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Students have a student Id, full name, date of birth, and address</a:t>
            </a:r>
          </a:p>
          <a:p>
            <a:pPr marL="285750" indent="-285750">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Courses have a course id and name</a:t>
            </a:r>
          </a:p>
          <a:p>
            <a:pPr marL="285750" indent="-285750">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 student can register for multiple courses</a:t>
            </a:r>
          </a:p>
        </p:txBody>
      </p:sp>
    </p:spTree>
    <p:extLst>
      <p:ext uri="{BB962C8B-B14F-4D97-AF65-F5344CB8AC3E}">
        <p14:creationId xmlns:p14="http://schemas.microsoft.com/office/powerpoint/2010/main" val="1699785986"/>
      </p:ext>
    </p:extLst>
  </p:cSld>
  <p:clrMapOvr>
    <a:masterClrMapping/>
  </p:clrMapOvr>
  <mc:AlternateContent xmlns:mc="http://schemas.openxmlformats.org/markup-compatibility/2006" xmlns:p14="http://schemas.microsoft.com/office/powerpoint/2010/main">
    <mc:Choice Requires="p14">
      <p:transition spd="slow" p14:dur="2000" advTm="53710"/>
    </mc:Choice>
    <mc:Fallback xmlns="">
      <p:transition spd="slow" advTm="5371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988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80609"/>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Let’s start building a model together</a:t>
            </a:r>
          </a:p>
        </p:txBody>
      </p:sp>
      <p:sp>
        <p:nvSpPr>
          <p:cNvPr id="6" name="Slide Number Placeholder 12">
            <a:extLst>
              <a:ext uri="{FF2B5EF4-FFF2-40B4-BE49-F238E27FC236}">
                <a16:creationId xmlns:a16="http://schemas.microsoft.com/office/drawing/2014/main" id="{CCB53CDE-8D1D-2D42-99C5-028CD7F3CF9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35</a:t>
            </a:fld>
            <a:endParaRPr lang="en-US" sz="1050"/>
          </a:p>
        </p:txBody>
      </p:sp>
      <p:sp>
        <p:nvSpPr>
          <p:cNvPr id="7" name="TextBox 6">
            <a:extLst>
              <a:ext uri="{FF2B5EF4-FFF2-40B4-BE49-F238E27FC236}">
                <a16:creationId xmlns:a16="http://schemas.microsoft.com/office/drawing/2014/main" id="{C40DCB50-4FCC-2F49-90C4-00AA32525E5B}"/>
              </a:ext>
            </a:extLst>
          </p:cNvPr>
          <p:cNvSpPr txBox="1"/>
          <p:nvPr/>
        </p:nvSpPr>
        <p:spPr>
          <a:xfrm>
            <a:off x="6644151" y="1607677"/>
            <a:ext cx="5307217" cy="1815882"/>
          </a:xfrm>
          <a:prstGeom prst="rect">
            <a:avLst/>
          </a:prstGeom>
          <a:solidFill>
            <a:schemeClr val="accent6">
              <a:lumMod val="40000"/>
              <a:lumOff val="60000"/>
            </a:schemeClr>
          </a:solidFill>
          <a:ln>
            <a:solidFill>
              <a:schemeClr val="accent1">
                <a:lumMod val="50000"/>
              </a:schemeClr>
            </a:solidFill>
          </a:ln>
        </p:spPr>
        <p:txBody>
          <a:bodyPr wrap="square" rtlCol="0">
            <a:spAutoFit/>
          </a:bodyPr>
          <a:lstStyle>
            <a:defPPr>
              <a:defRPr lang="en-US"/>
            </a:defPPr>
            <a:lvl1pPr>
              <a:defRPr sz="2800" b="1">
                <a:solidFill>
                  <a:srgbClr val="C00000"/>
                </a:solidFill>
              </a:defRPr>
            </a:lvl1pPr>
          </a:lstStyle>
          <a:p>
            <a:r>
              <a:rPr lang="en-US" dirty="0">
                <a:latin typeface="Arial" panose="020B0604020202020204" pitchFamily="34" charset="0"/>
                <a:cs typeface="Arial" panose="020B0604020202020204" pitchFamily="34" charset="0"/>
              </a:rPr>
              <a:t>Step 4: Relationships</a:t>
            </a:r>
          </a:p>
          <a:p>
            <a:pPr marL="457200" indent="-457200">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Primary Keys</a:t>
            </a:r>
          </a:p>
          <a:p>
            <a:pPr marL="457200" indent="-457200">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Foreign Keys</a:t>
            </a:r>
          </a:p>
          <a:p>
            <a:pPr marL="457200" indent="-457200">
              <a:buFont typeface="Arial" panose="020B0604020202020204" pitchFamily="34" charset="0"/>
              <a:buChar char="•"/>
            </a:pPr>
            <a:r>
              <a:rPr lang="en-US" b="0" dirty="0">
                <a:solidFill>
                  <a:schemeClr val="tx1"/>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E29F3E9-887C-0C49-9C0B-BF5468543442}"/>
              </a:ext>
            </a:extLst>
          </p:cNvPr>
          <p:cNvSpPr txBox="1"/>
          <p:nvPr/>
        </p:nvSpPr>
        <p:spPr>
          <a:xfrm>
            <a:off x="451898" y="1619295"/>
            <a:ext cx="5307217" cy="400109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and courses</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Students have a student Id, full name, date of birth, and address</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Courses have a course id and name</a:t>
            </a:r>
          </a:p>
          <a:p>
            <a:pPr marL="285750" indent="-285750">
              <a:spcBef>
                <a:spcPts val="600"/>
              </a:spcBef>
              <a:spcAft>
                <a:spcPts val="600"/>
              </a:spcAft>
              <a:buFont typeface="Arial" panose="020B0604020202020204" pitchFamily="34" charset="0"/>
              <a:buChar char="•"/>
            </a:pPr>
            <a:r>
              <a:rPr lang="en-US" sz="2800">
                <a:latin typeface="Arial" panose="020B0604020202020204" pitchFamily="34" charset="0"/>
                <a:cs typeface="Arial" panose="020B0604020202020204" pitchFamily="34" charset="0"/>
              </a:rPr>
              <a:t>A student can register for multiple courses</a:t>
            </a:r>
          </a:p>
        </p:txBody>
      </p:sp>
    </p:spTree>
    <p:extLst>
      <p:ext uri="{BB962C8B-B14F-4D97-AF65-F5344CB8AC3E}">
        <p14:creationId xmlns:p14="http://schemas.microsoft.com/office/powerpoint/2010/main" val="389428962"/>
      </p:ext>
    </p:extLst>
  </p:cSld>
  <p:clrMapOvr>
    <a:masterClrMapping/>
  </p:clrMapOvr>
  <mc:AlternateContent xmlns:mc="http://schemas.openxmlformats.org/markup-compatibility/2006" xmlns:p14="http://schemas.microsoft.com/office/powerpoint/2010/main">
    <mc:Choice Requires="p14">
      <p:transition spd="slow" p14:dur="2000" advTm="53710"/>
    </mc:Choice>
    <mc:Fallback xmlns="">
      <p:transition spd="slow" advTm="5371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9150EE6-3470-424D-9D83-5804827A76FA}"/>
              </a:ext>
            </a:extLst>
          </p:cNvPr>
          <p:cNvGrpSpPr/>
          <p:nvPr/>
        </p:nvGrpSpPr>
        <p:grpSpPr>
          <a:xfrm>
            <a:off x="2065282" y="1203434"/>
            <a:ext cx="2091559" cy="1918137"/>
            <a:chOff x="2065282" y="1203434"/>
            <a:chExt cx="2091559" cy="1918137"/>
          </a:xfrm>
        </p:grpSpPr>
        <p:sp>
          <p:nvSpPr>
            <p:cNvPr id="2" name="Rectangle 1">
              <a:extLst>
                <a:ext uri="{FF2B5EF4-FFF2-40B4-BE49-F238E27FC236}">
                  <a16:creationId xmlns:a16="http://schemas.microsoft.com/office/drawing/2014/main" id="{AA98C02E-183A-4812-AE44-1FD77B85B8DC}"/>
                </a:ext>
              </a:extLst>
            </p:cNvPr>
            <p:cNvSpPr/>
            <p:nvPr/>
          </p:nvSpPr>
          <p:spPr>
            <a:xfrm>
              <a:off x="2065282" y="1665890"/>
              <a:ext cx="2091559" cy="1455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rPr>
                <a:t>StudentId</a:t>
              </a:r>
              <a:r>
                <a:rPr lang="en-US">
                  <a:solidFill>
                    <a:schemeClr val="tx1"/>
                  </a:solidFill>
                </a:rPr>
                <a:t>(PK)</a:t>
              </a:r>
            </a:p>
          </p:txBody>
        </p:sp>
        <p:sp>
          <p:nvSpPr>
            <p:cNvPr id="3" name="Rectangle 2">
              <a:extLst>
                <a:ext uri="{FF2B5EF4-FFF2-40B4-BE49-F238E27FC236}">
                  <a16:creationId xmlns:a16="http://schemas.microsoft.com/office/drawing/2014/main" id="{676D1F1B-3802-4563-8A6A-7F8BDC090288}"/>
                </a:ext>
              </a:extLst>
            </p:cNvPr>
            <p:cNvSpPr/>
            <p:nvPr/>
          </p:nvSpPr>
          <p:spPr>
            <a:xfrm>
              <a:off x="2065282" y="1203434"/>
              <a:ext cx="2091559" cy="451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Student</a:t>
              </a:r>
            </a:p>
          </p:txBody>
        </p:sp>
      </p:grpSp>
      <p:grpSp>
        <p:nvGrpSpPr>
          <p:cNvPr id="5" name="Group 4">
            <a:extLst>
              <a:ext uri="{FF2B5EF4-FFF2-40B4-BE49-F238E27FC236}">
                <a16:creationId xmlns:a16="http://schemas.microsoft.com/office/drawing/2014/main" id="{5FB38185-FA65-4E4A-A112-7252D0E7AE5F}"/>
              </a:ext>
            </a:extLst>
          </p:cNvPr>
          <p:cNvGrpSpPr/>
          <p:nvPr/>
        </p:nvGrpSpPr>
        <p:grpSpPr>
          <a:xfrm>
            <a:off x="6481429" y="1122132"/>
            <a:ext cx="2091559" cy="1918137"/>
            <a:chOff x="2065282" y="1203434"/>
            <a:chExt cx="2091559" cy="1918137"/>
          </a:xfrm>
        </p:grpSpPr>
        <p:sp>
          <p:nvSpPr>
            <p:cNvPr id="6" name="Rectangle 5">
              <a:extLst>
                <a:ext uri="{FF2B5EF4-FFF2-40B4-BE49-F238E27FC236}">
                  <a16:creationId xmlns:a16="http://schemas.microsoft.com/office/drawing/2014/main" id="{FBC7A8F5-B23B-439D-81C9-0294349CB595}"/>
                </a:ext>
              </a:extLst>
            </p:cNvPr>
            <p:cNvSpPr/>
            <p:nvPr/>
          </p:nvSpPr>
          <p:spPr>
            <a:xfrm>
              <a:off x="2065282" y="1665890"/>
              <a:ext cx="2091559" cy="1455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rPr>
                <a:t>CourseId</a:t>
              </a:r>
              <a:r>
                <a:rPr lang="en-US">
                  <a:solidFill>
                    <a:schemeClr val="tx1"/>
                  </a:solidFill>
                </a:rPr>
                <a:t>(PK)</a:t>
              </a:r>
            </a:p>
          </p:txBody>
        </p:sp>
        <p:sp>
          <p:nvSpPr>
            <p:cNvPr id="7" name="Rectangle 6">
              <a:extLst>
                <a:ext uri="{FF2B5EF4-FFF2-40B4-BE49-F238E27FC236}">
                  <a16:creationId xmlns:a16="http://schemas.microsoft.com/office/drawing/2014/main" id="{3DA1502E-F493-4E54-8B55-6AA97936E7E4}"/>
                </a:ext>
              </a:extLst>
            </p:cNvPr>
            <p:cNvSpPr/>
            <p:nvPr/>
          </p:nvSpPr>
          <p:spPr>
            <a:xfrm>
              <a:off x="2065282" y="1203434"/>
              <a:ext cx="2091559" cy="451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Course</a:t>
              </a:r>
            </a:p>
          </p:txBody>
        </p:sp>
      </p:grpSp>
      <p:cxnSp>
        <p:nvCxnSpPr>
          <p:cNvPr id="9" name="Straight Arrow Connector 8">
            <a:extLst>
              <a:ext uri="{FF2B5EF4-FFF2-40B4-BE49-F238E27FC236}">
                <a16:creationId xmlns:a16="http://schemas.microsoft.com/office/drawing/2014/main" id="{0A32AC56-412B-4E16-88BE-C315DEADC350}"/>
              </a:ext>
            </a:extLst>
          </p:cNvPr>
          <p:cNvCxnSpPr>
            <a:cxnSpLocks/>
            <a:endCxn id="20" idx="3"/>
          </p:cNvCxnSpPr>
          <p:nvPr/>
        </p:nvCxnSpPr>
        <p:spPr>
          <a:xfrm flipH="1">
            <a:off x="6519700" y="3121571"/>
            <a:ext cx="1068770" cy="1671300"/>
          </a:xfrm>
          <a:prstGeom prst="straightConnector1">
            <a:avLst/>
          </a:prstGeom>
          <a:ln w="38100">
            <a:headEnd type="oval" w="lg" len="lg"/>
            <a:tailEnd type="arrow"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0FEE2D-376F-4DF6-AB0A-ED8385942F04}"/>
              </a:ext>
            </a:extLst>
          </p:cNvPr>
          <p:cNvCxnSpPr>
            <a:cxnSpLocks/>
            <a:stCxn id="2" idx="2"/>
            <a:endCxn id="20" idx="1"/>
          </p:cNvCxnSpPr>
          <p:nvPr/>
        </p:nvCxnSpPr>
        <p:spPr>
          <a:xfrm>
            <a:off x="3111062" y="3121571"/>
            <a:ext cx="1317079" cy="1671300"/>
          </a:xfrm>
          <a:prstGeom prst="straightConnector1">
            <a:avLst/>
          </a:prstGeom>
          <a:ln w="38100">
            <a:headEnd type="oval" w="lg" len="lg"/>
            <a:tailEnd type="arrow"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0C197C-AFFC-4F18-AEA1-7658764B7BBB}"/>
              </a:ext>
            </a:extLst>
          </p:cNvPr>
          <p:cNvCxnSpPr/>
          <p:nvPr/>
        </p:nvCxnSpPr>
        <p:spPr>
          <a:xfrm>
            <a:off x="7799728" y="6225724"/>
            <a:ext cx="1807779" cy="0"/>
          </a:xfrm>
          <a:prstGeom prst="straightConnector1">
            <a:avLst/>
          </a:prstGeom>
          <a:ln w="38100">
            <a:headEnd type="oval" w="lg" len="lg"/>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42D8AC-1658-4587-987E-5BE8AC9CF8E2}"/>
              </a:ext>
            </a:extLst>
          </p:cNvPr>
          <p:cNvCxnSpPr/>
          <p:nvPr/>
        </p:nvCxnSpPr>
        <p:spPr>
          <a:xfrm>
            <a:off x="7721351" y="5735867"/>
            <a:ext cx="1807779" cy="0"/>
          </a:xfrm>
          <a:prstGeom prst="straightConnector1">
            <a:avLst/>
          </a:prstGeom>
          <a:ln w="38100">
            <a:headEnd type="oval" w="lg" len="lg"/>
            <a:tailEnd type="arrow"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DF00D4-E8D9-4813-947E-0E0FF3C3F9E3}"/>
              </a:ext>
            </a:extLst>
          </p:cNvPr>
          <p:cNvSpPr txBox="1"/>
          <p:nvPr/>
        </p:nvSpPr>
        <p:spPr>
          <a:xfrm>
            <a:off x="2279454" y="3869853"/>
            <a:ext cx="1039387" cy="369332"/>
          </a:xfrm>
          <a:prstGeom prst="rect">
            <a:avLst/>
          </a:prstGeom>
          <a:noFill/>
        </p:spPr>
        <p:txBody>
          <a:bodyPr wrap="none" rtlCol="0">
            <a:spAutoFit/>
          </a:bodyPr>
          <a:lstStyle/>
          <a:p>
            <a:r>
              <a:rPr lang="en-US"/>
              <a:t>Can have</a:t>
            </a:r>
          </a:p>
        </p:txBody>
      </p:sp>
      <p:grpSp>
        <p:nvGrpSpPr>
          <p:cNvPr id="19" name="Group 18">
            <a:extLst>
              <a:ext uri="{FF2B5EF4-FFF2-40B4-BE49-F238E27FC236}">
                <a16:creationId xmlns:a16="http://schemas.microsoft.com/office/drawing/2014/main" id="{23E690EA-26F4-48C8-87D7-FA86B64B535D}"/>
              </a:ext>
            </a:extLst>
          </p:cNvPr>
          <p:cNvGrpSpPr/>
          <p:nvPr/>
        </p:nvGrpSpPr>
        <p:grpSpPr>
          <a:xfrm>
            <a:off x="4428141" y="3602574"/>
            <a:ext cx="2091559" cy="1918137"/>
            <a:chOff x="2065282" y="1203434"/>
            <a:chExt cx="2091559" cy="1918137"/>
          </a:xfrm>
        </p:grpSpPr>
        <p:sp>
          <p:nvSpPr>
            <p:cNvPr id="20" name="Rectangle 19">
              <a:extLst>
                <a:ext uri="{FF2B5EF4-FFF2-40B4-BE49-F238E27FC236}">
                  <a16:creationId xmlns:a16="http://schemas.microsoft.com/office/drawing/2014/main" id="{47E022AC-66B1-41F7-985E-3BF94F252B66}"/>
                </a:ext>
              </a:extLst>
            </p:cNvPr>
            <p:cNvSpPr/>
            <p:nvPr/>
          </p:nvSpPr>
          <p:spPr>
            <a:xfrm>
              <a:off x="2065282" y="1665890"/>
              <a:ext cx="2091559" cy="1455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err="1">
                  <a:solidFill>
                    <a:schemeClr val="tx1"/>
                  </a:solidFill>
                </a:rPr>
                <a:t>RegistrationId</a:t>
              </a:r>
              <a:r>
                <a:rPr lang="en-US">
                  <a:solidFill>
                    <a:schemeClr val="tx1"/>
                  </a:solidFill>
                </a:rPr>
                <a:t>(PK)</a:t>
              </a:r>
            </a:p>
            <a:p>
              <a:r>
                <a:rPr lang="en-US" err="1">
                  <a:solidFill>
                    <a:schemeClr val="tx1"/>
                  </a:solidFill>
                </a:rPr>
                <a:t>CourseId</a:t>
              </a:r>
              <a:r>
                <a:rPr lang="en-US">
                  <a:solidFill>
                    <a:schemeClr val="tx1"/>
                  </a:solidFill>
                </a:rPr>
                <a:t>(FK)</a:t>
              </a:r>
            </a:p>
            <a:p>
              <a:r>
                <a:rPr lang="en-US" err="1">
                  <a:solidFill>
                    <a:schemeClr val="tx1"/>
                  </a:solidFill>
                </a:rPr>
                <a:t>StudentId</a:t>
              </a:r>
              <a:r>
                <a:rPr lang="en-US">
                  <a:solidFill>
                    <a:schemeClr val="tx1"/>
                  </a:solidFill>
                </a:rPr>
                <a:t>(FK)</a:t>
              </a:r>
            </a:p>
          </p:txBody>
        </p:sp>
        <p:sp>
          <p:nvSpPr>
            <p:cNvPr id="21" name="Rectangle 20">
              <a:extLst>
                <a:ext uri="{FF2B5EF4-FFF2-40B4-BE49-F238E27FC236}">
                  <a16:creationId xmlns:a16="http://schemas.microsoft.com/office/drawing/2014/main" id="{86DFD8B1-0C85-46B8-BE0B-8DFB7820BE1F}"/>
                </a:ext>
              </a:extLst>
            </p:cNvPr>
            <p:cNvSpPr/>
            <p:nvPr/>
          </p:nvSpPr>
          <p:spPr>
            <a:xfrm>
              <a:off x="2065282" y="1203434"/>
              <a:ext cx="2091559" cy="451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Registration</a:t>
              </a:r>
            </a:p>
          </p:txBody>
        </p:sp>
      </p:grpSp>
      <p:sp>
        <p:nvSpPr>
          <p:cNvPr id="26" name="TextBox 25">
            <a:extLst>
              <a:ext uri="{FF2B5EF4-FFF2-40B4-BE49-F238E27FC236}">
                <a16:creationId xmlns:a16="http://schemas.microsoft.com/office/drawing/2014/main" id="{01180CF7-B307-4B25-8A50-16B5144279AB}"/>
              </a:ext>
            </a:extLst>
          </p:cNvPr>
          <p:cNvSpPr txBox="1"/>
          <p:nvPr/>
        </p:nvSpPr>
        <p:spPr>
          <a:xfrm>
            <a:off x="7109306" y="3851613"/>
            <a:ext cx="1039387" cy="369332"/>
          </a:xfrm>
          <a:prstGeom prst="rect">
            <a:avLst/>
          </a:prstGeom>
          <a:noFill/>
        </p:spPr>
        <p:txBody>
          <a:bodyPr wrap="none" rtlCol="0">
            <a:spAutoFit/>
          </a:bodyPr>
          <a:lstStyle/>
          <a:p>
            <a:r>
              <a:rPr lang="en-US"/>
              <a:t>Can have</a:t>
            </a:r>
          </a:p>
        </p:txBody>
      </p:sp>
    </p:spTree>
    <p:extLst>
      <p:ext uri="{BB962C8B-B14F-4D97-AF65-F5344CB8AC3E}">
        <p14:creationId xmlns:p14="http://schemas.microsoft.com/office/powerpoint/2010/main" val="742124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0" y="61294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543671"/>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Accounts payable system model</a:t>
            </a:r>
          </a:p>
        </p:txBody>
      </p:sp>
      <p:sp>
        <p:nvSpPr>
          <p:cNvPr id="20" name="TextBox 19">
            <a:extLst>
              <a:ext uri="{FF2B5EF4-FFF2-40B4-BE49-F238E27FC236}">
                <a16:creationId xmlns:a16="http://schemas.microsoft.com/office/drawing/2014/main" id="{D1B94858-7DBB-418E-9AC7-074E44283DD3}"/>
              </a:ext>
            </a:extLst>
          </p:cNvPr>
          <p:cNvSpPr txBox="1"/>
          <p:nvPr/>
        </p:nvSpPr>
        <p:spPr>
          <a:xfrm>
            <a:off x="1013370" y="1571169"/>
            <a:ext cx="9972129" cy="4555093"/>
          </a:xfrm>
          <a:prstGeom prst="rect">
            <a:avLst/>
          </a:prstGeom>
          <a:noFill/>
        </p:spPr>
        <p:txBody>
          <a:bodyPr wrap="square" rtlCol="0">
            <a:spAutoFit/>
          </a:bodyPr>
          <a:lstStyle/>
          <a:p>
            <a:r>
              <a:rPr lang="en-US" sz="2800" b="1" u="sng"/>
              <a:t>Scenario</a:t>
            </a:r>
          </a:p>
          <a:p>
            <a:pPr marL="285750" indent="-285750">
              <a:spcBef>
                <a:spcPts val="12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We will receive invoices from several vendors. </a:t>
            </a:r>
          </a:p>
          <a:p>
            <a:pPr marL="285750" indent="-285750">
              <a:spcBef>
                <a:spcPts val="12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Each vendors will have a different format for their invoice. </a:t>
            </a:r>
          </a:p>
          <a:p>
            <a:pPr marL="285750" indent="-285750">
              <a:spcBef>
                <a:spcPts val="12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The invoice will include a vendor invoice number and a corresponding purchase order number issued by us. </a:t>
            </a:r>
          </a:p>
          <a:p>
            <a:pPr marL="285750" indent="-285750">
              <a:spcBef>
                <a:spcPts val="12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Vendors will include their contact information on the invoices as well as their payment terms and the contract corresponding to those terms. </a:t>
            </a:r>
          </a:p>
          <a:p>
            <a:pPr marL="285750" indent="-285750">
              <a:spcBef>
                <a:spcPts val="12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Invoices will include a total amount owed as well as line items of products and services that make up the total.</a:t>
            </a:r>
          </a:p>
        </p:txBody>
      </p:sp>
      <p:sp>
        <p:nvSpPr>
          <p:cNvPr id="6" name="Slide Number Placeholder 12">
            <a:extLst>
              <a:ext uri="{FF2B5EF4-FFF2-40B4-BE49-F238E27FC236}">
                <a16:creationId xmlns:a16="http://schemas.microsoft.com/office/drawing/2014/main" id="{CCB53CDE-8D1D-2D42-99C5-028CD7F3CF9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37</a:t>
            </a:fld>
            <a:endParaRPr lang="en-US" sz="1050"/>
          </a:p>
        </p:txBody>
      </p:sp>
    </p:spTree>
    <p:extLst>
      <p:ext uri="{BB962C8B-B14F-4D97-AF65-F5344CB8AC3E}">
        <p14:creationId xmlns:p14="http://schemas.microsoft.com/office/powerpoint/2010/main" val="1162487851"/>
      </p:ext>
    </p:extLst>
  </p:cSld>
  <p:clrMapOvr>
    <a:masterClrMapping/>
  </p:clrMapOvr>
  <mc:AlternateContent xmlns:mc="http://schemas.openxmlformats.org/markup-compatibility/2006" xmlns:p14="http://schemas.microsoft.com/office/powerpoint/2010/main">
    <mc:Choice Requires="p14">
      <p:transition spd="slow" p14:dur="2000" advTm="53710"/>
    </mc:Choice>
    <mc:Fallback xmlns="">
      <p:transition spd="slow" advTm="5371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5" y="62005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550781"/>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Step 1: Identify the data elements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38</a:t>
            </a:fld>
            <a:endParaRPr lang="en-US" sz="1050"/>
          </a:p>
        </p:txBody>
      </p:sp>
      <p:grpSp>
        <p:nvGrpSpPr>
          <p:cNvPr id="10" name="Group 9">
            <a:extLst>
              <a:ext uri="{FF2B5EF4-FFF2-40B4-BE49-F238E27FC236}">
                <a16:creationId xmlns:a16="http://schemas.microsoft.com/office/drawing/2014/main" id="{217B6C27-D5DF-8443-B2EC-B807D4DA450F}"/>
              </a:ext>
            </a:extLst>
          </p:cNvPr>
          <p:cNvGrpSpPr/>
          <p:nvPr/>
        </p:nvGrpSpPr>
        <p:grpSpPr>
          <a:xfrm>
            <a:off x="1434580" y="1813681"/>
            <a:ext cx="9322837" cy="4031873"/>
            <a:chOff x="358573" y="1406165"/>
            <a:chExt cx="9322837" cy="4031873"/>
          </a:xfrm>
        </p:grpSpPr>
        <p:sp>
          <p:nvSpPr>
            <p:cNvPr id="6" name="Rectangle 5">
              <a:extLst>
                <a:ext uri="{FF2B5EF4-FFF2-40B4-BE49-F238E27FC236}">
                  <a16:creationId xmlns:a16="http://schemas.microsoft.com/office/drawing/2014/main" id="{D74BA572-65B5-8C4E-9949-56E4B9A05039}"/>
                </a:ext>
              </a:extLst>
            </p:cNvPr>
            <p:cNvSpPr/>
            <p:nvPr/>
          </p:nvSpPr>
          <p:spPr>
            <a:xfrm>
              <a:off x="358573" y="1406165"/>
              <a:ext cx="4486143" cy="4031873"/>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name</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address	  </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phone number</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fax number </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web address</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sales contact name</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sales contact </a:t>
              </a:r>
              <a:r>
                <a:rPr lang="en-US" sz="2400" dirty="0" err="1">
                  <a:latin typeface="Arial" panose="020B0604020202020204" pitchFamily="34" charset="0"/>
                  <a:ea typeface="ヒラギノ角ゴ Pro W3"/>
                  <a:cs typeface="Arial" panose="020B0604020202020204" pitchFamily="34" charset="0"/>
                </a:rPr>
                <a:t>ext</a:t>
              </a:r>
              <a:endParaRPr lang="en-US" sz="2400" dirty="0">
                <a:latin typeface="Arial" panose="020B0604020202020204" pitchFamily="34" charset="0"/>
                <a:ea typeface="ヒラギノ角ゴ Pro W3"/>
                <a:cs typeface="Arial" panose="020B0604020202020204" pitchFamily="34" charset="0"/>
              </a:endParaRP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AR contact name</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AR contact </a:t>
              </a:r>
              <a:r>
                <a:rPr lang="en-US" sz="2400" dirty="0" err="1">
                  <a:latin typeface="Arial" panose="020B0604020202020204" pitchFamily="34" charset="0"/>
                  <a:ea typeface="ヒラギノ角ゴ Pro W3"/>
                  <a:cs typeface="Arial" panose="020B0604020202020204" pitchFamily="34" charset="0"/>
                </a:rPr>
                <a:t>ext</a:t>
              </a:r>
              <a:endParaRPr lang="en-US" sz="2400" dirty="0">
                <a:latin typeface="Arial" panose="020B0604020202020204" pitchFamily="34" charset="0"/>
                <a:ea typeface="ヒラギノ角ゴ Pro W3"/>
                <a:cs typeface="Arial" panose="020B0604020202020204" pitchFamily="34" charset="0"/>
              </a:endParaRPr>
            </a:p>
          </p:txBody>
        </p:sp>
        <p:sp>
          <p:nvSpPr>
            <p:cNvPr id="7" name="Rectangle 6">
              <a:extLst>
                <a:ext uri="{FF2B5EF4-FFF2-40B4-BE49-F238E27FC236}">
                  <a16:creationId xmlns:a16="http://schemas.microsoft.com/office/drawing/2014/main" id="{4149BBE8-4B27-AD49-A837-322059EC2060}"/>
                </a:ext>
              </a:extLst>
            </p:cNvPr>
            <p:cNvSpPr/>
            <p:nvPr/>
          </p:nvSpPr>
          <p:spPr>
            <a:xfrm>
              <a:off x="5195267" y="1406165"/>
              <a:ext cx="4486143" cy="4031873"/>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number                </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date</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terms</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total</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part number</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quantity</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description</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unit price</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extension</a:t>
              </a:r>
            </a:p>
          </p:txBody>
        </p:sp>
      </p:grpSp>
      <p:grpSp>
        <p:nvGrpSpPr>
          <p:cNvPr id="4" name="Group 3">
            <a:extLst>
              <a:ext uri="{FF2B5EF4-FFF2-40B4-BE49-F238E27FC236}">
                <a16:creationId xmlns:a16="http://schemas.microsoft.com/office/drawing/2014/main" id="{01131788-F22C-6B43-B337-78051EF88745}"/>
              </a:ext>
            </a:extLst>
          </p:cNvPr>
          <p:cNvGrpSpPr/>
          <p:nvPr/>
        </p:nvGrpSpPr>
        <p:grpSpPr>
          <a:xfrm>
            <a:off x="2525357" y="5919536"/>
            <a:ext cx="7141286" cy="567439"/>
            <a:chOff x="561474" y="5919536"/>
            <a:chExt cx="7141286" cy="567439"/>
          </a:xfrm>
        </p:grpSpPr>
        <p:sp>
          <p:nvSpPr>
            <p:cNvPr id="3" name="Rounded Rectangle 2">
              <a:extLst>
                <a:ext uri="{FF2B5EF4-FFF2-40B4-BE49-F238E27FC236}">
                  <a16:creationId xmlns:a16="http://schemas.microsoft.com/office/drawing/2014/main" id="{A9FBCB7B-D86A-BF44-9282-A8F49F712A1D}"/>
                </a:ext>
              </a:extLst>
            </p:cNvPr>
            <p:cNvSpPr/>
            <p:nvPr/>
          </p:nvSpPr>
          <p:spPr>
            <a:xfrm>
              <a:off x="561474" y="5919536"/>
              <a:ext cx="1652337" cy="567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Vendor</a:t>
              </a:r>
            </a:p>
          </p:txBody>
        </p:sp>
        <p:sp>
          <p:nvSpPr>
            <p:cNvPr id="8" name="Rounded Rectangle 7">
              <a:extLst>
                <a:ext uri="{FF2B5EF4-FFF2-40B4-BE49-F238E27FC236}">
                  <a16:creationId xmlns:a16="http://schemas.microsoft.com/office/drawing/2014/main" id="{BE3A8EAF-0B47-6C40-BC29-36155A50024D}"/>
                </a:ext>
              </a:extLst>
            </p:cNvPr>
            <p:cNvSpPr/>
            <p:nvPr/>
          </p:nvSpPr>
          <p:spPr>
            <a:xfrm>
              <a:off x="6050423" y="5919536"/>
              <a:ext cx="1652337" cy="567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Item</a:t>
              </a:r>
            </a:p>
          </p:txBody>
        </p:sp>
        <p:sp>
          <p:nvSpPr>
            <p:cNvPr id="9" name="Rounded Rectangle 8">
              <a:extLst>
                <a:ext uri="{FF2B5EF4-FFF2-40B4-BE49-F238E27FC236}">
                  <a16:creationId xmlns:a16="http://schemas.microsoft.com/office/drawing/2014/main" id="{2560C5C6-C59B-054C-BD61-31A9D2B11F9E}"/>
                </a:ext>
              </a:extLst>
            </p:cNvPr>
            <p:cNvSpPr/>
            <p:nvPr/>
          </p:nvSpPr>
          <p:spPr>
            <a:xfrm>
              <a:off x="3305948" y="5919536"/>
              <a:ext cx="1652337" cy="567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Invoice</a:t>
              </a:r>
            </a:p>
          </p:txBody>
        </p:sp>
      </p:grpSp>
    </p:spTree>
    <p:extLst>
      <p:ext uri="{BB962C8B-B14F-4D97-AF65-F5344CB8AC3E}">
        <p14:creationId xmlns:p14="http://schemas.microsoft.com/office/powerpoint/2010/main" val="273429467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2109"/>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82835"/>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Step 2: Subdivide data elements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39</a:t>
            </a:fld>
            <a:endParaRPr lang="en-US" sz="1050"/>
          </a:p>
        </p:txBody>
      </p:sp>
      <p:sp>
        <p:nvSpPr>
          <p:cNvPr id="12" name="TextBox 11">
            <a:extLst>
              <a:ext uri="{FF2B5EF4-FFF2-40B4-BE49-F238E27FC236}">
                <a16:creationId xmlns:a16="http://schemas.microsoft.com/office/drawing/2014/main" id="{DA23AA1F-011F-3242-9AFA-6F1516D434A9}"/>
              </a:ext>
            </a:extLst>
          </p:cNvPr>
          <p:cNvSpPr txBox="1"/>
          <p:nvPr/>
        </p:nvSpPr>
        <p:spPr>
          <a:xfrm>
            <a:off x="2339203" y="6164494"/>
            <a:ext cx="7513595" cy="461665"/>
          </a:xfrm>
          <a:prstGeom prst="rect">
            <a:avLst/>
          </a:prstGeom>
          <a:solidFill>
            <a:schemeClr val="accent1">
              <a:lumMod val="20000"/>
              <a:lumOff val="80000"/>
            </a:schemeClr>
          </a:solidFill>
          <a:ln w="28575">
            <a:solidFill>
              <a:schemeClr val="accent1">
                <a:lumMod val="50000"/>
              </a:schemeClr>
            </a:solidFill>
          </a:ln>
        </p:spPr>
        <p:txBody>
          <a:bodyPr wrap="none" rtlCol="0">
            <a:spAutoFit/>
          </a:bodyPr>
          <a:lstStyle/>
          <a:p>
            <a:r>
              <a:rPr lang="en-US" sz="2400">
                <a:latin typeface="Arial" panose="020B0604020202020204" pitchFamily="34" charset="0"/>
                <a:cs typeface="Arial" panose="020B0604020202020204" pitchFamily="34" charset="0"/>
              </a:rPr>
              <a:t>Which data elements are candidates for sub-dividing?</a:t>
            </a:r>
          </a:p>
        </p:txBody>
      </p:sp>
      <p:grpSp>
        <p:nvGrpSpPr>
          <p:cNvPr id="3" name="Group 2">
            <a:extLst>
              <a:ext uri="{FF2B5EF4-FFF2-40B4-BE49-F238E27FC236}">
                <a16:creationId xmlns:a16="http://schemas.microsoft.com/office/drawing/2014/main" id="{6677E6D7-CBEB-34F9-1E59-448C39D35AE1}"/>
              </a:ext>
            </a:extLst>
          </p:cNvPr>
          <p:cNvGrpSpPr/>
          <p:nvPr/>
        </p:nvGrpSpPr>
        <p:grpSpPr>
          <a:xfrm>
            <a:off x="1434580" y="1813681"/>
            <a:ext cx="9322837" cy="4031873"/>
            <a:chOff x="358573" y="1406165"/>
            <a:chExt cx="9322837" cy="4031873"/>
          </a:xfrm>
        </p:grpSpPr>
        <p:sp>
          <p:nvSpPr>
            <p:cNvPr id="4" name="Rectangle 3">
              <a:extLst>
                <a:ext uri="{FF2B5EF4-FFF2-40B4-BE49-F238E27FC236}">
                  <a16:creationId xmlns:a16="http://schemas.microsoft.com/office/drawing/2014/main" id="{D1CB8148-1B8C-F8C5-9905-99A02BAD9DF3}"/>
                </a:ext>
              </a:extLst>
            </p:cNvPr>
            <p:cNvSpPr/>
            <p:nvPr/>
          </p:nvSpPr>
          <p:spPr>
            <a:xfrm>
              <a:off x="358573" y="1406165"/>
              <a:ext cx="4486143" cy="4031873"/>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name</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address	  </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phone number</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fax number </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web address</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sales contact name</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sales contact </a:t>
              </a:r>
              <a:r>
                <a:rPr lang="en-US" sz="2400" dirty="0" err="1">
                  <a:latin typeface="Arial" panose="020B0604020202020204" pitchFamily="34" charset="0"/>
                  <a:ea typeface="ヒラギノ角ゴ Pro W3"/>
                  <a:cs typeface="Arial" panose="020B0604020202020204" pitchFamily="34" charset="0"/>
                </a:rPr>
                <a:t>ext</a:t>
              </a:r>
              <a:endParaRPr lang="en-US" sz="2400" dirty="0">
                <a:latin typeface="Arial" panose="020B0604020202020204" pitchFamily="34" charset="0"/>
                <a:ea typeface="ヒラギノ角ゴ Pro W3"/>
                <a:cs typeface="Arial" panose="020B0604020202020204" pitchFamily="34" charset="0"/>
              </a:endParaRP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AR contact name</a:t>
              </a:r>
            </a:p>
            <a:p>
              <a:pPr marL="457200" indent="-457200">
                <a:spcAft>
                  <a:spcPts val="600"/>
                </a:spcAft>
                <a:buClr>
                  <a:srgbClr val="C00000"/>
                </a:buClr>
                <a:buSzPct val="110000"/>
                <a:buFont typeface="Arial" panose="020B0604020202020204" pitchFamily="34" charset="0"/>
                <a:buChar char="•"/>
              </a:pPr>
              <a:r>
                <a:rPr lang="en-US" sz="2400" dirty="0">
                  <a:latin typeface="Arial" panose="020B0604020202020204" pitchFamily="34" charset="0"/>
                  <a:ea typeface="ヒラギノ角ゴ Pro W3"/>
                  <a:cs typeface="Arial" panose="020B0604020202020204" pitchFamily="34" charset="0"/>
                </a:rPr>
                <a:t>Vendor AR contact </a:t>
              </a:r>
              <a:r>
                <a:rPr lang="en-US" sz="2400" dirty="0" err="1">
                  <a:latin typeface="Arial" panose="020B0604020202020204" pitchFamily="34" charset="0"/>
                  <a:ea typeface="ヒラギノ角ゴ Pro W3"/>
                  <a:cs typeface="Arial" panose="020B0604020202020204" pitchFamily="34" charset="0"/>
                </a:rPr>
                <a:t>ext</a:t>
              </a:r>
              <a:endParaRPr lang="en-US" sz="2400" dirty="0">
                <a:latin typeface="Arial" panose="020B0604020202020204" pitchFamily="34" charset="0"/>
                <a:ea typeface="ヒラギノ角ゴ Pro W3"/>
                <a:cs typeface="Arial" panose="020B0604020202020204" pitchFamily="34" charset="0"/>
              </a:endParaRPr>
            </a:p>
          </p:txBody>
        </p:sp>
        <p:sp>
          <p:nvSpPr>
            <p:cNvPr id="8" name="Rectangle 7">
              <a:extLst>
                <a:ext uri="{FF2B5EF4-FFF2-40B4-BE49-F238E27FC236}">
                  <a16:creationId xmlns:a16="http://schemas.microsoft.com/office/drawing/2014/main" id="{2AB29A0C-8D58-1618-945C-54DE7F984359}"/>
                </a:ext>
              </a:extLst>
            </p:cNvPr>
            <p:cNvSpPr/>
            <p:nvPr/>
          </p:nvSpPr>
          <p:spPr>
            <a:xfrm>
              <a:off x="5195267" y="1406165"/>
              <a:ext cx="4486143" cy="4031873"/>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number                </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date</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terms</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Invoice total</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part number</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quantity</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description</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unit price</a:t>
              </a:r>
            </a:p>
            <a:p>
              <a:pPr marL="457200" indent="-457200">
                <a:spcAft>
                  <a:spcPts val="600"/>
                </a:spcAft>
                <a:buClr>
                  <a:srgbClr val="C00000"/>
                </a:buClr>
                <a:buSzPct val="110000"/>
                <a:buFont typeface="Arial" panose="020B0604020202020204" pitchFamily="34" charset="0"/>
                <a:buChar char="•"/>
              </a:pPr>
              <a:r>
                <a:rPr lang="en-US" sz="2400">
                  <a:latin typeface="Arial" panose="020B0604020202020204" pitchFamily="34" charset="0"/>
                  <a:ea typeface="ヒラギノ角ゴ Pro W3"/>
                  <a:cs typeface="Arial" panose="020B0604020202020204" pitchFamily="34" charset="0"/>
                </a:rPr>
                <a:t>Item extension</a:t>
              </a:r>
            </a:p>
          </p:txBody>
        </p:sp>
      </p:grpSp>
    </p:spTree>
    <p:extLst>
      <p:ext uri="{BB962C8B-B14F-4D97-AF65-F5344CB8AC3E}">
        <p14:creationId xmlns:p14="http://schemas.microsoft.com/office/powerpoint/2010/main" val="293287914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9882"/>
            <a:ext cx="12191999" cy="748146"/>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14666"/>
            <a:ext cx="12219710" cy="954107"/>
          </a:xfrm>
          <a:prstGeom prst="rect">
            <a:avLst/>
          </a:prstGeom>
          <a:solidFill>
            <a:schemeClr val="accent6">
              <a:lumMod val="75000"/>
            </a:schemeClr>
          </a:solidFill>
        </p:spPr>
        <p:txBody>
          <a:bodyPr wrap="square" rtlCol="0">
            <a:spAutoFit/>
          </a:bodyPr>
          <a:lstStyle/>
          <a:p>
            <a:r>
              <a:rPr lang="en-US" sz="5600" b="1" dirty="0">
                <a:solidFill>
                  <a:schemeClr val="bg1"/>
                </a:solidFill>
                <a:latin typeface="Bradley Hand ITC" panose="03070402050302030203" pitchFamily="66" charset="0"/>
              </a:rPr>
              <a:t>Housekeeping</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4</a:t>
            </a:fld>
            <a:endParaRPr lang="en-US" sz="1050"/>
          </a:p>
        </p:txBody>
      </p:sp>
      <p:sp>
        <p:nvSpPr>
          <p:cNvPr id="19" name="Rectangle 18">
            <a:extLst>
              <a:ext uri="{FF2B5EF4-FFF2-40B4-BE49-F238E27FC236}">
                <a16:creationId xmlns:a16="http://schemas.microsoft.com/office/drawing/2014/main" id="{4B267584-AFEB-7B4F-887A-84F3C9635B7A}"/>
              </a:ext>
            </a:extLst>
          </p:cNvPr>
          <p:cNvSpPr/>
          <p:nvPr/>
        </p:nvSpPr>
        <p:spPr>
          <a:xfrm>
            <a:off x="559033" y="2540768"/>
            <a:ext cx="11129354" cy="3739485"/>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Long lecture today… Will skim over some slides, but including them so you can read them at leisure later</a:t>
            </a:r>
          </a:p>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Any feedback on the homework complexity, or the format? This was the first one, but future homework assignments might be a little more involved</a:t>
            </a:r>
          </a:p>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Class participation will be in terms of opinions that will be asked of the papers you read. Those opinions need to be uploaded into Canvas and that will be graded for participation. Will work on that in a short while</a:t>
            </a:r>
          </a:p>
          <a:p>
            <a:pPr marL="457200" indent="-457200">
              <a:spcAft>
                <a:spcPts val="1800"/>
              </a:spcAft>
              <a:buClr>
                <a:srgbClr val="C00000"/>
              </a:buClr>
              <a:buSzPct val="125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232075"/>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5" y="571390"/>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0" y="502116"/>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Step 2: Subdivide data elements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40</a:t>
            </a:fld>
            <a:endParaRPr lang="en-US" sz="1050"/>
          </a:p>
        </p:txBody>
      </p:sp>
      <p:sp>
        <p:nvSpPr>
          <p:cNvPr id="12" name="TextBox 11">
            <a:extLst>
              <a:ext uri="{FF2B5EF4-FFF2-40B4-BE49-F238E27FC236}">
                <a16:creationId xmlns:a16="http://schemas.microsoft.com/office/drawing/2014/main" id="{DA23AA1F-011F-3242-9AFA-6F1516D434A9}"/>
              </a:ext>
            </a:extLst>
          </p:cNvPr>
          <p:cNvSpPr txBox="1"/>
          <p:nvPr/>
        </p:nvSpPr>
        <p:spPr>
          <a:xfrm>
            <a:off x="3282271" y="1714637"/>
            <a:ext cx="5800627" cy="461665"/>
          </a:xfrm>
          <a:prstGeom prst="rect">
            <a:avLst/>
          </a:prstGeom>
          <a:solidFill>
            <a:schemeClr val="accent6">
              <a:lumMod val="40000"/>
              <a:lumOff val="60000"/>
            </a:schemeClr>
          </a:solidFill>
          <a:ln w="28575">
            <a:solidFill>
              <a:schemeClr val="accent1">
                <a:lumMod val="50000"/>
              </a:schemeClr>
            </a:solidFill>
          </a:ln>
        </p:spPr>
        <p:txBody>
          <a:bodyPr wrap="none" rtlCol="0">
            <a:spAutoFit/>
          </a:bodyPr>
          <a:lstStyle/>
          <a:p>
            <a:r>
              <a:rPr lang="en-US" sz="2400">
                <a:latin typeface="Arial" panose="020B0604020202020204" pitchFamily="34" charset="0"/>
                <a:cs typeface="Arial" panose="020B0604020202020204" pitchFamily="34" charset="0"/>
              </a:rPr>
              <a:t>How about Vendor Sales Contact Name?</a:t>
            </a:r>
          </a:p>
        </p:txBody>
      </p:sp>
      <p:graphicFrame>
        <p:nvGraphicFramePr>
          <p:cNvPr id="13" name="Object 5">
            <a:extLst>
              <a:ext uri="{FF2B5EF4-FFF2-40B4-BE49-F238E27FC236}">
                <a16:creationId xmlns:a16="http://schemas.microsoft.com/office/drawing/2014/main" id="{B002C5B1-4B1F-774E-9525-F6B488C6D09F}"/>
              </a:ext>
            </a:extLst>
          </p:cNvPr>
          <p:cNvGraphicFramePr>
            <a:graphicFrameLocks noChangeAspect="1"/>
          </p:cNvGraphicFramePr>
          <p:nvPr/>
        </p:nvGraphicFramePr>
        <p:xfrm>
          <a:off x="1873636" y="2315753"/>
          <a:ext cx="8444729" cy="3876500"/>
        </p:xfrm>
        <a:graphic>
          <a:graphicData uri="http://schemas.openxmlformats.org/presentationml/2006/ole">
            <mc:AlternateContent xmlns:mc="http://schemas.openxmlformats.org/markup-compatibility/2006">
              <mc:Choice xmlns:v="urn:schemas-microsoft-com:vml" Requires="v">
                <p:oleObj r:id="rId2" imgW="3933139" imgH="1418539" progId="Visio.Drawing.11">
                  <p:embed/>
                </p:oleObj>
              </mc:Choice>
              <mc:Fallback>
                <p:oleObj r:id="rId2" imgW="3933139" imgH="1418539" progId="Visio.Drawing.11">
                  <p:embed/>
                  <p:pic>
                    <p:nvPicPr>
                      <p:cNvPr id="13" name="Object 5">
                        <a:extLst>
                          <a:ext uri="{FF2B5EF4-FFF2-40B4-BE49-F238E27FC236}">
                            <a16:creationId xmlns:a16="http://schemas.microsoft.com/office/drawing/2014/main" id="{B002C5B1-4B1F-774E-9525-F6B488C6D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636" y="2315753"/>
                        <a:ext cx="8444729" cy="3876500"/>
                      </a:xfrm>
                      <a:prstGeom prst="rect">
                        <a:avLst/>
                      </a:prstGeom>
                      <a:noFill/>
                      <a:ln>
                        <a:noFill/>
                      </a:ln>
                    </p:spPr>
                  </p:pic>
                </p:oleObj>
              </mc:Fallback>
            </mc:AlternateContent>
          </a:graphicData>
        </a:graphic>
      </p:graphicFrame>
      <p:pic>
        <p:nvPicPr>
          <p:cNvPr id="14" name="Picture 13">
            <a:extLst>
              <a:ext uri="{FF2B5EF4-FFF2-40B4-BE49-F238E27FC236}">
                <a16:creationId xmlns:a16="http://schemas.microsoft.com/office/drawing/2014/main" id="{54635C0F-7AB0-794D-9082-C1DB15925410}"/>
              </a:ext>
            </a:extLst>
          </p:cNvPr>
          <p:cNvPicPr>
            <a:picLocks noChangeAspect="1"/>
          </p:cNvPicPr>
          <p:nvPr/>
        </p:nvPicPr>
        <p:blipFill>
          <a:blip r:embed="rId4"/>
          <a:stretch>
            <a:fillRect/>
          </a:stretch>
        </p:blipFill>
        <p:spPr>
          <a:xfrm>
            <a:off x="1873635" y="3641559"/>
            <a:ext cx="8617901" cy="2829375"/>
          </a:xfrm>
          <a:prstGeom prst="rect">
            <a:avLst/>
          </a:prstGeom>
        </p:spPr>
      </p:pic>
    </p:spTree>
    <p:extLst>
      <p:ext uri="{BB962C8B-B14F-4D97-AF65-F5344CB8AC3E}">
        <p14:creationId xmlns:p14="http://schemas.microsoft.com/office/powerpoint/2010/main" val="901596568"/>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239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53121"/>
            <a:ext cx="12219710" cy="923330"/>
          </a:xfrm>
          <a:prstGeom prst="rect">
            <a:avLst/>
          </a:prstGeom>
          <a:solidFill>
            <a:schemeClr val="accent6">
              <a:lumMod val="75000"/>
            </a:schemeClr>
          </a:solidFill>
        </p:spPr>
        <p:txBody>
          <a:bodyPr wrap="square" rtlCol="0">
            <a:spAutoFit/>
          </a:bodyPr>
          <a:lstStyle/>
          <a:p>
            <a:r>
              <a:rPr lang="en-US" sz="5400" b="1">
                <a:solidFill>
                  <a:schemeClr val="bg1"/>
                </a:solidFill>
                <a:latin typeface="Bradley Hand ITC" panose="03070402050302030203" pitchFamily="66" charset="0"/>
              </a:rPr>
              <a:t>Step 2: Subdivide data elements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41</a:t>
            </a:fld>
            <a:endParaRPr lang="en-US" sz="1050"/>
          </a:p>
        </p:txBody>
      </p:sp>
      <p:sp>
        <p:nvSpPr>
          <p:cNvPr id="12" name="TextBox 11">
            <a:extLst>
              <a:ext uri="{FF2B5EF4-FFF2-40B4-BE49-F238E27FC236}">
                <a16:creationId xmlns:a16="http://schemas.microsoft.com/office/drawing/2014/main" id="{DA23AA1F-011F-3242-9AFA-6F1516D434A9}"/>
              </a:ext>
            </a:extLst>
          </p:cNvPr>
          <p:cNvSpPr txBox="1"/>
          <p:nvPr/>
        </p:nvSpPr>
        <p:spPr>
          <a:xfrm>
            <a:off x="4051370" y="1565951"/>
            <a:ext cx="4089261" cy="461665"/>
          </a:xfrm>
          <a:prstGeom prst="rect">
            <a:avLst/>
          </a:prstGeom>
          <a:solidFill>
            <a:schemeClr val="accent6">
              <a:lumMod val="40000"/>
              <a:lumOff val="60000"/>
            </a:schemeClr>
          </a:solidFill>
          <a:ln w="28575">
            <a:solidFill>
              <a:schemeClr val="accent1">
                <a:lumMod val="50000"/>
              </a:schemeClr>
            </a:solidFill>
          </a:ln>
        </p:spPr>
        <p:txBody>
          <a:bodyPr wrap="none" rtlCol="0">
            <a:spAutoFit/>
          </a:bodyPr>
          <a:lstStyle/>
          <a:p>
            <a:r>
              <a:rPr lang="en-US" sz="2400">
                <a:latin typeface="Arial" panose="020B0604020202020204" pitchFamily="34" charset="0"/>
                <a:cs typeface="Arial" panose="020B0604020202020204" pitchFamily="34" charset="0"/>
              </a:rPr>
              <a:t>How about Vendor Address?</a:t>
            </a:r>
          </a:p>
        </p:txBody>
      </p:sp>
      <p:graphicFrame>
        <p:nvGraphicFramePr>
          <p:cNvPr id="8" name="Object 5">
            <a:extLst>
              <a:ext uri="{FF2B5EF4-FFF2-40B4-BE49-F238E27FC236}">
                <a16:creationId xmlns:a16="http://schemas.microsoft.com/office/drawing/2014/main" id="{148E9A29-A3F6-9B4D-8092-A74D36BCE468}"/>
              </a:ext>
            </a:extLst>
          </p:cNvPr>
          <p:cNvGraphicFramePr>
            <a:graphicFrameLocks noChangeAspect="1"/>
          </p:cNvGraphicFramePr>
          <p:nvPr/>
        </p:nvGraphicFramePr>
        <p:xfrm>
          <a:off x="540086" y="2248961"/>
          <a:ext cx="11111829" cy="3445981"/>
        </p:xfrm>
        <a:graphic>
          <a:graphicData uri="http://schemas.openxmlformats.org/presentationml/2006/ole">
            <mc:AlternateContent xmlns:mc="http://schemas.openxmlformats.org/markup-compatibility/2006">
              <mc:Choice xmlns:v="urn:schemas-microsoft-com:vml" Requires="v">
                <p:oleObj r:id="rId2" imgW="4961839" imgH="1532839" progId="Visio.Drawing.11">
                  <p:embed/>
                </p:oleObj>
              </mc:Choice>
              <mc:Fallback>
                <p:oleObj r:id="rId2" imgW="4961839" imgH="1532839" progId="Visio.Drawing.11">
                  <p:embed/>
                  <p:pic>
                    <p:nvPicPr>
                      <p:cNvPr id="8" name="Object 5">
                        <a:extLst>
                          <a:ext uri="{FF2B5EF4-FFF2-40B4-BE49-F238E27FC236}">
                            <a16:creationId xmlns:a16="http://schemas.microsoft.com/office/drawing/2014/main" id="{148E9A29-A3F6-9B4D-8092-A74D36BCE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86" y="2248961"/>
                        <a:ext cx="11111829" cy="3445981"/>
                      </a:xfrm>
                      <a:prstGeom prst="rect">
                        <a:avLst/>
                      </a:prstGeom>
                      <a:noFill/>
                      <a:ln>
                        <a:noFill/>
                      </a:ln>
                    </p:spPr>
                  </p:pic>
                </p:oleObj>
              </mc:Fallback>
            </mc:AlternateContent>
          </a:graphicData>
        </a:graphic>
      </p:graphicFrame>
      <p:pic>
        <p:nvPicPr>
          <p:cNvPr id="9" name="Picture 8">
            <a:extLst>
              <a:ext uri="{FF2B5EF4-FFF2-40B4-BE49-F238E27FC236}">
                <a16:creationId xmlns:a16="http://schemas.microsoft.com/office/drawing/2014/main" id="{A3A19A42-38D2-1340-A89A-9BF2A88900D7}"/>
              </a:ext>
            </a:extLst>
          </p:cNvPr>
          <p:cNvPicPr>
            <a:picLocks noChangeAspect="1"/>
          </p:cNvPicPr>
          <p:nvPr/>
        </p:nvPicPr>
        <p:blipFill>
          <a:blip r:embed="rId4"/>
          <a:stretch>
            <a:fillRect/>
          </a:stretch>
        </p:blipFill>
        <p:spPr>
          <a:xfrm>
            <a:off x="228599" y="3341025"/>
            <a:ext cx="11812843" cy="2611772"/>
          </a:xfrm>
          <a:prstGeom prst="rect">
            <a:avLst/>
          </a:prstGeom>
        </p:spPr>
      </p:pic>
    </p:spTree>
    <p:extLst>
      <p:ext uri="{BB962C8B-B14F-4D97-AF65-F5344CB8AC3E}">
        <p14:creationId xmlns:p14="http://schemas.microsoft.com/office/powerpoint/2010/main" val="3238723221"/>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9647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527201"/>
            <a:ext cx="12219710" cy="830997"/>
          </a:xfrm>
          <a:prstGeom prst="rect">
            <a:avLst/>
          </a:prstGeom>
          <a:solidFill>
            <a:schemeClr val="accent6">
              <a:lumMod val="75000"/>
            </a:schemeClr>
          </a:solidFill>
        </p:spPr>
        <p:txBody>
          <a:bodyPr wrap="square" rtlCol="0">
            <a:spAutoFit/>
          </a:bodyPr>
          <a:lstStyle/>
          <a:p>
            <a:r>
              <a:rPr lang="en-US" sz="4800" b="1">
                <a:solidFill>
                  <a:schemeClr val="bg1"/>
                </a:solidFill>
                <a:latin typeface="Bradley Hand ITC" panose="03070402050302030203" pitchFamily="66" charset="0"/>
              </a:rPr>
              <a:t>Step 3: Define the entities and attributes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42</a:t>
            </a:fld>
            <a:endParaRPr lang="en-US" sz="1050"/>
          </a:p>
        </p:txBody>
      </p:sp>
      <p:sp>
        <p:nvSpPr>
          <p:cNvPr id="6" name="Rectangle 5">
            <a:extLst>
              <a:ext uri="{FF2B5EF4-FFF2-40B4-BE49-F238E27FC236}">
                <a16:creationId xmlns:a16="http://schemas.microsoft.com/office/drawing/2014/main" id="{D74BA572-65B5-8C4E-9949-56E4B9A05039}"/>
              </a:ext>
            </a:extLst>
          </p:cNvPr>
          <p:cNvSpPr/>
          <p:nvPr/>
        </p:nvSpPr>
        <p:spPr>
          <a:xfrm>
            <a:off x="1670237" y="2923806"/>
            <a:ext cx="3259114" cy="2616101"/>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name</a:t>
            </a: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address	  </a:t>
            </a: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phone number</a:t>
            </a: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fax number </a:t>
            </a: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web address</a:t>
            </a: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sales contact name</a:t>
            </a: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sales contact </a:t>
            </a:r>
            <a:r>
              <a:rPr lang="en-US" sz="1600" dirty="0" err="1">
                <a:latin typeface="Arial" panose="020B0604020202020204" pitchFamily="34" charset="0"/>
                <a:ea typeface="ヒラギノ角ゴ Pro W3"/>
                <a:cs typeface="Arial" panose="020B0604020202020204" pitchFamily="34" charset="0"/>
              </a:rPr>
              <a:t>ext</a:t>
            </a:r>
            <a:endParaRPr lang="en-US" sz="1600" dirty="0">
              <a:latin typeface="Arial" panose="020B0604020202020204" pitchFamily="34" charset="0"/>
              <a:ea typeface="ヒラギノ角ゴ Pro W3"/>
              <a:cs typeface="Arial" panose="020B0604020202020204" pitchFamily="34" charset="0"/>
            </a:endParaRP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AR contact name</a:t>
            </a:r>
          </a:p>
          <a:p>
            <a:pPr marL="457200" indent="-457200">
              <a:spcAft>
                <a:spcPts val="300"/>
              </a:spcAft>
              <a:buClr>
                <a:srgbClr val="C00000"/>
              </a:buClr>
              <a:buSzPct val="110000"/>
              <a:buFont typeface="Arial" panose="020B0604020202020204" pitchFamily="34" charset="0"/>
              <a:buChar char="•"/>
            </a:pPr>
            <a:r>
              <a:rPr lang="en-US" sz="1600" dirty="0">
                <a:latin typeface="Arial" panose="020B0604020202020204" pitchFamily="34" charset="0"/>
                <a:ea typeface="ヒラギノ角ゴ Pro W3"/>
                <a:cs typeface="Arial" panose="020B0604020202020204" pitchFamily="34" charset="0"/>
              </a:rPr>
              <a:t>Vendor AR contact </a:t>
            </a:r>
            <a:r>
              <a:rPr lang="en-US" sz="1600" dirty="0" err="1">
                <a:latin typeface="Arial" panose="020B0604020202020204" pitchFamily="34" charset="0"/>
                <a:ea typeface="ヒラギノ角ゴ Pro W3"/>
                <a:cs typeface="Arial" panose="020B0604020202020204" pitchFamily="34" charset="0"/>
              </a:rPr>
              <a:t>ext</a:t>
            </a:r>
            <a:endParaRPr lang="en-US" sz="1600" dirty="0">
              <a:latin typeface="Arial" panose="020B0604020202020204" pitchFamily="34" charset="0"/>
              <a:ea typeface="ヒラギノ角ゴ Pro W3"/>
              <a:cs typeface="Arial" panose="020B0604020202020204" pitchFamily="34" charset="0"/>
            </a:endParaRPr>
          </a:p>
        </p:txBody>
      </p:sp>
      <p:sp>
        <p:nvSpPr>
          <p:cNvPr id="7" name="Rectangle 6">
            <a:extLst>
              <a:ext uri="{FF2B5EF4-FFF2-40B4-BE49-F238E27FC236}">
                <a16:creationId xmlns:a16="http://schemas.microsoft.com/office/drawing/2014/main" id="{4149BBE8-4B27-AD49-A837-322059EC2060}"/>
              </a:ext>
            </a:extLst>
          </p:cNvPr>
          <p:cNvSpPr/>
          <p:nvPr/>
        </p:nvSpPr>
        <p:spPr>
          <a:xfrm>
            <a:off x="7140814" y="2923807"/>
            <a:ext cx="3249632" cy="2616101"/>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Invoice number                </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Invoice date</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Invoice terms</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Invoice total</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Item part number</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Item quantity</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Item description</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Item unit price</a:t>
            </a:r>
          </a:p>
          <a:p>
            <a:pPr marL="457200" indent="-457200">
              <a:spcAft>
                <a:spcPts val="300"/>
              </a:spcAft>
              <a:buClr>
                <a:srgbClr val="C00000"/>
              </a:buClr>
              <a:buSzPct val="110000"/>
              <a:buFont typeface="Arial" panose="020B0604020202020204" pitchFamily="34" charset="0"/>
              <a:buChar char="•"/>
            </a:pPr>
            <a:r>
              <a:rPr lang="en-US" sz="1600">
                <a:latin typeface="Arial" panose="020B0604020202020204" pitchFamily="34" charset="0"/>
                <a:ea typeface="ヒラギノ角ゴ Pro W3"/>
                <a:cs typeface="Arial" panose="020B0604020202020204" pitchFamily="34" charset="0"/>
              </a:rPr>
              <a:t>Item extension</a:t>
            </a:r>
          </a:p>
        </p:txBody>
      </p:sp>
    </p:spTree>
    <p:extLst>
      <p:ext uri="{BB962C8B-B14F-4D97-AF65-F5344CB8AC3E}">
        <p14:creationId xmlns:p14="http://schemas.microsoft.com/office/powerpoint/2010/main" val="3972659268"/>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865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249381"/>
            <a:ext cx="12219710" cy="769441"/>
          </a:xfrm>
          <a:prstGeom prst="rect">
            <a:avLst/>
          </a:prstGeom>
          <a:solidFill>
            <a:schemeClr val="accent6">
              <a:lumMod val="75000"/>
            </a:schemeClr>
          </a:solidFill>
        </p:spPr>
        <p:txBody>
          <a:bodyPr wrap="square" rtlCol="0">
            <a:spAutoFit/>
          </a:bodyPr>
          <a:lstStyle/>
          <a:p>
            <a:r>
              <a:rPr lang="en-US" sz="4400" b="1">
                <a:solidFill>
                  <a:schemeClr val="bg1"/>
                </a:solidFill>
                <a:latin typeface="Bradley Hand ITC" panose="03070402050302030203" pitchFamily="66" charset="0"/>
              </a:rPr>
              <a:t>Step 4: Identify the Primary and Foreign Keys</a:t>
            </a:r>
            <a:endParaRPr lang="en-US" sz="4800" b="1">
              <a:solidFill>
                <a:schemeClr val="bg1"/>
              </a:solidFill>
              <a:latin typeface="Bradley Hand ITC" panose="03070402050302030203" pitchFamily="66" charset="0"/>
            </a:endParaRP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43</a:t>
            </a:fld>
            <a:endParaRPr lang="en-US" sz="1050"/>
          </a:p>
        </p:txBody>
      </p:sp>
      <p:grpSp>
        <p:nvGrpSpPr>
          <p:cNvPr id="8" name="Group 7">
            <a:extLst>
              <a:ext uri="{FF2B5EF4-FFF2-40B4-BE49-F238E27FC236}">
                <a16:creationId xmlns:a16="http://schemas.microsoft.com/office/drawing/2014/main" id="{8D7C2B76-3AC7-AE4D-8AA3-5A095EDBE1C3}"/>
              </a:ext>
            </a:extLst>
          </p:cNvPr>
          <p:cNvGrpSpPr/>
          <p:nvPr/>
        </p:nvGrpSpPr>
        <p:grpSpPr>
          <a:xfrm>
            <a:off x="618451" y="1182692"/>
            <a:ext cx="2532993" cy="5506866"/>
            <a:chOff x="436178" y="1471448"/>
            <a:chExt cx="2532993" cy="5506866"/>
          </a:xfrm>
        </p:grpSpPr>
        <p:sp>
          <p:nvSpPr>
            <p:cNvPr id="9" name="Rectangle 8">
              <a:extLst>
                <a:ext uri="{FF2B5EF4-FFF2-40B4-BE49-F238E27FC236}">
                  <a16:creationId xmlns:a16="http://schemas.microsoft.com/office/drawing/2014/main" id="{1DB127C1-EBF3-C84C-AE82-3CB30BD6BD08}"/>
                </a:ext>
              </a:extLst>
            </p:cNvPr>
            <p:cNvSpPr/>
            <p:nvPr/>
          </p:nvSpPr>
          <p:spPr>
            <a:xfrm>
              <a:off x="436178" y="1471448"/>
              <a:ext cx="2532993" cy="55068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b" anchorCtr="0"/>
            <a:lstStyle/>
            <a:p>
              <a:r>
                <a:rPr lang="en-US" sz="1700" dirty="0" err="1">
                  <a:solidFill>
                    <a:schemeClr val="tx1"/>
                  </a:solidFill>
                </a:rPr>
                <a:t>VendorId</a:t>
              </a:r>
              <a:r>
                <a:rPr lang="en-US" sz="1700" dirty="0">
                  <a:solidFill>
                    <a:schemeClr val="tx1"/>
                  </a:solidFill>
                </a:rPr>
                <a:t> </a:t>
              </a:r>
              <a:r>
                <a:rPr lang="en-US" sz="1700" dirty="0">
                  <a:solidFill>
                    <a:schemeClr val="tx1"/>
                  </a:solidFill>
                  <a:highlight>
                    <a:srgbClr val="FFFF00"/>
                  </a:highlight>
                </a:rPr>
                <a:t>(PK)</a:t>
              </a:r>
            </a:p>
            <a:p>
              <a:r>
                <a:rPr lang="en-US" sz="1700" dirty="0" err="1">
                  <a:solidFill>
                    <a:schemeClr val="tx1"/>
                  </a:solidFill>
                </a:rPr>
                <a:t>VendorName</a:t>
              </a:r>
              <a:endParaRPr lang="en-US" sz="1700" dirty="0">
                <a:solidFill>
                  <a:schemeClr val="tx1"/>
                </a:solidFill>
              </a:endParaRPr>
            </a:p>
            <a:p>
              <a:r>
                <a:rPr lang="en-US" sz="1700" dirty="0" err="1">
                  <a:solidFill>
                    <a:schemeClr val="tx1"/>
                  </a:solidFill>
                </a:rPr>
                <a:t>VendorAddressStreetAndNumber</a:t>
              </a:r>
              <a:endParaRPr lang="en-US" sz="1700" dirty="0">
                <a:solidFill>
                  <a:schemeClr val="tx1"/>
                </a:solidFill>
              </a:endParaRPr>
            </a:p>
            <a:p>
              <a:r>
                <a:rPr lang="en-US" sz="1700" dirty="0" err="1">
                  <a:solidFill>
                    <a:schemeClr val="tx1"/>
                  </a:solidFill>
                </a:rPr>
                <a:t>VendorAddressCity</a:t>
              </a:r>
              <a:endParaRPr lang="en-US" sz="1700" dirty="0">
                <a:solidFill>
                  <a:schemeClr val="tx1"/>
                </a:solidFill>
              </a:endParaRPr>
            </a:p>
            <a:p>
              <a:r>
                <a:rPr lang="en-US" sz="1700" dirty="0" err="1">
                  <a:solidFill>
                    <a:schemeClr val="tx1"/>
                  </a:solidFill>
                </a:rPr>
                <a:t>VendorAddressState</a:t>
              </a:r>
              <a:endParaRPr lang="en-US" sz="1700" dirty="0">
                <a:solidFill>
                  <a:schemeClr val="tx1"/>
                </a:solidFill>
              </a:endParaRPr>
            </a:p>
            <a:p>
              <a:r>
                <a:rPr lang="en-US" sz="1700" dirty="0" err="1">
                  <a:solidFill>
                    <a:schemeClr val="tx1"/>
                  </a:solidFill>
                </a:rPr>
                <a:t>VendorAddressZip</a:t>
              </a:r>
              <a:endParaRPr lang="en-US" sz="1700" dirty="0">
                <a:solidFill>
                  <a:schemeClr val="tx1"/>
                </a:solidFill>
              </a:endParaRPr>
            </a:p>
            <a:p>
              <a:r>
                <a:rPr lang="en-US" sz="1700" dirty="0" err="1">
                  <a:solidFill>
                    <a:schemeClr val="tx1"/>
                  </a:solidFill>
                </a:rPr>
                <a:t>VendorPhoneNumber</a:t>
              </a:r>
              <a:endParaRPr lang="en-US" sz="1700" dirty="0">
                <a:solidFill>
                  <a:schemeClr val="tx1"/>
                </a:solidFill>
              </a:endParaRPr>
            </a:p>
            <a:p>
              <a:r>
                <a:rPr lang="en-US" sz="1700" dirty="0" err="1">
                  <a:solidFill>
                    <a:schemeClr val="tx1"/>
                  </a:solidFill>
                </a:rPr>
                <a:t>VendorFaxNumber</a:t>
              </a:r>
              <a:r>
                <a:rPr lang="en-US" sz="1700" dirty="0">
                  <a:solidFill>
                    <a:schemeClr val="tx1"/>
                  </a:solidFill>
                </a:rPr>
                <a:t> </a:t>
              </a:r>
            </a:p>
            <a:p>
              <a:r>
                <a:rPr lang="en-US" sz="1700" dirty="0" err="1">
                  <a:solidFill>
                    <a:schemeClr val="tx1"/>
                  </a:solidFill>
                </a:rPr>
                <a:t>VendorWebAddress</a:t>
              </a:r>
              <a:endParaRPr lang="en-US" sz="1700" dirty="0">
                <a:solidFill>
                  <a:schemeClr val="tx1"/>
                </a:solidFill>
              </a:endParaRPr>
            </a:p>
            <a:p>
              <a:r>
                <a:rPr lang="en-US" sz="1700" dirty="0" err="1">
                  <a:solidFill>
                    <a:schemeClr val="tx1"/>
                  </a:solidFill>
                </a:rPr>
                <a:t>VendorSalesContactFirstName</a:t>
              </a:r>
              <a:endParaRPr lang="en-US" sz="1700" dirty="0">
                <a:solidFill>
                  <a:schemeClr val="tx1"/>
                </a:solidFill>
              </a:endParaRPr>
            </a:p>
            <a:p>
              <a:r>
                <a:rPr lang="en-US" sz="1700" dirty="0" err="1">
                  <a:solidFill>
                    <a:schemeClr val="tx1"/>
                  </a:solidFill>
                </a:rPr>
                <a:t>VendorSalesContactastName</a:t>
              </a:r>
              <a:endParaRPr lang="en-US" sz="1700" dirty="0">
                <a:solidFill>
                  <a:schemeClr val="tx1"/>
                </a:solidFill>
              </a:endParaRPr>
            </a:p>
            <a:p>
              <a:r>
                <a:rPr lang="en-US" sz="1700" dirty="0" err="1">
                  <a:solidFill>
                    <a:schemeClr val="tx1"/>
                  </a:solidFill>
                </a:rPr>
                <a:t>VendorSalesContactExt</a:t>
              </a:r>
              <a:endParaRPr lang="en-US" sz="1700" dirty="0">
                <a:solidFill>
                  <a:schemeClr val="tx1"/>
                </a:solidFill>
              </a:endParaRPr>
            </a:p>
            <a:p>
              <a:r>
                <a:rPr lang="en-US" sz="1700" dirty="0" err="1">
                  <a:solidFill>
                    <a:schemeClr val="tx1"/>
                  </a:solidFill>
                </a:rPr>
                <a:t>VendorARContactFirstName</a:t>
              </a:r>
              <a:endParaRPr lang="en-US" sz="1700" dirty="0">
                <a:solidFill>
                  <a:schemeClr val="tx1"/>
                </a:solidFill>
              </a:endParaRPr>
            </a:p>
            <a:p>
              <a:r>
                <a:rPr lang="en-US" sz="1700" dirty="0" err="1">
                  <a:solidFill>
                    <a:schemeClr val="tx1"/>
                  </a:solidFill>
                </a:rPr>
                <a:t>VendorARContactLastName</a:t>
              </a:r>
              <a:endParaRPr lang="en-US" sz="1700" dirty="0">
                <a:solidFill>
                  <a:schemeClr val="tx1"/>
                </a:solidFill>
              </a:endParaRPr>
            </a:p>
            <a:p>
              <a:r>
                <a:rPr lang="en-US" sz="1700" dirty="0" err="1">
                  <a:solidFill>
                    <a:schemeClr val="tx1"/>
                  </a:solidFill>
                </a:rPr>
                <a:t>VendorARContactExt</a:t>
              </a:r>
              <a:endParaRPr lang="en-US" sz="1700" dirty="0">
                <a:solidFill>
                  <a:schemeClr val="tx1"/>
                </a:solidFill>
              </a:endParaRPr>
            </a:p>
          </p:txBody>
        </p:sp>
        <p:sp>
          <p:nvSpPr>
            <p:cNvPr id="10" name="Rectangle 9">
              <a:extLst>
                <a:ext uri="{FF2B5EF4-FFF2-40B4-BE49-F238E27FC236}">
                  <a16:creationId xmlns:a16="http://schemas.microsoft.com/office/drawing/2014/main" id="{51AEE0FE-C628-E04C-87FF-0463B1EDD2DC}"/>
                </a:ext>
              </a:extLst>
            </p:cNvPr>
            <p:cNvSpPr/>
            <p:nvPr/>
          </p:nvSpPr>
          <p:spPr>
            <a:xfrm>
              <a:off x="436178" y="1471448"/>
              <a:ext cx="2532993" cy="45194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Vendor</a:t>
              </a:r>
            </a:p>
          </p:txBody>
        </p:sp>
      </p:grpSp>
      <p:grpSp>
        <p:nvGrpSpPr>
          <p:cNvPr id="11" name="Group 10">
            <a:extLst>
              <a:ext uri="{FF2B5EF4-FFF2-40B4-BE49-F238E27FC236}">
                <a16:creationId xmlns:a16="http://schemas.microsoft.com/office/drawing/2014/main" id="{43FBF6EC-E48B-0146-B5DB-DA1B11B3A54F}"/>
              </a:ext>
            </a:extLst>
          </p:cNvPr>
          <p:cNvGrpSpPr/>
          <p:nvPr/>
        </p:nvGrpSpPr>
        <p:grpSpPr>
          <a:xfrm>
            <a:off x="4829504" y="1182692"/>
            <a:ext cx="2532993" cy="2410740"/>
            <a:chOff x="4406599" y="1471448"/>
            <a:chExt cx="2532993" cy="2410740"/>
          </a:xfrm>
        </p:grpSpPr>
        <p:sp>
          <p:nvSpPr>
            <p:cNvPr id="13" name="Rectangle 12">
              <a:extLst>
                <a:ext uri="{FF2B5EF4-FFF2-40B4-BE49-F238E27FC236}">
                  <a16:creationId xmlns:a16="http://schemas.microsoft.com/office/drawing/2014/main" id="{A91A80E2-7498-5F49-9C35-95069A3E4F26}"/>
                </a:ext>
              </a:extLst>
            </p:cNvPr>
            <p:cNvSpPr/>
            <p:nvPr/>
          </p:nvSpPr>
          <p:spPr>
            <a:xfrm>
              <a:off x="4406599" y="1471448"/>
              <a:ext cx="2532993" cy="24107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err="1">
                  <a:solidFill>
                    <a:schemeClr val="tx1"/>
                  </a:solidFill>
                </a:rPr>
                <a:t>InvoiceId</a:t>
              </a:r>
              <a:r>
                <a:rPr lang="en-US" dirty="0">
                  <a:solidFill>
                    <a:schemeClr val="tx1"/>
                  </a:solidFill>
                  <a:highlight>
                    <a:srgbClr val="FFFF00"/>
                  </a:highlight>
                </a:rPr>
                <a:t>(PK)</a:t>
              </a:r>
            </a:p>
            <a:p>
              <a:r>
                <a:rPr lang="en-US" dirty="0" err="1">
                  <a:solidFill>
                    <a:schemeClr val="tx1"/>
                  </a:solidFill>
                </a:rPr>
                <a:t>VendorId</a:t>
              </a:r>
              <a:r>
                <a:rPr lang="en-US" dirty="0">
                  <a:solidFill>
                    <a:schemeClr val="tx1"/>
                  </a:solidFill>
                  <a:highlight>
                    <a:srgbClr val="00FFFF"/>
                  </a:highlight>
                </a:rPr>
                <a:t>(FK)</a:t>
              </a:r>
            </a:p>
            <a:p>
              <a:r>
                <a:rPr lang="en-US" dirty="0" err="1">
                  <a:solidFill>
                    <a:schemeClr val="tx1"/>
                  </a:solidFill>
                </a:rPr>
                <a:t>InvoiceNumber</a:t>
              </a:r>
              <a:endParaRPr lang="en-US" dirty="0">
                <a:solidFill>
                  <a:schemeClr val="tx1"/>
                </a:solidFill>
              </a:endParaRPr>
            </a:p>
            <a:p>
              <a:r>
                <a:rPr lang="en-US" dirty="0" err="1">
                  <a:solidFill>
                    <a:schemeClr val="tx1"/>
                  </a:solidFill>
                </a:rPr>
                <a:t>InvoiceDate</a:t>
              </a:r>
              <a:endParaRPr lang="en-US" dirty="0">
                <a:solidFill>
                  <a:schemeClr val="tx1"/>
                </a:solidFill>
              </a:endParaRPr>
            </a:p>
            <a:p>
              <a:r>
                <a:rPr lang="en-US" dirty="0" err="1">
                  <a:solidFill>
                    <a:schemeClr val="tx1"/>
                  </a:solidFill>
                </a:rPr>
                <a:t>InvoiceTerms</a:t>
              </a:r>
              <a:endParaRPr lang="en-US" dirty="0">
                <a:solidFill>
                  <a:schemeClr val="tx1"/>
                </a:solidFill>
              </a:endParaRPr>
            </a:p>
            <a:p>
              <a:r>
                <a:rPr lang="en-US" dirty="0" err="1">
                  <a:solidFill>
                    <a:schemeClr val="tx1"/>
                  </a:solidFill>
                </a:rPr>
                <a:t>InvoiceTotal</a:t>
              </a:r>
              <a:endParaRPr lang="en-US" dirty="0">
                <a:solidFill>
                  <a:schemeClr val="tx1"/>
                </a:solidFill>
              </a:endParaRPr>
            </a:p>
          </p:txBody>
        </p:sp>
        <p:sp>
          <p:nvSpPr>
            <p:cNvPr id="14" name="Rectangle 13">
              <a:extLst>
                <a:ext uri="{FF2B5EF4-FFF2-40B4-BE49-F238E27FC236}">
                  <a16:creationId xmlns:a16="http://schemas.microsoft.com/office/drawing/2014/main" id="{21B4F22F-BF8C-1C4C-A44D-802C956E4BF7}"/>
                </a:ext>
              </a:extLst>
            </p:cNvPr>
            <p:cNvSpPr/>
            <p:nvPr/>
          </p:nvSpPr>
          <p:spPr>
            <a:xfrm>
              <a:off x="4406599" y="1471448"/>
              <a:ext cx="2532993" cy="45194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Invoice</a:t>
              </a:r>
            </a:p>
          </p:txBody>
        </p:sp>
      </p:grpSp>
      <p:grpSp>
        <p:nvGrpSpPr>
          <p:cNvPr id="15" name="Group 14">
            <a:extLst>
              <a:ext uri="{FF2B5EF4-FFF2-40B4-BE49-F238E27FC236}">
                <a16:creationId xmlns:a16="http://schemas.microsoft.com/office/drawing/2014/main" id="{AF98C7FC-9A0D-7A4A-BF9E-77B5CCBA841B}"/>
              </a:ext>
            </a:extLst>
          </p:cNvPr>
          <p:cNvGrpSpPr/>
          <p:nvPr/>
        </p:nvGrpSpPr>
        <p:grpSpPr>
          <a:xfrm>
            <a:off x="9040556" y="1182692"/>
            <a:ext cx="2532993" cy="2282403"/>
            <a:chOff x="8858284" y="1471448"/>
            <a:chExt cx="2532993" cy="2282403"/>
          </a:xfrm>
        </p:grpSpPr>
        <p:sp>
          <p:nvSpPr>
            <p:cNvPr id="16" name="Rectangle 15">
              <a:extLst>
                <a:ext uri="{FF2B5EF4-FFF2-40B4-BE49-F238E27FC236}">
                  <a16:creationId xmlns:a16="http://schemas.microsoft.com/office/drawing/2014/main" id="{0E0AEEA7-A34D-FB4A-AD5B-FF7413D5AE80}"/>
                </a:ext>
              </a:extLst>
            </p:cNvPr>
            <p:cNvSpPr/>
            <p:nvPr/>
          </p:nvSpPr>
          <p:spPr>
            <a:xfrm>
              <a:off x="8858284" y="1471448"/>
              <a:ext cx="2532993" cy="228240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Item part number</a:t>
              </a:r>
            </a:p>
            <a:p>
              <a:endParaRPr lang="en-US" dirty="0">
                <a:solidFill>
                  <a:schemeClr val="tx1"/>
                </a:solidFill>
              </a:endParaRPr>
            </a:p>
            <a:p>
              <a:r>
                <a:rPr lang="en-US" dirty="0" err="1">
                  <a:solidFill>
                    <a:schemeClr val="tx1"/>
                  </a:solidFill>
                </a:rPr>
                <a:t>ItemLineNumber</a:t>
              </a:r>
              <a:r>
                <a:rPr lang="en-US" dirty="0">
                  <a:solidFill>
                    <a:schemeClr val="tx1"/>
                  </a:solidFill>
                  <a:highlight>
                    <a:srgbClr val="FFFF00"/>
                  </a:highlight>
                </a:rPr>
                <a:t>(PK)</a:t>
              </a:r>
            </a:p>
            <a:p>
              <a:r>
                <a:rPr lang="en-US" dirty="0" err="1">
                  <a:solidFill>
                    <a:schemeClr val="tx1"/>
                  </a:solidFill>
                </a:rPr>
                <a:t>InvoiceId</a:t>
              </a:r>
              <a:r>
                <a:rPr lang="en-US" dirty="0">
                  <a:solidFill>
                    <a:schemeClr val="tx1"/>
                  </a:solidFill>
                  <a:highlight>
                    <a:srgbClr val="00FFFF"/>
                  </a:highlight>
                </a:rPr>
                <a:t>(FK)</a:t>
              </a:r>
            </a:p>
            <a:p>
              <a:r>
                <a:rPr lang="en-US" dirty="0" err="1">
                  <a:solidFill>
                    <a:schemeClr val="tx1"/>
                  </a:solidFill>
                </a:rPr>
                <a:t>ItemQuantity</a:t>
              </a:r>
              <a:endParaRPr lang="en-US" dirty="0">
                <a:solidFill>
                  <a:schemeClr val="tx1"/>
                </a:solidFill>
              </a:endParaRPr>
            </a:p>
            <a:p>
              <a:r>
                <a:rPr lang="en-US" dirty="0" err="1">
                  <a:solidFill>
                    <a:schemeClr val="tx1"/>
                  </a:solidFill>
                </a:rPr>
                <a:t>ItemDescription</a:t>
              </a:r>
              <a:endParaRPr lang="en-US" dirty="0">
                <a:solidFill>
                  <a:schemeClr val="tx1"/>
                </a:solidFill>
              </a:endParaRPr>
            </a:p>
            <a:p>
              <a:r>
                <a:rPr lang="en-US" dirty="0" err="1">
                  <a:solidFill>
                    <a:schemeClr val="tx1"/>
                  </a:solidFill>
                </a:rPr>
                <a:t>ItemUnitPrice</a:t>
              </a:r>
              <a:endParaRPr lang="en-US" dirty="0">
                <a:solidFill>
                  <a:schemeClr val="tx1"/>
                </a:solidFill>
              </a:endParaRPr>
            </a:p>
            <a:p>
              <a:r>
                <a:rPr lang="en-US" dirty="0" err="1">
                  <a:solidFill>
                    <a:schemeClr val="tx1"/>
                  </a:solidFill>
                </a:rPr>
                <a:t>ItemExtension</a:t>
              </a:r>
              <a:endParaRPr lang="en-US" dirty="0">
                <a:solidFill>
                  <a:schemeClr val="tx1"/>
                </a:solidFill>
              </a:endParaRPr>
            </a:p>
          </p:txBody>
        </p:sp>
        <p:sp>
          <p:nvSpPr>
            <p:cNvPr id="17" name="Rectangle 16">
              <a:extLst>
                <a:ext uri="{FF2B5EF4-FFF2-40B4-BE49-F238E27FC236}">
                  <a16:creationId xmlns:a16="http://schemas.microsoft.com/office/drawing/2014/main" id="{336BE871-B86C-AF43-988A-F9D1C53BB2C1}"/>
                </a:ext>
              </a:extLst>
            </p:cNvPr>
            <p:cNvSpPr/>
            <p:nvPr/>
          </p:nvSpPr>
          <p:spPr>
            <a:xfrm>
              <a:off x="8858284" y="1471448"/>
              <a:ext cx="2532993" cy="45194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Item</a:t>
              </a:r>
            </a:p>
          </p:txBody>
        </p:sp>
      </p:grpSp>
      <p:cxnSp>
        <p:nvCxnSpPr>
          <p:cNvPr id="18" name="Straight Arrow Connector 17">
            <a:extLst>
              <a:ext uri="{FF2B5EF4-FFF2-40B4-BE49-F238E27FC236}">
                <a16:creationId xmlns:a16="http://schemas.microsoft.com/office/drawing/2014/main" id="{44ADBF47-E48C-7740-A9C6-8416C4AB2B57}"/>
              </a:ext>
            </a:extLst>
          </p:cNvPr>
          <p:cNvCxnSpPr/>
          <p:nvPr/>
        </p:nvCxnSpPr>
        <p:spPr>
          <a:xfrm>
            <a:off x="3151444" y="1996690"/>
            <a:ext cx="1678060" cy="0"/>
          </a:xfrm>
          <a:prstGeom prst="straightConnector1">
            <a:avLst/>
          </a:prstGeom>
          <a:ln w="38100">
            <a:solidFill>
              <a:schemeClr val="tx1"/>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166A1C0-DC3F-B940-8F48-ED674514B516}"/>
              </a:ext>
            </a:extLst>
          </p:cNvPr>
          <p:cNvSpPr txBox="1"/>
          <p:nvPr/>
        </p:nvSpPr>
        <p:spPr>
          <a:xfrm>
            <a:off x="3590389" y="1570563"/>
            <a:ext cx="744114" cy="369332"/>
          </a:xfrm>
          <a:prstGeom prst="rect">
            <a:avLst/>
          </a:prstGeom>
          <a:noFill/>
        </p:spPr>
        <p:txBody>
          <a:bodyPr wrap="none" rtlCol="0">
            <a:spAutoFit/>
          </a:bodyPr>
          <a:lstStyle/>
          <a:p>
            <a:r>
              <a:rPr lang="en-US"/>
              <a:t>issues</a:t>
            </a:r>
          </a:p>
        </p:txBody>
      </p:sp>
      <p:sp>
        <p:nvSpPr>
          <p:cNvPr id="20" name="TextBox 19">
            <a:extLst>
              <a:ext uri="{FF2B5EF4-FFF2-40B4-BE49-F238E27FC236}">
                <a16:creationId xmlns:a16="http://schemas.microsoft.com/office/drawing/2014/main" id="{445D400F-5EAD-9F4F-8DC9-75AA8EA5D89B}"/>
              </a:ext>
            </a:extLst>
          </p:cNvPr>
          <p:cNvSpPr txBox="1"/>
          <p:nvPr/>
        </p:nvSpPr>
        <p:spPr>
          <a:xfrm>
            <a:off x="3106590" y="1570563"/>
            <a:ext cx="301686" cy="369332"/>
          </a:xfrm>
          <a:prstGeom prst="rect">
            <a:avLst/>
          </a:prstGeom>
          <a:noFill/>
        </p:spPr>
        <p:txBody>
          <a:bodyPr wrap="none" rtlCol="0">
            <a:spAutoFit/>
          </a:bodyPr>
          <a:lstStyle/>
          <a:p>
            <a:r>
              <a:rPr lang="en-US"/>
              <a:t>1</a:t>
            </a:r>
          </a:p>
        </p:txBody>
      </p:sp>
      <p:sp>
        <p:nvSpPr>
          <p:cNvPr id="21" name="TextBox 20">
            <a:extLst>
              <a:ext uri="{FF2B5EF4-FFF2-40B4-BE49-F238E27FC236}">
                <a16:creationId xmlns:a16="http://schemas.microsoft.com/office/drawing/2014/main" id="{DAC1E88F-BC98-6F45-8CAE-A8BD9E0ADDDE}"/>
              </a:ext>
            </a:extLst>
          </p:cNvPr>
          <p:cNvSpPr txBox="1"/>
          <p:nvPr/>
        </p:nvSpPr>
        <p:spPr>
          <a:xfrm>
            <a:off x="4516617" y="1570563"/>
            <a:ext cx="333746" cy="369332"/>
          </a:xfrm>
          <a:prstGeom prst="rect">
            <a:avLst/>
          </a:prstGeom>
          <a:noFill/>
        </p:spPr>
        <p:txBody>
          <a:bodyPr wrap="none" rtlCol="0">
            <a:spAutoFit/>
          </a:bodyPr>
          <a:lstStyle/>
          <a:p>
            <a:r>
              <a:rPr lang="en-US"/>
              <a:t>N</a:t>
            </a:r>
          </a:p>
        </p:txBody>
      </p:sp>
      <p:cxnSp>
        <p:nvCxnSpPr>
          <p:cNvPr id="22" name="Straight Arrow Connector 21">
            <a:extLst>
              <a:ext uri="{FF2B5EF4-FFF2-40B4-BE49-F238E27FC236}">
                <a16:creationId xmlns:a16="http://schemas.microsoft.com/office/drawing/2014/main" id="{D5ACF698-B362-E54A-B8CD-6FC2EC411FCD}"/>
              </a:ext>
            </a:extLst>
          </p:cNvPr>
          <p:cNvCxnSpPr/>
          <p:nvPr/>
        </p:nvCxnSpPr>
        <p:spPr>
          <a:xfrm>
            <a:off x="7418553" y="1996690"/>
            <a:ext cx="1678060" cy="0"/>
          </a:xfrm>
          <a:prstGeom prst="straightConnector1">
            <a:avLst/>
          </a:prstGeom>
          <a:ln w="38100">
            <a:solidFill>
              <a:schemeClr val="tx1"/>
            </a:solidFill>
            <a:headEnd type="oval"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17C206A-94A6-BB45-98C9-6A6212E9A645}"/>
              </a:ext>
            </a:extLst>
          </p:cNvPr>
          <p:cNvSpPr txBox="1"/>
          <p:nvPr/>
        </p:nvSpPr>
        <p:spPr>
          <a:xfrm>
            <a:off x="7731651" y="1570563"/>
            <a:ext cx="963725" cy="369332"/>
          </a:xfrm>
          <a:prstGeom prst="rect">
            <a:avLst/>
          </a:prstGeom>
          <a:noFill/>
        </p:spPr>
        <p:txBody>
          <a:bodyPr wrap="none" rtlCol="0">
            <a:spAutoFit/>
          </a:bodyPr>
          <a:lstStyle/>
          <a:p>
            <a:r>
              <a:rPr lang="en-US"/>
              <a:t>Includes</a:t>
            </a:r>
          </a:p>
        </p:txBody>
      </p:sp>
      <p:sp>
        <p:nvSpPr>
          <p:cNvPr id="24" name="TextBox 23">
            <a:extLst>
              <a:ext uri="{FF2B5EF4-FFF2-40B4-BE49-F238E27FC236}">
                <a16:creationId xmlns:a16="http://schemas.microsoft.com/office/drawing/2014/main" id="{EC6B746B-E75E-7C4D-9D3D-CCF791CAEE2F}"/>
              </a:ext>
            </a:extLst>
          </p:cNvPr>
          <p:cNvSpPr txBox="1"/>
          <p:nvPr/>
        </p:nvSpPr>
        <p:spPr>
          <a:xfrm>
            <a:off x="7357657" y="1570563"/>
            <a:ext cx="301686" cy="369332"/>
          </a:xfrm>
          <a:prstGeom prst="rect">
            <a:avLst/>
          </a:prstGeom>
          <a:noFill/>
        </p:spPr>
        <p:txBody>
          <a:bodyPr wrap="none" rtlCol="0">
            <a:spAutoFit/>
          </a:bodyPr>
          <a:lstStyle/>
          <a:p>
            <a:r>
              <a:rPr lang="en-US"/>
              <a:t>1</a:t>
            </a:r>
          </a:p>
        </p:txBody>
      </p:sp>
      <p:sp>
        <p:nvSpPr>
          <p:cNvPr id="25" name="TextBox 24">
            <a:extLst>
              <a:ext uri="{FF2B5EF4-FFF2-40B4-BE49-F238E27FC236}">
                <a16:creationId xmlns:a16="http://schemas.microsoft.com/office/drawing/2014/main" id="{8EA0B406-7802-BC4A-BB89-BBADD28F5007}"/>
              </a:ext>
            </a:extLst>
          </p:cNvPr>
          <p:cNvSpPr txBox="1"/>
          <p:nvPr/>
        </p:nvSpPr>
        <p:spPr>
          <a:xfrm>
            <a:off x="8767684" y="1570563"/>
            <a:ext cx="333746" cy="369332"/>
          </a:xfrm>
          <a:prstGeom prst="rect">
            <a:avLst/>
          </a:prstGeom>
          <a:noFill/>
        </p:spPr>
        <p:txBody>
          <a:bodyPr wrap="none" rtlCol="0">
            <a:spAutoFit/>
          </a:bodyPr>
          <a:lstStyle/>
          <a:p>
            <a:r>
              <a:rPr lang="en-US"/>
              <a:t>N</a:t>
            </a:r>
          </a:p>
        </p:txBody>
      </p:sp>
    </p:spTree>
    <p:extLst>
      <p:ext uri="{BB962C8B-B14F-4D97-AF65-F5344CB8AC3E}">
        <p14:creationId xmlns:p14="http://schemas.microsoft.com/office/powerpoint/2010/main" val="3772938083"/>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Breakout Team Exercise</a:t>
            </a:r>
            <a:endParaRPr lang="en-US"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49449"/>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0597"/>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61323"/>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In-Class Exercise – Data Design</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45</a:t>
            </a:fld>
            <a:endParaRPr lang="en-US" sz="1050"/>
          </a:p>
        </p:txBody>
      </p:sp>
      <p:sp>
        <p:nvSpPr>
          <p:cNvPr id="22" name="Rectangle 21">
            <a:extLst>
              <a:ext uri="{FF2B5EF4-FFF2-40B4-BE49-F238E27FC236}">
                <a16:creationId xmlns:a16="http://schemas.microsoft.com/office/drawing/2014/main" id="{2B4462A6-99F4-42CF-B76A-0A229E8D9FC1}"/>
              </a:ext>
            </a:extLst>
          </p:cNvPr>
          <p:cNvSpPr/>
          <p:nvPr/>
        </p:nvSpPr>
        <p:spPr>
          <a:xfrm>
            <a:off x="947756" y="2333842"/>
            <a:ext cx="10351908" cy="2862322"/>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Random break-out teams of 4-10 people each</a:t>
            </a:r>
          </a:p>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In your teams discuss how would you start modeling the data for a problem of your choice</a:t>
            </a:r>
          </a:p>
          <a:p>
            <a:pPr marL="457200" indent="-457200">
              <a:spcAft>
                <a:spcPts val="24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You will have 8 minutes to complete this exercise and then you will share your work</a:t>
            </a:r>
          </a:p>
        </p:txBody>
      </p:sp>
    </p:spTree>
    <p:extLst>
      <p:ext uri="{BB962C8B-B14F-4D97-AF65-F5344CB8AC3E}">
        <p14:creationId xmlns:p14="http://schemas.microsoft.com/office/powerpoint/2010/main" val="45845737"/>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A2EA-389C-401A-847D-5F086DB1E682}"/>
              </a:ext>
            </a:extLst>
          </p:cNvPr>
          <p:cNvSpPr>
            <a:spLocks noGrp="1"/>
          </p:cNvSpPr>
          <p:nvPr>
            <p:ph type="title"/>
          </p:nvPr>
        </p:nvSpPr>
        <p:spPr/>
        <p:txBody>
          <a:bodyPr/>
          <a:lstStyle/>
          <a:p>
            <a:r>
              <a:rPr lang="en-US" dirty="0"/>
              <a:t>Presentations? If we have time…</a:t>
            </a:r>
          </a:p>
        </p:txBody>
      </p:sp>
      <p:sp>
        <p:nvSpPr>
          <p:cNvPr id="3" name="Content Placeholder 2">
            <a:extLst>
              <a:ext uri="{FF2B5EF4-FFF2-40B4-BE49-F238E27FC236}">
                <a16:creationId xmlns:a16="http://schemas.microsoft.com/office/drawing/2014/main" id="{2E6FC00F-403C-47B6-9D0F-911F819A42E5}"/>
              </a:ext>
            </a:extLst>
          </p:cNvPr>
          <p:cNvSpPr>
            <a:spLocks noGrp="1"/>
          </p:cNvSpPr>
          <p:nvPr>
            <p:ph idx="1"/>
          </p:nvPr>
        </p:nvSpPr>
        <p:spPr/>
        <p:txBody>
          <a:bodyPr>
            <a:normAutofit fontScale="92500" lnSpcReduction="10000"/>
          </a:bodyPr>
          <a:lstStyle/>
          <a:p>
            <a:r>
              <a:rPr lang="en-US" dirty="0"/>
              <a:t>One representative</a:t>
            </a:r>
          </a:p>
          <a:p>
            <a:r>
              <a:rPr lang="en-US" dirty="0"/>
              <a:t>What is the database you are designing</a:t>
            </a:r>
          </a:p>
          <a:p>
            <a:r>
              <a:rPr lang="en-US" dirty="0"/>
              <a:t>What is one interesting question you want to be able to answer</a:t>
            </a:r>
          </a:p>
          <a:p>
            <a:r>
              <a:rPr lang="en-US" dirty="0"/>
              <a:t>How is your database designed</a:t>
            </a:r>
          </a:p>
          <a:p>
            <a:r>
              <a:rPr lang="en-US" dirty="0"/>
              <a:t>Any interesting thoughts?</a:t>
            </a:r>
          </a:p>
        </p:txBody>
      </p:sp>
    </p:spTree>
    <p:extLst>
      <p:ext uri="{BB962C8B-B14F-4D97-AF65-F5344CB8AC3E}">
        <p14:creationId xmlns:p14="http://schemas.microsoft.com/office/powerpoint/2010/main" val="2566967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0" y="62331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3345" y="554041"/>
            <a:ext cx="12219710" cy="1015663"/>
          </a:xfrm>
          <a:prstGeom prst="rect">
            <a:avLst/>
          </a:prstGeom>
          <a:solidFill>
            <a:schemeClr val="accent6">
              <a:lumMod val="75000"/>
            </a:schemeClr>
          </a:solidFill>
        </p:spPr>
        <p:txBody>
          <a:bodyPr wrap="square" rtlCol="0">
            <a:spAutoFit/>
          </a:bodyPr>
          <a:lstStyle/>
          <a:p>
            <a:r>
              <a:rPr lang="en-US" sz="6000" b="1">
                <a:solidFill>
                  <a:schemeClr val="bg1"/>
                </a:solidFill>
                <a:latin typeface="Bradley Hand ITC" panose="03070402050302030203" pitchFamily="66" charset="0"/>
              </a:rPr>
              <a:t>Next class</a:t>
            </a:r>
          </a:p>
        </p:txBody>
      </p:sp>
      <p:sp>
        <p:nvSpPr>
          <p:cNvPr id="15" name="Rectangle 14">
            <a:extLst>
              <a:ext uri="{FF2B5EF4-FFF2-40B4-BE49-F238E27FC236}">
                <a16:creationId xmlns:a16="http://schemas.microsoft.com/office/drawing/2014/main" id="{681A4239-F818-4A8B-B313-689493078372}"/>
              </a:ext>
            </a:extLst>
          </p:cNvPr>
          <p:cNvSpPr/>
          <p:nvPr/>
        </p:nvSpPr>
        <p:spPr>
          <a:xfrm>
            <a:off x="4079394" y="2206853"/>
            <a:ext cx="7731935" cy="3416320"/>
          </a:xfrm>
          <a:prstGeom prst="rect">
            <a:avLst/>
          </a:prstGeom>
          <a:solidFill>
            <a:schemeClr val="accent6">
              <a:lumMod val="40000"/>
              <a:lumOff val="60000"/>
            </a:schemeClr>
          </a:solidFill>
          <a:ln>
            <a:solidFill>
              <a:srgbClr val="002A7E"/>
            </a:solidFill>
          </a:ln>
        </p:spPr>
        <p:txBody>
          <a:bodyPr wrap="square" anchor="ctr" anchorCtr="0">
            <a:spAutoFit/>
          </a:bodyPr>
          <a:lstStyle/>
          <a:p>
            <a:pPr marL="457200" indent="-457200">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Review of advanced relational database modeling concepts such as normalization and data integrity + beginning of SQL</a:t>
            </a:r>
          </a:p>
          <a:p>
            <a:pPr marL="457200" indent="-457200">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Read articles and review video(s) that will be posted on Canvas</a:t>
            </a:r>
          </a:p>
          <a:p>
            <a:pPr marL="457200" indent="-457200">
              <a:spcAft>
                <a:spcPts val="1200"/>
              </a:spcAft>
              <a:buClr>
                <a:srgbClr val="C00000"/>
              </a:buClr>
              <a:buSzPct val="110000"/>
              <a:buFont typeface="Arial" panose="020B0604020202020204" pitchFamily="34" charset="0"/>
              <a:buChar char="•"/>
            </a:pPr>
            <a:r>
              <a:rPr lang="en-US" sz="2800" dirty="0">
                <a:latin typeface="Arial" panose="020B0604020202020204" pitchFamily="34" charset="0"/>
                <a:cs typeface="Arial" panose="020B0604020202020204" pitchFamily="34" charset="0"/>
              </a:rPr>
              <a:t>Come prepared to discuss and work in teams</a:t>
            </a:r>
          </a:p>
        </p:txBody>
      </p:sp>
      <p:pic>
        <p:nvPicPr>
          <p:cNvPr id="6" name="Picture 5">
            <a:extLst>
              <a:ext uri="{FF2B5EF4-FFF2-40B4-BE49-F238E27FC236}">
                <a16:creationId xmlns:a16="http://schemas.microsoft.com/office/drawing/2014/main" id="{AEF49163-6710-4B6C-8383-56B509407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71" y="3017525"/>
            <a:ext cx="3198556" cy="1794970"/>
          </a:xfrm>
          <a:prstGeom prst="rect">
            <a:avLst/>
          </a:prstGeom>
        </p:spPr>
      </p:pic>
      <p:sp>
        <p:nvSpPr>
          <p:cNvPr id="7" name="Slide Number Placeholder 12">
            <a:extLst>
              <a:ext uri="{FF2B5EF4-FFF2-40B4-BE49-F238E27FC236}">
                <a16:creationId xmlns:a16="http://schemas.microsoft.com/office/drawing/2014/main" id="{67C7AC98-7BB1-4723-A868-89473535CF63}"/>
              </a:ext>
            </a:extLst>
          </p:cNvPr>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47</a:t>
            </a:fld>
            <a:endParaRPr lang="en-US" sz="1050"/>
          </a:p>
        </p:txBody>
      </p:sp>
    </p:spTree>
    <p:extLst>
      <p:ext uri="{BB962C8B-B14F-4D97-AF65-F5344CB8AC3E}">
        <p14:creationId xmlns:p14="http://schemas.microsoft.com/office/powerpoint/2010/main" val="1814957432"/>
      </p:ext>
    </p:extLst>
  </p:cSld>
  <p:clrMapOvr>
    <a:masterClrMapping/>
  </p:clrMapOvr>
  <mc:AlternateContent xmlns:mc="http://schemas.openxmlformats.org/markup-compatibility/2006" xmlns:p14="http://schemas.microsoft.com/office/powerpoint/2010/main">
    <mc:Choice Requires="p14">
      <p:transition spd="slow" p14:dur="2000" advTm="42008"/>
    </mc:Choice>
    <mc:Fallback xmlns="">
      <p:transition spd="slow" advTm="42008"/>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F6CE-FCAC-445E-AB4E-6A1371B2FDAA}"/>
              </a:ext>
            </a:extLst>
          </p:cNvPr>
          <p:cNvSpPr>
            <a:spLocks noGrp="1"/>
          </p:cNvSpPr>
          <p:nvPr>
            <p:ph type="title"/>
          </p:nvPr>
        </p:nvSpPr>
        <p:spPr>
          <a:xfrm>
            <a:off x="609600" y="1246238"/>
            <a:ext cx="10972800" cy="1651000"/>
          </a:xfrm>
          <a:solidFill>
            <a:schemeClr val="accent6">
              <a:lumMod val="75000"/>
            </a:schemeClr>
          </a:solidFill>
        </p:spPr>
        <p:txBody>
          <a:bodyPr>
            <a:normAutofit/>
          </a:bodyPr>
          <a:lstStyle/>
          <a:p>
            <a:pPr algn="ctr"/>
            <a:r>
              <a:rPr lang="en-US" dirty="0">
                <a:solidFill>
                  <a:schemeClr val="bg1"/>
                </a:solidFill>
              </a:rPr>
              <a:t>What question may I answer before we end …?</a:t>
            </a:r>
          </a:p>
        </p:txBody>
      </p:sp>
      <p:sp>
        <p:nvSpPr>
          <p:cNvPr id="3" name="Content Placeholder 2">
            <a:extLst>
              <a:ext uri="{FF2B5EF4-FFF2-40B4-BE49-F238E27FC236}">
                <a16:creationId xmlns:a16="http://schemas.microsoft.com/office/drawing/2014/main" id="{11ED1C8D-66CA-45E7-9DF4-B99D36B57007}"/>
              </a:ext>
            </a:extLst>
          </p:cNvPr>
          <p:cNvSpPr>
            <a:spLocks noGrp="1"/>
          </p:cNvSpPr>
          <p:nvPr>
            <p:ph idx="1"/>
          </p:nvPr>
        </p:nvSpPr>
        <p:spPr>
          <a:xfrm>
            <a:off x="609600" y="4106864"/>
            <a:ext cx="10972800" cy="1143000"/>
          </a:xfrm>
          <a:ln>
            <a:solidFill>
              <a:schemeClr val="accent6">
                <a:lumMod val="75000"/>
              </a:schemeClr>
            </a:solidFill>
          </a:ln>
        </p:spPr>
        <p:txBody>
          <a:bodyPr/>
          <a:lstStyle/>
          <a:p>
            <a:pPr marL="0" indent="0" algn="ctr">
              <a:buNone/>
            </a:pPr>
            <a:r>
              <a:rPr lang="en-US" dirty="0">
                <a:solidFill>
                  <a:schemeClr val="accent6">
                    <a:lumMod val="75000"/>
                  </a:schemeClr>
                </a:solidFill>
              </a:rPr>
              <a:t>Remember, all questions are good questions!</a:t>
            </a:r>
          </a:p>
        </p:txBody>
      </p:sp>
    </p:spTree>
    <p:extLst>
      <p:ext uri="{BB962C8B-B14F-4D97-AF65-F5344CB8AC3E}">
        <p14:creationId xmlns:p14="http://schemas.microsoft.com/office/powerpoint/2010/main" val="78565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74236"/>
            <a:ext cx="12192000" cy="2309529"/>
          </a:xfrm>
          <a:prstGeom prst="rect">
            <a:avLst/>
          </a:prstGeom>
          <a:solidFill>
            <a:schemeClr val="accent6">
              <a:lumMod val="75000"/>
            </a:schemeClr>
          </a:solidFill>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sp>
        <p:nvSpPr>
          <p:cNvPr id="5" name="Content Placeholder 5"/>
          <p:cNvSpPr>
            <a:spLocks noGrp="1"/>
          </p:cNvSpPr>
          <p:nvPr>
            <p:ph idx="1"/>
          </p:nvPr>
        </p:nvSpPr>
        <p:spPr>
          <a:xfrm>
            <a:off x="0" y="2522613"/>
            <a:ext cx="12192000" cy="1844435"/>
          </a:xfrm>
          <a:solidFill>
            <a:schemeClr val="accent6">
              <a:lumMod val="75000"/>
            </a:schemeClr>
          </a:solidFill>
        </p:spPr>
        <p:txBody>
          <a:bodyPr>
            <a:noAutofit/>
          </a:bodyPr>
          <a:lstStyle/>
          <a:p>
            <a:pPr marL="0" indent="0" algn="ctr">
              <a:lnSpc>
                <a:spcPct val="100000"/>
              </a:lnSpc>
              <a:spcBef>
                <a:spcPts val="0"/>
              </a:spcBef>
              <a:buNone/>
            </a:pPr>
            <a:r>
              <a:rPr lang="en-US" sz="5400" b="1">
                <a:solidFill>
                  <a:srgbClr val="FFFF00"/>
                </a:solidFill>
                <a:latin typeface="Arial" panose="020B0604020202020204" pitchFamily="34" charset="0"/>
                <a:cs typeface="Arial" panose="020B0604020202020204" pitchFamily="34" charset="0"/>
              </a:rPr>
              <a:t>Review: Application Compute Architectures</a:t>
            </a:r>
            <a:endParaRPr lang="en-US" sz="4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736729"/>
      </p:ext>
    </p:extLst>
  </p:cSld>
  <p:clrMapOvr>
    <a:masterClrMapping/>
  </p:clrMapOvr>
  <mc:AlternateContent xmlns:mc="http://schemas.openxmlformats.org/markup-compatibility/2006" xmlns:p14="http://schemas.microsoft.com/office/powerpoint/2010/main">
    <mc:Choice Requires="p14">
      <p:transition spd="slow" p14:dur="2000" advTm="3448"/>
    </mc:Choice>
    <mc:Fallback xmlns="">
      <p:transition spd="slow" advTm="34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0499"/>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500890"/>
            <a:ext cx="12219710" cy="954107"/>
          </a:xfrm>
          <a:prstGeom prst="rect">
            <a:avLst/>
          </a:prstGeom>
          <a:solidFill>
            <a:schemeClr val="accent6">
              <a:lumMod val="75000"/>
            </a:schemeClr>
          </a:solidFill>
        </p:spPr>
        <p:txBody>
          <a:bodyPr wrap="square" rtlCol="0">
            <a:spAutoFit/>
          </a:bodyPr>
          <a:lstStyle/>
          <a:p>
            <a:r>
              <a:rPr lang="en-US" sz="5600" b="1" dirty="0">
                <a:solidFill>
                  <a:schemeClr val="bg1"/>
                </a:solidFill>
                <a:latin typeface="Bradley Hand ITC" panose="03070402050302030203" pitchFamily="66" charset="0"/>
              </a:rPr>
              <a:t>Application and Enterprise Software</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6</a:t>
            </a:fld>
            <a:endParaRPr lang="en-US" sz="1050"/>
          </a:p>
        </p:txBody>
      </p:sp>
      <p:sp>
        <p:nvSpPr>
          <p:cNvPr id="19" name="Rectangle 18">
            <a:extLst>
              <a:ext uri="{FF2B5EF4-FFF2-40B4-BE49-F238E27FC236}">
                <a16:creationId xmlns:a16="http://schemas.microsoft.com/office/drawing/2014/main" id="{4B267584-AFEB-7B4F-887A-84F3C9635B7A}"/>
              </a:ext>
            </a:extLst>
          </p:cNvPr>
          <p:cNvSpPr/>
          <p:nvPr/>
        </p:nvSpPr>
        <p:spPr>
          <a:xfrm>
            <a:off x="531323" y="2019374"/>
            <a:ext cx="11129354" cy="3231654"/>
          </a:xfrm>
          <a:prstGeom prst="rect">
            <a:avLst/>
          </a:prstGeom>
          <a:solidFill>
            <a:schemeClr val="accent6">
              <a:lumMod val="40000"/>
              <a:lumOff val="60000"/>
            </a:schemeClr>
          </a:solidFill>
          <a:ln>
            <a:solidFill>
              <a:srgbClr val="002A7E"/>
            </a:solidFill>
          </a:ln>
        </p:spPr>
        <p:txBody>
          <a:bodyPr wrap="square">
            <a:spAutoFit/>
          </a:bodyPr>
          <a:lstStyle/>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How does one distinguish between these two types?</a:t>
            </a:r>
          </a:p>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Examples of Application Software?</a:t>
            </a:r>
          </a:p>
          <a:p>
            <a:pPr marL="914400" lvl="1"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Microsoft Suite, Internet browsers, Communication packages</a:t>
            </a:r>
          </a:p>
          <a:p>
            <a:pPr marL="457200"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Examples of Enterprise Software?</a:t>
            </a:r>
          </a:p>
          <a:p>
            <a:pPr marL="914400" lvl="1" indent="-457200">
              <a:spcAft>
                <a:spcPts val="1800"/>
              </a:spcAft>
              <a:buClr>
                <a:srgbClr val="C00000"/>
              </a:buClr>
              <a:buSzPct val="125000"/>
              <a:buFont typeface="Arial" panose="020B0604020202020204" pitchFamily="34" charset="0"/>
              <a:buChar char="•"/>
            </a:pPr>
            <a:r>
              <a:rPr lang="en-US" sz="2400" dirty="0">
                <a:latin typeface="Arial" panose="020B0604020202020204" pitchFamily="34" charset="0"/>
                <a:cs typeface="Arial" panose="020B0604020202020204" pitchFamily="34" charset="0"/>
              </a:rPr>
              <a:t>Each is a system integrated into a company’s business (Customer Relations, Human Resources, Supply Chain, Asset Management, </a:t>
            </a:r>
            <a:r>
              <a:rPr lang="en-US" sz="2400" dirty="0" err="1">
                <a:latin typeface="Arial" panose="020B0604020202020204" pitchFamily="34" charset="0"/>
                <a:cs typeface="Arial" panose="020B0604020202020204" pitchFamily="34" charset="0"/>
              </a:rPr>
              <a:t>etc</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69740488"/>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3072"/>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63463"/>
            <a:ext cx="12219710" cy="707886"/>
          </a:xfrm>
          <a:prstGeom prst="rect">
            <a:avLst/>
          </a:prstGeom>
          <a:solidFill>
            <a:schemeClr val="accent6">
              <a:lumMod val="75000"/>
            </a:schemeClr>
          </a:solidFill>
        </p:spPr>
        <p:txBody>
          <a:bodyPr wrap="square" rtlCol="0">
            <a:spAutoFit/>
          </a:bodyPr>
          <a:lstStyle/>
          <a:p>
            <a:r>
              <a:rPr lang="en-US" sz="4000" b="1">
                <a:solidFill>
                  <a:schemeClr val="bg1"/>
                </a:solidFill>
                <a:latin typeface="Bradley Hand ITC" panose="03070402050302030203" pitchFamily="66" charset="0"/>
              </a:rPr>
              <a:t>  Enterprise application software components</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7</a:t>
            </a:fld>
            <a:endParaRPr lang="en-US" sz="1050"/>
          </a:p>
        </p:txBody>
      </p:sp>
      <p:grpSp>
        <p:nvGrpSpPr>
          <p:cNvPr id="4" name="Group 3">
            <a:extLst>
              <a:ext uri="{FF2B5EF4-FFF2-40B4-BE49-F238E27FC236}">
                <a16:creationId xmlns:a16="http://schemas.microsoft.com/office/drawing/2014/main" id="{4CA08314-AC2D-4C4D-93B0-7516759B7D88}"/>
              </a:ext>
            </a:extLst>
          </p:cNvPr>
          <p:cNvGrpSpPr/>
          <p:nvPr/>
        </p:nvGrpSpPr>
        <p:grpSpPr>
          <a:xfrm>
            <a:off x="938161" y="1763118"/>
            <a:ext cx="7366000" cy="4723858"/>
            <a:chOff x="1219200" y="1763118"/>
            <a:chExt cx="6629400" cy="4085165"/>
          </a:xfrm>
        </p:grpSpPr>
        <p:sp>
          <p:nvSpPr>
            <p:cNvPr id="22" name="Rectangle 21">
              <a:extLst>
                <a:ext uri="{FF2B5EF4-FFF2-40B4-BE49-F238E27FC236}">
                  <a16:creationId xmlns:a16="http://schemas.microsoft.com/office/drawing/2014/main" id="{7FC9B91F-170C-3B4D-A44B-B8FB413BE0D2}"/>
                </a:ext>
              </a:extLst>
            </p:cNvPr>
            <p:cNvSpPr/>
            <p:nvPr/>
          </p:nvSpPr>
          <p:spPr>
            <a:xfrm>
              <a:off x="1219200" y="1763118"/>
              <a:ext cx="6629400" cy="12954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ABB8CD5-007C-394B-A80C-02F0D0B3DB23}"/>
                </a:ext>
              </a:extLst>
            </p:cNvPr>
            <p:cNvGrpSpPr/>
            <p:nvPr/>
          </p:nvGrpSpPr>
          <p:grpSpPr>
            <a:xfrm>
              <a:off x="1676400" y="1991717"/>
              <a:ext cx="5791200" cy="3572549"/>
              <a:chOff x="1698625" y="1143000"/>
              <a:chExt cx="5791200" cy="3572549"/>
            </a:xfrm>
          </p:grpSpPr>
          <p:sp>
            <p:nvSpPr>
              <p:cNvPr id="24" name="Rounded Rectangle 23">
                <a:extLst>
                  <a:ext uri="{FF2B5EF4-FFF2-40B4-BE49-F238E27FC236}">
                    <a16:creationId xmlns:a16="http://schemas.microsoft.com/office/drawing/2014/main" id="{7CA34AF5-0871-3E40-AD33-C293E741DEFD}"/>
                  </a:ext>
                </a:extLst>
              </p:cNvPr>
              <p:cNvSpPr/>
              <p:nvPr/>
            </p:nvSpPr>
            <p:spPr>
              <a:xfrm>
                <a:off x="1698625" y="1143000"/>
                <a:ext cx="5791200" cy="91440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rPr>
                  <a:t>Presentation Layer</a:t>
                </a:r>
              </a:p>
            </p:txBody>
          </p:sp>
          <p:sp>
            <p:nvSpPr>
              <p:cNvPr id="25" name="Rounded Rectangle 24">
                <a:extLst>
                  <a:ext uri="{FF2B5EF4-FFF2-40B4-BE49-F238E27FC236}">
                    <a16:creationId xmlns:a16="http://schemas.microsoft.com/office/drawing/2014/main" id="{FC66F55A-B309-1444-BCB9-63DC5A078483}"/>
                  </a:ext>
                </a:extLst>
              </p:cNvPr>
              <p:cNvSpPr/>
              <p:nvPr/>
            </p:nvSpPr>
            <p:spPr>
              <a:xfrm>
                <a:off x="1698625" y="2472075"/>
                <a:ext cx="5791200" cy="91440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rPr>
                  <a:t>Business Logic Layer</a:t>
                </a:r>
              </a:p>
            </p:txBody>
          </p:sp>
          <p:sp>
            <p:nvSpPr>
              <p:cNvPr id="26" name="Rounded Rectangle 25">
                <a:extLst>
                  <a:ext uri="{FF2B5EF4-FFF2-40B4-BE49-F238E27FC236}">
                    <a16:creationId xmlns:a16="http://schemas.microsoft.com/office/drawing/2014/main" id="{25EEEBB5-F16D-6646-822D-8D27EB5B723F}"/>
                  </a:ext>
                </a:extLst>
              </p:cNvPr>
              <p:cNvSpPr/>
              <p:nvPr/>
            </p:nvSpPr>
            <p:spPr>
              <a:xfrm>
                <a:off x="1698625" y="3801149"/>
                <a:ext cx="5791200" cy="91440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rPr>
                  <a:t>Data Layer</a:t>
                </a:r>
              </a:p>
            </p:txBody>
          </p:sp>
        </p:grpSp>
        <p:sp>
          <p:nvSpPr>
            <p:cNvPr id="27" name="Rectangle 26">
              <a:extLst>
                <a:ext uri="{FF2B5EF4-FFF2-40B4-BE49-F238E27FC236}">
                  <a16:creationId xmlns:a16="http://schemas.microsoft.com/office/drawing/2014/main" id="{230BEA93-DEC1-EB41-9F9E-3BD606F72DFD}"/>
                </a:ext>
              </a:extLst>
            </p:cNvPr>
            <p:cNvSpPr/>
            <p:nvPr/>
          </p:nvSpPr>
          <p:spPr>
            <a:xfrm>
              <a:off x="1219200" y="3210917"/>
              <a:ext cx="6629400" cy="12657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8ABE98-564B-7441-9D29-B8E6BE0747EE}"/>
                </a:ext>
              </a:extLst>
            </p:cNvPr>
            <p:cNvSpPr/>
            <p:nvPr/>
          </p:nvSpPr>
          <p:spPr>
            <a:xfrm>
              <a:off x="1219200" y="4582517"/>
              <a:ext cx="6629400" cy="12657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928C334B-4D56-4320-A681-95B588BE82C7}"/>
              </a:ext>
            </a:extLst>
          </p:cNvPr>
          <p:cNvSpPr/>
          <p:nvPr/>
        </p:nvSpPr>
        <p:spPr>
          <a:xfrm>
            <a:off x="9055510" y="1699035"/>
            <a:ext cx="2064774" cy="478794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VERTICAL</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RAS</a:t>
            </a:r>
          </a:p>
          <a:p>
            <a:pPr algn="ctr"/>
            <a:r>
              <a:rPr lang="en-US" dirty="0">
                <a:solidFill>
                  <a:schemeClr val="tx1"/>
                </a:solidFill>
              </a:rPr>
              <a:t>(Reliability,</a:t>
            </a:r>
          </a:p>
          <a:p>
            <a:pPr algn="ctr"/>
            <a:r>
              <a:rPr lang="en-US" dirty="0">
                <a:solidFill>
                  <a:schemeClr val="tx1"/>
                </a:solidFill>
              </a:rPr>
              <a:t>Availability,</a:t>
            </a:r>
          </a:p>
          <a:p>
            <a:pPr algn="ctr"/>
            <a:r>
              <a:rPr lang="en-US" dirty="0">
                <a:solidFill>
                  <a:schemeClr val="tx1"/>
                </a:solidFill>
              </a:rPr>
              <a:t>Serviceability)</a:t>
            </a:r>
          </a:p>
          <a:p>
            <a:pPr algn="ctr"/>
            <a:endParaRPr lang="en-US" dirty="0">
              <a:solidFill>
                <a:schemeClr val="tx1"/>
              </a:solidFill>
            </a:endParaRPr>
          </a:p>
          <a:p>
            <a:pPr algn="ctr"/>
            <a:r>
              <a:rPr lang="en-US" dirty="0">
                <a:solidFill>
                  <a:schemeClr val="tx1"/>
                </a:solidFill>
              </a:rPr>
              <a:t>Security</a:t>
            </a:r>
          </a:p>
          <a:p>
            <a:pPr algn="ctr"/>
            <a:endParaRPr lang="en-US" dirty="0">
              <a:solidFill>
                <a:schemeClr val="tx1"/>
              </a:solidFill>
            </a:endParaRPr>
          </a:p>
          <a:p>
            <a:pPr algn="ctr"/>
            <a:r>
              <a:rPr lang="en-US" dirty="0">
                <a:solidFill>
                  <a:schemeClr val="tx1"/>
                </a:solidFill>
              </a:rPr>
              <a:t>Multiple Language Support</a:t>
            </a:r>
          </a:p>
          <a:p>
            <a:pPr algn="ctr"/>
            <a:endParaRPr lang="en-US" dirty="0">
              <a:solidFill>
                <a:schemeClr val="tx1"/>
              </a:solidFill>
            </a:endParaRPr>
          </a:p>
          <a:p>
            <a:pPr algn="ctr"/>
            <a:r>
              <a:rPr lang="en-US" dirty="0">
                <a:solidFill>
                  <a:schemeClr val="tx1"/>
                </a:solidFill>
              </a:rPr>
              <a:t>Etc.</a:t>
            </a:r>
          </a:p>
        </p:txBody>
      </p:sp>
    </p:spTree>
    <p:extLst>
      <p:ext uri="{BB962C8B-B14F-4D97-AF65-F5344CB8AC3E}">
        <p14:creationId xmlns:p14="http://schemas.microsoft.com/office/powerpoint/2010/main" val="1690317949"/>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7325"/>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28051"/>
            <a:ext cx="12219710" cy="923330"/>
          </a:xfrm>
          <a:prstGeom prst="rect">
            <a:avLst/>
          </a:prstGeom>
          <a:solidFill>
            <a:schemeClr val="accent6">
              <a:lumMod val="75000"/>
            </a:schemeClr>
          </a:solidFill>
        </p:spPr>
        <p:txBody>
          <a:bodyPr wrap="square" rtlCol="0">
            <a:spAutoFit/>
          </a:bodyPr>
          <a:lstStyle/>
          <a:p>
            <a:r>
              <a:rPr lang="en-US" sz="5400" b="1" dirty="0">
                <a:solidFill>
                  <a:schemeClr val="bg1"/>
                </a:solidFill>
                <a:latin typeface="Bradley Hand ITC" panose="03070402050302030203" pitchFamily="66" charset="0"/>
              </a:rPr>
              <a:t>Types of enterprise applications </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8</a:t>
            </a:fld>
            <a:endParaRPr lang="en-US" sz="1050"/>
          </a:p>
        </p:txBody>
      </p:sp>
      <p:grpSp>
        <p:nvGrpSpPr>
          <p:cNvPr id="4" name="Group 3">
            <a:extLst>
              <a:ext uri="{FF2B5EF4-FFF2-40B4-BE49-F238E27FC236}">
                <a16:creationId xmlns:a16="http://schemas.microsoft.com/office/drawing/2014/main" id="{DCA44810-3CDE-4749-9E7B-ECB9DB1FA1EE}"/>
              </a:ext>
            </a:extLst>
          </p:cNvPr>
          <p:cNvGrpSpPr/>
          <p:nvPr/>
        </p:nvGrpSpPr>
        <p:grpSpPr>
          <a:xfrm>
            <a:off x="914400" y="1364002"/>
            <a:ext cx="9448800" cy="2259486"/>
            <a:chOff x="914400" y="1427748"/>
            <a:chExt cx="9448800" cy="2259486"/>
          </a:xfrm>
        </p:grpSpPr>
        <p:sp>
          <p:nvSpPr>
            <p:cNvPr id="9" name="Rounded Rectangle 8">
              <a:extLst>
                <a:ext uri="{FF2B5EF4-FFF2-40B4-BE49-F238E27FC236}">
                  <a16:creationId xmlns:a16="http://schemas.microsoft.com/office/drawing/2014/main" id="{A1CEBFFA-3BD9-F04E-8D09-0EA7A9AB4E85}"/>
                </a:ext>
              </a:extLst>
            </p:cNvPr>
            <p:cNvSpPr/>
            <p:nvPr/>
          </p:nvSpPr>
          <p:spPr>
            <a:xfrm>
              <a:off x="914400" y="2286143"/>
              <a:ext cx="4077511" cy="609600"/>
            </a:xfrm>
            <a:prstGeom prst="roundRect">
              <a:avLst/>
            </a:prstGeom>
            <a:solidFill>
              <a:schemeClr val="accent6">
                <a:lumMod val="40000"/>
                <a:lumOff val="60000"/>
              </a:scheme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Transaction (Data) Management</a:t>
              </a:r>
            </a:p>
          </p:txBody>
        </p:sp>
        <p:sp>
          <p:nvSpPr>
            <p:cNvPr id="10" name="Rectangle 9">
              <a:extLst>
                <a:ext uri="{FF2B5EF4-FFF2-40B4-BE49-F238E27FC236}">
                  <a16:creationId xmlns:a16="http://schemas.microsoft.com/office/drawing/2014/main" id="{BC3CBE70-77AD-F248-BBB9-5FB680451F6B}"/>
                </a:ext>
              </a:extLst>
            </p:cNvPr>
            <p:cNvSpPr/>
            <p:nvPr/>
          </p:nvSpPr>
          <p:spPr>
            <a:xfrm>
              <a:off x="5145504" y="1427748"/>
              <a:ext cx="5217696" cy="2259486"/>
            </a:xfrm>
            <a:prstGeom prst="rect">
              <a:avLst/>
            </a:prstGeom>
            <a:solidFill>
              <a:schemeClr val="accent6">
                <a:lumMod val="40000"/>
                <a:lumOff val="60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lIns="45720" rIns="45720" rtlCol="0" anchor="ctr"/>
            <a:lstStyle/>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Finance, Human Resources</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Materials Requirement Planning </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Enterprise Resource Planning</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Supply Chain Management</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Customer Relationship Management</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Point-of-sale checkout</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Automatic Teller Machines </a:t>
              </a:r>
            </a:p>
          </p:txBody>
        </p:sp>
      </p:grpSp>
      <p:grpSp>
        <p:nvGrpSpPr>
          <p:cNvPr id="6" name="Group 5">
            <a:extLst>
              <a:ext uri="{FF2B5EF4-FFF2-40B4-BE49-F238E27FC236}">
                <a16:creationId xmlns:a16="http://schemas.microsoft.com/office/drawing/2014/main" id="{F8E86C83-6D51-1542-856B-D74F547F20AB}"/>
              </a:ext>
            </a:extLst>
          </p:cNvPr>
          <p:cNvGrpSpPr/>
          <p:nvPr/>
        </p:nvGrpSpPr>
        <p:grpSpPr>
          <a:xfrm>
            <a:off x="914400" y="3618449"/>
            <a:ext cx="9448800" cy="1486357"/>
            <a:chOff x="914400" y="3910781"/>
            <a:chExt cx="9448800" cy="1486357"/>
          </a:xfrm>
        </p:grpSpPr>
        <p:sp>
          <p:nvSpPr>
            <p:cNvPr id="12" name="Rounded Rectangle 11">
              <a:extLst>
                <a:ext uri="{FF2B5EF4-FFF2-40B4-BE49-F238E27FC236}">
                  <a16:creationId xmlns:a16="http://schemas.microsoft.com/office/drawing/2014/main" id="{664FCABD-B4FF-B04C-A13D-FBFF2EE4897E}"/>
                </a:ext>
              </a:extLst>
            </p:cNvPr>
            <p:cNvSpPr/>
            <p:nvPr/>
          </p:nvSpPr>
          <p:spPr>
            <a:xfrm>
              <a:off x="914400" y="3915820"/>
              <a:ext cx="4077511" cy="609600"/>
            </a:xfrm>
            <a:prstGeom prst="roundRect">
              <a:avLst/>
            </a:prstGeom>
            <a:solidFill>
              <a:schemeClr val="accent6">
                <a:lumMod val="40000"/>
                <a:lumOff val="60000"/>
              </a:scheme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Analytics Management</a:t>
              </a:r>
            </a:p>
          </p:txBody>
        </p:sp>
        <p:sp>
          <p:nvSpPr>
            <p:cNvPr id="13" name="Rectangle 12">
              <a:extLst>
                <a:ext uri="{FF2B5EF4-FFF2-40B4-BE49-F238E27FC236}">
                  <a16:creationId xmlns:a16="http://schemas.microsoft.com/office/drawing/2014/main" id="{0457D9DB-55D7-964D-B881-1C2AC8D30A55}"/>
                </a:ext>
              </a:extLst>
            </p:cNvPr>
            <p:cNvSpPr/>
            <p:nvPr/>
          </p:nvSpPr>
          <p:spPr>
            <a:xfrm>
              <a:off x="5145504" y="3910781"/>
              <a:ext cx="5217696" cy="1486357"/>
            </a:xfrm>
            <a:prstGeom prst="rect">
              <a:avLst/>
            </a:prstGeom>
            <a:solidFill>
              <a:schemeClr val="accent6">
                <a:lumMod val="40000"/>
                <a:lumOff val="60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lIns="45720" rIns="45720" rtlCol="0" anchor="ctr"/>
            <a:lstStyle/>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Data warehouse, Data Lake</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Reporting</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Business Intelligence</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Predictive analytics (Data Science) </a:t>
              </a:r>
            </a:p>
          </p:txBody>
        </p:sp>
      </p:grpSp>
      <p:grpSp>
        <p:nvGrpSpPr>
          <p:cNvPr id="17" name="Group 16">
            <a:extLst>
              <a:ext uri="{FF2B5EF4-FFF2-40B4-BE49-F238E27FC236}">
                <a16:creationId xmlns:a16="http://schemas.microsoft.com/office/drawing/2014/main" id="{8F8936BC-254D-A547-A268-71A0620E42AF}"/>
              </a:ext>
            </a:extLst>
          </p:cNvPr>
          <p:cNvGrpSpPr/>
          <p:nvPr/>
        </p:nvGrpSpPr>
        <p:grpSpPr>
          <a:xfrm>
            <a:off x="914400" y="5099766"/>
            <a:ext cx="9448800" cy="1229176"/>
            <a:chOff x="914400" y="5402178"/>
            <a:chExt cx="9448800" cy="1229176"/>
          </a:xfrm>
        </p:grpSpPr>
        <p:sp>
          <p:nvSpPr>
            <p:cNvPr id="15" name="Rounded Rectangle 14">
              <a:extLst>
                <a:ext uri="{FF2B5EF4-FFF2-40B4-BE49-F238E27FC236}">
                  <a16:creationId xmlns:a16="http://schemas.microsoft.com/office/drawing/2014/main" id="{D14EB506-5E3B-2D41-A0A5-572CFD925BA0}"/>
                </a:ext>
              </a:extLst>
            </p:cNvPr>
            <p:cNvSpPr/>
            <p:nvPr/>
          </p:nvSpPr>
          <p:spPr>
            <a:xfrm>
              <a:off x="914400" y="5402178"/>
              <a:ext cx="4077511" cy="609600"/>
            </a:xfrm>
            <a:prstGeom prst="roundRect">
              <a:avLst/>
            </a:prstGeom>
            <a:solidFill>
              <a:schemeClr val="accent6">
                <a:lumMod val="40000"/>
                <a:lumOff val="60000"/>
              </a:scheme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Hybrid (Transaction/Analytics)</a:t>
              </a:r>
            </a:p>
          </p:txBody>
        </p:sp>
        <p:sp>
          <p:nvSpPr>
            <p:cNvPr id="16" name="Rectangle 15">
              <a:extLst>
                <a:ext uri="{FF2B5EF4-FFF2-40B4-BE49-F238E27FC236}">
                  <a16:creationId xmlns:a16="http://schemas.microsoft.com/office/drawing/2014/main" id="{B9E197BA-8533-F24B-A8BE-E202F10280CE}"/>
                </a:ext>
              </a:extLst>
            </p:cNvPr>
            <p:cNvSpPr/>
            <p:nvPr/>
          </p:nvSpPr>
          <p:spPr>
            <a:xfrm>
              <a:off x="5145504" y="5402178"/>
              <a:ext cx="5217696" cy="1229176"/>
            </a:xfrm>
            <a:prstGeom prst="rect">
              <a:avLst/>
            </a:prstGeom>
            <a:solidFill>
              <a:schemeClr val="accent6">
                <a:lumMod val="40000"/>
                <a:lumOff val="60000"/>
              </a:schemeClr>
            </a:solid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lIns="45720" rIns="45720" rtlCol="0" anchor="ctr"/>
            <a:lstStyle/>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Operations management</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Marketing</a:t>
              </a:r>
            </a:p>
            <a:p>
              <a:pPr marL="122238" indent="-122238">
                <a:buFont typeface="Arial" charset="0"/>
                <a:buChar char="•"/>
              </a:pPr>
              <a:r>
                <a:rPr lang="en-US" sz="2000" dirty="0">
                  <a:solidFill>
                    <a:schemeClr val="tx1"/>
                  </a:solidFill>
                  <a:latin typeface="Arial" panose="020B0604020202020204" pitchFamily="34" charset="0"/>
                  <a:cs typeface="Arial" panose="020B0604020202020204" pitchFamily="34" charset="0"/>
                </a:rPr>
                <a:t>Budgeting, forecasting</a:t>
              </a:r>
            </a:p>
          </p:txBody>
        </p:sp>
      </p:grpSp>
      <p:sp>
        <p:nvSpPr>
          <p:cNvPr id="18" name="TextBox 17">
            <a:extLst>
              <a:ext uri="{FF2B5EF4-FFF2-40B4-BE49-F238E27FC236}">
                <a16:creationId xmlns:a16="http://schemas.microsoft.com/office/drawing/2014/main" id="{A25CFB55-9ADA-4C1C-815E-F654563211B8}"/>
              </a:ext>
            </a:extLst>
          </p:cNvPr>
          <p:cNvSpPr txBox="1"/>
          <p:nvPr/>
        </p:nvSpPr>
        <p:spPr>
          <a:xfrm>
            <a:off x="0" y="6631354"/>
            <a:ext cx="3762703" cy="230832"/>
          </a:xfrm>
          <a:prstGeom prst="rect">
            <a:avLst/>
          </a:prstGeom>
          <a:noFill/>
        </p:spPr>
        <p:txBody>
          <a:bodyPr wrap="square">
            <a:spAutoFit/>
          </a:bodyPr>
          <a:lstStyle/>
          <a:p>
            <a:r>
              <a:rPr lang="en-US" sz="900" b="0" i="1" dirty="0">
                <a:solidFill>
                  <a:srgbClr val="202122"/>
                </a:solidFill>
                <a:effectLst/>
                <a:latin typeface="Arial" panose="020B0604020202020204" pitchFamily="34" charset="0"/>
              </a:rPr>
              <a:t>(*) Enterprise Architecture Book of Knowledge</a:t>
            </a:r>
            <a:r>
              <a:rPr lang="en-US" sz="900" b="0" i="0" dirty="0">
                <a:solidFill>
                  <a:srgbClr val="202122"/>
                </a:solidFill>
                <a:effectLst/>
                <a:latin typeface="Arial" panose="020B0604020202020204" pitchFamily="34" charset="0"/>
              </a:rPr>
              <a:t>. </a:t>
            </a:r>
            <a:r>
              <a:rPr lang="en-US" sz="900" b="0" i="0" dirty="0" err="1">
                <a:solidFill>
                  <a:srgbClr val="202122"/>
                </a:solidFill>
                <a:effectLst/>
                <a:latin typeface="Arial" panose="020B0604020202020204" pitchFamily="34" charset="0"/>
              </a:rPr>
              <a:t>Mitre</a:t>
            </a:r>
            <a:r>
              <a:rPr lang="en-US" sz="900" b="0" i="0" dirty="0">
                <a:solidFill>
                  <a:srgbClr val="202122"/>
                </a:solidFill>
                <a:effectLst/>
                <a:latin typeface="Arial" panose="020B0604020202020204" pitchFamily="34" charset="0"/>
              </a:rPr>
              <a:t> Corporation.</a:t>
            </a:r>
            <a:endParaRPr lang="en-US" sz="900" dirty="0"/>
          </a:p>
        </p:txBody>
      </p:sp>
      <p:sp>
        <p:nvSpPr>
          <p:cNvPr id="19" name="TextBox 18">
            <a:extLst>
              <a:ext uri="{FF2B5EF4-FFF2-40B4-BE49-F238E27FC236}">
                <a16:creationId xmlns:a16="http://schemas.microsoft.com/office/drawing/2014/main" id="{875D760F-DB90-4118-91FF-197359FA57BA}"/>
              </a:ext>
            </a:extLst>
          </p:cNvPr>
          <p:cNvSpPr txBox="1"/>
          <p:nvPr/>
        </p:nvSpPr>
        <p:spPr>
          <a:xfrm>
            <a:off x="0" y="6323901"/>
            <a:ext cx="12192000" cy="430887"/>
          </a:xfrm>
          <a:prstGeom prst="rect">
            <a:avLst/>
          </a:prstGeom>
          <a:noFill/>
        </p:spPr>
        <p:txBody>
          <a:bodyPr wrap="square">
            <a:spAutoFit/>
          </a:bodyPr>
          <a:lstStyle/>
          <a:p>
            <a:r>
              <a:rPr lang="en-US" sz="1100" b="0" i="1" dirty="0">
                <a:solidFill>
                  <a:srgbClr val="202122"/>
                </a:solidFill>
                <a:effectLst/>
                <a:latin typeface="Arial" panose="020B0604020202020204" pitchFamily="34" charset="0"/>
              </a:rPr>
              <a:t>analyzes areas of common activity within or between organizations, where information and other resources are exchanged to guide future states from an integrated viewpoint of strategy, business, and technology</a:t>
            </a:r>
            <a:endParaRPr lang="en-US" sz="1100" dirty="0"/>
          </a:p>
        </p:txBody>
      </p:sp>
    </p:spTree>
    <p:extLst>
      <p:ext uri="{BB962C8B-B14F-4D97-AF65-F5344CB8AC3E}">
        <p14:creationId xmlns:p14="http://schemas.microsoft.com/office/powerpoint/2010/main" val="336348090"/>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5413"/>
            <a:ext cx="12191999" cy="748146"/>
          </a:xfrm>
          <a:prstGeom prst="rect">
            <a:avLst/>
          </a:prstGeom>
          <a:solidFill>
            <a:schemeClr val="accent6">
              <a:lumMod val="75000"/>
            </a:schemeClr>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p:cNvSpPr txBox="1"/>
          <p:nvPr/>
        </p:nvSpPr>
        <p:spPr>
          <a:xfrm>
            <a:off x="13855" y="486139"/>
            <a:ext cx="12219710" cy="954107"/>
          </a:xfrm>
          <a:prstGeom prst="rect">
            <a:avLst/>
          </a:prstGeom>
          <a:solidFill>
            <a:schemeClr val="accent6">
              <a:lumMod val="75000"/>
            </a:schemeClr>
          </a:solidFill>
        </p:spPr>
        <p:txBody>
          <a:bodyPr wrap="square" rtlCol="0">
            <a:spAutoFit/>
          </a:bodyPr>
          <a:lstStyle/>
          <a:p>
            <a:r>
              <a:rPr lang="en-US" sz="5600" b="1">
                <a:solidFill>
                  <a:schemeClr val="bg1"/>
                </a:solidFill>
                <a:latin typeface="Bradley Hand ITC" panose="03070402050302030203" pitchFamily="66" charset="0"/>
              </a:rPr>
              <a:t>Typical application depiction</a:t>
            </a:r>
          </a:p>
        </p:txBody>
      </p:sp>
      <p:sp>
        <p:nvSpPr>
          <p:cNvPr id="6" name="Content Placeholder 2">
            <a:extLst>
              <a:ext uri="{FF2B5EF4-FFF2-40B4-BE49-F238E27FC236}">
                <a16:creationId xmlns:a16="http://schemas.microsoft.com/office/drawing/2014/main" id="{E9247F9D-5C99-3341-AC79-8FEA900519BB}"/>
              </a:ext>
            </a:extLst>
          </p:cNvPr>
          <p:cNvSpPr>
            <a:spLocks noGrp="1"/>
          </p:cNvSpPr>
          <p:nvPr>
            <p:ph idx="1"/>
          </p:nvPr>
        </p:nvSpPr>
        <p:spPr>
          <a:xfrm>
            <a:off x="191924" y="2319502"/>
            <a:ext cx="6031833" cy="3594830"/>
          </a:xfrm>
          <a:solidFill>
            <a:schemeClr val="accent6">
              <a:lumMod val="40000"/>
              <a:lumOff val="60000"/>
            </a:schemeClr>
          </a:solidFill>
          <a:ln>
            <a:solidFill>
              <a:schemeClr val="accent1">
                <a:lumMod val="50000"/>
              </a:schemeClr>
            </a:solidFill>
          </a:ln>
        </p:spPr>
        <p:txBody>
          <a:bodyPr wrap="square">
            <a:spAutoFit/>
          </a:bodyPr>
          <a:lstStyle/>
          <a:p>
            <a:r>
              <a:rPr lang="en-US" sz="2000" b="1">
                <a:latin typeface="Arial" panose="020B0604020202020204" pitchFamily="34" charset="0"/>
                <a:cs typeface="Arial" panose="020B0604020202020204" pitchFamily="34" charset="0"/>
              </a:rPr>
              <a:t>Server-side software</a:t>
            </a:r>
          </a:p>
          <a:p>
            <a:pPr lvl="1"/>
            <a:r>
              <a:rPr lang="en-US" sz="1800">
                <a:latin typeface="Arial" panose="020B0604020202020204" pitchFamily="34" charset="0"/>
                <a:cs typeface="Arial" panose="020B0604020202020204" pitchFamily="34" charset="0"/>
              </a:rPr>
              <a:t>Database management system (DBMS)</a:t>
            </a:r>
          </a:p>
          <a:p>
            <a:pPr lvl="1"/>
            <a:r>
              <a:rPr lang="en-US" sz="1800">
                <a:latin typeface="Arial" panose="020B0604020202020204" pitchFamily="34" charset="0"/>
                <a:cs typeface="Arial" panose="020B0604020202020204" pitchFamily="34" charset="0"/>
              </a:rPr>
              <a:t>DBMS does the </a:t>
            </a:r>
            <a:r>
              <a:rPr lang="en-US" sz="1800" i="1">
                <a:latin typeface="Arial" panose="020B0604020202020204" pitchFamily="34" charset="0"/>
                <a:cs typeface="Arial" panose="020B0604020202020204" pitchFamily="34" charset="0"/>
              </a:rPr>
              <a:t>back-end processing</a:t>
            </a:r>
            <a:endParaRPr lang="en-US" sz="1800">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Client-side software (User App)</a:t>
            </a:r>
          </a:p>
          <a:p>
            <a:pPr lvl="1"/>
            <a:r>
              <a:rPr lang="en-US" sz="1800">
                <a:latin typeface="Arial" panose="020B0604020202020204" pitchFamily="34" charset="0"/>
                <a:cs typeface="Arial" panose="020B0604020202020204" pitchFamily="34" charset="0"/>
              </a:rPr>
              <a:t>Example: SAP</a:t>
            </a:r>
          </a:p>
          <a:p>
            <a:pPr lvl="1"/>
            <a:r>
              <a:rPr lang="en-US" sz="1800">
                <a:latin typeface="Arial" panose="020B0604020202020204" pitchFamily="34" charset="0"/>
                <a:cs typeface="Arial" panose="020B0604020202020204" pitchFamily="34" charset="0"/>
              </a:rPr>
              <a:t>Connects to the DB via a </a:t>
            </a:r>
            <a:r>
              <a:rPr lang="en-US" sz="1800" i="1">
                <a:latin typeface="Arial" panose="020B0604020202020204" pitchFamily="34" charset="0"/>
                <a:cs typeface="Arial" panose="020B0604020202020204" pitchFamily="34" charset="0"/>
              </a:rPr>
              <a:t>data access API</a:t>
            </a:r>
            <a:r>
              <a:rPr lang="en-US" sz="1800">
                <a:latin typeface="Arial" panose="020B0604020202020204" pitchFamily="34" charset="0"/>
                <a:cs typeface="Arial" panose="020B0604020202020204" pitchFamily="34" charset="0"/>
              </a:rPr>
              <a:t> (application programming interface)</a:t>
            </a:r>
          </a:p>
          <a:p>
            <a:pPr lvl="1"/>
            <a:r>
              <a:rPr lang="en-US" sz="1800">
                <a:latin typeface="Arial" panose="020B0604020202020204" pitchFamily="34" charset="0"/>
                <a:cs typeface="Arial" panose="020B0604020202020204" pitchFamily="34" charset="0"/>
              </a:rPr>
              <a:t>The client software does the </a:t>
            </a:r>
            <a:r>
              <a:rPr lang="en-US" sz="1800" i="1">
                <a:latin typeface="Arial" panose="020B0604020202020204" pitchFamily="34" charset="0"/>
                <a:cs typeface="Arial" panose="020B0604020202020204" pitchFamily="34" charset="0"/>
              </a:rPr>
              <a:t>front-end processing</a:t>
            </a:r>
          </a:p>
          <a:p>
            <a:pPr lvl="1"/>
            <a:r>
              <a:rPr lang="en-US" sz="1800">
                <a:latin typeface="Arial" panose="020B0604020202020204" pitchFamily="34" charset="0"/>
                <a:cs typeface="Arial" panose="020B0604020202020204" pitchFamily="34" charset="0"/>
              </a:rPr>
              <a:t>Typically coding language, API, and database must be compatible (Java, JDBC, Oracle)</a:t>
            </a:r>
          </a:p>
        </p:txBody>
      </p:sp>
      <p:sp>
        <p:nvSpPr>
          <p:cNvPr id="51" name="Slide Number Placeholder 12"/>
          <p:cNvSpPr>
            <a:spLocks noGrp="1"/>
          </p:cNvSpPr>
          <p:nvPr>
            <p:ph type="sldNum" sz="quarter" idx="4294967295"/>
          </p:nvPr>
        </p:nvSpPr>
        <p:spPr>
          <a:xfrm>
            <a:off x="9448800" y="6486525"/>
            <a:ext cx="2743200" cy="365125"/>
          </a:xfrm>
          <a:prstGeom prst="rect">
            <a:avLst/>
          </a:prstGeom>
        </p:spPr>
        <p:txBody>
          <a:bodyPr/>
          <a:lstStyle/>
          <a:p>
            <a:fld id="{AEA95462-E936-4273-B590-4CBECB991188}" type="slidenum">
              <a:rPr lang="en-US" sz="1050" smtClean="0"/>
              <a:pPr/>
              <a:t>9</a:t>
            </a:fld>
            <a:endParaRPr lang="en-US" sz="1050"/>
          </a:p>
        </p:txBody>
      </p:sp>
      <p:grpSp>
        <p:nvGrpSpPr>
          <p:cNvPr id="3" name="Group 2">
            <a:extLst>
              <a:ext uri="{FF2B5EF4-FFF2-40B4-BE49-F238E27FC236}">
                <a16:creationId xmlns:a16="http://schemas.microsoft.com/office/drawing/2014/main" id="{57D59306-73C4-F141-BDB8-13AE008915F0}"/>
              </a:ext>
            </a:extLst>
          </p:cNvPr>
          <p:cNvGrpSpPr/>
          <p:nvPr/>
        </p:nvGrpSpPr>
        <p:grpSpPr>
          <a:xfrm>
            <a:off x="6519238" y="2640130"/>
            <a:ext cx="5480838" cy="2794515"/>
            <a:chOff x="6519238" y="2102806"/>
            <a:chExt cx="5480838" cy="2794515"/>
          </a:xfrm>
        </p:grpSpPr>
        <p:pic>
          <p:nvPicPr>
            <p:cNvPr id="8" name="Picture 2" descr="Image result for sap logo">
              <a:extLst>
                <a:ext uri="{FF2B5EF4-FFF2-40B4-BE49-F238E27FC236}">
                  <a16:creationId xmlns:a16="http://schemas.microsoft.com/office/drawing/2014/main" id="{638A071C-6E60-E74E-9902-1BDAE6F96A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9238" y="2102806"/>
              <a:ext cx="1234742" cy="6115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ECFCA9-51D5-BD47-9280-77058A1D8B2D}"/>
                </a:ext>
              </a:extLst>
            </p:cNvPr>
            <p:cNvPicPr>
              <a:picLocks noChangeAspect="1"/>
            </p:cNvPicPr>
            <p:nvPr/>
          </p:nvPicPr>
          <p:blipFill rotWithShape="1">
            <a:blip r:embed="rId3"/>
            <a:srcRect r="5156"/>
            <a:stretch/>
          </p:blipFill>
          <p:spPr>
            <a:xfrm>
              <a:off x="6519238" y="2714390"/>
              <a:ext cx="5480838" cy="2182931"/>
            </a:xfrm>
            <a:prstGeom prst="rect">
              <a:avLst/>
            </a:prstGeom>
          </p:spPr>
        </p:pic>
      </p:grpSp>
    </p:spTree>
    <p:extLst>
      <p:ext uri="{BB962C8B-B14F-4D97-AF65-F5344CB8AC3E}">
        <p14:creationId xmlns:p14="http://schemas.microsoft.com/office/powerpoint/2010/main" val="52442120"/>
      </p:ext>
    </p:extLst>
  </p:cSld>
  <p:clrMapOvr>
    <a:masterClrMapping/>
  </p:clrMapOvr>
  <mc:AlternateContent xmlns:mc="http://schemas.openxmlformats.org/markup-compatibility/2006" xmlns:p14="http://schemas.microsoft.com/office/powerpoint/2010/main">
    <mc:Choice Requires="p14">
      <p:transition spd="slow" p14:dur="2000" advTm="20699"/>
    </mc:Choice>
    <mc:Fallback xmlns="">
      <p:transition spd="slow" advTm="2069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TotalTime>
  <Words>2751</Words>
  <Application>Microsoft Office PowerPoint</Application>
  <PresentationFormat>Widescreen</PresentationFormat>
  <Paragraphs>501</Paragraphs>
  <Slides>48</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1" baseType="lpstr">
      <vt:lpstr>Arial</vt:lpstr>
      <vt:lpstr>Arial Black</vt:lpstr>
      <vt:lpstr>Bradley Hand ITC</vt:lpstr>
      <vt:lpstr>Calibri</vt:lpstr>
      <vt:lpstr>Courier New</vt:lpstr>
      <vt:lpstr>Nunito</vt:lpstr>
      <vt:lpstr>Roboto</vt:lpstr>
      <vt:lpstr>Symbol</vt:lpstr>
      <vt:lpstr>System Font Regular</vt:lpstr>
      <vt:lpstr>Wingdings</vt:lpstr>
      <vt:lpstr>16-9 White Backgroud</vt:lpstr>
      <vt:lpstr>Visio</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Presentations? If we have time…</vt:lpstr>
      <vt:lpstr>PowerPoint Presentation</vt:lpstr>
      <vt:lpstr>What question may I answer before we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Anand</dc:creator>
  <cp:lastModifiedBy>Prashant</cp:lastModifiedBy>
  <cp:revision>2</cp:revision>
  <dcterms:created xsi:type="dcterms:W3CDTF">2020-09-02T19:24:21Z</dcterms:created>
  <dcterms:modified xsi:type="dcterms:W3CDTF">2023-08-16T02:52:16Z</dcterms:modified>
</cp:coreProperties>
</file>